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266" r:id="rId4"/>
    <p:sldId id="258" r:id="rId5"/>
    <p:sldId id="267" r:id="rId6"/>
    <p:sldId id="299" r:id="rId7"/>
    <p:sldId id="300" r:id="rId8"/>
    <p:sldId id="271" r:id="rId9"/>
    <p:sldId id="301" r:id="rId10"/>
    <p:sldId id="262" r:id="rId11"/>
    <p:sldId id="297" r:id="rId12"/>
    <p:sldId id="268" r:id="rId13"/>
    <p:sldId id="280" r:id="rId14"/>
    <p:sldId id="269" r:id="rId15"/>
    <p:sldId id="293" r:id="rId16"/>
    <p:sldId id="312" r:id="rId17"/>
    <p:sldId id="313" r:id="rId18"/>
    <p:sldId id="311" r:id="rId19"/>
    <p:sldId id="307" r:id="rId20"/>
    <p:sldId id="276" r:id="rId21"/>
    <p:sldId id="303" r:id="rId22"/>
    <p:sldId id="279" r:id="rId23"/>
    <p:sldId id="309" r:id="rId24"/>
    <p:sldId id="314" r:id="rId25"/>
    <p:sldId id="282" r:id="rId26"/>
    <p:sldId id="264" r:id="rId27"/>
    <p:sldId id="272" r:id="rId28"/>
    <p:sldId id="290" r:id="rId29"/>
    <p:sldId id="292" r:id="rId30"/>
    <p:sldId id="308" r:id="rId31"/>
    <p:sldId id="283" r:id="rId32"/>
    <p:sldId id="284" r:id="rId33"/>
    <p:sldId id="260" r:id="rId34"/>
    <p:sldId id="265" r:id="rId35"/>
    <p:sldId id="274" r:id="rId36"/>
    <p:sldId id="295" r:id="rId37"/>
    <p:sldId id="287" r:id="rId38"/>
    <p:sldId id="286" r:id="rId39"/>
    <p:sldId id="296" r:id="rId40"/>
    <p:sldId id="277"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69C"/>
    <a:srgbClr val="6C0000"/>
    <a:srgbClr val="A2000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552"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10521-28BF-4320-B84B-1B12FED0089E}" type="datetimeFigureOut">
              <a:rPr lang="en-NZ" smtClean="0"/>
              <a:t>9/09/2015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3CCED-DE24-411B-BFDB-BBDBC0DE4978}" type="slidenum">
              <a:rPr lang="en-NZ" smtClean="0"/>
              <a:t>‹nr.›</a:t>
            </a:fld>
            <a:endParaRPr lang="en-NZ"/>
          </a:p>
        </p:txBody>
      </p:sp>
    </p:spTree>
    <p:extLst>
      <p:ext uri="{BB962C8B-B14F-4D97-AF65-F5344CB8AC3E}">
        <p14:creationId xmlns:p14="http://schemas.microsoft.com/office/powerpoint/2010/main" val="210374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00124DD-2EFF-4B8E-9160-23D5E2E7F8A2}" type="datetime1">
              <a:rPr lang="en-NZ" smtClean="0"/>
              <a:t>9/09/2015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216694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2B8B72A-C257-40BD-B874-82BE0EAF2BB6}" type="datetime1">
              <a:rPr lang="en-NZ" smtClean="0"/>
              <a:t>9/09/2015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47019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F02C900-23C8-4544-B8A5-917CE764D307}" type="datetime1">
              <a:rPr lang="en-NZ" smtClean="0"/>
              <a:t>9/09/2015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217944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9FB717E-D9B2-4B08-9FAC-EB36F7EC7FB8}" type="datetime1">
              <a:rPr lang="en-NZ" smtClean="0"/>
              <a:t>9/09/2015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95957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D4EF8-6B5F-49CA-9DBB-33515EE29EDB}" type="datetime1">
              <a:rPr lang="en-NZ" smtClean="0"/>
              <a:t>9/09/2015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20350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CB41C29-238C-46E1-A536-A2AEF543BB5D}" type="datetime1">
              <a:rPr lang="en-NZ" smtClean="0"/>
              <a:t>9/09/2015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60265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35E6F16-E922-4322-92DA-01BDBAB26FA2}" type="datetime1">
              <a:rPr lang="en-NZ" smtClean="0"/>
              <a:t>9/09/2015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92882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BF862E2-EBC4-42AF-A71F-5DD447C466DA}" type="datetime1">
              <a:rPr lang="en-NZ" smtClean="0"/>
              <a:t>9/09/2015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55001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120DF-FD63-43CA-9BFF-1BA5403BFB99}" type="datetime1">
              <a:rPr lang="en-NZ" smtClean="0"/>
              <a:t>9/09/2015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9902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A8B0-26E3-47C2-8BF5-9F46955593AE}" type="datetime1">
              <a:rPr lang="en-NZ" smtClean="0"/>
              <a:t>9/09/2015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9040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2D69-9EE9-45EE-91B2-5AEF5EF3F47D}" type="datetime1">
              <a:rPr lang="en-NZ" smtClean="0"/>
              <a:t>9/09/2015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‹nr.›</a:t>
            </a:fld>
            <a:endParaRPr lang="en-NZ"/>
          </a:p>
        </p:txBody>
      </p:sp>
    </p:spTree>
    <p:extLst>
      <p:ext uri="{BB962C8B-B14F-4D97-AF65-F5344CB8AC3E}">
        <p14:creationId xmlns:p14="http://schemas.microsoft.com/office/powerpoint/2010/main" val="328848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6F83F-9258-4C7F-ABE0-28567066E7A3}" type="datetime1">
              <a:rPr lang="en-NZ" smtClean="0"/>
              <a:t>9/09/2015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A5AF3-9AEE-475D-A379-465DBD1BC49B}" type="slidenum">
              <a:rPr lang="en-NZ" smtClean="0"/>
              <a:t>‹nr.›</a:t>
            </a:fld>
            <a:endParaRPr lang="en-NZ"/>
          </a:p>
        </p:txBody>
      </p:sp>
    </p:spTree>
    <p:extLst>
      <p:ext uri="{BB962C8B-B14F-4D97-AF65-F5344CB8AC3E}">
        <p14:creationId xmlns:p14="http://schemas.microsoft.com/office/powerpoint/2010/main" val="1012541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health.govt.nz/new-zealand-health-system/health-targets/how-my-dhb-performing/how-my-dhb-performing-2014-15/health-targets-2014-15-quarter-3-results-summa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es/url?sa=i&amp;rct=j&amp;q=&amp;esrc=s&amp;source=images&amp;cd=&amp;cad=rja&amp;uact=8&amp;ved=0CAcQjRxqFQoTCMukzcze1ccCFcHAFAoddCABEw&amp;url=http://yachtboatnews.com/yachting-new-zealand-sailing-team/&amp;ei=7IzlVcv-HMGBU_TAhJgB&amp;psig=AFQjCNHlY29NPKTkkOYBVR3CY-WSM38jHg&amp;ust=144119317156896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reasury.govt.nz/publications/briefings" TargetMode="External"/><Relationship Id="rId2" Type="http://schemas.openxmlformats.org/officeDocument/2006/relationships/hyperlink" Target="http://www.hiirc.org.nz/page/45527/expert-advisory-group-eag-report-on-the-integrated/?q=IPIF&amp;highlight=ipif&amp;section=35484" TargetMode="External"/><Relationship Id="rId1" Type="http://schemas.openxmlformats.org/officeDocument/2006/relationships/slideLayout" Target="../slideLayouts/slideLayout2.xml"/><Relationship Id="rId5" Type="http://schemas.openxmlformats.org/officeDocument/2006/relationships/hyperlink" Target="http://www.health.govt.nz/" TargetMode="External"/><Relationship Id="rId4" Type="http://schemas.openxmlformats.org/officeDocument/2006/relationships/hyperlink" Target="http://www.hqsc.govt.nz/"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Andrew.Terris@dotjoiner.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NZ" sz="4800" dirty="0" smtClean="0">
                <a:solidFill>
                  <a:srgbClr val="A20000"/>
                </a:solidFill>
              </a:rPr>
              <a:t>A UNIFYING MEASUREMENT FRAMEWORK</a:t>
            </a:r>
            <a:endParaRPr lang="en-NZ" sz="4800" dirty="0">
              <a:solidFill>
                <a:srgbClr val="A20000"/>
              </a:solidFill>
            </a:endParaRPr>
          </a:p>
        </p:txBody>
      </p:sp>
      <p:sp>
        <p:nvSpPr>
          <p:cNvPr id="3" name="Subtitle 2"/>
          <p:cNvSpPr>
            <a:spLocks noGrp="1"/>
          </p:cNvSpPr>
          <p:nvPr>
            <p:ph type="subTitle" idx="1"/>
          </p:nvPr>
        </p:nvSpPr>
        <p:spPr>
          <a:xfrm>
            <a:off x="755576" y="3886200"/>
            <a:ext cx="7776864" cy="1054968"/>
          </a:xfrm>
        </p:spPr>
        <p:txBody>
          <a:bodyPr>
            <a:normAutofit lnSpcReduction="10000"/>
          </a:bodyPr>
          <a:lstStyle/>
          <a:p>
            <a:pPr algn="l"/>
            <a:r>
              <a:rPr lang="en-NZ" sz="2400" dirty="0" smtClean="0">
                <a:solidFill>
                  <a:srgbClr val="A20000"/>
                </a:solidFill>
              </a:rPr>
              <a:t>Stimulating improvement through measurement</a:t>
            </a:r>
          </a:p>
          <a:p>
            <a:pPr algn="l"/>
            <a:r>
              <a:rPr lang="en-NZ" sz="1900" dirty="0" smtClean="0">
                <a:solidFill>
                  <a:srgbClr val="A20000"/>
                </a:solidFill>
              </a:rPr>
              <a:t>An overview and commentary on New Zealand’s journey on the Integrated Performance and Incentive Framework</a:t>
            </a:r>
            <a:endParaRPr lang="en-NZ" sz="1900" dirty="0">
              <a:solidFill>
                <a:srgbClr val="A20000"/>
              </a:solidFill>
            </a:endParaRPr>
          </a:p>
        </p:txBody>
      </p:sp>
      <p:sp>
        <p:nvSpPr>
          <p:cNvPr id="4" name="Rectangle 3"/>
          <p:cNvSpPr/>
          <p:nvPr/>
        </p:nvSpPr>
        <p:spPr>
          <a:xfrm>
            <a:off x="467544" y="332656"/>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 name="Straight Connector 5"/>
          <p:cNvCxnSpPr/>
          <p:nvPr/>
        </p:nvCxnSpPr>
        <p:spPr>
          <a:xfrm>
            <a:off x="755576" y="3645024"/>
            <a:ext cx="777686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99792" y="5108344"/>
            <a:ext cx="6306013" cy="738664"/>
          </a:xfrm>
          <a:prstGeom prst="rect">
            <a:avLst/>
          </a:prstGeom>
          <a:noFill/>
        </p:spPr>
        <p:txBody>
          <a:bodyPr wrap="square" rtlCol="0">
            <a:spAutoFit/>
          </a:bodyPr>
          <a:lstStyle/>
          <a:p>
            <a:pPr algn="r"/>
            <a:r>
              <a:rPr lang="en-NZ" sz="2400" dirty="0" smtClean="0">
                <a:solidFill>
                  <a:srgbClr val="38069C"/>
                </a:solidFill>
              </a:rPr>
              <a:t>Andrew Terris</a:t>
            </a:r>
          </a:p>
          <a:p>
            <a:pPr algn="r"/>
            <a:r>
              <a:rPr lang="en-NZ" dirty="0" smtClean="0">
                <a:solidFill>
                  <a:srgbClr val="38069C"/>
                </a:solidFill>
              </a:rPr>
              <a:t>EPSO Conference September  2015, Helsinki</a:t>
            </a:r>
            <a:endParaRPr lang="en-NZ" dirty="0">
              <a:solidFill>
                <a:srgbClr val="38069C"/>
              </a:solidFill>
            </a:endParaRPr>
          </a:p>
        </p:txBody>
      </p:sp>
      <p:pic>
        <p:nvPicPr>
          <p:cNvPr id="5124" name="Picture 4" descr="Image result for nz flag and silver fern"/>
          <p:cNvPicPr>
            <a:picLocks noChangeAspect="1" noChangeArrowheads="1"/>
          </p:cNvPicPr>
          <p:nvPr/>
        </p:nvPicPr>
        <p:blipFill rotWithShape="1">
          <a:blip r:embed="rId2">
            <a:extLst>
              <a:ext uri="{28A0092B-C50C-407E-A947-70E740481C1C}">
                <a14:useLocalDpi xmlns:a14="http://schemas.microsoft.com/office/drawing/2010/main" val="0"/>
              </a:ext>
            </a:extLst>
          </a:blip>
          <a:srcRect t="11931" b="18511"/>
          <a:stretch/>
        </p:blipFill>
        <p:spPr bwMode="auto">
          <a:xfrm>
            <a:off x="7236295" y="5847008"/>
            <a:ext cx="1769509" cy="79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9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NZ Health Context- funding</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12862" r="8588" b="4578"/>
          <a:stretch/>
        </p:blipFill>
        <p:spPr bwMode="auto">
          <a:xfrm>
            <a:off x="786341" y="1412776"/>
            <a:ext cx="7643326" cy="512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AEA5AF3-9AEE-475D-A379-465DBD1BC49B}" type="slidenum">
              <a:rPr lang="en-NZ" smtClean="0"/>
              <a:t>10</a:t>
            </a:fld>
            <a:endParaRPr lang="en-NZ"/>
          </a:p>
        </p:txBody>
      </p:sp>
    </p:spTree>
    <p:extLst>
      <p:ext uri="{BB962C8B-B14F-4D97-AF65-F5344CB8AC3E}">
        <p14:creationId xmlns:p14="http://schemas.microsoft.com/office/powerpoint/2010/main" val="3775413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en-NZ" dirty="0">
                <a:solidFill>
                  <a:srgbClr val="C00000"/>
                </a:solidFill>
              </a:rPr>
              <a:t>Drivers</a:t>
            </a:r>
          </a:p>
        </p:txBody>
      </p:sp>
      <p:sp>
        <p:nvSpPr>
          <p:cNvPr id="3" name="Content Placeholder 2"/>
          <p:cNvSpPr>
            <a:spLocks noGrp="1"/>
          </p:cNvSpPr>
          <p:nvPr>
            <p:ph idx="1"/>
          </p:nvPr>
        </p:nvSpPr>
        <p:spPr>
          <a:xfrm>
            <a:off x="437015" y="1412776"/>
            <a:ext cx="3970784" cy="4525963"/>
          </a:xfrm>
        </p:spPr>
        <p:txBody>
          <a:bodyPr>
            <a:normAutofit fontScale="25000" lnSpcReduction="20000"/>
          </a:bodyPr>
          <a:lstStyle/>
          <a:p>
            <a:pPr marL="0" indent="0">
              <a:buNone/>
            </a:pPr>
            <a:r>
              <a:rPr lang="en-NZ" sz="8000" b="1" dirty="0" smtClean="0">
                <a:solidFill>
                  <a:srgbClr val="545454"/>
                </a:solidFill>
              </a:rPr>
              <a:t>THE DEMAND SIDE</a:t>
            </a:r>
          </a:p>
          <a:p>
            <a:r>
              <a:rPr lang="en-NZ" sz="8000" dirty="0">
                <a:solidFill>
                  <a:srgbClr val="545454"/>
                </a:solidFill>
              </a:rPr>
              <a:t>growing </a:t>
            </a:r>
            <a:r>
              <a:rPr lang="en-NZ" sz="8000" dirty="0" smtClean="0">
                <a:solidFill>
                  <a:srgbClr val="545454"/>
                </a:solidFill>
              </a:rPr>
              <a:t>population (110 per day) </a:t>
            </a:r>
          </a:p>
          <a:p>
            <a:r>
              <a:rPr lang="en-NZ" sz="8000" dirty="0" smtClean="0">
                <a:solidFill>
                  <a:srgbClr val="545454"/>
                </a:solidFill>
              </a:rPr>
              <a:t>increase in ethnic </a:t>
            </a:r>
            <a:r>
              <a:rPr lang="en-NZ" sz="8000" dirty="0">
                <a:solidFill>
                  <a:srgbClr val="545454"/>
                </a:solidFill>
              </a:rPr>
              <a:t>groups, </a:t>
            </a:r>
            <a:r>
              <a:rPr lang="en-NZ" sz="8000" dirty="0" smtClean="0">
                <a:solidFill>
                  <a:srgbClr val="545454"/>
                </a:solidFill>
              </a:rPr>
              <a:t>largest growth in Asian </a:t>
            </a:r>
            <a:r>
              <a:rPr lang="en-NZ" sz="8000" dirty="0">
                <a:solidFill>
                  <a:srgbClr val="545454"/>
                </a:solidFill>
              </a:rPr>
              <a:t>ethnic </a:t>
            </a:r>
            <a:r>
              <a:rPr lang="en-NZ" sz="8000" dirty="0" smtClean="0">
                <a:solidFill>
                  <a:srgbClr val="545454"/>
                </a:solidFill>
              </a:rPr>
              <a:t>group</a:t>
            </a:r>
            <a:endParaRPr lang="en-NZ" sz="8000" dirty="0">
              <a:solidFill>
                <a:srgbClr val="545454"/>
              </a:solidFill>
            </a:endParaRPr>
          </a:p>
          <a:p>
            <a:r>
              <a:rPr lang="en-NZ" sz="8000" dirty="0">
                <a:solidFill>
                  <a:srgbClr val="545454"/>
                </a:solidFill>
              </a:rPr>
              <a:t>The population is ageing. </a:t>
            </a:r>
            <a:r>
              <a:rPr lang="en-NZ" sz="8000" dirty="0" smtClean="0">
                <a:solidFill>
                  <a:srgbClr val="545454"/>
                </a:solidFill>
              </a:rPr>
              <a:t>&gt;=65 </a:t>
            </a:r>
            <a:r>
              <a:rPr lang="en-NZ" sz="8000" dirty="0" err="1" smtClean="0">
                <a:solidFill>
                  <a:srgbClr val="545454"/>
                </a:solidFill>
              </a:rPr>
              <a:t>y.o</a:t>
            </a:r>
            <a:r>
              <a:rPr lang="en-NZ" sz="8000" dirty="0">
                <a:solidFill>
                  <a:srgbClr val="545454"/>
                </a:solidFill>
              </a:rPr>
              <a:t>.</a:t>
            </a:r>
            <a:r>
              <a:rPr lang="en-NZ" sz="8000" dirty="0" smtClean="0">
                <a:solidFill>
                  <a:srgbClr val="545454"/>
                </a:solidFill>
              </a:rPr>
              <a:t> will double </a:t>
            </a:r>
            <a:r>
              <a:rPr lang="en-NZ" sz="8000" dirty="0">
                <a:solidFill>
                  <a:srgbClr val="545454"/>
                </a:solidFill>
              </a:rPr>
              <a:t>by </a:t>
            </a:r>
            <a:r>
              <a:rPr lang="en-NZ" sz="8000" dirty="0" smtClean="0">
                <a:solidFill>
                  <a:srgbClr val="545454"/>
                </a:solidFill>
              </a:rPr>
              <a:t>2031 </a:t>
            </a:r>
            <a:endParaRPr lang="en-NZ" sz="8000" dirty="0">
              <a:solidFill>
                <a:srgbClr val="545454"/>
              </a:solidFill>
            </a:endParaRPr>
          </a:p>
          <a:p>
            <a:r>
              <a:rPr lang="en-NZ" sz="8000" dirty="0" err="1" smtClean="0">
                <a:solidFill>
                  <a:srgbClr val="545454"/>
                </a:solidFill>
              </a:rPr>
              <a:t>NZ’ers</a:t>
            </a:r>
            <a:r>
              <a:rPr lang="en-NZ" sz="8000" dirty="0" smtClean="0">
                <a:solidFill>
                  <a:srgbClr val="545454"/>
                </a:solidFill>
              </a:rPr>
              <a:t> living longer - extra </a:t>
            </a:r>
            <a:r>
              <a:rPr lang="en-NZ" sz="8000" dirty="0">
                <a:solidFill>
                  <a:srgbClr val="545454"/>
                </a:solidFill>
              </a:rPr>
              <a:t>years of life </a:t>
            </a:r>
            <a:r>
              <a:rPr lang="en-NZ" sz="8000" dirty="0" smtClean="0">
                <a:solidFill>
                  <a:srgbClr val="545454"/>
                </a:solidFill>
              </a:rPr>
              <a:t>spent </a:t>
            </a:r>
            <a:r>
              <a:rPr lang="en-NZ" sz="8000" dirty="0">
                <a:solidFill>
                  <a:srgbClr val="545454"/>
                </a:solidFill>
              </a:rPr>
              <a:t>in poor </a:t>
            </a:r>
            <a:r>
              <a:rPr lang="en-NZ" sz="8000" dirty="0" smtClean="0">
                <a:solidFill>
                  <a:srgbClr val="545454"/>
                </a:solidFill>
              </a:rPr>
              <a:t>health</a:t>
            </a:r>
            <a:endParaRPr lang="en-NZ" sz="8000" dirty="0">
              <a:solidFill>
                <a:srgbClr val="545454"/>
              </a:solidFill>
            </a:endParaRPr>
          </a:p>
          <a:p>
            <a:r>
              <a:rPr lang="en-NZ" sz="8000" dirty="0" smtClean="0">
                <a:solidFill>
                  <a:srgbClr val="545454"/>
                </a:solidFill>
              </a:rPr>
              <a:t>Disease </a:t>
            </a:r>
            <a:r>
              <a:rPr lang="en-NZ" sz="8000" dirty="0">
                <a:solidFill>
                  <a:srgbClr val="545454"/>
                </a:solidFill>
              </a:rPr>
              <a:t>p</a:t>
            </a:r>
            <a:r>
              <a:rPr lang="en-NZ" sz="8000" dirty="0" smtClean="0">
                <a:solidFill>
                  <a:srgbClr val="545454"/>
                </a:solidFill>
              </a:rPr>
              <a:t>atterns changing.  Cancers </a:t>
            </a:r>
            <a:r>
              <a:rPr lang="en-NZ" sz="8000" dirty="0">
                <a:solidFill>
                  <a:srgbClr val="545454"/>
                </a:solidFill>
              </a:rPr>
              <a:t>are becoming more prominent. </a:t>
            </a:r>
          </a:p>
          <a:p>
            <a:r>
              <a:rPr lang="en-NZ" sz="8000" dirty="0" smtClean="0">
                <a:solidFill>
                  <a:srgbClr val="545454"/>
                </a:solidFill>
              </a:rPr>
              <a:t>Comorbidity - half </a:t>
            </a:r>
            <a:r>
              <a:rPr lang="en-NZ" sz="8000" dirty="0">
                <a:solidFill>
                  <a:srgbClr val="545454"/>
                </a:solidFill>
              </a:rPr>
              <a:t>of adults aged </a:t>
            </a:r>
            <a:r>
              <a:rPr lang="en-NZ" sz="8000" dirty="0" smtClean="0">
                <a:solidFill>
                  <a:srgbClr val="545454"/>
                </a:solidFill>
              </a:rPr>
              <a:t>&gt;=65 </a:t>
            </a:r>
            <a:r>
              <a:rPr lang="en-NZ" sz="8000" dirty="0" err="1" smtClean="0">
                <a:solidFill>
                  <a:srgbClr val="545454"/>
                </a:solidFill>
              </a:rPr>
              <a:t>y.o</a:t>
            </a:r>
            <a:r>
              <a:rPr lang="en-NZ" sz="8000" dirty="0" smtClean="0">
                <a:solidFill>
                  <a:srgbClr val="545454"/>
                </a:solidFill>
              </a:rPr>
              <a:t>. have &gt;=2 LTCs</a:t>
            </a:r>
            <a:endParaRPr lang="en-NZ" sz="8000" dirty="0">
              <a:solidFill>
                <a:srgbClr val="545454"/>
              </a:solidFill>
            </a:endParaRPr>
          </a:p>
          <a:p>
            <a:r>
              <a:rPr lang="en-NZ" sz="8000" dirty="0">
                <a:solidFill>
                  <a:srgbClr val="545454"/>
                </a:solidFill>
              </a:rPr>
              <a:t>Disability rates are increasing in all age groups. </a:t>
            </a:r>
          </a:p>
        </p:txBody>
      </p:sp>
      <p:sp>
        <p:nvSpPr>
          <p:cNvPr id="5" name="Rectangle 4"/>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ontent Placeholder 2"/>
          <p:cNvSpPr txBox="1">
            <a:spLocks/>
          </p:cNvSpPr>
          <p:nvPr/>
        </p:nvSpPr>
        <p:spPr>
          <a:xfrm>
            <a:off x="4777680" y="1423317"/>
            <a:ext cx="3970784" cy="37338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NZ" sz="2200" b="1" dirty="0" smtClean="0">
                <a:solidFill>
                  <a:srgbClr val="545454"/>
                </a:solidFill>
              </a:rPr>
              <a:t>THE SUPPLY SIDE</a:t>
            </a:r>
          </a:p>
          <a:p>
            <a:r>
              <a:rPr lang="en-NZ" sz="2200" dirty="0" smtClean="0">
                <a:solidFill>
                  <a:srgbClr val="545454"/>
                </a:solidFill>
              </a:rPr>
              <a:t>Increasing financial constraints </a:t>
            </a:r>
          </a:p>
          <a:p>
            <a:r>
              <a:rPr lang="en-NZ" sz="2200" dirty="0" smtClean="0">
                <a:solidFill>
                  <a:srgbClr val="545454"/>
                </a:solidFill>
              </a:rPr>
              <a:t>Increasing technology</a:t>
            </a:r>
          </a:p>
          <a:p>
            <a:r>
              <a:rPr lang="en-NZ" sz="2200" dirty="0" smtClean="0">
                <a:solidFill>
                  <a:srgbClr val="545454"/>
                </a:solidFill>
              </a:rPr>
              <a:t>An ageing work force</a:t>
            </a:r>
          </a:p>
          <a:p>
            <a:r>
              <a:rPr lang="en-NZ" sz="2200" dirty="0" smtClean="0">
                <a:solidFill>
                  <a:srgbClr val="545454"/>
                </a:solidFill>
              </a:rPr>
              <a:t>A move to integration and care closer to home</a:t>
            </a:r>
          </a:p>
          <a:p>
            <a:r>
              <a:rPr lang="en-NZ" sz="2200" dirty="0" smtClean="0">
                <a:solidFill>
                  <a:srgbClr val="545454"/>
                </a:solidFill>
              </a:rPr>
              <a:t>Increased demand for integration of health and social services</a:t>
            </a:r>
          </a:p>
          <a:p>
            <a:r>
              <a:rPr lang="en-NZ" sz="2200" dirty="0" smtClean="0">
                <a:solidFill>
                  <a:srgbClr val="545454"/>
                </a:solidFill>
              </a:rPr>
              <a:t>Many hospitals reaching end of (asset) life </a:t>
            </a:r>
          </a:p>
        </p:txBody>
      </p:sp>
      <p:sp>
        <p:nvSpPr>
          <p:cNvPr id="9" name="Rounded Rectangle 8"/>
          <p:cNvSpPr/>
          <p:nvPr/>
        </p:nvSpPr>
        <p:spPr>
          <a:xfrm>
            <a:off x="2622612" y="5733256"/>
            <a:ext cx="397078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i="1" dirty="0" smtClean="0"/>
              <a:t>Projected  costs  and resources at the current trajectory are not sustainable</a:t>
            </a:r>
            <a:endParaRPr lang="en-NZ" b="1" i="1" dirty="0"/>
          </a:p>
        </p:txBody>
      </p:sp>
      <p:sp>
        <p:nvSpPr>
          <p:cNvPr id="4" name="Footer Placeholder 3"/>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11</a:t>
            </a:fld>
            <a:endParaRPr lang="en-NZ"/>
          </a:p>
        </p:txBody>
      </p:sp>
    </p:spTree>
    <p:extLst>
      <p:ext uri="{BB962C8B-B14F-4D97-AF65-F5344CB8AC3E}">
        <p14:creationId xmlns:p14="http://schemas.microsoft.com/office/powerpoint/2010/main" val="4139565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Measurement Frameworks</a:t>
            </a:r>
            <a:endParaRPr lang="en-NZ" dirty="0">
              <a:solidFill>
                <a:srgbClr val="C00000"/>
              </a:solidFill>
            </a:endParaRPr>
          </a:p>
        </p:txBody>
      </p:sp>
      <p:sp>
        <p:nvSpPr>
          <p:cNvPr id="3" name="Content Placeholder 2"/>
          <p:cNvSpPr>
            <a:spLocks noGrp="1"/>
          </p:cNvSpPr>
          <p:nvPr>
            <p:ph idx="1"/>
          </p:nvPr>
        </p:nvSpPr>
        <p:spPr>
          <a:xfrm>
            <a:off x="5292080" y="1927373"/>
            <a:ext cx="3851920" cy="4525963"/>
          </a:xfrm>
        </p:spPr>
        <p:txBody>
          <a:bodyPr>
            <a:normAutofit fontScale="85000" lnSpcReduction="20000"/>
          </a:bodyPr>
          <a:lstStyle/>
          <a:p>
            <a:r>
              <a:rPr lang="en-NZ" dirty="0">
                <a:solidFill>
                  <a:srgbClr val="545454"/>
                </a:solidFill>
              </a:rPr>
              <a:t>Monitoring (legislative Compliance)</a:t>
            </a:r>
          </a:p>
          <a:p>
            <a:r>
              <a:rPr lang="en-NZ" dirty="0">
                <a:solidFill>
                  <a:srgbClr val="545454"/>
                </a:solidFill>
              </a:rPr>
              <a:t>Performance</a:t>
            </a:r>
          </a:p>
          <a:p>
            <a:r>
              <a:rPr lang="en-NZ" dirty="0" smtClean="0">
                <a:solidFill>
                  <a:srgbClr val="545454"/>
                </a:solidFill>
              </a:rPr>
              <a:t>Quality</a:t>
            </a:r>
          </a:p>
          <a:p>
            <a:endParaRPr lang="en-NZ" dirty="0">
              <a:solidFill>
                <a:srgbClr val="545454"/>
              </a:solidFill>
            </a:endParaRPr>
          </a:p>
          <a:p>
            <a:r>
              <a:rPr lang="en-NZ" dirty="0" smtClean="0">
                <a:solidFill>
                  <a:srgbClr val="545454"/>
                </a:solidFill>
              </a:rPr>
              <a:t>Continuum: command and control v devolution </a:t>
            </a:r>
            <a:r>
              <a:rPr lang="en-NZ" dirty="0">
                <a:solidFill>
                  <a:srgbClr val="545454"/>
                </a:solidFill>
              </a:rPr>
              <a:t>/</a:t>
            </a:r>
            <a:r>
              <a:rPr lang="en-NZ" dirty="0" smtClean="0">
                <a:solidFill>
                  <a:srgbClr val="545454"/>
                </a:solidFill>
              </a:rPr>
              <a:t>innovation</a:t>
            </a:r>
          </a:p>
          <a:p>
            <a:endParaRPr lang="en-NZ" dirty="0" smtClean="0">
              <a:solidFill>
                <a:srgbClr val="545454"/>
              </a:solidFill>
            </a:endParaRPr>
          </a:p>
          <a:p>
            <a:r>
              <a:rPr lang="en-NZ" dirty="0" smtClean="0">
                <a:solidFill>
                  <a:srgbClr val="545454"/>
                </a:solidFill>
              </a:rPr>
              <a:t>Removing unwarranted variation </a:t>
            </a: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p:nvPr/>
        </p:nvPicPr>
        <p:blipFill rotWithShape="1">
          <a:blip r:embed="rId2" cstate="print"/>
          <a:srcRect l="6883" r="8277"/>
          <a:stretch/>
        </p:blipFill>
        <p:spPr bwMode="auto">
          <a:xfrm>
            <a:off x="206062" y="1340768"/>
            <a:ext cx="4765183" cy="511256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12</a:t>
            </a:fld>
            <a:endParaRPr lang="en-NZ"/>
          </a:p>
        </p:txBody>
      </p:sp>
    </p:spTree>
    <p:extLst>
      <p:ext uri="{BB962C8B-B14F-4D97-AF65-F5344CB8AC3E}">
        <p14:creationId xmlns:p14="http://schemas.microsoft.com/office/powerpoint/2010/main" val="2322186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NZ Health Context- Accountability</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69" t="11776" r="21413" b="1992"/>
          <a:stretch/>
        </p:blipFill>
        <p:spPr bwMode="auto">
          <a:xfrm>
            <a:off x="2632787" y="1425173"/>
            <a:ext cx="3950434" cy="541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AEA5AF3-9AEE-475D-A379-465DBD1BC49B}" type="slidenum">
              <a:rPr lang="en-NZ" smtClean="0"/>
              <a:t>13</a:t>
            </a:fld>
            <a:endParaRPr lang="en-NZ"/>
          </a:p>
        </p:txBody>
      </p:sp>
    </p:spTree>
    <p:extLst>
      <p:ext uri="{BB962C8B-B14F-4D97-AF65-F5344CB8AC3E}">
        <p14:creationId xmlns:p14="http://schemas.microsoft.com/office/powerpoint/2010/main" val="195734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Health reporting in NZ</a:t>
            </a:r>
            <a:endParaRPr lang="en-NZ" dirty="0">
              <a:solidFill>
                <a:srgbClr val="C00000"/>
              </a:solidFill>
            </a:endParaRPr>
          </a:p>
        </p:txBody>
      </p:sp>
      <p:sp>
        <p:nvSpPr>
          <p:cNvPr id="3" name="Content Placeholder 2"/>
          <p:cNvSpPr>
            <a:spLocks noGrp="1"/>
          </p:cNvSpPr>
          <p:nvPr>
            <p:ph idx="1"/>
          </p:nvPr>
        </p:nvSpPr>
        <p:spPr>
          <a:xfrm>
            <a:off x="4427984" y="1900064"/>
            <a:ext cx="4618856" cy="4525963"/>
          </a:xfrm>
        </p:spPr>
        <p:txBody>
          <a:bodyPr>
            <a:normAutofit fontScale="77500" lnSpcReduction="20000"/>
          </a:bodyPr>
          <a:lstStyle/>
          <a:p>
            <a:pPr marL="0" indent="0">
              <a:buNone/>
            </a:pPr>
            <a:r>
              <a:rPr lang="en-NZ" dirty="0" smtClean="0">
                <a:solidFill>
                  <a:srgbClr val="A20000"/>
                </a:solidFill>
              </a:rPr>
              <a:t>REPORTING</a:t>
            </a:r>
          </a:p>
          <a:p>
            <a:r>
              <a:rPr lang="en-NZ" dirty="0" smtClean="0">
                <a:solidFill>
                  <a:srgbClr val="545454"/>
                </a:solidFill>
              </a:rPr>
              <a:t>Health and disability Commission</a:t>
            </a:r>
          </a:p>
          <a:p>
            <a:r>
              <a:rPr lang="en-NZ" dirty="0" smtClean="0">
                <a:solidFill>
                  <a:srgbClr val="545454"/>
                </a:solidFill>
              </a:rPr>
              <a:t>Health Targets</a:t>
            </a:r>
          </a:p>
          <a:p>
            <a:r>
              <a:rPr lang="en-NZ" dirty="0" smtClean="0">
                <a:solidFill>
                  <a:srgbClr val="545454"/>
                </a:solidFill>
              </a:rPr>
              <a:t>DHB Reporting (incl. Financial)</a:t>
            </a:r>
          </a:p>
          <a:p>
            <a:r>
              <a:rPr lang="en-NZ" dirty="0" smtClean="0">
                <a:solidFill>
                  <a:srgbClr val="545454"/>
                </a:solidFill>
              </a:rPr>
              <a:t>PHO Performance Reporting (Targets)</a:t>
            </a:r>
          </a:p>
          <a:p>
            <a:r>
              <a:rPr lang="en-NZ" dirty="0" smtClean="0">
                <a:solidFill>
                  <a:srgbClr val="545454"/>
                </a:solidFill>
              </a:rPr>
              <a:t>Atlas of Variation (HQSC)</a:t>
            </a:r>
          </a:p>
          <a:p>
            <a:r>
              <a:rPr lang="en-NZ" dirty="0" smtClean="0">
                <a:solidFill>
                  <a:srgbClr val="545454"/>
                </a:solidFill>
              </a:rPr>
              <a:t>Quality Accounts</a:t>
            </a:r>
          </a:p>
          <a:p>
            <a:r>
              <a:rPr lang="en-NZ" dirty="0" smtClean="0">
                <a:solidFill>
                  <a:srgbClr val="545454"/>
                </a:solidFill>
              </a:rPr>
              <a:t>Mental Health </a:t>
            </a:r>
          </a:p>
          <a:p>
            <a:r>
              <a:rPr lang="en-NZ" dirty="0" smtClean="0">
                <a:solidFill>
                  <a:srgbClr val="545454"/>
                </a:solidFill>
              </a:rPr>
              <a:t>(various others)</a:t>
            </a: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Content Placeholder 2"/>
          <p:cNvSpPr txBox="1">
            <a:spLocks/>
          </p:cNvSpPr>
          <p:nvPr/>
        </p:nvSpPr>
        <p:spPr>
          <a:xfrm>
            <a:off x="169168" y="1927373"/>
            <a:ext cx="4618856"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dirty="0" smtClean="0">
                <a:solidFill>
                  <a:srgbClr val="A20000"/>
                </a:solidFill>
              </a:rPr>
              <a:t>FRAMEWORKS (a cross section)</a:t>
            </a:r>
          </a:p>
          <a:p>
            <a:r>
              <a:rPr lang="en-NZ" dirty="0" smtClean="0">
                <a:solidFill>
                  <a:srgbClr val="545454"/>
                </a:solidFill>
              </a:rPr>
              <a:t>Crown Funding Agreement</a:t>
            </a:r>
          </a:p>
          <a:p>
            <a:r>
              <a:rPr lang="en-NZ" dirty="0" smtClean="0">
                <a:solidFill>
                  <a:srgbClr val="545454"/>
                </a:solidFill>
              </a:rPr>
              <a:t>(NZ) Triple Aim</a:t>
            </a:r>
          </a:p>
          <a:p>
            <a:endParaRPr lang="en-NZ" dirty="0" smtClean="0">
              <a:solidFill>
                <a:srgbClr val="545454"/>
              </a:solidFill>
            </a:endParaRPr>
          </a:p>
          <a:p>
            <a:r>
              <a:rPr lang="en-NZ" dirty="0" smtClean="0">
                <a:solidFill>
                  <a:srgbClr val="545454"/>
                </a:solidFill>
              </a:rPr>
              <a:t>Health Targets</a:t>
            </a:r>
          </a:p>
          <a:p>
            <a:r>
              <a:rPr lang="en-NZ" dirty="0" smtClean="0">
                <a:solidFill>
                  <a:srgbClr val="545454"/>
                </a:solidFill>
              </a:rPr>
              <a:t>DHB Reporting</a:t>
            </a:r>
          </a:p>
          <a:p>
            <a:r>
              <a:rPr lang="en-NZ" dirty="0" smtClean="0">
                <a:solidFill>
                  <a:srgbClr val="545454"/>
                </a:solidFill>
              </a:rPr>
              <a:t>PHO Performance Reporting </a:t>
            </a:r>
          </a:p>
          <a:p>
            <a:endParaRPr lang="en-NZ" dirty="0" smtClean="0">
              <a:solidFill>
                <a:srgbClr val="545454"/>
              </a:solidFill>
            </a:endParaRPr>
          </a:p>
          <a:p>
            <a:r>
              <a:rPr lang="en-NZ" dirty="0" smtClean="0">
                <a:solidFill>
                  <a:srgbClr val="545454"/>
                </a:solidFill>
              </a:rPr>
              <a:t>Atlas of Variation (HQSC)</a:t>
            </a:r>
          </a:p>
          <a:p>
            <a:r>
              <a:rPr lang="en-NZ" dirty="0" smtClean="0">
                <a:solidFill>
                  <a:srgbClr val="545454"/>
                </a:solidFill>
              </a:rPr>
              <a:t>Health Roundtable (private)</a:t>
            </a:r>
          </a:p>
          <a:p>
            <a:r>
              <a:rPr lang="en-NZ" dirty="0" smtClean="0">
                <a:solidFill>
                  <a:srgbClr val="545454"/>
                </a:solidFill>
              </a:rPr>
              <a:t>Monitoring and Intervention Framework</a:t>
            </a:r>
          </a:p>
          <a:p>
            <a:pPr marL="0" indent="0">
              <a:buFont typeface="Arial" panose="020B0604020202020204" pitchFamily="34" charse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14</a:t>
            </a:fld>
            <a:endParaRPr lang="en-NZ"/>
          </a:p>
        </p:txBody>
      </p:sp>
      <p:sp>
        <p:nvSpPr>
          <p:cNvPr id="8" name="Rounded Rectangle 7"/>
          <p:cNvSpPr/>
          <p:nvPr/>
        </p:nvSpPr>
        <p:spPr>
          <a:xfrm rot="18832571">
            <a:off x="2478596" y="3356992"/>
            <a:ext cx="3677580"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4400" dirty="0" smtClean="0">
                <a:solidFill>
                  <a:srgbClr val="FF0000"/>
                </a:solidFill>
              </a:rPr>
              <a:t>SILOS</a:t>
            </a:r>
            <a:endParaRPr lang="en-NZ" sz="4400" dirty="0">
              <a:solidFill>
                <a:srgbClr val="FF0000"/>
              </a:solidFill>
            </a:endParaRPr>
          </a:p>
        </p:txBody>
      </p:sp>
    </p:spTree>
    <p:extLst>
      <p:ext uri="{BB962C8B-B14F-4D97-AF65-F5344CB8AC3E}">
        <p14:creationId xmlns:p14="http://schemas.microsoft.com/office/powerpoint/2010/main" val="3148188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Public reporting - Example</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22" t="17572" r="18044" b="6250"/>
          <a:stretch/>
        </p:blipFill>
        <p:spPr bwMode="auto">
          <a:xfrm>
            <a:off x="799119" y="1487197"/>
            <a:ext cx="7617769" cy="5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endParaRPr lang="en-NZ"/>
          </a:p>
        </p:txBody>
      </p:sp>
      <p:sp>
        <p:nvSpPr>
          <p:cNvPr id="8" name="Slide Number Placeholder 7"/>
          <p:cNvSpPr>
            <a:spLocks noGrp="1"/>
          </p:cNvSpPr>
          <p:nvPr>
            <p:ph type="sldNum" sz="quarter" idx="12"/>
          </p:nvPr>
        </p:nvSpPr>
        <p:spPr/>
        <p:txBody>
          <a:bodyPr/>
          <a:lstStyle/>
          <a:p>
            <a:fld id="{9AEA5AF3-9AEE-475D-A379-465DBD1BC49B}" type="slidenum">
              <a:rPr lang="en-NZ" smtClean="0"/>
              <a:t>15</a:t>
            </a:fld>
            <a:endParaRPr lang="en-NZ"/>
          </a:p>
        </p:txBody>
      </p:sp>
    </p:spTree>
    <p:extLst>
      <p:ext uri="{BB962C8B-B14F-4D97-AF65-F5344CB8AC3E}">
        <p14:creationId xmlns:p14="http://schemas.microsoft.com/office/powerpoint/2010/main" val="73119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Public reporting - Example</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descr="Health targets 2014/15 quarter 4 summ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7056784" cy="52535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16</a:t>
            </a:fld>
            <a:endParaRPr lang="en-NZ"/>
          </a:p>
        </p:txBody>
      </p:sp>
    </p:spTree>
    <p:extLst>
      <p:ext uri="{BB962C8B-B14F-4D97-AF65-F5344CB8AC3E}">
        <p14:creationId xmlns:p14="http://schemas.microsoft.com/office/powerpoint/2010/main" val="193740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Public reporting - Example</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3" t="15579" r="1631"/>
          <a:stretch/>
        </p:blipFill>
        <p:spPr bwMode="auto">
          <a:xfrm>
            <a:off x="371551" y="1520281"/>
            <a:ext cx="8472905" cy="446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17</a:t>
            </a:fld>
            <a:endParaRPr lang="en-NZ"/>
          </a:p>
        </p:txBody>
      </p:sp>
    </p:spTree>
    <p:extLst>
      <p:ext uri="{BB962C8B-B14F-4D97-AF65-F5344CB8AC3E}">
        <p14:creationId xmlns:p14="http://schemas.microsoft.com/office/powerpoint/2010/main" val="1937404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Atlas of variation </a:t>
            </a:r>
            <a:endParaRPr lang="en-NZ" dirty="0">
              <a:solidFill>
                <a:srgbClr val="C00000"/>
              </a:solidFill>
            </a:endParaRPr>
          </a:p>
        </p:txBody>
      </p:sp>
      <p:sp>
        <p:nvSpPr>
          <p:cNvPr id="3" name="Content Placeholder 2"/>
          <p:cNvSpPr>
            <a:spLocks noGrp="1"/>
          </p:cNvSpPr>
          <p:nvPr>
            <p:ph idx="1"/>
          </p:nvPr>
        </p:nvSpPr>
        <p:spPr/>
        <p:txBody>
          <a:bodyPr>
            <a:normAutofit/>
          </a:bodyPr>
          <a:lstStyle/>
          <a:p>
            <a:r>
              <a:rPr lang="en-NZ" dirty="0" smtClean="0">
                <a:solidFill>
                  <a:srgbClr val="545454"/>
                </a:solidFill>
              </a:rPr>
              <a:t>Based on the Dartmouth Atlas </a:t>
            </a:r>
          </a:p>
          <a:p>
            <a:r>
              <a:rPr lang="en-NZ" dirty="0" smtClean="0">
                <a:solidFill>
                  <a:srgbClr val="545454"/>
                </a:solidFill>
              </a:rPr>
              <a:t>QI /tin opener measures </a:t>
            </a:r>
          </a:p>
          <a:p>
            <a:r>
              <a:rPr lang="en-NZ" dirty="0" smtClean="0">
                <a:solidFill>
                  <a:srgbClr val="545454"/>
                </a:solidFill>
              </a:rPr>
              <a:t>Compare and contrast between providers</a:t>
            </a:r>
          </a:p>
          <a:p>
            <a:r>
              <a:rPr lang="en-NZ" dirty="0" smtClean="0">
                <a:solidFill>
                  <a:srgbClr val="545454"/>
                </a:solidFill>
              </a:rPr>
              <a:t>Stimulate clinical and quality improvement discussion</a:t>
            </a:r>
          </a:p>
          <a:p>
            <a:r>
              <a:rPr lang="en-NZ" dirty="0" smtClean="0">
                <a:solidFill>
                  <a:srgbClr val="545454"/>
                </a:solidFill>
              </a:rPr>
              <a:t>Narrative without judgement</a:t>
            </a:r>
          </a:p>
          <a:p>
            <a:r>
              <a:rPr lang="en-NZ" dirty="0" smtClean="0">
                <a:solidFill>
                  <a:srgbClr val="545454"/>
                </a:solidFill>
              </a:rPr>
              <a:t>Home: (HQSC) Independence, expertise, evidence, reputation</a:t>
            </a:r>
          </a:p>
          <a:p>
            <a:pPr lvl="1"/>
            <a:endParaRPr lang="en-NZ" dirty="0" smtClean="0">
              <a:solidFill>
                <a:srgbClr val="545454"/>
              </a:solidFill>
            </a:endParaRP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18</a:t>
            </a:fld>
            <a:endParaRPr lang="en-NZ"/>
          </a:p>
        </p:txBody>
      </p:sp>
    </p:spTree>
    <p:extLst>
      <p:ext uri="{BB962C8B-B14F-4D97-AF65-F5344CB8AC3E}">
        <p14:creationId xmlns:p14="http://schemas.microsoft.com/office/powerpoint/2010/main" val="3314341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3" t="15579" r="1631"/>
          <a:stretch/>
        </p:blipFill>
        <p:spPr bwMode="auto">
          <a:xfrm>
            <a:off x="467544" y="1484784"/>
            <a:ext cx="8472905" cy="446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NZ" dirty="0" smtClean="0"/>
              <a:t>Atlas of variation - HQSC</a:t>
            </a:r>
            <a:endParaRPr lang="en-NZ" dirty="0"/>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1187624" y="2321004"/>
            <a:ext cx="6966520" cy="3970318"/>
          </a:xfrm>
          <a:prstGeom prst="rect">
            <a:avLst/>
          </a:prstGeom>
          <a:solidFill>
            <a:schemeClr val="accent6"/>
          </a:solidFill>
        </p:spPr>
        <p:txBody>
          <a:bodyPr wrap="square">
            <a:spAutoFit/>
          </a:bodyPr>
          <a:lstStyle/>
          <a:p>
            <a:r>
              <a:rPr lang="en-NZ" b="1" dirty="0" smtClean="0"/>
              <a:t>COMMENTARY</a:t>
            </a:r>
          </a:p>
          <a:p>
            <a:r>
              <a:rPr lang="en-NZ" b="1" dirty="0" smtClean="0"/>
              <a:t>Why </a:t>
            </a:r>
            <a:r>
              <a:rPr lang="en-NZ" b="1" dirty="0"/>
              <a:t>is this important? </a:t>
            </a:r>
            <a:r>
              <a:rPr lang="en-NZ" dirty="0"/>
              <a:t>The number of medicines taken increases the likelihood of adverse drug reactions and poor adherence, and in the elderly can lead to geriatric syndromes such as urinary incontinence, cognitive impairment and impaired balance leading to falls. Despite these risks, these data show that those aged 85 and over receive more medicines than those aged either 65–74 or 75–84 years. </a:t>
            </a:r>
            <a:br>
              <a:rPr lang="en-NZ" dirty="0"/>
            </a:br>
            <a:r>
              <a:rPr lang="en-NZ" b="1" dirty="0"/>
              <a:t>What questions does this prompt? </a:t>
            </a:r>
            <a:r>
              <a:rPr lang="en-NZ" dirty="0"/>
              <a:t/>
            </a:r>
            <a:br>
              <a:rPr lang="en-NZ" dirty="0"/>
            </a:br>
            <a:r>
              <a:rPr lang="en-NZ" dirty="0"/>
              <a:t>• Is it appropriate that people aged 85 and over are more likely to receive five or more long-term medicines? </a:t>
            </a:r>
            <a:br>
              <a:rPr lang="en-NZ" dirty="0"/>
            </a:br>
            <a:r>
              <a:rPr lang="en-NZ" dirty="0"/>
              <a:t>• Are the rates of people receiving long-term medicines appropriate? </a:t>
            </a:r>
            <a:br>
              <a:rPr lang="en-NZ" dirty="0"/>
            </a:br>
            <a:r>
              <a:rPr lang="en-NZ" dirty="0"/>
              <a:t>• Should 1 in 4 people aged 65–74 be receiving five or more medicines? </a:t>
            </a:r>
            <a:br>
              <a:rPr lang="en-NZ" dirty="0"/>
            </a:br>
            <a:r>
              <a:rPr lang="en-NZ" dirty="0"/>
              <a:t>• Should over half of those aged 85 years plus be receiving five or more long-term medicines?</a:t>
            </a: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19</a:t>
            </a:fld>
            <a:endParaRPr lang="en-NZ"/>
          </a:p>
        </p:txBody>
      </p:sp>
    </p:spTree>
    <p:extLst>
      <p:ext uri="{BB962C8B-B14F-4D97-AF65-F5344CB8AC3E}">
        <p14:creationId xmlns:p14="http://schemas.microsoft.com/office/powerpoint/2010/main" val="170574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Presentation coverage</a:t>
            </a:r>
            <a:endParaRPr lang="en-NZ" dirty="0">
              <a:solidFill>
                <a:srgbClr val="C00000"/>
              </a:solidFill>
            </a:endParaRPr>
          </a:p>
        </p:txBody>
      </p:sp>
      <p:sp>
        <p:nvSpPr>
          <p:cNvPr id="3" name="Content Placeholder 2"/>
          <p:cNvSpPr>
            <a:spLocks noGrp="1"/>
          </p:cNvSpPr>
          <p:nvPr>
            <p:ph idx="1"/>
          </p:nvPr>
        </p:nvSpPr>
        <p:spPr>
          <a:xfrm>
            <a:off x="264604" y="1628800"/>
            <a:ext cx="8686800" cy="4525963"/>
          </a:xfrm>
        </p:spPr>
        <p:txBody>
          <a:bodyPr>
            <a:normAutofit fontScale="85000" lnSpcReduction="10000"/>
          </a:bodyPr>
          <a:lstStyle/>
          <a:p>
            <a:r>
              <a:rPr lang="en-NZ" dirty="0" smtClean="0">
                <a:solidFill>
                  <a:srgbClr val="545454"/>
                </a:solidFill>
              </a:rPr>
              <a:t>Context </a:t>
            </a:r>
          </a:p>
          <a:p>
            <a:pPr lvl="1"/>
            <a:r>
              <a:rPr lang="en-NZ" dirty="0" smtClean="0">
                <a:solidFill>
                  <a:srgbClr val="545454"/>
                </a:solidFill>
              </a:rPr>
              <a:t>New Zealand and its health system</a:t>
            </a:r>
          </a:p>
          <a:p>
            <a:pPr lvl="1"/>
            <a:r>
              <a:rPr lang="en-NZ" dirty="0" smtClean="0">
                <a:solidFill>
                  <a:srgbClr val="545454"/>
                </a:solidFill>
              </a:rPr>
              <a:t>Structures and monitoring frameworks</a:t>
            </a:r>
          </a:p>
          <a:p>
            <a:r>
              <a:rPr lang="en-NZ" dirty="0" smtClean="0">
                <a:solidFill>
                  <a:srgbClr val="545454"/>
                </a:solidFill>
              </a:rPr>
              <a:t>Current drivers </a:t>
            </a:r>
          </a:p>
          <a:p>
            <a:r>
              <a:rPr lang="en-NZ" dirty="0" smtClean="0">
                <a:solidFill>
                  <a:srgbClr val="545454"/>
                </a:solidFill>
              </a:rPr>
              <a:t>Desired outcomes and focus for the health system in NZ</a:t>
            </a:r>
          </a:p>
          <a:p>
            <a:r>
              <a:rPr lang="en-NZ" dirty="0" smtClean="0">
                <a:solidFill>
                  <a:srgbClr val="545454"/>
                </a:solidFill>
              </a:rPr>
              <a:t>The role of measurement – monitor, aid or catalyst </a:t>
            </a:r>
          </a:p>
          <a:p>
            <a:r>
              <a:rPr lang="en-NZ" dirty="0" smtClean="0">
                <a:solidFill>
                  <a:srgbClr val="545454"/>
                </a:solidFill>
              </a:rPr>
              <a:t>Whole (of) system measurement framework - approach</a:t>
            </a:r>
          </a:p>
          <a:p>
            <a:r>
              <a:rPr lang="en-NZ" dirty="0" smtClean="0">
                <a:solidFill>
                  <a:srgbClr val="545454"/>
                </a:solidFill>
              </a:rPr>
              <a:t>Progress on the journey (a work in progress)</a:t>
            </a:r>
          </a:p>
          <a:p>
            <a:r>
              <a:rPr lang="en-NZ" dirty="0" smtClean="0">
                <a:solidFill>
                  <a:srgbClr val="545454"/>
                </a:solidFill>
              </a:rPr>
              <a:t>Observations </a:t>
            </a:r>
          </a:p>
          <a:p>
            <a:r>
              <a:rPr lang="en-NZ" dirty="0" smtClean="0">
                <a:solidFill>
                  <a:srgbClr val="545454"/>
                </a:solidFill>
              </a:rPr>
              <a:t>The role of monitoring groups in such a framework </a:t>
            </a:r>
          </a:p>
          <a:p>
            <a:endParaRPr lang="en-NZ" dirty="0" smtClean="0">
              <a:solidFill>
                <a:srgbClr val="545454"/>
              </a:solidFill>
            </a:endParaRPr>
          </a:p>
          <a:p>
            <a:pPr marL="457200" lvl="1" indent="0">
              <a:buNone/>
            </a:pPr>
            <a:endParaRPr lang="en-NZ" dirty="0" smtClean="0">
              <a:solidFill>
                <a:srgbClr val="545454"/>
              </a:solidFill>
            </a:endParaRPr>
          </a:p>
          <a:p>
            <a:pPr marL="0" indent="0">
              <a:buNone/>
            </a:pPr>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a:t>
            </a:fld>
            <a:endParaRPr lang="en-NZ"/>
          </a:p>
        </p:txBody>
      </p:sp>
    </p:spTree>
    <p:extLst>
      <p:ext uri="{BB962C8B-B14F-4D97-AF65-F5344CB8AC3E}">
        <p14:creationId xmlns:p14="http://schemas.microsoft.com/office/powerpoint/2010/main" val="1610992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The NZ Triple Aim (a balancing act)</a:t>
            </a:r>
            <a:endParaRPr lang="en-NZ" dirty="0">
              <a:solidFill>
                <a:srgbClr val="C00000"/>
              </a:solidFill>
            </a:endParaRPr>
          </a:p>
        </p:txBody>
      </p:sp>
      <p:sp>
        <p:nvSpPr>
          <p:cNvPr id="3" name="Content Placeholder 2"/>
          <p:cNvSpPr>
            <a:spLocks noGrp="1"/>
          </p:cNvSpPr>
          <p:nvPr>
            <p:ph idx="1"/>
          </p:nvPr>
        </p:nvSpPr>
        <p:spPr>
          <a:xfrm>
            <a:off x="4860032" y="1844824"/>
            <a:ext cx="3672408" cy="4525963"/>
          </a:xfrm>
        </p:spPr>
        <p:txBody>
          <a:bodyPr>
            <a:normAutofit fontScale="77500" lnSpcReduction="20000"/>
          </a:bodyPr>
          <a:lstStyle/>
          <a:p>
            <a:pPr marL="0" indent="0">
              <a:buNone/>
            </a:pPr>
            <a:r>
              <a:rPr lang="en-NZ" sz="2400" dirty="0" smtClean="0">
                <a:solidFill>
                  <a:srgbClr val="6C0000"/>
                </a:solidFill>
              </a:rPr>
              <a:t>Implementing the Triple </a:t>
            </a:r>
            <a:r>
              <a:rPr lang="en-NZ" sz="2400" dirty="0">
                <a:solidFill>
                  <a:srgbClr val="6C0000"/>
                </a:solidFill>
              </a:rPr>
              <a:t>Aim requires comprehensive performance measurement, rebalancing the system </a:t>
            </a:r>
            <a:r>
              <a:rPr lang="en-NZ" sz="2400" dirty="0" smtClean="0">
                <a:solidFill>
                  <a:srgbClr val="6C0000"/>
                </a:solidFill>
              </a:rPr>
              <a:t>towards primary </a:t>
            </a:r>
            <a:r>
              <a:rPr lang="en-NZ" sz="2400" dirty="0">
                <a:solidFill>
                  <a:srgbClr val="6C0000"/>
                </a:solidFill>
              </a:rPr>
              <a:t>care settings, and stronger arrangements for commissioning services and </a:t>
            </a:r>
            <a:r>
              <a:rPr lang="en-NZ" sz="2400" dirty="0" smtClean="0">
                <a:solidFill>
                  <a:srgbClr val="6C0000"/>
                </a:solidFill>
              </a:rPr>
              <a:t>monitoring performance</a:t>
            </a:r>
            <a:r>
              <a:rPr lang="en-NZ" sz="2400" dirty="0">
                <a:solidFill>
                  <a:srgbClr val="6C0000"/>
                </a:solidFill>
              </a:rPr>
              <a:t>. </a:t>
            </a:r>
            <a:endParaRPr lang="en-NZ" sz="2400" dirty="0" smtClean="0">
              <a:solidFill>
                <a:srgbClr val="6C0000"/>
              </a:solidFill>
            </a:endParaRPr>
          </a:p>
          <a:p>
            <a:pPr marL="0" indent="0">
              <a:buNone/>
            </a:pPr>
            <a:endParaRPr lang="en-NZ" sz="2400" dirty="0" smtClean="0">
              <a:solidFill>
                <a:srgbClr val="6C0000"/>
              </a:solidFill>
            </a:endParaRPr>
          </a:p>
          <a:p>
            <a:pPr marL="0" indent="0">
              <a:buNone/>
            </a:pPr>
            <a:r>
              <a:rPr lang="en-NZ" sz="2400" dirty="0" smtClean="0">
                <a:solidFill>
                  <a:srgbClr val="6C0000"/>
                </a:solidFill>
              </a:rPr>
              <a:t>Importantly</a:t>
            </a:r>
            <a:r>
              <a:rPr lang="en-NZ" sz="2400" dirty="0">
                <a:solidFill>
                  <a:srgbClr val="6C0000"/>
                </a:solidFill>
              </a:rPr>
              <a:t>, the Triple Aim requires a focus on all three dimensions simultaneously. </a:t>
            </a:r>
            <a:r>
              <a:rPr lang="en-NZ" sz="2400" dirty="0" smtClean="0">
                <a:solidFill>
                  <a:srgbClr val="6C0000"/>
                </a:solidFill>
              </a:rPr>
              <a:t>A singular </a:t>
            </a:r>
            <a:r>
              <a:rPr lang="en-NZ" sz="2400" dirty="0">
                <a:solidFill>
                  <a:srgbClr val="6C0000"/>
                </a:solidFill>
              </a:rPr>
              <a:t>focus one dimension is likely to generate </a:t>
            </a:r>
            <a:r>
              <a:rPr lang="en-NZ" sz="2400" dirty="0" smtClean="0">
                <a:solidFill>
                  <a:srgbClr val="6C0000"/>
                </a:solidFill>
              </a:rPr>
              <a:t>negative </a:t>
            </a:r>
            <a:r>
              <a:rPr lang="en-NZ" sz="2400" dirty="0">
                <a:solidFill>
                  <a:srgbClr val="6C0000"/>
                </a:solidFill>
              </a:rPr>
              <a:t>results on one or both of the </a:t>
            </a:r>
            <a:r>
              <a:rPr lang="en-NZ" sz="2400" dirty="0" smtClean="0">
                <a:solidFill>
                  <a:srgbClr val="6C0000"/>
                </a:solidFill>
              </a:rPr>
              <a:t>other dimensions.</a:t>
            </a:r>
          </a:p>
          <a:p>
            <a:pPr marL="0" indent="0">
              <a:buNone/>
            </a:pPr>
            <a:endParaRPr lang="en-NZ" sz="2400" i="1" dirty="0">
              <a:solidFill>
                <a:srgbClr val="6C0000"/>
              </a:solidFill>
            </a:endParaRPr>
          </a:p>
          <a:p>
            <a:pPr marL="0" indent="0">
              <a:buNone/>
            </a:pPr>
            <a:r>
              <a:rPr lang="en-NZ" sz="2400" i="1" dirty="0" smtClean="0">
                <a:solidFill>
                  <a:srgbClr val="6C0000"/>
                </a:solidFill>
              </a:rPr>
              <a:t>[NZ Treasury –Briefing to the incoming Minister Nov 2014]</a:t>
            </a: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35" t="33333" r="41521" b="28345"/>
          <a:stretch/>
        </p:blipFill>
        <p:spPr bwMode="auto">
          <a:xfrm>
            <a:off x="423537" y="1842210"/>
            <a:ext cx="415977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5733256"/>
            <a:ext cx="4894891" cy="969496"/>
          </a:xfrm>
          <a:prstGeom prst="rect">
            <a:avLst/>
          </a:prstGeom>
          <a:noFill/>
        </p:spPr>
        <p:txBody>
          <a:bodyPr wrap="square" rtlCol="0">
            <a:spAutoFit/>
          </a:bodyPr>
          <a:lstStyle/>
          <a:p>
            <a:pPr marL="342900" indent="-342900">
              <a:buFont typeface="Arial" panose="020B0604020202020204" pitchFamily="34" charset="0"/>
              <a:buChar char="•"/>
            </a:pPr>
            <a:r>
              <a:rPr lang="en-NZ" sz="1900" dirty="0">
                <a:solidFill>
                  <a:srgbClr val="6C0000"/>
                </a:solidFill>
              </a:rPr>
              <a:t>NZ Health Quality and Safety commission</a:t>
            </a:r>
          </a:p>
          <a:p>
            <a:pPr marL="342900" indent="-342900">
              <a:buFont typeface="Arial" panose="020B0604020202020204" pitchFamily="34" charset="0"/>
              <a:buChar char="•"/>
            </a:pPr>
            <a:r>
              <a:rPr lang="en-NZ" sz="1900" dirty="0">
                <a:solidFill>
                  <a:srgbClr val="6C0000"/>
                </a:solidFill>
              </a:rPr>
              <a:t>Adapted from the IHI Triple Aim</a:t>
            </a:r>
          </a:p>
          <a:p>
            <a:pPr marL="342900" indent="-342900">
              <a:buFont typeface="Arial" panose="020B0604020202020204" pitchFamily="34" charset="0"/>
              <a:buChar char="•"/>
            </a:pPr>
            <a:r>
              <a:rPr lang="en-NZ" sz="1900" dirty="0">
                <a:solidFill>
                  <a:srgbClr val="6C0000"/>
                </a:solidFill>
              </a:rPr>
              <a:t>For a publically funded health system</a:t>
            </a: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20</a:t>
            </a:fld>
            <a:endParaRPr lang="en-NZ"/>
          </a:p>
        </p:txBody>
      </p:sp>
    </p:spTree>
    <p:extLst>
      <p:ext uri="{BB962C8B-B14F-4D97-AF65-F5344CB8AC3E}">
        <p14:creationId xmlns:p14="http://schemas.microsoft.com/office/powerpoint/2010/main" val="3715215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A unifying framework?</a:t>
            </a:r>
            <a:endParaRPr lang="en-NZ" dirty="0">
              <a:solidFill>
                <a:srgbClr val="C00000"/>
              </a:solidFill>
            </a:endParaRPr>
          </a:p>
        </p:txBody>
      </p:sp>
      <p:sp>
        <p:nvSpPr>
          <p:cNvPr id="3" name="Content Placeholder 2"/>
          <p:cNvSpPr>
            <a:spLocks noGrp="1"/>
          </p:cNvSpPr>
          <p:nvPr>
            <p:ph idx="1"/>
          </p:nvPr>
        </p:nvSpPr>
        <p:spPr>
          <a:xfrm>
            <a:off x="467544" y="1484784"/>
            <a:ext cx="8229600" cy="4525963"/>
          </a:xfrm>
        </p:spPr>
        <p:txBody>
          <a:bodyPr>
            <a:noAutofit/>
          </a:bodyPr>
          <a:lstStyle/>
          <a:p>
            <a:r>
              <a:rPr lang="en-NZ" sz="2000" i="1" dirty="0"/>
              <a:t>A more sophisticated approach is to target outcomes. This is not straightforward: defining, measuring and attributing responsibility for outcomes is hard. Because of this, some performance-related programmes focus instead on encouraging providers to perform specific, clinically-proven processes. However, measuring and attributing responsibility for outcomes is important in its own right and a larger role for performance-related payments may help to embed the necessary processes. </a:t>
            </a:r>
          </a:p>
          <a:p>
            <a:r>
              <a:rPr lang="en-NZ" sz="2000" i="1" dirty="0" smtClean="0"/>
              <a:t>Adopting </a:t>
            </a:r>
            <a:r>
              <a:rPr lang="en-NZ" sz="2000" i="1" dirty="0"/>
              <a:t>a more comprehensive measurement framework for the health sector, coupled with streamlined planning and reporting requirements and clearer lines of accountability, which would provide the basis for strengthened monitoring and </a:t>
            </a:r>
            <a:r>
              <a:rPr lang="en-NZ" sz="2000" i="1" dirty="0" smtClean="0"/>
              <a:t>the adjustment </a:t>
            </a:r>
            <a:r>
              <a:rPr lang="en-NZ" sz="2000" i="1" dirty="0"/>
              <a:t>of operational autonomy for DHBs according to performance. These measures need to be accompanied by flexible funding models and priorities that align to incentives in the system and encourage quality and efficiency</a:t>
            </a:r>
            <a:r>
              <a:rPr lang="en-NZ" sz="2000" i="1" dirty="0" smtClean="0"/>
              <a:t>.</a:t>
            </a:r>
          </a:p>
          <a:p>
            <a:pPr marL="0" indent="0">
              <a:buNone/>
            </a:pPr>
            <a:r>
              <a:rPr lang="en-NZ" sz="1600" i="1" dirty="0" smtClean="0"/>
              <a:t>NZ Treasury – Briefing to the incoming Minister : Health Nov 2014</a:t>
            </a:r>
            <a:endParaRPr lang="en-NZ" sz="1600" i="1" dirty="0"/>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21</a:t>
            </a:fld>
            <a:endParaRPr lang="en-NZ"/>
          </a:p>
        </p:txBody>
      </p:sp>
    </p:spTree>
    <p:extLst>
      <p:ext uri="{BB962C8B-B14F-4D97-AF65-F5344CB8AC3E}">
        <p14:creationId xmlns:p14="http://schemas.microsoft.com/office/powerpoint/2010/main" val="3881181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NZ" dirty="0" smtClean="0">
                <a:solidFill>
                  <a:srgbClr val="C00000"/>
                </a:solidFill>
              </a:rPr>
              <a:t>Integrated performance and Incentive framework (IPIF)</a:t>
            </a:r>
            <a:endParaRPr lang="en-NZ" dirty="0">
              <a:solidFill>
                <a:srgbClr val="C00000"/>
              </a:solidFill>
            </a:endParaRPr>
          </a:p>
        </p:txBody>
      </p:sp>
      <p:sp>
        <p:nvSpPr>
          <p:cNvPr id="3" name="Content Placeholder 2"/>
          <p:cNvSpPr>
            <a:spLocks noGrp="1"/>
          </p:cNvSpPr>
          <p:nvPr>
            <p:ph idx="1"/>
          </p:nvPr>
        </p:nvSpPr>
        <p:spPr>
          <a:xfrm>
            <a:off x="467544" y="2132856"/>
            <a:ext cx="8229600" cy="1296144"/>
          </a:xfrm>
        </p:spPr>
        <p:txBody>
          <a:bodyPr>
            <a:normAutofit fontScale="47500" lnSpcReduction="20000"/>
          </a:bodyPr>
          <a:lstStyle/>
          <a:p>
            <a:r>
              <a:rPr lang="en-NZ" sz="4600" dirty="0" smtClean="0">
                <a:solidFill>
                  <a:srgbClr val="545454"/>
                </a:solidFill>
              </a:rPr>
              <a:t>Originally envisaged to replace a dated primary care pay-for-performance framework</a:t>
            </a:r>
          </a:p>
          <a:p>
            <a:r>
              <a:rPr lang="en-NZ" sz="4600" dirty="0" smtClean="0">
                <a:solidFill>
                  <a:srgbClr val="545454"/>
                </a:solidFill>
              </a:rPr>
              <a:t>Approach captured the imagination of clinicians, policy makers and funders – as something with far greater potential</a:t>
            </a:r>
          </a:p>
          <a:p>
            <a:endParaRPr lang="en-NZ" sz="4600" dirty="0" smtClean="0">
              <a:solidFill>
                <a:srgbClr val="545454"/>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747361" y="3542417"/>
            <a:ext cx="7721286" cy="769441"/>
          </a:xfrm>
          <a:prstGeom prst="rect">
            <a:avLst/>
          </a:prstGeom>
          <a:solidFill>
            <a:schemeClr val="accent6">
              <a:lumMod val="60000"/>
              <a:lumOff val="40000"/>
            </a:schemeClr>
          </a:solidFill>
        </p:spPr>
        <p:txBody>
          <a:bodyPr wrap="square" rtlCol="0">
            <a:spAutoFit/>
          </a:bodyPr>
          <a:lstStyle/>
          <a:p>
            <a:r>
              <a:rPr lang="en-NZ" sz="1600" i="1" dirty="0" smtClean="0"/>
              <a:t>Recommendation 1: Build </a:t>
            </a:r>
            <a:r>
              <a:rPr lang="en-NZ" sz="1600" i="1" dirty="0"/>
              <a:t>on the IPIF and other work to date to develop a</a:t>
            </a:r>
          </a:p>
          <a:p>
            <a:r>
              <a:rPr lang="en-NZ" sz="1600" i="1" dirty="0"/>
              <a:t>comprehensive performance measurement framework for the health sector</a:t>
            </a:r>
            <a:r>
              <a:rPr lang="en-NZ" sz="1600" i="1" dirty="0" smtClean="0"/>
              <a:t>. </a:t>
            </a:r>
            <a:r>
              <a:rPr lang="en-NZ" sz="1200" dirty="0" smtClean="0"/>
              <a:t>– NZ Treasury Briefing to the Incoming Minister -2014</a:t>
            </a:r>
            <a:endParaRPr lang="en-NZ" sz="1200" i="1" dirty="0"/>
          </a:p>
        </p:txBody>
      </p:sp>
      <p:sp>
        <p:nvSpPr>
          <p:cNvPr id="7" name="TextBox 6"/>
          <p:cNvSpPr txBox="1"/>
          <p:nvPr/>
        </p:nvSpPr>
        <p:spPr>
          <a:xfrm>
            <a:off x="755575" y="4225960"/>
            <a:ext cx="8188137" cy="1015663"/>
          </a:xfrm>
          <a:prstGeom prst="rect">
            <a:avLst/>
          </a:prstGeom>
          <a:noFill/>
        </p:spPr>
        <p:txBody>
          <a:bodyPr wrap="square" rtlCol="0">
            <a:spAutoFit/>
          </a:bodyPr>
          <a:lstStyle/>
          <a:p>
            <a:r>
              <a:rPr lang="en-NZ" sz="1600" i="1" dirty="0" smtClean="0"/>
              <a:t>…will </a:t>
            </a:r>
            <a:r>
              <a:rPr lang="en-NZ" sz="1600" i="1" dirty="0"/>
              <a:t>measure and reward performance against measures that reflect the level of integration within the district. This new framework, which should be implemented in 2015, aims to encourage districts and their alliances to improve their performance </a:t>
            </a:r>
            <a:r>
              <a:rPr lang="en-NZ" sz="1600" i="1" dirty="0" smtClean="0"/>
              <a:t>. </a:t>
            </a:r>
            <a:r>
              <a:rPr lang="en-NZ" sz="1200" dirty="0" smtClean="0"/>
              <a:t>–2014 International profiles of Heath Care Systems –Commonwealth Fund 2015</a:t>
            </a:r>
            <a:endParaRPr lang="en-NZ" sz="1200" i="1" dirty="0"/>
          </a:p>
        </p:txBody>
      </p:sp>
      <p:sp>
        <p:nvSpPr>
          <p:cNvPr id="8" name="TextBox 7"/>
          <p:cNvSpPr txBox="1"/>
          <p:nvPr/>
        </p:nvSpPr>
        <p:spPr>
          <a:xfrm>
            <a:off x="755576" y="5304110"/>
            <a:ext cx="7776864" cy="1077218"/>
          </a:xfrm>
          <a:prstGeom prst="rect">
            <a:avLst/>
          </a:prstGeom>
          <a:solidFill>
            <a:schemeClr val="accent6">
              <a:lumMod val="60000"/>
              <a:lumOff val="40000"/>
            </a:schemeClr>
          </a:solidFill>
        </p:spPr>
        <p:txBody>
          <a:bodyPr wrap="square" rtlCol="0">
            <a:spAutoFit/>
          </a:bodyPr>
          <a:lstStyle>
            <a:defPPr>
              <a:defRPr lang="en-US"/>
            </a:defPPr>
            <a:lvl1pPr>
              <a:defRPr sz="1600" i="1"/>
            </a:lvl1pPr>
          </a:lstStyle>
          <a:p>
            <a:r>
              <a:rPr lang="en-NZ" dirty="0"/>
              <a:t>It will ultimately measure how the whole system is performing and how each part of the system contributes, and will incentivise the right activity. It seeks to promote local responsibility and discretion to enable innovation and quality improvement, while at the same time being very clear about accountability – </a:t>
            </a:r>
            <a:r>
              <a:rPr lang="en-NZ" sz="1200" dirty="0" err="1"/>
              <a:t>MoH</a:t>
            </a:r>
            <a:r>
              <a:rPr lang="en-NZ" sz="1200" dirty="0"/>
              <a:t> Annual Report for the Year Ended 30 June 2014</a:t>
            </a:r>
          </a:p>
        </p:txBody>
      </p:sp>
      <p:sp>
        <p:nvSpPr>
          <p:cNvPr id="9" name="Footer Placeholder 8"/>
          <p:cNvSpPr>
            <a:spLocks noGrp="1"/>
          </p:cNvSpPr>
          <p:nvPr>
            <p:ph type="ftr" sz="quarter" idx="11"/>
          </p:nvPr>
        </p:nvSpPr>
        <p:spPr/>
        <p:txBody>
          <a:bodyPr/>
          <a:lstStyle/>
          <a:p>
            <a:endParaRPr lang="en-NZ"/>
          </a:p>
        </p:txBody>
      </p:sp>
      <p:sp>
        <p:nvSpPr>
          <p:cNvPr id="10" name="Slide Number Placeholder 9"/>
          <p:cNvSpPr>
            <a:spLocks noGrp="1"/>
          </p:cNvSpPr>
          <p:nvPr>
            <p:ph type="sldNum" sz="quarter" idx="12"/>
          </p:nvPr>
        </p:nvSpPr>
        <p:spPr/>
        <p:txBody>
          <a:bodyPr/>
          <a:lstStyle/>
          <a:p>
            <a:fld id="{9AEA5AF3-9AEE-475D-A379-465DBD1BC49B}" type="slidenum">
              <a:rPr lang="en-NZ" smtClean="0"/>
              <a:t>22</a:t>
            </a:fld>
            <a:endParaRPr lang="en-NZ"/>
          </a:p>
        </p:txBody>
      </p:sp>
    </p:spTree>
    <p:extLst>
      <p:ext uri="{BB962C8B-B14F-4D97-AF65-F5344CB8AC3E}">
        <p14:creationId xmlns:p14="http://schemas.microsoft.com/office/powerpoint/2010/main" val="76655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IPIF – The intent</a:t>
            </a:r>
            <a:endParaRPr lang="en-NZ" dirty="0">
              <a:solidFill>
                <a:srgbClr val="C00000"/>
              </a:solidFill>
            </a:endParaRPr>
          </a:p>
        </p:txBody>
      </p:sp>
      <p:sp>
        <p:nvSpPr>
          <p:cNvPr id="3" name="Content Placeholder 2"/>
          <p:cNvSpPr>
            <a:spLocks noGrp="1"/>
          </p:cNvSpPr>
          <p:nvPr>
            <p:ph idx="1"/>
          </p:nvPr>
        </p:nvSpPr>
        <p:spPr>
          <a:xfrm>
            <a:off x="457200" y="2420887"/>
            <a:ext cx="8229600" cy="2880321"/>
          </a:xfrm>
        </p:spPr>
        <p:txBody>
          <a:bodyPr>
            <a:noAutofit/>
          </a:bodyPr>
          <a:lstStyle/>
          <a:p>
            <a:pPr marL="0" indent="0">
              <a:buNone/>
            </a:pPr>
            <a:r>
              <a:rPr lang="en-NZ" sz="2000" dirty="0" smtClean="0">
                <a:solidFill>
                  <a:srgbClr val="545454"/>
                </a:solidFill>
              </a:rPr>
              <a:t>“The </a:t>
            </a:r>
            <a:r>
              <a:rPr lang="en-NZ" sz="2000" dirty="0">
                <a:solidFill>
                  <a:srgbClr val="545454"/>
                </a:solidFill>
              </a:rPr>
              <a:t>framework seeks balance between the local responsibility and discretion that is needed for innovation and quality improvement, and accountability for performance in meeting sector-wide national health goals</a:t>
            </a:r>
            <a:r>
              <a:rPr lang="en-NZ" sz="2000" dirty="0" smtClean="0">
                <a:solidFill>
                  <a:srgbClr val="545454"/>
                </a:solidFill>
              </a:rPr>
              <a:t>.”</a:t>
            </a:r>
          </a:p>
          <a:p>
            <a:pPr marL="0" indent="0">
              <a:buNone/>
            </a:pPr>
            <a:r>
              <a:rPr lang="en-NZ" sz="2000" dirty="0" smtClean="0">
                <a:solidFill>
                  <a:srgbClr val="545454"/>
                </a:solidFill>
              </a:rPr>
              <a:t> </a:t>
            </a:r>
            <a:endParaRPr lang="en-NZ" sz="2000" dirty="0">
              <a:solidFill>
                <a:srgbClr val="545454"/>
              </a:solidFill>
            </a:endParaRPr>
          </a:p>
          <a:p>
            <a:pPr marL="0" indent="0">
              <a:buNone/>
            </a:pPr>
            <a:endParaRPr lang="en-NZ" sz="2000" dirty="0" smtClean="0">
              <a:solidFill>
                <a:srgbClr val="545454"/>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23</a:t>
            </a:fld>
            <a:endParaRPr lang="en-NZ"/>
          </a:p>
        </p:txBody>
      </p:sp>
      <p:sp>
        <p:nvSpPr>
          <p:cNvPr id="7" name="Rectangle 6"/>
          <p:cNvSpPr/>
          <p:nvPr/>
        </p:nvSpPr>
        <p:spPr>
          <a:xfrm>
            <a:off x="618711" y="3512041"/>
            <a:ext cx="6329553" cy="276999"/>
          </a:xfrm>
          <a:prstGeom prst="rect">
            <a:avLst/>
          </a:prstGeom>
        </p:spPr>
        <p:txBody>
          <a:bodyPr wrap="none">
            <a:spAutoFit/>
          </a:bodyPr>
          <a:lstStyle/>
          <a:p>
            <a:r>
              <a:rPr lang="en-NZ" sz="1200" dirty="0" smtClean="0"/>
              <a:t>Integrated Performance and Incentive Framework – Expert Advisory Group  Final Report (Feb 2014)</a:t>
            </a:r>
            <a:endParaRPr lang="en-NZ" sz="1200" dirty="0"/>
          </a:p>
        </p:txBody>
      </p:sp>
    </p:spTree>
    <p:extLst>
      <p:ext uri="{BB962C8B-B14F-4D97-AF65-F5344CB8AC3E}">
        <p14:creationId xmlns:p14="http://schemas.microsoft.com/office/powerpoint/2010/main" val="1015775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IPIF – The approach</a:t>
            </a:r>
            <a:endParaRPr lang="en-NZ" dirty="0">
              <a:solidFill>
                <a:srgbClr val="C00000"/>
              </a:solidFill>
            </a:endParaRPr>
          </a:p>
        </p:txBody>
      </p:sp>
      <p:sp>
        <p:nvSpPr>
          <p:cNvPr id="3" name="Content Placeholder 2"/>
          <p:cNvSpPr>
            <a:spLocks noGrp="1"/>
          </p:cNvSpPr>
          <p:nvPr>
            <p:ph idx="1"/>
          </p:nvPr>
        </p:nvSpPr>
        <p:spPr>
          <a:xfrm>
            <a:off x="457200" y="1600201"/>
            <a:ext cx="8229600" cy="3701008"/>
          </a:xfrm>
        </p:spPr>
        <p:txBody>
          <a:bodyPr>
            <a:noAutofit/>
          </a:bodyPr>
          <a:lstStyle/>
          <a:p>
            <a:pPr marL="0" indent="0">
              <a:buNone/>
            </a:pPr>
            <a:r>
              <a:rPr lang="en-NZ" sz="2000" dirty="0" smtClean="0">
                <a:solidFill>
                  <a:srgbClr val="545454"/>
                </a:solidFill>
              </a:rPr>
              <a:t>"</a:t>
            </a:r>
            <a:r>
              <a:rPr lang="en-NZ" sz="2000" dirty="0">
                <a:solidFill>
                  <a:srgbClr val="545454"/>
                </a:solidFill>
              </a:rPr>
              <a:t>The framework relies upon the concept of system level measures , which are set nationally, encapsulate the high level goals of the health system, and serve as the basis for assessing performance of district health systems and all of their component systems.  </a:t>
            </a:r>
            <a:endParaRPr lang="en-NZ" sz="2000" dirty="0" smtClean="0">
              <a:solidFill>
                <a:srgbClr val="545454"/>
              </a:solidFill>
            </a:endParaRPr>
          </a:p>
          <a:p>
            <a:pPr marL="0" indent="0">
              <a:buNone/>
            </a:pPr>
            <a:endParaRPr lang="en-NZ" sz="2000" dirty="0">
              <a:solidFill>
                <a:srgbClr val="545454"/>
              </a:solidFill>
            </a:endParaRPr>
          </a:p>
          <a:p>
            <a:pPr marL="0" indent="0">
              <a:buNone/>
            </a:pPr>
            <a:r>
              <a:rPr lang="en-NZ" sz="2000" dirty="0">
                <a:solidFill>
                  <a:srgbClr val="545454"/>
                </a:solidFill>
              </a:rPr>
              <a:t>System level measures serve as the high level organising principle for contributory measures, which are largely locally determined in response to the needs and priorities of communities and health services at the local level.  </a:t>
            </a:r>
          </a:p>
          <a:p>
            <a:pPr marL="0" indent="0">
              <a:buNone/>
            </a:pPr>
            <a:endParaRPr lang="en-NZ" sz="2000" dirty="0" smtClean="0">
              <a:solidFill>
                <a:srgbClr val="545454"/>
              </a:solidFill>
            </a:endParaRPr>
          </a:p>
          <a:p>
            <a:pPr marL="0" indent="0">
              <a:buNone/>
            </a:pPr>
            <a:r>
              <a:rPr lang="en-NZ" sz="2000" dirty="0" smtClean="0">
                <a:solidFill>
                  <a:srgbClr val="545454"/>
                </a:solidFill>
              </a:rPr>
              <a:t>It </a:t>
            </a:r>
            <a:r>
              <a:rPr lang="en-NZ" sz="2000" dirty="0">
                <a:solidFill>
                  <a:srgbClr val="545454"/>
                </a:solidFill>
              </a:rPr>
              <a:t>is this contributory level that provides the engine to support clinical governance and quality improvement, which will ultimately deliver the best possible performance across the whole of the health system." </a:t>
            </a:r>
            <a:br>
              <a:rPr lang="en-NZ" sz="2000" dirty="0">
                <a:solidFill>
                  <a:srgbClr val="545454"/>
                </a:solidFill>
              </a:rPr>
            </a:br>
            <a:endParaRPr lang="en-NZ" sz="2000" dirty="0">
              <a:solidFill>
                <a:srgbClr val="545454"/>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24</a:t>
            </a:fld>
            <a:endParaRPr lang="en-NZ"/>
          </a:p>
        </p:txBody>
      </p:sp>
      <p:sp>
        <p:nvSpPr>
          <p:cNvPr id="7" name="Rectangle 6"/>
          <p:cNvSpPr/>
          <p:nvPr/>
        </p:nvSpPr>
        <p:spPr>
          <a:xfrm>
            <a:off x="539552" y="5960313"/>
            <a:ext cx="6329553" cy="276999"/>
          </a:xfrm>
          <a:prstGeom prst="rect">
            <a:avLst/>
          </a:prstGeom>
        </p:spPr>
        <p:txBody>
          <a:bodyPr wrap="none">
            <a:spAutoFit/>
          </a:bodyPr>
          <a:lstStyle/>
          <a:p>
            <a:r>
              <a:rPr lang="en-NZ" sz="1200" dirty="0" smtClean="0"/>
              <a:t>Integrated Performance and Incentive Framework – Expert Advisory Group  Final Report (Feb 2014)</a:t>
            </a:r>
            <a:endParaRPr lang="en-NZ" sz="1200" dirty="0"/>
          </a:p>
        </p:txBody>
      </p:sp>
    </p:spTree>
    <p:extLst>
      <p:ext uri="{BB962C8B-B14F-4D97-AF65-F5344CB8AC3E}">
        <p14:creationId xmlns:p14="http://schemas.microsoft.com/office/powerpoint/2010/main" val="1860233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IPIF draft framework</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6" name="Group 5"/>
          <p:cNvGrpSpPr/>
          <p:nvPr/>
        </p:nvGrpSpPr>
        <p:grpSpPr>
          <a:xfrm>
            <a:off x="179512" y="1412776"/>
            <a:ext cx="8645905" cy="5184448"/>
            <a:chOff x="0" y="188640"/>
            <a:chExt cx="9036496" cy="6552728"/>
          </a:xfrm>
        </p:grpSpPr>
        <p:sp>
          <p:nvSpPr>
            <p:cNvPr id="7" name="Rounded Rectangle 6"/>
            <p:cNvSpPr/>
            <p:nvPr/>
          </p:nvSpPr>
          <p:spPr>
            <a:xfrm>
              <a:off x="1259632" y="5517232"/>
              <a:ext cx="1944216" cy="1224136"/>
            </a:xfrm>
            <a:prstGeom prst="roundRect">
              <a:avLst/>
            </a:prstGeom>
            <a:solidFill>
              <a:srgbClr val="FB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NZ" sz="1100">
                  <a:effectLst/>
                  <a:ea typeface="Times New Roman"/>
                  <a:cs typeface="Times New Roman"/>
                </a:rPr>
                <a:t> </a:t>
              </a:r>
            </a:p>
          </p:txBody>
        </p:sp>
        <p:sp>
          <p:nvSpPr>
            <p:cNvPr id="8" name="TextBox 2"/>
            <p:cNvSpPr txBox="1"/>
            <p:nvPr/>
          </p:nvSpPr>
          <p:spPr>
            <a:xfrm>
              <a:off x="107906" y="5732566"/>
              <a:ext cx="564515" cy="308610"/>
            </a:xfrm>
            <a:prstGeom prst="rect">
              <a:avLst/>
            </a:prstGeom>
            <a:noFill/>
          </p:spPr>
          <p:txBody>
            <a:bodyPr wrap="none" rtlCol="0">
              <a:spAutoFit/>
            </a:bodyPr>
            <a:lstStyle/>
            <a:p>
              <a:pPr>
                <a:spcAft>
                  <a:spcPts val="0"/>
                </a:spcAft>
              </a:pPr>
              <a:r>
                <a:rPr lang="en-NZ" sz="1400" kern="1200">
                  <a:solidFill>
                    <a:srgbClr val="000000"/>
                  </a:solidFill>
                  <a:effectLst/>
                  <a:latin typeface="Calibri"/>
                  <a:ea typeface="Times New Roman"/>
                  <a:cs typeface="Times New Roman"/>
                </a:rPr>
                <a:t>Entry</a:t>
              </a:r>
              <a:endParaRPr lang="en-NZ" sz="1200">
                <a:effectLst/>
                <a:latin typeface="Times New Roman"/>
                <a:ea typeface="Times New Roman"/>
              </a:endParaRPr>
            </a:p>
          </p:txBody>
        </p:sp>
        <p:sp>
          <p:nvSpPr>
            <p:cNvPr id="9" name="Rounded Rectangle 8"/>
            <p:cNvSpPr/>
            <p:nvPr/>
          </p:nvSpPr>
          <p:spPr>
            <a:xfrm>
              <a:off x="3275856" y="5517232"/>
              <a:ext cx="1944216" cy="122413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NZ" sz="1100">
                  <a:effectLst/>
                  <a:ea typeface="Times New Roman"/>
                  <a:cs typeface="Times New Roman"/>
                </a:rPr>
                <a:t> </a:t>
              </a:r>
            </a:p>
          </p:txBody>
        </p:sp>
        <p:sp>
          <p:nvSpPr>
            <p:cNvPr id="10" name="Rounded Rectangle 9"/>
            <p:cNvSpPr/>
            <p:nvPr/>
          </p:nvSpPr>
          <p:spPr>
            <a:xfrm>
              <a:off x="5292080" y="5517232"/>
              <a:ext cx="1944216" cy="122413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NZ" sz="1100">
                  <a:effectLst/>
                  <a:ea typeface="Times New Roman"/>
                  <a:cs typeface="Times New Roman"/>
                </a:rPr>
                <a:t> </a:t>
              </a:r>
            </a:p>
          </p:txBody>
        </p:sp>
        <p:cxnSp>
          <p:nvCxnSpPr>
            <p:cNvPr id="11" name="Straight Connector 10"/>
            <p:cNvCxnSpPr/>
            <p:nvPr/>
          </p:nvCxnSpPr>
          <p:spPr>
            <a:xfrm>
              <a:off x="107504" y="5373216"/>
              <a:ext cx="8928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6"/>
            <p:cNvSpPr txBox="1"/>
            <p:nvPr/>
          </p:nvSpPr>
          <p:spPr>
            <a:xfrm>
              <a:off x="0" y="4509013"/>
              <a:ext cx="1164590" cy="308610"/>
            </a:xfrm>
            <a:prstGeom prst="rect">
              <a:avLst/>
            </a:prstGeom>
            <a:noFill/>
          </p:spPr>
          <p:txBody>
            <a:bodyPr wrap="none" rtlCol="0">
              <a:spAutoFit/>
            </a:bodyPr>
            <a:lstStyle/>
            <a:p>
              <a:pPr>
                <a:spcAft>
                  <a:spcPts val="0"/>
                </a:spcAft>
              </a:pPr>
              <a:r>
                <a:rPr lang="en-NZ" sz="1400" kern="1200">
                  <a:solidFill>
                    <a:srgbClr val="000000"/>
                  </a:solidFill>
                  <a:effectLst/>
                  <a:latin typeface="Calibri"/>
                  <a:ea typeface="Times New Roman"/>
                  <a:cs typeface="Times New Roman"/>
                </a:rPr>
                <a:t>Improvement</a:t>
              </a:r>
              <a:endParaRPr lang="en-NZ" sz="1200">
                <a:effectLst/>
                <a:latin typeface="Times New Roman"/>
                <a:ea typeface="Times New Roman"/>
              </a:endParaRPr>
            </a:p>
          </p:txBody>
        </p:sp>
        <p:sp>
          <p:nvSpPr>
            <p:cNvPr id="13" name="Rounded Rectangle 12"/>
            <p:cNvSpPr/>
            <p:nvPr/>
          </p:nvSpPr>
          <p:spPr>
            <a:xfrm>
              <a:off x="1259632" y="4005064"/>
              <a:ext cx="1944216" cy="1296144"/>
            </a:xfrm>
            <a:prstGeom prst="roundRect">
              <a:avLst/>
            </a:prstGeom>
            <a:solidFill>
              <a:srgbClr val="FB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Contributory measures, for each of practices, PHOs, DHBs</a:t>
              </a:r>
              <a:endParaRPr lang="en-NZ" sz="1200">
                <a:effectLst/>
                <a:latin typeface="Times New Roman"/>
                <a:ea typeface="Times New Roman"/>
              </a:endParaRPr>
            </a:p>
          </p:txBody>
        </p:sp>
        <p:sp>
          <p:nvSpPr>
            <p:cNvPr id="14" name="Rounded Rectangle 13"/>
            <p:cNvSpPr/>
            <p:nvPr/>
          </p:nvSpPr>
          <p:spPr>
            <a:xfrm>
              <a:off x="3275856" y="4005064"/>
              <a:ext cx="1944216" cy="129614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Contributory measures, for each of practices, PHOs, DHBs</a:t>
              </a:r>
              <a:endParaRPr lang="en-NZ" sz="1200">
                <a:effectLst/>
                <a:latin typeface="Times New Roman"/>
                <a:ea typeface="Times New Roman"/>
              </a:endParaRPr>
            </a:p>
          </p:txBody>
        </p:sp>
        <p:sp>
          <p:nvSpPr>
            <p:cNvPr id="15" name="Rounded Rectangle 14"/>
            <p:cNvSpPr/>
            <p:nvPr/>
          </p:nvSpPr>
          <p:spPr>
            <a:xfrm>
              <a:off x="5292080" y="4005064"/>
              <a:ext cx="1944216" cy="12961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dirty="0">
                  <a:solidFill>
                    <a:srgbClr val="000000"/>
                  </a:solidFill>
                  <a:effectLst/>
                  <a:ea typeface="Times New Roman"/>
                  <a:cs typeface="Times New Roman"/>
                </a:rPr>
                <a:t>Contributory measures, for each of practices, PHOs, DHBs</a:t>
              </a:r>
              <a:endParaRPr lang="en-NZ" sz="1200" dirty="0">
                <a:effectLst/>
                <a:latin typeface="Times New Roman"/>
                <a:ea typeface="Times New Roman"/>
              </a:endParaRPr>
            </a:p>
          </p:txBody>
        </p:sp>
        <p:sp>
          <p:nvSpPr>
            <p:cNvPr id="16" name="Rounded Rectangle 15"/>
            <p:cNvSpPr/>
            <p:nvPr/>
          </p:nvSpPr>
          <p:spPr>
            <a:xfrm>
              <a:off x="1259632" y="4005064"/>
              <a:ext cx="5976664" cy="252028"/>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dirty="0">
                  <a:solidFill>
                    <a:srgbClr val="000000"/>
                  </a:solidFill>
                  <a:effectLst/>
                  <a:ea typeface="Times New Roman"/>
                  <a:cs typeface="Times New Roman"/>
                </a:rPr>
                <a:t>System level measures in common across practices, PHOs, DHBs</a:t>
              </a:r>
              <a:endParaRPr lang="en-NZ" sz="1200" dirty="0">
                <a:effectLst/>
                <a:latin typeface="Times New Roman"/>
                <a:ea typeface="Times New Roman"/>
              </a:endParaRPr>
            </a:p>
          </p:txBody>
        </p:sp>
        <p:cxnSp>
          <p:nvCxnSpPr>
            <p:cNvPr id="17" name="Straight Connector 16"/>
            <p:cNvCxnSpPr/>
            <p:nvPr/>
          </p:nvCxnSpPr>
          <p:spPr>
            <a:xfrm>
              <a:off x="107504" y="3933056"/>
              <a:ext cx="8928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2"/>
            <p:cNvSpPr txBox="1"/>
            <p:nvPr/>
          </p:nvSpPr>
          <p:spPr>
            <a:xfrm>
              <a:off x="1" y="2852936"/>
              <a:ext cx="1187624" cy="738664"/>
            </a:xfrm>
            <a:prstGeom prst="rect">
              <a:avLst/>
            </a:prstGeom>
            <a:noFill/>
          </p:spPr>
          <p:txBody>
            <a:bodyPr wrap="square" rtlCol="0">
              <a:spAutoFit/>
            </a:bodyPr>
            <a:lstStyle/>
            <a:p>
              <a:pPr>
                <a:spcAft>
                  <a:spcPts val="0"/>
                </a:spcAft>
              </a:pPr>
              <a:r>
                <a:rPr lang="en-NZ" sz="1400" kern="1200">
                  <a:solidFill>
                    <a:srgbClr val="000000"/>
                  </a:solidFill>
                  <a:effectLst/>
                  <a:latin typeface="Calibri"/>
                  <a:ea typeface="Times New Roman"/>
                  <a:cs typeface="Times New Roman"/>
                </a:rPr>
                <a:t>Excellence</a:t>
              </a:r>
              <a:endParaRPr lang="en-NZ" sz="1200">
                <a:effectLst/>
                <a:latin typeface="Times New Roman"/>
                <a:ea typeface="Times New Roman"/>
              </a:endParaRPr>
            </a:p>
            <a:p>
              <a:pPr>
                <a:spcAft>
                  <a:spcPts val="0"/>
                </a:spcAft>
              </a:pPr>
              <a:r>
                <a:rPr lang="en-NZ" sz="1400" kern="1200">
                  <a:solidFill>
                    <a:srgbClr val="000000"/>
                  </a:solidFill>
                  <a:effectLst/>
                  <a:latin typeface="Calibri"/>
                  <a:ea typeface="Times New Roman"/>
                  <a:cs typeface="Times New Roman"/>
                </a:rPr>
                <a:t>(Higher thresholds)</a:t>
              </a:r>
              <a:endParaRPr lang="en-NZ" sz="1200">
                <a:effectLst/>
                <a:latin typeface="Times New Roman"/>
                <a:ea typeface="Times New Roman"/>
              </a:endParaRPr>
            </a:p>
          </p:txBody>
        </p:sp>
        <p:sp>
          <p:nvSpPr>
            <p:cNvPr id="19" name="Rounded Rectangle 18"/>
            <p:cNvSpPr/>
            <p:nvPr/>
          </p:nvSpPr>
          <p:spPr>
            <a:xfrm>
              <a:off x="1259632" y="1412776"/>
              <a:ext cx="5976664" cy="100811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Arial"/>
                <a:buChar char="•"/>
                <a:tabLst>
                  <a:tab pos="457200" algn="l"/>
                </a:tabLst>
              </a:pPr>
              <a:r>
                <a:rPr lang="en-NZ" sz="1600" kern="1200">
                  <a:solidFill>
                    <a:srgbClr val="000000"/>
                  </a:solidFill>
                  <a:effectLst/>
                  <a:ea typeface="Times New Roman"/>
                  <a:cs typeface="Times New Roman"/>
                </a:rPr>
                <a:t>Measures not predetermined</a:t>
              </a:r>
              <a:endParaRPr lang="en-NZ" sz="1100">
                <a:effectLst/>
                <a:ea typeface="Times New Roman"/>
                <a:cs typeface="Times New Roman"/>
              </a:endParaRPr>
            </a:p>
            <a:p>
              <a:pPr marL="342900" lvl="0" indent="-342900">
                <a:lnSpc>
                  <a:spcPct val="115000"/>
                </a:lnSpc>
                <a:spcAft>
                  <a:spcPts val="0"/>
                </a:spcAft>
                <a:buFont typeface="Arial"/>
                <a:buChar char="•"/>
                <a:tabLst>
                  <a:tab pos="457200" algn="l"/>
                </a:tabLst>
              </a:pPr>
              <a:r>
                <a:rPr lang="en-NZ" sz="1600" kern="1200">
                  <a:solidFill>
                    <a:srgbClr val="000000"/>
                  </a:solidFill>
                  <a:effectLst/>
                  <a:ea typeface="Times New Roman"/>
                  <a:cs typeface="Times New Roman"/>
                </a:rPr>
                <a:t>Measures apply equally to Practices, PHOs and DHBs, reflecting the goals of programme innovation</a:t>
              </a:r>
              <a:endParaRPr lang="en-NZ" sz="1100">
                <a:effectLst/>
                <a:ea typeface="Times New Roman"/>
                <a:cs typeface="Times New Roman"/>
              </a:endParaRPr>
            </a:p>
          </p:txBody>
        </p:sp>
        <p:sp>
          <p:nvSpPr>
            <p:cNvPr id="20" name="TextBox 14"/>
            <p:cNvSpPr txBox="1"/>
            <p:nvPr/>
          </p:nvSpPr>
          <p:spPr>
            <a:xfrm>
              <a:off x="2771800" y="188640"/>
              <a:ext cx="2952328" cy="369332"/>
            </a:xfrm>
            <a:prstGeom prst="rect">
              <a:avLst/>
            </a:prstGeom>
            <a:noFill/>
          </p:spPr>
          <p:txBody>
            <a:bodyPr wrap="square" rtlCol="0">
              <a:spAutoFit/>
            </a:bodyPr>
            <a:lstStyle/>
            <a:p>
              <a:pPr algn="ctr">
                <a:spcAft>
                  <a:spcPts val="0"/>
                </a:spcAft>
              </a:pPr>
              <a:r>
                <a:rPr lang="en-NZ" sz="1800" b="1" kern="1200">
                  <a:solidFill>
                    <a:srgbClr val="000000"/>
                  </a:solidFill>
                  <a:effectLst/>
                  <a:latin typeface="Calibri"/>
                  <a:ea typeface="Times New Roman"/>
                  <a:cs typeface="Times New Roman"/>
                </a:rPr>
                <a:t>Triple Aim Dimensions</a:t>
              </a:r>
              <a:endParaRPr lang="en-NZ" sz="1200">
                <a:effectLst/>
                <a:latin typeface="Times New Roman"/>
                <a:ea typeface="Times New Roman"/>
              </a:endParaRPr>
            </a:p>
          </p:txBody>
        </p:sp>
        <p:sp>
          <p:nvSpPr>
            <p:cNvPr id="21" name="TextBox 15"/>
            <p:cNvSpPr txBox="1"/>
            <p:nvPr/>
          </p:nvSpPr>
          <p:spPr>
            <a:xfrm>
              <a:off x="7668344" y="188640"/>
              <a:ext cx="1224136" cy="369332"/>
            </a:xfrm>
            <a:prstGeom prst="rect">
              <a:avLst/>
            </a:prstGeom>
            <a:noFill/>
          </p:spPr>
          <p:txBody>
            <a:bodyPr wrap="square" rtlCol="0">
              <a:spAutoFit/>
            </a:bodyPr>
            <a:lstStyle/>
            <a:p>
              <a:pPr>
                <a:spcAft>
                  <a:spcPts val="0"/>
                </a:spcAft>
              </a:pPr>
              <a:r>
                <a:rPr lang="en-NZ" sz="1800" b="1" kern="1200">
                  <a:solidFill>
                    <a:srgbClr val="000000"/>
                  </a:solidFill>
                  <a:effectLst/>
                  <a:latin typeface="Calibri"/>
                  <a:ea typeface="Times New Roman"/>
                  <a:cs typeface="Times New Roman"/>
                </a:rPr>
                <a:t>Incentives</a:t>
              </a:r>
              <a:endParaRPr lang="en-NZ" sz="1200">
                <a:effectLst/>
                <a:latin typeface="Times New Roman"/>
                <a:ea typeface="Times New Roman"/>
              </a:endParaRPr>
            </a:p>
          </p:txBody>
        </p:sp>
        <p:sp>
          <p:nvSpPr>
            <p:cNvPr id="22" name="Rounded Rectangle 21"/>
            <p:cNvSpPr/>
            <p:nvPr/>
          </p:nvSpPr>
          <p:spPr>
            <a:xfrm>
              <a:off x="7380312" y="5517232"/>
              <a:ext cx="1656184"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400" kern="1200">
                  <a:solidFill>
                    <a:srgbClr val="000000"/>
                  </a:solidFill>
                  <a:effectLst/>
                  <a:ea typeface="Times New Roman"/>
                  <a:cs typeface="Times New Roman"/>
                </a:rPr>
                <a:t>Sanction</a:t>
              </a:r>
              <a:endParaRPr lang="en-NZ" sz="1200">
                <a:effectLst/>
                <a:latin typeface="Times New Roman"/>
                <a:ea typeface="Times New Roman"/>
              </a:endParaRPr>
            </a:p>
          </p:txBody>
        </p:sp>
        <p:sp>
          <p:nvSpPr>
            <p:cNvPr id="23" name="Rounded Rectangle 22"/>
            <p:cNvSpPr/>
            <p:nvPr/>
          </p:nvSpPr>
          <p:spPr>
            <a:xfrm>
              <a:off x="7380312" y="4005064"/>
              <a:ext cx="1656184" cy="12961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400" kern="1200">
                  <a:solidFill>
                    <a:srgbClr val="000000"/>
                  </a:solidFill>
                  <a:effectLst/>
                  <a:ea typeface="Times New Roman"/>
                  <a:cs typeface="Times New Roman"/>
                </a:rPr>
                <a:t>Financial</a:t>
              </a:r>
              <a:endParaRPr lang="en-NZ" sz="1200">
                <a:effectLst/>
                <a:latin typeface="Times New Roman"/>
                <a:ea typeface="Times New Roman"/>
              </a:endParaRPr>
            </a:p>
            <a:p>
              <a:pPr algn="ctr">
                <a:spcAft>
                  <a:spcPts val="0"/>
                </a:spcAft>
              </a:pPr>
              <a:r>
                <a:rPr lang="en-NZ" sz="1400" kern="1200">
                  <a:solidFill>
                    <a:srgbClr val="000000"/>
                  </a:solidFill>
                  <a:effectLst/>
                  <a:ea typeface="Times New Roman"/>
                  <a:cs typeface="Times New Roman"/>
                </a:rPr>
                <a:t>Reputational</a:t>
              </a:r>
              <a:endParaRPr lang="en-NZ" sz="1200">
                <a:effectLst/>
                <a:latin typeface="Times New Roman"/>
                <a:ea typeface="Times New Roman"/>
              </a:endParaRPr>
            </a:p>
          </p:txBody>
        </p:sp>
        <p:sp>
          <p:nvSpPr>
            <p:cNvPr id="24" name="Rounded Rectangle 23"/>
            <p:cNvSpPr/>
            <p:nvPr/>
          </p:nvSpPr>
          <p:spPr>
            <a:xfrm>
              <a:off x="7380312" y="1412776"/>
              <a:ext cx="1656184"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400" kern="1200">
                  <a:solidFill>
                    <a:srgbClr val="000000"/>
                  </a:solidFill>
                  <a:effectLst/>
                  <a:ea typeface="Times New Roman"/>
                  <a:cs typeface="Times New Roman"/>
                </a:rPr>
                <a:t>Maximum freedom, flexible accountability framework</a:t>
              </a:r>
              <a:endParaRPr lang="en-NZ" sz="1200">
                <a:effectLst/>
                <a:latin typeface="Times New Roman"/>
                <a:ea typeface="Times New Roman"/>
              </a:endParaRPr>
            </a:p>
          </p:txBody>
        </p:sp>
        <p:sp>
          <p:nvSpPr>
            <p:cNvPr id="25" name="Rounded Rectangle 24"/>
            <p:cNvSpPr/>
            <p:nvPr/>
          </p:nvSpPr>
          <p:spPr>
            <a:xfrm>
              <a:off x="1259632" y="2564904"/>
              <a:ext cx="1944216" cy="1296144"/>
            </a:xfrm>
            <a:prstGeom prst="roundRect">
              <a:avLst/>
            </a:prstGeom>
            <a:solidFill>
              <a:srgbClr val="FB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dirty="0">
                  <a:solidFill>
                    <a:srgbClr val="000000"/>
                  </a:solidFill>
                  <a:effectLst/>
                  <a:ea typeface="Times New Roman"/>
                  <a:cs typeface="Times New Roman"/>
                </a:rPr>
                <a:t>Contributory measures, for each of practices, PHOs, DHBs</a:t>
              </a:r>
              <a:endParaRPr lang="en-NZ" sz="1200" dirty="0">
                <a:effectLst/>
                <a:latin typeface="Times New Roman"/>
                <a:ea typeface="Times New Roman"/>
              </a:endParaRPr>
            </a:p>
          </p:txBody>
        </p:sp>
        <p:sp>
          <p:nvSpPr>
            <p:cNvPr id="26" name="Rounded Rectangle 25"/>
            <p:cNvSpPr/>
            <p:nvPr/>
          </p:nvSpPr>
          <p:spPr>
            <a:xfrm>
              <a:off x="3275856" y="2564904"/>
              <a:ext cx="1944216" cy="129614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Contributory measures, for  each of practices, PHOs, DHBs</a:t>
              </a:r>
              <a:endParaRPr lang="en-NZ" sz="1200">
                <a:effectLst/>
                <a:latin typeface="Times New Roman"/>
                <a:ea typeface="Times New Roman"/>
              </a:endParaRPr>
            </a:p>
          </p:txBody>
        </p:sp>
        <p:sp>
          <p:nvSpPr>
            <p:cNvPr id="27" name="Rounded Rectangle 26"/>
            <p:cNvSpPr/>
            <p:nvPr/>
          </p:nvSpPr>
          <p:spPr>
            <a:xfrm>
              <a:off x="5292080" y="2564904"/>
              <a:ext cx="1944216" cy="12961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Contributory measures, for each of practices, PHOs, DHBs</a:t>
              </a:r>
              <a:endParaRPr lang="en-NZ" sz="1200">
                <a:effectLst/>
                <a:latin typeface="Times New Roman"/>
                <a:ea typeface="Times New Roman"/>
              </a:endParaRPr>
            </a:p>
          </p:txBody>
        </p:sp>
        <p:sp>
          <p:nvSpPr>
            <p:cNvPr id="28" name="Rounded Rectangle 27"/>
            <p:cNvSpPr/>
            <p:nvPr/>
          </p:nvSpPr>
          <p:spPr>
            <a:xfrm>
              <a:off x="1259632" y="2564904"/>
              <a:ext cx="5976664" cy="324036"/>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dirty="0">
                  <a:solidFill>
                    <a:srgbClr val="000000"/>
                  </a:solidFill>
                  <a:effectLst/>
                  <a:ea typeface="Times New Roman"/>
                  <a:cs typeface="Times New Roman"/>
                </a:rPr>
                <a:t>System level measures in common across practices, PHOs, DHBs</a:t>
              </a:r>
              <a:endParaRPr lang="en-NZ" sz="1200" dirty="0">
                <a:effectLst/>
                <a:latin typeface="Times New Roman"/>
                <a:ea typeface="Times New Roman"/>
              </a:endParaRPr>
            </a:p>
          </p:txBody>
        </p:sp>
        <p:sp>
          <p:nvSpPr>
            <p:cNvPr id="29" name="Rounded Rectangle 28"/>
            <p:cNvSpPr/>
            <p:nvPr/>
          </p:nvSpPr>
          <p:spPr>
            <a:xfrm>
              <a:off x="7380312" y="2564904"/>
              <a:ext cx="1656184" cy="12961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400" kern="1200">
                  <a:solidFill>
                    <a:srgbClr val="000000"/>
                  </a:solidFill>
                  <a:effectLst/>
                  <a:ea typeface="Times New Roman"/>
                  <a:cs typeface="Times New Roman"/>
                </a:rPr>
                <a:t>Financial</a:t>
              </a:r>
              <a:endParaRPr lang="en-NZ" sz="1200">
                <a:effectLst/>
                <a:latin typeface="Times New Roman"/>
                <a:ea typeface="Times New Roman"/>
              </a:endParaRPr>
            </a:p>
            <a:p>
              <a:pPr algn="ctr">
                <a:spcAft>
                  <a:spcPts val="0"/>
                </a:spcAft>
              </a:pPr>
              <a:r>
                <a:rPr lang="en-NZ" sz="1400" kern="1200">
                  <a:solidFill>
                    <a:srgbClr val="000000"/>
                  </a:solidFill>
                  <a:effectLst/>
                  <a:ea typeface="Times New Roman"/>
                  <a:cs typeface="Times New Roman"/>
                </a:rPr>
                <a:t>Reputational</a:t>
              </a:r>
              <a:endParaRPr lang="en-NZ" sz="1200">
                <a:effectLst/>
                <a:latin typeface="Times New Roman"/>
                <a:ea typeface="Times New Roman"/>
              </a:endParaRPr>
            </a:p>
            <a:p>
              <a:pPr algn="ctr">
                <a:spcAft>
                  <a:spcPts val="0"/>
                </a:spcAft>
              </a:pPr>
              <a:r>
                <a:rPr lang="en-NZ" sz="1400" kern="1200">
                  <a:solidFill>
                    <a:srgbClr val="000000"/>
                  </a:solidFill>
                  <a:effectLst/>
                  <a:ea typeface="Times New Roman"/>
                  <a:cs typeface="Times New Roman"/>
                </a:rPr>
                <a:t>Increased ability to influence service design</a:t>
              </a:r>
              <a:endParaRPr lang="en-NZ" sz="1200">
                <a:effectLst/>
                <a:latin typeface="Times New Roman"/>
                <a:ea typeface="Times New Roman"/>
              </a:endParaRPr>
            </a:p>
          </p:txBody>
        </p:sp>
        <p:cxnSp>
          <p:nvCxnSpPr>
            <p:cNvPr id="30" name="Straight Connector 29"/>
            <p:cNvCxnSpPr/>
            <p:nvPr/>
          </p:nvCxnSpPr>
          <p:spPr>
            <a:xfrm>
              <a:off x="107504" y="2492896"/>
              <a:ext cx="8928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25"/>
            <p:cNvSpPr txBox="1"/>
            <p:nvPr/>
          </p:nvSpPr>
          <p:spPr>
            <a:xfrm>
              <a:off x="0" y="1537013"/>
              <a:ext cx="1169670" cy="308610"/>
            </a:xfrm>
            <a:prstGeom prst="rect">
              <a:avLst/>
            </a:prstGeom>
            <a:noFill/>
          </p:spPr>
          <p:txBody>
            <a:bodyPr wrap="none" rtlCol="0">
              <a:spAutoFit/>
            </a:bodyPr>
            <a:lstStyle/>
            <a:p>
              <a:pPr>
                <a:spcAft>
                  <a:spcPts val="0"/>
                </a:spcAft>
              </a:pPr>
              <a:r>
                <a:rPr lang="en-NZ" sz="1400" kern="1200">
                  <a:solidFill>
                    <a:srgbClr val="000000"/>
                  </a:solidFill>
                  <a:effectLst/>
                  <a:latin typeface="Calibri"/>
                  <a:ea typeface="Times New Roman"/>
                  <a:cs typeface="Times New Roman"/>
                </a:rPr>
                <a:t>Breakthrough</a:t>
              </a:r>
              <a:endParaRPr lang="en-NZ" sz="1200">
                <a:effectLst/>
                <a:latin typeface="Times New Roman"/>
                <a:ea typeface="Times New Roman"/>
              </a:endParaRPr>
            </a:p>
          </p:txBody>
        </p:sp>
        <p:sp>
          <p:nvSpPr>
            <p:cNvPr id="32" name="Rounded Rectangle 31"/>
            <p:cNvSpPr/>
            <p:nvPr/>
          </p:nvSpPr>
          <p:spPr>
            <a:xfrm>
              <a:off x="1259632" y="692696"/>
              <a:ext cx="1944216" cy="648072"/>
            </a:xfrm>
            <a:prstGeom prst="roundRect">
              <a:avLst/>
            </a:prstGeom>
            <a:solidFill>
              <a:srgbClr val="FB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Improved quality, safety and experience of care</a:t>
              </a:r>
              <a:endParaRPr lang="en-NZ" sz="1200">
                <a:effectLst/>
                <a:latin typeface="Times New Roman"/>
                <a:ea typeface="Times New Roman"/>
              </a:endParaRPr>
            </a:p>
          </p:txBody>
        </p:sp>
        <p:sp>
          <p:nvSpPr>
            <p:cNvPr id="33" name="Rounded Rectangle 32"/>
            <p:cNvSpPr/>
            <p:nvPr/>
          </p:nvSpPr>
          <p:spPr>
            <a:xfrm>
              <a:off x="3275856" y="692696"/>
              <a:ext cx="1944216" cy="64807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Improved health and equity for all populations</a:t>
              </a:r>
              <a:endParaRPr lang="en-NZ" sz="1200">
                <a:effectLst/>
                <a:latin typeface="Times New Roman"/>
                <a:ea typeface="Times New Roman"/>
              </a:endParaRPr>
            </a:p>
          </p:txBody>
        </p:sp>
        <p:sp>
          <p:nvSpPr>
            <p:cNvPr id="34" name="Rounded Rectangle 33"/>
            <p:cNvSpPr/>
            <p:nvPr/>
          </p:nvSpPr>
          <p:spPr>
            <a:xfrm>
              <a:off x="5292080" y="692696"/>
              <a:ext cx="1944216" cy="64807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200" kern="1200">
                  <a:solidFill>
                    <a:srgbClr val="000000"/>
                  </a:solidFill>
                  <a:effectLst/>
                  <a:ea typeface="Times New Roman"/>
                  <a:cs typeface="Times New Roman"/>
                </a:rPr>
                <a:t>Best value for public health system resources</a:t>
              </a:r>
              <a:endParaRPr lang="en-NZ" sz="1200">
                <a:effectLst/>
                <a:latin typeface="Times New Roman"/>
                <a:ea typeface="Times New Roman"/>
              </a:endParaRPr>
            </a:p>
          </p:txBody>
        </p:sp>
        <p:sp>
          <p:nvSpPr>
            <p:cNvPr id="35" name="Rounded Rectangle 34"/>
            <p:cNvSpPr/>
            <p:nvPr/>
          </p:nvSpPr>
          <p:spPr>
            <a:xfrm>
              <a:off x="1259632" y="6516960"/>
              <a:ext cx="5976664" cy="224408"/>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a:solidFill>
                    <a:srgbClr val="000000"/>
                  </a:solidFill>
                  <a:effectLst/>
                  <a:ea typeface="Times New Roman"/>
                  <a:cs typeface="Times New Roman"/>
                </a:rPr>
                <a:t>RNZCGP Foundation Standards</a:t>
              </a:r>
              <a:endParaRPr lang="en-NZ" sz="1200">
                <a:effectLst/>
                <a:latin typeface="Times New Roman"/>
                <a:ea typeface="Times New Roman"/>
              </a:endParaRPr>
            </a:p>
          </p:txBody>
        </p:sp>
        <p:sp>
          <p:nvSpPr>
            <p:cNvPr id="36" name="Rounded Rectangle 35"/>
            <p:cNvSpPr/>
            <p:nvPr/>
          </p:nvSpPr>
          <p:spPr>
            <a:xfrm>
              <a:off x="1259632" y="6204926"/>
              <a:ext cx="5976664" cy="173608"/>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a:solidFill>
                    <a:srgbClr val="000000"/>
                  </a:solidFill>
                  <a:effectLst/>
                  <a:ea typeface="Times New Roman"/>
                  <a:cs typeface="Times New Roman"/>
                </a:rPr>
                <a:t>PHO Minimum Requirements</a:t>
              </a:r>
              <a:endParaRPr lang="en-NZ" sz="1200">
                <a:effectLst/>
                <a:latin typeface="Times New Roman"/>
                <a:ea typeface="Times New Roman"/>
              </a:endParaRPr>
            </a:p>
          </p:txBody>
        </p:sp>
        <p:sp>
          <p:nvSpPr>
            <p:cNvPr id="37" name="Rounded Rectangle 36"/>
            <p:cNvSpPr/>
            <p:nvPr/>
          </p:nvSpPr>
          <p:spPr>
            <a:xfrm>
              <a:off x="1259632" y="5517232"/>
              <a:ext cx="5976664" cy="216024"/>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a:solidFill>
                    <a:srgbClr val="000000"/>
                  </a:solidFill>
                  <a:effectLst/>
                  <a:ea typeface="Times New Roman"/>
                  <a:cs typeface="Times New Roman"/>
                </a:rPr>
                <a:t>DHB Accountability Framework</a:t>
              </a:r>
              <a:endParaRPr lang="en-NZ" sz="1200">
                <a:effectLst/>
                <a:latin typeface="Times New Roman"/>
                <a:ea typeface="Times New Roman"/>
              </a:endParaRPr>
            </a:p>
          </p:txBody>
        </p:sp>
        <p:sp>
          <p:nvSpPr>
            <p:cNvPr id="38" name="Rounded Rectangle 37"/>
            <p:cNvSpPr/>
            <p:nvPr/>
          </p:nvSpPr>
          <p:spPr>
            <a:xfrm>
              <a:off x="1259632" y="5871683"/>
              <a:ext cx="5976664" cy="194816"/>
            </a:xfrm>
            <a:prstGeom prst="round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NZ" sz="1600" kern="1200" dirty="0">
                  <a:solidFill>
                    <a:srgbClr val="000000"/>
                  </a:solidFill>
                  <a:effectLst/>
                  <a:ea typeface="Times New Roman"/>
                  <a:cs typeface="Times New Roman"/>
                </a:rPr>
                <a:t>Quality Accounts</a:t>
              </a:r>
              <a:endParaRPr lang="en-NZ" sz="1200" dirty="0">
                <a:effectLst/>
                <a:latin typeface="Times New Roman"/>
                <a:ea typeface="Times New Roman"/>
              </a:endParaRPr>
            </a:p>
          </p:txBody>
        </p:sp>
      </p:grpSp>
      <p:sp>
        <p:nvSpPr>
          <p:cNvPr id="3" name="Footer Placeholder 2"/>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AEA5AF3-9AEE-475D-A379-465DBD1BC49B}" type="slidenum">
              <a:rPr lang="en-NZ" smtClean="0"/>
              <a:t>25</a:t>
            </a:fld>
            <a:endParaRPr lang="en-NZ"/>
          </a:p>
        </p:txBody>
      </p:sp>
    </p:spTree>
    <p:extLst>
      <p:ext uri="{BB962C8B-B14F-4D97-AF65-F5344CB8AC3E}">
        <p14:creationId xmlns:p14="http://schemas.microsoft.com/office/powerpoint/2010/main" val="119741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10800000">
            <a:off x="4427984" y="877987"/>
            <a:ext cx="4304684" cy="5791371"/>
          </a:xfrm>
          <a:prstGeom prst="rightArrow">
            <a:avLst>
              <a:gd name="adj1" fmla="val 70999"/>
              <a:gd name="adj2" fmla="val 29003"/>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92538" y="484439"/>
            <a:ext cx="8229600" cy="1143000"/>
          </a:xfrm>
        </p:spPr>
        <p:txBody>
          <a:bodyPr/>
          <a:lstStyle/>
          <a:p>
            <a:r>
              <a:rPr lang="en-NZ" dirty="0" smtClean="0">
                <a:solidFill>
                  <a:srgbClr val="C00000"/>
                </a:solidFill>
              </a:rPr>
              <a:t>IPIF - Approach</a:t>
            </a:r>
            <a:endParaRPr lang="en-NZ" dirty="0">
              <a:solidFill>
                <a:srgbClr val="C00000"/>
              </a:solidFill>
            </a:endParaRPr>
          </a:p>
        </p:txBody>
      </p:sp>
      <p:sp>
        <p:nvSpPr>
          <p:cNvPr id="3" name="Content Placeholder 2"/>
          <p:cNvSpPr>
            <a:spLocks noGrp="1"/>
          </p:cNvSpPr>
          <p:nvPr>
            <p:ph idx="1"/>
          </p:nvPr>
        </p:nvSpPr>
        <p:spPr>
          <a:xfrm>
            <a:off x="251520" y="1628800"/>
            <a:ext cx="4186808" cy="4525963"/>
          </a:xfrm>
        </p:spPr>
        <p:txBody>
          <a:bodyPr>
            <a:normAutofit fontScale="70000" lnSpcReduction="20000"/>
          </a:bodyPr>
          <a:lstStyle/>
          <a:p>
            <a:r>
              <a:rPr lang="en-NZ" dirty="0" smtClean="0">
                <a:solidFill>
                  <a:srgbClr val="545454"/>
                </a:solidFill>
              </a:rPr>
              <a:t>Co-development with the sector(dual governance)</a:t>
            </a:r>
          </a:p>
          <a:p>
            <a:r>
              <a:rPr lang="en-NZ" dirty="0" smtClean="0">
                <a:solidFill>
                  <a:srgbClr val="545454"/>
                </a:solidFill>
              </a:rPr>
              <a:t>Measures of System performance</a:t>
            </a:r>
          </a:p>
          <a:p>
            <a:r>
              <a:rPr lang="en-NZ" dirty="0" smtClean="0">
                <a:solidFill>
                  <a:srgbClr val="545454"/>
                </a:solidFill>
              </a:rPr>
              <a:t>Contributory measures</a:t>
            </a:r>
          </a:p>
          <a:p>
            <a:r>
              <a:rPr lang="en-NZ" dirty="0" smtClean="0">
                <a:solidFill>
                  <a:srgbClr val="545454"/>
                </a:solidFill>
              </a:rPr>
              <a:t>Accountability (and reward/sanction) at the Alliance level</a:t>
            </a:r>
          </a:p>
          <a:p>
            <a:r>
              <a:rPr lang="en-NZ" dirty="0" smtClean="0">
                <a:solidFill>
                  <a:srgbClr val="545454"/>
                </a:solidFill>
              </a:rPr>
              <a:t>Life Stages approach for measures</a:t>
            </a:r>
          </a:p>
          <a:p>
            <a:r>
              <a:rPr lang="en-NZ" dirty="0" smtClean="0">
                <a:solidFill>
                  <a:srgbClr val="545454"/>
                </a:solidFill>
              </a:rPr>
              <a:t>Expert reference groups (multi-discipline including clinical, management, funding  and informatics)</a:t>
            </a: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Content Placeholder 2"/>
          <p:cNvSpPr txBox="1">
            <a:spLocks/>
          </p:cNvSpPr>
          <p:nvPr/>
        </p:nvSpPr>
        <p:spPr>
          <a:xfrm>
            <a:off x="5155146" y="1844825"/>
            <a:ext cx="3575248" cy="3960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dirty="0" smtClean="0">
                <a:solidFill>
                  <a:schemeClr val="bg1">
                    <a:lumMod val="50000"/>
                  </a:schemeClr>
                </a:solidFill>
              </a:rPr>
              <a:t>Work streams:</a:t>
            </a:r>
          </a:p>
          <a:p>
            <a:pPr marL="857250" lvl="1" indent="-457200">
              <a:buFont typeface="+mj-lt"/>
              <a:buAutoNum type="arabicPeriod"/>
            </a:pPr>
            <a:r>
              <a:rPr lang="en-NZ" sz="2400" dirty="0" smtClean="0">
                <a:solidFill>
                  <a:schemeClr val="bg1">
                    <a:lumMod val="50000"/>
                  </a:schemeClr>
                </a:solidFill>
              </a:rPr>
              <a:t>Governance</a:t>
            </a:r>
          </a:p>
          <a:p>
            <a:pPr marL="857250" lvl="1" indent="-457200">
              <a:buFont typeface="+mj-lt"/>
              <a:buAutoNum type="arabicPeriod"/>
            </a:pPr>
            <a:r>
              <a:rPr lang="en-NZ" sz="2400" dirty="0" smtClean="0">
                <a:solidFill>
                  <a:schemeClr val="bg1">
                    <a:lumMod val="50000"/>
                  </a:schemeClr>
                </a:solidFill>
              </a:rPr>
              <a:t>Measures , incentives and reporting</a:t>
            </a:r>
          </a:p>
          <a:p>
            <a:pPr marL="857250" lvl="1" indent="-457200">
              <a:buFont typeface="+mj-lt"/>
              <a:buAutoNum type="arabicPeriod"/>
            </a:pPr>
            <a:r>
              <a:rPr lang="en-NZ" sz="2400" dirty="0" smtClean="0">
                <a:solidFill>
                  <a:schemeClr val="bg1">
                    <a:lumMod val="50000"/>
                  </a:schemeClr>
                </a:solidFill>
              </a:rPr>
              <a:t>Audit and Business improvement</a:t>
            </a:r>
          </a:p>
          <a:p>
            <a:pPr marL="857250" lvl="1" indent="-457200">
              <a:buFont typeface="+mj-lt"/>
              <a:buAutoNum type="arabicPeriod"/>
            </a:pPr>
            <a:r>
              <a:rPr lang="en-NZ" sz="2400" dirty="0" smtClean="0">
                <a:solidFill>
                  <a:schemeClr val="bg1">
                    <a:lumMod val="50000"/>
                  </a:schemeClr>
                </a:solidFill>
              </a:rPr>
              <a:t>Infrastructure and management Support</a:t>
            </a:r>
          </a:p>
          <a:p>
            <a:pPr marL="857250" lvl="1" indent="-457200">
              <a:buFont typeface="+mj-lt"/>
              <a:buAutoNum type="arabicPeriod"/>
            </a:pPr>
            <a:r>
              <a:rPr lang="en-NZ" sz="2400" dirty="0" smtClean="0">
                <a:solidFill>
                  <a:schemeClr val="bg1">
                    <a:lumMod val="50000"/>
                  </a:schemeClr>
                </a:solidFill>
              </a:rPr>
              <a:t>Evaluation</a:t>
            </a:r>
          </a:p>
          <a:p>
            <a:pPr marL="857250" lvl="1" indent="-457200">
              <a:buFont typeface="+mj-lt"/>
              <a:buAutoNum type="arabicPeriod"/>
            </a:pPr>
            <a:r>
              <a:rPr lang="en-NZ" sz="2400" dirty="0" smtClean="0">
                <a:solidFill>
                  <a:schemeClr val="bg1">
                    <a:lumMod val="50000"/>
                  </a:schemeClr>
                </a:solidFill>
              </a:rPr>
              <a:t>Change Management</a:t>
            </a:r>
          </a:p>
          <a:p>
            <a:pPr marL="0" indent="0">
              <a:buNone/>
            </a:pPr>
            <a:endParaRPr lang="en-NZ" dirty="0">
              <a:solidFill>
                <a:schemeClr val="bg1">
                  <a:lumMod val="50000"/>
                </a:schemeClr>
              </a:solidFill>
            </a:endParaRPr>
          </a:p>
        </p:txBody>
      </p:sp>
      <p:sp>
        <p:nvSpPr>
          <p:cNvPr id="5" name="Footer Placeholder 4"/>
          <p:cNvSpPr>
            <a:spLocks noGrp="1"/>
          </p:cNvSpPr>
          <p:nvPr>
            <p:ph type="ftr" sz="quarter" idx="11"/>
          </p:nvPr>
        </p:nvSpPr>
        <p:spPr/>
        <p:txBody>
          <a:bodyPr/>
          <a:lstStyle/>
          <a:p>
            <a:endParaRPr lang="en-NZ"/>
          </a:p>
        </p:txBody>
      </p:sp>
      <p:sp>
        <p:nvSpPr>
          <p:cNvPr id="8" name="Slide Number Placeholder 7"/>
          <p:cNvSpPr>
            <a:spLocks noGrp="1"/>
          </p:cNvSpPr>
          <p:nvPr>
            <p:ph type="sldNum" sz="quarter" idx="12"/>
          </p:nvPr>
        </p:nvSpPr>
        <p:spPr/>
        <p:txBody>
          <a:bodyPr/>
          <a:lstStyle/>
          <a:p>
            <a:fld id="{9AEA5AF3-9AEE-475D-A379-465DBD1BC49B}" type="slidenum">
              <a:rPr lang="en-NZ" smtClean="0"/>
              <a:t>26</a:t>
            </a:fld>
            <a:endParaRPr lang="en-NZ"/>
          </a:p>
        </p:txBody>
      </p:sp>
    </p:spTree>
    <p:extLst>
      <p:ext uri="{BB962C8B-B14F-4D97-AF65-F5344CB8AC3E}">
        <p14:creationId xmlns:p14="http://schemas.microsoft.com/office/powerpoint/2010/main" val="3717687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The Measures</a:t>
            </a:r>
            <a:endParaRPr lang="en-NZ"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NZ" dirty="0" smtClean="0">
                <a:solidFill>
                  <a:srgbClr val="545454"/>
                </a:solidFill>
              </a:rPr>
              <a:t>A small number of measures reflecting performance of the “system” </a:t>
            </a:r>
          </a:p>
          <a:p>
            <a:r>
              <a:rPr lang="en-NZ" dirty="0" smtClean="0">
                <a:solidFill>
                  <a:srgbClr val="545454"/>
                </a:solidFill>
              </a:rPr>
              <a:t>Supported by commonly defined “contributory measures” -selected by Alliances to reflect their local context</a:t>
            </a:r>
          </a:p>
          <a:p>
            <a:r>
              <a:rPr lang="en-NZ" dirty="0" smtClean="0">
                <a:solidFill>
                  <a:srgbClr val="545454"/>
                </a:solidFill>
              </a:rPr>
              <a:t>Organised across life stages: (i.e. agnostic to health setting or discipline)</a:t>
            </a:r>
          </a:p>
          <a:p>
            <a:pPr lvl="1"/>
            <a:r>
              <a:rPr lang="en-NZ" dirty="0" smtClean="0">
                <a:solidFill>
                  <a:srgbClr val="545454"/>
                </a:solidFill>
              </a:rPr>
              <a:t>Health </a:t>
            </a:r>
            <a:r>
              <a:rPr lang="en-NZ" dirty="0">
                <a:solidFill>
                  <a:srgbClr val="545454"/>
                </a:solidFill>
              </a:rPr>
              <a:t>S</a:t>
            </a:r>
            <a:r>
              <a:rPr lang="en-NZ" dirty="0" smtClean="0">
                <a:solidFill>
                  <a:srgbClr val="545454"/>
                </a:solidFill>
              </a:rPr>
              <a:t>tart, Healthy Child, Healthy Adolescent, Healthy Adult, Healthy Aging</a:t>
            </a:r>
          </a:p>
          <a:p>
            <a:pPr marL="457200" lvl="1" indent="0">
              <a:buNone/>
            </a:pPr>
            <a:r>
              <a:rPr lang="en-NZ" dirty="0" smtClean="0">
                <a:solidFill>
                  <a:srgbClr val="545454"/>
                </a:solidFill>
              </a:rPr>
              <a:t>Supplemented with</a:t>
            </a:r>
          </a:p>
          <a:p>
            <a:pPr lvl="1"/>
            <a:r>
              <a:rPr lang="en-NZ" dirty="0" smtClean="0">
                <a:solidFill>
                  <a:srgbClr val="545454"/>
                </a:solidFill>
              </a:rPr>
              <a:t>capacity and capability measure(s)</a:t>
            </a:r>
          </a:p>
          <a:p>
            <a:pPr lvl="1"/>
            <a:r>
              <a:rPr lang="en-NZ" dirty="0" smtClean="0">
                <a:solidFill>
                  <a:srgbClr val="545454"/>
                </a:solidFill>
              </a:rPr>
              <a:t>a “Patient Experience of Care” survey</a:t>
            </a:r>
          </a:p>
          <a:p>
            <a:pPr lvl="1"/>
            <a:r>
              <a:rPr lang="en-NZ" dirty="0" smtClean="0">
                <a:solidFill>
                  <a:srgbClr val="545454"/>
                </a:solidFill>
              </a:rPr>
              <a:t>a peer reviewed “self-assessment” against PHO minimum requirements contract</a:t>
            </a:r>
          </a:p>
          <a:p>
            <a:pPr lvl="1"/>
            <a:endParaRPr lang="en-NZ" dirty="0" smtClean="0">
              <a:solidFill>
                <a:srgbClr val="545454"/>
              </a:solidFill>
            </a:endParaRP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27</a:t>
            </a:fld>
            <a:endParaRPr lang="en-NZ"/>
          </a:p>
        </p:txBody>
      </p:sp>
    </p:spTree>
    <p:extLst>
      <p:ext uri="{BB962C8B-B14F-4D97-AF65-F5344CB8AC3E}">
        <p14:creationId xmlns:p14="http://schemas.microsoft.com/office/powerpoint/2010/main" val="363730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NZ" dirty="0" smtClean="0">
                <a:solidFill>
                  <a:srgbClr val="C00000"/>
                </a:solidFill>
              </a:rPr>
              <a:t>Selection and Development of Measures</a:t>
            </a:r>
            <a:endParaRPr lang="en-NZ" dirty="0">
              <a:solidFill>
                <a:srgbClr val="C00000"/>
              </a:solidFill>
            </a:endParaRPr>
          </a:p>
        </p:txBody>
      </p:sp>
      <p:sp>
        <p:nvSpPr>
          <p:cNvPr id="3" name="Content Placeholder 2"/>
          <p:cNvSpPr>
            <a:spLocks noGrp="1"/>
          </p:cNvSpPr>
          <p:nvPr>
            <p:ph idx="1"/>
          </p:nvPr>
        </p:nvSpPr>
        <p:spPr/>
        <p:txBody>
          <a:bodyPr>
            <a:normAutofit fontScale="55000" lnSpcReduction="20000"/>
          </a:bodyPr>
          <a:lstStyle/>
          <a:p>
            <a:r>
              <a:rPr lang="en-NZ" dirty="0" smtClean="0">
                <a:solidFill>
                  <a:srgbClr val="545454"/>
                </a:solidFill>
              </a:rPr>
              <a:t>Common definition</a:t>
            </a:r>
          </a:p>
          <a:p>
            <a:r>
              <a:rPr lang="en-NZ" dirty="0" smtClean="0">
                <a:solidFill>
                  <a:srgbClr val="545454"/>
                </a:solidFill>
              </a:rPr>
              <a:t>System level v contributory (big dot, little dot theory)</a:t>
            </a:r>
          </a:p>
          <a:p>
            <a:r>
              <a:rPr lang="en-NZ" dirty="0" smtClean="0">
                <a:solidFill>
                  <a:schemeClr val="bg1">
                    <a:lumMod val="50000"/>
                  </a:schemeClr>
                </a:solidFill>
              </a:rPr>
              <a:t>Life stages </a:t>
            </a:r>
          </a:p>
          <a:p>
            <a:r>
              <a:rPr lang="en-NZ" dirty="0" smtClean="0">
                <a:solidFill>
                  <a:schemeClr val="bg1">
                    <a:lumMod val="50000"/>
                  </a:schemeClr>
                </a:solidFill>
              </a:rPr>
              <a:t>Candidate measures (headings)</a:t>
            </a:r>
          </a:p>
          <a:p>
            <a:pPr lvl="1"/>
            <a:r>
              <a:rPr lang="en-NZ" dirty="0" smtClean="0">
                <a:solidFill>
                  <a:schemeClr val="bg1">
                    <a:lumMod val="50000"/>
                  </a:schemeClr>
                </a:solidFill>
              </a:rPr>
              <a:t>Polypharmacy</a:t>
            </a:r>
          </a:p>
          <a:p>
            <a:pPr lvl="1"/>
            <a:r>
              <a:rPr lang="en-NZ" dirty="0" smtClean="0">
                <a:solidFill>
                  <a:schemeClr val="bg1">
                    <a:lumMod val="50000"/>
                  </a:schemeClr>
                </a:solidFill>
              </a:rPr>
              <a:t>(Childhood) obesity</a:t>
            </a:r>
          </a:p>
          <a:p>
            <a:pPr lvl="1"/>
            <a:r>
              <a:rPr lang="en-NZ" dirty="0" smtClean="0">
                <a:solidFill>
                  <a:schemeClr val="bg1">
                    <a:lumMod val="50000"/>
                  </a:schemeClr>
                </a:solidFill>
              </a:rPr>
              <a:t>Immunisations</a:t>
            </a:r>
          </a:p>
          <a:p>
            <a:pPr lvl="1"/>
            <a:r>
              <a:rPr lang="en-NZ" dirty="0" smtClean="0">
                <a:solidFill>
                  <a:schemeClr val="bg1">
                    <a:lumMod val="50000"/>
                  </a:schemeClr>
                </a:solidFill>
              </a:rPr>
              <a:t>Before School Checks</a:t>
            </a:r>
          </a:p>
          <a:p>
            <a:pPr lvl="1"/>
            <a:r>
              <a:rPr lang="en-NZ" dirty="0" smtClean="0">
                <a:solidFill>
                  <a:schemeClr val="bg1">
                    <a:lumMod val="50000"/>
                  </a:schemeClr>
                </a:solidFill>
              </a:rPr>
              <a:t>Ambulatory Sensitive Hospitalisations</a:t>
            </a:r>
          </a:p>
          <a:p>
            <a:pPr lvl="1"/>
            <a:r>
              <a:rPr lang="en-NZ" dirty="0" smtClean="0">
                <a:solidFill>
                  <a:schemeClr val="bg1">
                    <a:lumMod val="50000"/>
                  </a:schemeClr>
                </a:solidFill>
              </a:rPr>
              <a:t>Caries Free (tooth decay in infants/adolescents)</a:t>
            </a:r>
          </a:p>
          <a:p>
            <a:pPr lvl="1"/>
            <a:r>
              <a:rPr lang="en-NZ" dirty="0" smtClean="0">
                <a:solidFill>
                  <a:schemeClr val="bg1">
                    <a:lumMod val="50000"/>
                  </a:schemeClr>
                </a:solidFill>
              </a:rPr>
              <a:t>Mental Health (youth access)</a:t>
            </a:r>
          </a:p>
          <a:p>
            <a:pPr lvl="1"/>
            <a:r>
              <a:rPr lang="en-NZ" dirty="0" smtClean="0">
                <a:solidFill>
                  <a:schemeClr val="bg1">
                    <a:lumMod val="50000"/>
                  </a:schemeClr>
                </a:solidFill>
              </a:rPr>
              <a:t>Sexual  Health (youth access)</a:t>
            </a:r>
          </a:p>
          <a:p>
            <a:pPr lvl="1"/>
            <a:r>
              <a:rPr lang="en-NZ" dirty="0" smtClean="0">
                <a:solidFill>
                  <a:schemeClr val="bg1">
                    <a:lumMod val="50000"/>
                  </a:schemeClr>
                </a:solidFill>
              </a:rPr>
              <a:t>Smoking (adult and elderly)</a:t>
            </a:r>
          </a:p>
          <a:p>
            <a:pPr lvl="1"/>
            <a:r>
              <a:rPr lang="en-NZ" dirty="0" smtClean="0">
                <a:solidFill>
                  <a:schemeClr val="bg1">
                    <a:lumMod val="50000"/>
                  </a:schemeClr>
                </a:solidFill>
              </a:rPr>
              <a:t>Acute demand</a:t>
            </a:r>
          </a:p>
          <a:p>
            <a:pPr lvl="1"/>
            <a:r>
              <a:rPr lang="en-NZ" dirty="0" smtClean="0">
                <a:solidFill>
                  <a:schemeClr val="bg1">
                    <a:lumMod val="50000"/>
                  </a:schemeClr>
                </a:solidFill>
              </a:rPr>
              <a:t>Palliative care</a:t>
            </a:r>
          </a:p>
          <a:p>
            <a:pPr lvl="1"/>
            <a:endParaRPr lang="en-NZ" dirty="0">
              <a:solidFill>
                <a:schemeClr val="bg1">
                  <a:lumMod val="50000"/>
                </a:schemeClr>
              </a:solidFill>
            </a:endParaRPr>
          </a:p>
          <a:p>
            <a:r>
              <a:rPr lang="en-NZ" dirty="0" smtClean="0">
                <a:solidFill>
                  <a:schemeClr val="bg1">
                    <a:lumMod val="50000"/>
                  </a:schemeClr>
                </a:solidFill>
              </a:rPr>
              <a:t>Patent experience of Care survey</a:t>
            </a:r>
          </a:p>
          <a:p>
            <a:r>
              <a:rPr lang="en-NZ" dirty="0" smtClean="0">
                <a:solidFill>
                  <a:schemeClr val="bg1">
                    <a:lumMod val="50000"/>
                  </a:schemeClr>
                </a:solidFill>
              </a:rPr>
              <a:t>Patient access to </a:t>
            </a:r>
            <a:r>
              <a:rPr lang="en-NZ" dirty="0" err="1" smtClean="0">
                <a:solidFill>
                  <a:schemeClr val="bg1">
                    <a:lumMod val="50000"/>
                  </a:schemeClr>
                </a:solidFill>
              </a:rPr>
              <a:t>ePortals</a:t>
            </a:r>
            <a:endParaRPr lang="en-NZ" dirty="0" smtClean="0">
              <a:solidFill>
                <a:schemeClr val="bg1">
                  <a:lumMod val="50000"/>
                </a:schemeClr>
              </a:solidFill>
            </a:endParaRPr>
          </a:p>
          <a:p>
            <a:pPr lvl="1"/>
            <a:endParaRPr lang="en-NZ" dirty="0" smtClean="0">
              <a:solidFill>
                <a:schemeClr val="bg1">
                  <a:lumMod val="50000"/>
                </a:schemeClr>
              </a:solidFill>
            </a:endParaRPr>
          </a:p>
          <a:p>
            <a:pPr lvl="1"/>
            <a:endParaRPr lang="en-NZ" dirty="0" smtClean="0">
              <a:solidFill>
                <a:schemeClr val="bg1">
                  <a:lumMod val="50000"/>
                </a:schemeClr>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28</a:t>
            </a:fld>
            <a:endParaRPr lang="en-NZ"/>
          </a:p>
        </p:txBody>
      </p:sp>
    </p:spTree>
    <p:extLst>
      <p:ext uri="{BB962C8B-B14F-4D97-AF65-F5344CB8AC3E}">
        <p14:creationId xmlns:p14="http://schemas.microsoft.com/office/powerpoint/2010/main" val="3135700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Measure selection and definition</a:t>
            </a:r>
            <a:endParaRPr lang="en-NZ"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NZ" dirty="0">
                <a:solidFill>
                  <a:schemeClr val="bg1">
                    <a:lumMod val="50000"/>
                  </a:schemeClr>
                </a:solidFill>
              </a:rPr>
              <a:t>Common definition</a:t>
            </a:r>
          </a:p>
          <a:p>
            <a:r>
              <a:rPr lang="en-NZ" dirty="0" smtClean="0">
                <a:solidFill>
                  <a:schemeClr val="bg1">
                    <a:lumMod val="50000"/>
                  </a:schemeClr>
                </a:solidFill>
              </a:rPr>
              <a:t>Hallmarks of effective measurement</a:t>
            </a:r>
          </a:p>
          <a:p>
            <a:pPr lvl="1"/>
            <a:r>
              <a:rPr lang="en-NZ" dirty="0" smtClean="0">
                <a:solidFill>
                  <a:schemeClr val="bg1">
                    <a:lumMod val="50000"/>
                  </a:schemeClr>
                </a:solidFill>
              </a:rPr>
              <a:t>Clinically relevan</a:t>
            </a:r>
            <a:r>
              <a:rPr lang="en-NZ" dirty="0">
                <a:solidFill>
                  <a:schemeClr val="bg1">
                    <a:lumMod val="50000"/>
                  </a:schemeClr>
                </a:solidFill>
              </a:rPr>
              <a:t>t	</a:t>
            </a:r>
            <a:endParaRPr lang="en-NZ" dirty="0" smtClean="0">
              <a:solidFill>
                <a:schemeClr val="bg1">
                  <a:lumMod val="50000"/>
                </a:schemeClr>
              </a:solidFill>
            </a:endParaRPr>
          </a:p>
          <a:p>
            <a:pPr lvl="1"/>
            <a:r>
              <a:rPr lang="en-NZ" dirty="0" smtClean="0">
                <a:solidFill>
                  <a:schemeClr val="bg1">
                    <a:lumMod val="50000"/>
                  </a:schemeClr>
                </a:solidFill>
              </a:rPr>
              <a:t>robust and evidence based</a:t>
            </a:r>
          </a:p>
          <a:p>
            <a:pPr lvl="1"/>
            <a:r>
              <a:rPr lang="en-NZ" dirty="0">
                <a:solidFill>
                  <a:schemeClr val="bg1">
                    <a:lumMod val="50000"/>
                  </a:schemeClr>
                </a:solidFill>
              </a:rPr>
              <a:t>R</a:t>
            </a:r>
            <a:r>
              <a:rPr lang="en-NZ" dirty="0" smtClean="0">
                <a:solidFill>
                  <a:schemeClr val="bg1">
                    <a:lumMod val="50000"/>
                  </a:schemeClr>
                </a:solidFill>
              </a:rPr>
              <a:t>eflecting the system and national goals</a:t>
            </a:r>
          </a:p>
          <a:p>
            <a:pPr lvl="1"/>
            <a:r>
              <a:rPr lang="en-NZ" dirty="0" smtClean="0">
                <a:solidFill>
                  <a:schemeClr val="bg1">
                    <a:lumMod val="50000"/>
                  </a:schemeClr>
                </a:solidFill>
              </a:rPr>
              <a:t>Ability to influence the result</a:t>
            </a:r>
          </a:p>
          <a:p>
            <a:pPr marL="457200" lvl="1" indent="0">
              <a:buNone/>
            </a:pPr>
            <a:endParaRPr lang="en-NZ" dirty="0">
              <a:solidFill>
                <a:schemeClr val="bg1">
                  <a:lumMod val="50000"/>
                </a:schemeClr>
              </a:solidFill>
            </a:endParaRPr>
          </a:p>
          <a:p>
            <a:r>
              <a:rPr lang="en-NZ" dirty="0" smtClean="0">
                <a:solidFill>
                  <a:schemeClr val="bg1">
                    <a:lumMod val="50000"/>
                  </a:schemeClr>
                </a:solidFill>
              </a:rPr>
              <a:t>Measure definition and selection</a:t>
            </a:r>
          </a:p>
          <a:p>
            <a:r>
              <a:rPr lang="en-NZ" dirty="0" smtClean="0">
                <a:solidFill>
                  <a:schemeClr val="bg1">
                    <a:lumMod val="50000"/>
                  </a:schemeClr>
                </a:solidFill>
              </a:rPr>
              <a:t>Trail run of measures (information, confounders, balancing measures)</a:t>
            </a:r>
          </a:p>
          <a:p>
            <a:pPr lvl="1"/>
            <a:endParaRPr lang="en-NZ" dirty="0" smtClean="0">
              <a:solidFill>
                <a:schemeClr val="bg1">
                  <a:lumMod val="50000"/>
                </a:schemeClr>
              </a:solidFill>
            </a:endParaRPr>
          </a:p>
          <a:p>
            <a:pPr lvl="1"/>
            <a:endParaRPr lang="en-NZ" dirty="0" smtClean="0">
              <a:solidFill>
                <a:schemeClr val="bg1">
                  <a:lumMod val="50000"/>
                </a:schemeClr>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29</a:t>
            </a:fld>
            <a:endParaRPr lang="en-NZ"/>
          </a:p>
        </p:txBody>
      </p:sp>
    </p:spTree>
    <p:extLst>
      <p:ext uri="{BB962C8B-B14F-4D97-AF65-F5344CB8AC3E}">
        <p14:creationId xmlns:p14="http://schemas.microsoft.com/office/powerpoint/2010/main" val="82066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Or…</a:t>
            </a:r>
            <a:endParaRPr lang="en-NZ"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NZ" dirty="0" smtClean="0">
                <a:solidFill>
                  <a:srgbClr val="545454"/>
                </a:solidFill>
              </a:rPr>
              <a:t>If:</a:t>
            </a:r>
          </a:p>
          <a:p>
            <a:pPr marL="0" indent="0" algn="ctr">
              <a:buNone/>
            </a:pPr>
            <a:r>
              <a:rPr lang="en-NZ" i="1" dirty="0" smtClean="0">
                <a:solidFill>
                  <a:srgbClr val="545454"/>
                </a:solidFill>
              </a:rPr>
              <a:t>“Every system is perfectly designed to get the results it gets.” </a:t>
            </a:r>
            <a:r>
              <a:rPr lang="en-NZ" sz="2400" i="1" dirty="0" smtClean="0">
                <a:solidFill>
                  <a:srgbClr val="545454"/>
                </a:solidFill>
              </a:rPr>
              <a:t>(prof Don Berwick)</a:t>
            </a:r>
          </a:p>
          <a:p>
            <a:pPr marL="0" indent="0">
              <a:buNone/>
            </a:pPr>
            <a:r>
              <a:rPr lang="en-NZ" dirty="0" smtClean="0">
                <a:solidFill>
                  <a:srgbClr val="545454"/>
                </a:solidFill>
              </a:rPr>
              <a:t>then:</a:t>
            </a:r>
            <a:endParaRPr lang="en-NZ" dirty="0">
              <a:solidFill>
                <a:srgbClr val="545454"/>
              </a:solidFill>
            </a:endParaRPr>
          </a:p>
          <a:p>
            <a:pPr marL="0" indent="0" algn="ctr">
              <a:buNone/>
            </a:pPr>
            <a:r>
              <a:rPr lang="en-NZ" i="1" dirty="0" smtClean="0">
                <a:solidFill>
                  <a:srgbClr val="545454"/>
                </a:solidFill>
              </a:rPr>
              <a:t>What is the role of measurement in the complex adaptive system of healthcare?</a:t>
            </a:r>
          </a:p>
          <a:p>
            <a:pPr marL="0" indent="0">
              <a:buNone/>
            </a:pPr>
            <a:r>
              <a:rPr lang="en-NZ" dirty="0" smtClean="0">
                <a:solidFill>
                  <a:srgbClr val="545454"/>
                </a:solidFill>
              </a:rPr>
              <a:t>And</a:t>
            </a:r>
          </a:p>
          <a:p>
            <a:pPr marL="0" indent="0" algn="ctr">
              <a:buNone/>
            </a:pPr>
            <a:r>
              <a:rPr lang="en-NZ" i="1" dirty="0" smtClean="0">
                <a:solidFill>
                  <a:srgbClr val="545454"/>
                </a:solidFill>
              </a:rPr>
              <a:t>What is the role of monitoring agencies in such a framework?</a:t>
            </a: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a:t>
            </a:fld>
            <a:endParaRPr lang="en-NZ"/>
          </a:p>
        </p:txBody>
      </p:sp>
    </p:spTree>
    <p:extLst>
      <p:ext uri="{BB962C8B-B14F-4D97-AF65-F5344CB8AC3E}">
        <p14:creationId xmlns:p14="http://schemas.microsoft.com/office/powerpoint/2010/main" val="3717687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Contributory Measures</a:t>
            </a:r>
            <a:endParaRPr lang="en-NZ"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NZ" dirty="0" smtClean="0">
                <a:solidFill>
                  <a:srgbClr val="545454"/>
                </a:solidFill>
              </a:rPr>
              <a:t>The engine room of quality</a:t>
            </a:r>
          </a:p>
          <a:p>
            <a:pPr lvl="1"/>
            <a:r>
              <a:rPr lang="en-NZ" dirty="0">
                <a:solidFill>
                  <a:schemeClr val="bg1">
                    <a:lumMod val="50000"/>
                  </a:schemeClr>
                </a:solidFill>
              </a:rPr>
              <a:t>“front line” service level measurements that show a tangible and meaningful result of (clinical) interaction at the coal </a:t>
            </a:r>
            <a:r>
              <a:rPr lang="en-NZ" dirty="0" smtClean="0">
                <a:solidFill>
                  <a:schemeClr val="bg1">
                    <a:lumMod val="50000"/>
                  </a:schemeClr>
                </a:solidFill>
              </a:rPr>
              <a:t>face</a:t>
            </a:r>
          </a:p>
          <a:p>
            <a:r>
              <a:rPr lang="en-NZ" dirty="0" smtClean="0">
                <a:solidFill>
                  <a:srgbClr val="545454"/>
                </a:solidFill>
              </a:rPr>
              <a:t>Ability to influence change(s)</a:t>
            </a:r>
          </a:p>
          <a:p>
            <a:r>
              <a:rPr lang="en-NZ" dirty="0" smtClean="0">
                <a:solidFill>
                  <a:srgbClr val="545454"/>
                </a:solidFill>
              </a:rPr>
              <a:t>Local applicability </a:t>
            </a:r>
          </a:p>
          <a:p>
            <a:r>
              <a:rPr lang="en-NZ" dirty="0" smtClean="0">
                <a:solidFill>
                  <a:srgbClr val="545454"/>
                </a:solidFill>
              </a:rPr>
              <a:t>Selected at (local) alliance level to reflect the population needs</a:t>
            </a:r>
          </a:p>
          <a:p>
            <a:r>
              <a:rPr lang="en-NZ" dirty="0" smtClean="0">
                <a:solidFill>
                  <a:srgbClr val="545454"/>
                </a:solidFill>
              </a:rPr>
              <a:t>Common definition </a:t>
            </a:r>
          </a:p>
          <a:p>
            <a:r>
              <a:rPr lang="en-NZ" dirty="0" smtClean="0">
                <a:solidFill>
                  <a:srgbClr val="545454"/>
                </a:solidFill>
              </a:rPr>
              <a:t>Net up to system level measures</a:t>
            </a:r>
          </a:p>
          <a:p>
            <a:r>
              <a:rPr lang="en-NZ" dirty="0" smtClean="0">
                <a:solidFill>
                  <a:srgbClr val="545454"/>
                </a:solidFill>
              </a:rPr>
              <a:t>Inclusive and permissive (not “set” nationally)</a:t>
            </a:r>
            <a:endParaRPr lang="en-NZ" dirty="0" smtClean="0">
              <a:solidFill>
                <a:schemeClr val="bg1">
                  <a:lumMod val="50000"/>
                </a:schemeClr>
              </a:solidFill>
            </a:endParaRPr>
          </a:p>
          <a:p>
            <a:pPr lvl="1"/>
            <a:endParaRPr lang="en-NZ" dirty="0" smtClean="0">
              <a:solidFill>
                <a:schemeClr val="bg1">
                  <a:lumMod val="50000"/>
                </a:schemeClr>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30</a:t>
            </a:fld>
            <a:endParaRPr lang="en-NZ"/>
          </a:p>
        </p:txBody>
      </p:sp>
    </p:spTree>
    <p:extLst>
      <p:ext uri="{BB962C8B-B14F-4D97-AF65-F5344CB8AC3E}">
        <p14:creationId xmlns:p14="http://schemas.microsoft.com/office/powerpoint/2010/main" val="2305672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Key considerations</a:t>
            </a:r>
            <a:endParaRPr lang="en-NZ"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NZ" dirty="0" smtClean="0">
                <a:solidFill>
                  <a:srgbClr val="545454"/>
                </a:solidFill>
              </a:rPr>
              <a:t>(Clinical) relevance and face validity of measures</a:t>
            </a:r>
          </a:p>
          <a:p>
            <a:r>
              <a:rPr lang="en-NZ" dirty="0" smtClean="0">
                <a:solidFill>
                  <a:srgbClr val="545454"/>
                </a:solidFill>
              </a:rPr>
              <a:t>Shared governance</a:t>
            </a:r>
          </a:p>
          <a:p>
            <a:r>
              <a:rPr lang="en-NZ" dirty="0" smtClean="0">
                <a:solidFill>
                  <a:srgbClr val="545454"/>
                </a:solidFill>
              </a:rPr>
              <a:t>Nationally consistent definition of measures</a:t>
            </a:r>
          </a:p>
          <a:p>
            <a:r>
              <a:rPr lang="en-NZ" dirty="0" smtClean="0">
                <a:solidFill>
                  <a:srgbClr val="545454"/>
                </a:solidFill>
              </a:rPr>
              <a:t>Nationally available data</a:t>
            </a:r>
          </a:p>
          <a:p>
            <a:r>
              <a:rPr lang="en-NZ" dirty="0" smtClean="0">
                <a:solidFill>
                  <a:srgbClr val="545454"/>
                </a:solidFill>
              </a:rPr>
              <a:t>Ability to traverse up and down stream (aggregate and disaggregate) measures </a:t>
            </a:r>
          </a:p>
          <a:p>
            <a:r>
              <a:rPr lang="en-NZ" dirty="0" smtClean="0">
                <a:solidFill>
                  <a:srgbClr val="545454"/>
                </a:solidFill>
              </a:rPr>
              <a:t>Equity lens (all measures able to be disaggregated by ethnicity and deprivation)</a:t>
            </a:r>
          </a:p>
          <a:p>
            <a:r>
              <a:rPr lang="en-NZ" dirty="0" smtClean="0">
                <a:solidFill>
                  <a:srgbClr val="545454"/>
                </a:solidFill>
              </a:rPr>
              <a:t>Careful consideration of incentives…</a:t>
            </a:r>
          </a:p>
          <a:p>
            <a:pPr lvl="1"/>
            <a:endParaRPr lang="en-NZ" dirty="0" smtClean="0">
              <a:solidFill>
                <a:srgbClr val="545454"/>
              </a:solidFill>
            </a:endParaRP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31</a:t>
            </a:fld>
            <a:endParaRPr lang="en-NZ"/>
          </a:p>
        </p:txBody>
      </p:sp>
    </p:spTree>
    <p:extLst>
      <p:ext uri="{BB962C8B-B14F-4D97-AF65-F5344CB8AC3E}">
        <p14:creationId xmlns:p14="http://schemas.microsoft.com/office/powerpoint/2010/main" val="2675401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a:solidFill>
                  <a:srgbClr val="C00000"/>
                </a:solidFill>
              </a:rPr>
              <a:t>The role of incentives</a:t>
            </a:r>
          </a:p>
        </p:txBody>
      </p:sp>
      <p:sp>
        <p:nvSpPr>
          <p:cNvPr id="3" name="Content Placeholder 2"/>
          <p:cNvSpPr>
            <a:spLocks noGrp="1"/>
          </p:cNvSpPr>
          <p:nvPr>
            <p:ph idx="1"/>
          </p:nvPr>
        </p:nvSpPr>
        <p:spPr/>
        <p:txBody>
          <a:bodyPr>
            <a:normAutofit/>
          </a:bodyPr>
          <a:lstStyle/>
          <a:p>
            <a:r>
              <a:rPr lang="en-NZ" dirty="0" smtClean="0">
                <a:solidFill>
                  <a:srgbClr val="545454"/>
                </a:solidFill>
              </a:rPr>
              <a:t>Squaring the circle on pay for performance and quality improvement...</a:t>
            </a:r>
          </a:p>
          <a:p>
            <a:pPr lvl="1"/>
            <a:r>
              <a:rPr lang="en-NZ" dirty="0" smtClean="0">
                <a:solidFill>
                  <a:srgbClr val="545454"/>
                </a:solidFill>
              </a:rPr>
              <a:t>Who to pay</a:t>
            </a:r>
          </a:p>
          <a:p>
            <a:pPr lvl="1"/>
            <a:r>
              <a:rPr lang="en-NZ" dirty="0" smtClean="0">
                <a:solidFill>
                  <a:srgbClr val="545454"/>
                </a:solidFill>
              </a:rPr>
              <a:t>Criteria for payment</a:t>
            </a:r>
          </a:p>
          <a:p>
            <a:pPr lvl="1"/>
            <a:r>
              <a:rPr lang="en-NZ" dirty="0" smtClean="0">
                <a:solidFill>
                  <a:srgbClr val="545454"/>
                </a:solidFill>
              </a:rPr>
              <a:t>Applied at the ‘lowest common denominator’ of Alliance level?</a:t>
            </a:r>
          </a:p>
          <a:p>
            <a:pPr lvl="1"/>
            <a:r>
              <a:rPr lang="en-NZ" dirty="0" smtClean="0">
                <a:solidFill>
                  <a:srgbClr val="545454"/>
                </a:solidFill>
              </a:rPr>
              <a:t>How to set targets and thresholds (tin openers v dials – Carter and Klein) </a:t>
            </a:r>
          </a:p>
          <a:p>
            <a:pPr lvl="1"/>
            <a:endParaRPr lang="en-NZ" dirty="0" smtClean="0">
              <a:solidFill>
                <a:srgbClr val="545454"/>
              </a:solidFill>
            </a:endParaRPr>
          </a:p>
          <a:p>
            <a:pPr marL="0" indent="0">
              <a:buNone/>
            </a:pPr>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32</a:t>
            </a:fld>
            <a:endParaRPr lang="en-NZ"/>
          </a:p>
        </p:txBody>
      </p:sp>
    </p:spTree>
    <p:extLst>
      <p:ext uri="{BB962C8B-B14F-4D97-AF65-F5344CB8AC3E}">
        <p14:creationId xmlns:p14="http://schemas.microsoft.com/office/powerpoint/2010/main" val="1041961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The role of Alliances</a:t>
            </a:r>
            <a:endParaRPr lang="en-NZ" dirty="0">
              <a:solidFill>
                <a:srgbClr val="C00000"/>
              </a:solidFill>
            </a:endParaRPr>
          </a:p>
        </p:txBody>
      </p:sp>
      <p:sp>
        <p:nvSpPr>
          <p:cNvPr id="3" name="Content Placeholder 2"/>
          <p:cNvSpPr>
            <a:spLocks noGrp="1"/>
          </p:cNvSpPr>
          <p:nvPr>
            <p:ph idx="1"/>
          </p:nvPr>
        </p:nvSpPr>
        <p:spPr>
          <a:xfrm>
            <a:off x="827584" y="1600200"/>
            <a:ext cx="7859216" cy="4525963"/>
          </a:xfrm>
        </p:spPr>
        <p:txBody>
          <a:bodyPr>
            <a:normAutofit fontScale="92500" lnSpcReduction="20000"/>
          </a:bodyPr>
          <a:lstStyle/>
          <a:p>
            <a:r>
              <a:rPr lang="en-NZ" dirty="0" smtClean="0">
                <a:solidFill>
                  <a:srgbClr val="545454"/>
                </a:solidFill>
              </a:rPr>
              <a:t>Do not exist in policy settings</a:t>
            </a:r>
          </a:p>
          <a:p>
            <a:r>
              <a:rPr lang="en-NZ" dirty="0" smtClean="0">
                <a:solidFill>
                  <a:srgbClr val="545454"/>
                </a:solidFill>
              </a:rPr>
              <a:t>Based on PPP (public/private partnerships) and construction industry in origin</a:t>
            </a:r>
          </a:p>
          <a:p>
            <a:r>
              <a:rPr lang="en-NZ" dirty="0" smtClean="0">
                <a:solidFill>
                  <a:srgbClr val="545454"/>
                </a:solidFill>
              </a:rPr>
              <a:t>Attempt to drive beyond silos of existing structures (organisational and funding) and incentivise innovation and shared accountability and investment</a:t>
            </a:r>
          </a:p>
          <a:p>
            <a:r>
              <a:rPr lang="en-NZ" dirty="0" smtClean="0">
                <a:solidFill>
                  <a:srgbClr val="545454"/>
                </a:solidFill>
              </a:rPr>
              <a:t>Geographic boundaries (serving local population)</a:t>
            </a:r>
          </a:p>
          <a:p>
            <a:r>
              <a:rPr lang="en-NZ" dirty="0" smtClean="0">
                <a:solidFill>
                  <a:srgbClr val="545454"/>
                </a:solidFill>
              </a:rPr>
              <a:t>However – various levels of capability and maturity and some outliers in “interpretation”</a:t>
            </a:r>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33</a:t>
            </a:fld>
            <a:endParaRPr lang="en-NZ"/>
          </a:p>
        </p:txBody>
      </p:sp>
    </p:spTree>
    <p:extLst>
      <p:ext uri="{BB962C8B-B14F-4D97-AF65-F5344CB8AC3E}">
        <p14:creationId xmlns:p14="http://schemas.microsoft.com/office/powerpoint/2010/main" val="372845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97905" y="1696784"/>
            <a:ext cx="5760641" cy="4610042"/>
            <a:chOff x="0" y="0"/>
            <a:chExt cx="5497033" cy="4848447"/>
          </a:xfrm>
        </p:grpSpPr>
        <p:sp>
          <p:nvSpPr>
            <p:cNvPr id="33" name="Rounded Rectangle 32"/>
            <p:cNvSpPr/>
            <p:nvPr/>
          </p:nvSpPr>
          <p:spPr>
            <a:xfrm>
              <a:off x="0" y="0"/>
              <a:ext cx="5497033" cy="4848447"/>
            </a:xfrm>
            <a:prstGeom prst="roundRect">
              <a:avLst>
                <a:gd name="adj" fmla="val 85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Rounded Rectangle 4"/>
            <p:cNvSpPr/>
            <p:nvPr/>
          </p:nvSpPr>
          <p:spPr>
            <a:xfrm>
              <a:off x="120705" y="120705"/>
              <a:ext cx="5255623" cy="4607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3762934" numCol="1" spcCol="1270" anchor="t" anchorCtr="0">
              <a:noAutofit/>
            </a:bodyPr>
            <a:lstStyle/>
            <a:p>
              <a:pPr defTabSz="977900" fontAlgn="base">
                <a:lnSpc>
                  <a:spcPct val="90000"/>
                </a:lnSpc>
                <a:spcBef>
                  <a:spcPct val="0"/>
                </a:spcBef>
                <a:spcAft>
                  <a:spcPct val="35000"/>
                </a:spcAft>
              </a:pPr>
              <a:r>
                <a:rPr lang="en-NZ" sz="2200">
                  <a:solidFill>
                    <a:prstClr val="white"/>
                  </a:solidFill>
                </a:rPr>
                <a:t>Social Outcome Measures</a:t>
              </a:r>
            </a:p>
          </p:txBody>
        </p:sp>
      </p:grpSp>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The bigger picture</a:t>
            </a:r>
            <a:endParaRPr lang="en-NZ" dirty="0">
              <a:solidFill>
                <a:srgbClr val="C00000"/>
              </a:solidFill>
            </a:endParaRPr>
          </a:p>
        </p:txBody>
      </p:sp>
      <p:sp>
        <p:nvSpPr>
          <p:cNvPr id="3" name="Content Placeholder 2"/>
          <p:cNvSpPr>
            <a:spLocks noGrp="1"/>
          </p:cNvSpPr>
          <p:nvPr>
            <p:ph idx="1"/>
          </p:nvPr>
        </p:nvSpPr>
        <p:spPr/>
        <p:txBody>
          <a:bodyPr/>
          <a:lstStyle/>
          <a:p>
            <a:pPr marL="0" indent="0">
              <a:buNone/>
            </a:pPr>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 name="Group 7"/>
          <p:cNvGrpSpPr/>
          <p:nvPr/>
        </p:nvGrpSpPr>
        <p:grpSpPr>
          <a:xfrm>
            <a:off x="1739015" y="2437253"/>
            <a:ext cx="950610" cy="1675413"/>
            <a:chOff x="137425" y="1212111"/>
            <a:chExt cx="824554" cy="1675413"/>
          </a:xfrm>
        </p:grpSpPr>
        <p:sp>
          <p:nvSpPr>
            <p:cNvPr id="9" name="Rounded Rectangle 8"/>
            <p:cNvSpPr/>
            <p:nvPr/>
          </p:nvSpPr>
          <p:spPr>
            <a:xfrm>
              <a:off x="137425" y="1212111"/>
              <a:ext cx="824554" cy="1675413"/>
            </a:xfrm>
            <a:prstGeom prst="roundRect">
              <a:avLst>
                <a:gd name="adj" fmla="val 105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6"/>
            <p:cNvSpPr/>
            <p:nvPr/>
          </p:nvSpPr>
          <p:spPr>
            <a:xfrm>
              <a:off x="162783" y="1237469"/>
              <a:ext cx="773838" cy="16246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NZ" sz="1200" dirty="0">
                  <a:solidFill>
                    <a:prstClr val="black">
                      <a:hueOff val="0"/>
                      <a:satOff val="0"/>
                      <a:lumOff val="0"/>
                      <a:alphaOff val="0"/>
                    </a:prstClr>
                  </a:solidFill>
                </a:rPr>
                <a:t>Broad social outcome measures</a:t>
              </a:r>
            </a:p>
          </p:txBody>
        </p:sp>
      </p:grpSp>
      <p:grpSp>
        <p:nvGrpSpPr>
          <p:cNvPr id="11" name="Group 10"/>
          <p:cNvGrpSpPr/>
          <p:nvPr/>
        </p:nvGrpSpPr>
        <p:grpSpPr>
          <a:xfrm>
            <a:off x="1733918" y="4316988"/>
            <a:ext cx="950610" cy="1890097"/>
            <a:chOff x="145683" y="2688188"/>
            <a:chExt cx="824554" cy="1890097"/>
          </a:xfrm>
        </p:grpSpPr>
        <p:sp>
          <p:nvSpPr>
            <p:cNvPr id="12" name="Rounded Rectangle 11"/>
            <p:cNvSpPr/>
            <p:nvPr/>
          </p:nvSpPr>
          <p:spPr>
            <a:xfrm>
              <a:off x="145683" y="2688188"/>
              <a:ext cx="824554" cy="1675413"/>
            </a:xfrm>
            <a:prstGeom prst="roundRect">
              <a:avLst>
                <a:gd name="adj" fmla="val 10500"/>
              </a:avLst>
            </a:prstGeom>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8"/>
            <p:cNvSpPr/>
            <p:nvPr/>
          </p:nvSpPr>
          <p:spPr>
            <a:xfrm>
              <a:off x="162783" y="2688188"/>
              <a:ext cx="799196" cy="1890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Health</a:t>
              </a:r>
            </a:p>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Police</a:t>
              </a:r>
            </a:p>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Education</a:t>
              </a:r>
            </a:p>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Justice</a:t>
              </a:r>
            </a:p>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Social </a:t>
              </a:r>
              <a:r>
                <a:rPr lang="en-NZ" sz="1200" dirty="0" smtClean="0">
                  <a:solidFill>
                    <a:prstClr val="black">
                      <a:hueOff val="0"/>
                      <a:satOff val="0"/>
                      <a:lumOff val="0"/>
                      <a:alphaOff val="0"/>
                    </a:prstClr>
                  </a:solidFill>
                </a:rPr>
                <a:t>Development</a:t>
              </a:r>
              <a:endParaRPr lang="en-NZ" sz="1200" dirty="0">
                <a:solidFill>
                  <a:prstClr val="black">
                    <a:hueOff val="0"/>
                    <a:satOff val="0"/>
                    <a:lumOff val="0"/>
                    <a:alphaOff val="0"/>
                  </a:prstClr>
                </a:solidFill>
              </a:endParaRPr>
            </a:p>
          </p:txBody>
        </p:sp>
      </p:grpSp>
      <p:grpSp>
        <p:nvGrpSpPr>
          <p:cNvPr id="14" name="Group 13"/>
          <p:cNvGrpSpPr/>
          <p:nvPr/>
        </p:nvGrpSpPr>
        <p:grpSpPr>
          <a:xfrm>
            <a:off x="2812435" y="2840911"/>
            <a:ext cx="4260200" cy="3393912"/>
            <a:chOff x="1099406" y="1212111"/>
            <a:chExt cx="4260200" cy="3393912"/>
          </a:xfrm>
        </p:grpSpPr>
        <p:sp>
          <p:nvSpPr>
            <p:cNvPr id="15" name="Rounded Rectangle 14"/>
            <p:cNvSpPr/>
            <p:nvPr/>
          </p:nvSpPr>
          <p:spPr>
            <a:xfrm>
              <a:off x="1099406" y="1212111"/>
              <a:ext cx="4260200" cy="3393912"/>
            </a:xfrm>
            <a:prstGeom prst="roundRect">
              <a:avLst>
                <a:gd name="adj" fmla="val 105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6" name="Rounded Rectangle 10"/>
            <p:cNvSpPr/>
            <p:nvPr/>
          </p:nvSpPr>
          <p:spPr>
            <a:xfrm>
              <a:off x="1203781" y="1316486"/>
              <a:ext cx="4051450" cy="3185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2155135" numCol="1" spcCol="1270" anchor="t" anchorCtr="0">
              <a:noAutofit/>
            </a:bodyPr>
            <a:lstStyle/>
            <a:p>
              <a:pPr defTabSz="977900" fontAlgn="base">
                <a:lnSpc>
                  <a:spcPct val="90000"/>
                </a:lnSpc>
                <a:spcBef>
                  <a:spcPct val="0"/>
                </a:spcBef>
                <a:spcAft>
                  <a:spcPct val="35000"/>
                </a:spcAft>
              </a:pPr>
              <a:r>
                <a:rPr lang="en-NZ" sz="2200">
                  <a:solidFill>
                    <a:prstClr val="white"/>
                  </a:solidFill>
                </a:rPr>
                <a:t>Health Outcome Measures</a:t>
              </a:r>
            </a:p>
          </p:txBody>
        </p:sp>
      </p:grpSp>
      <p:grpSp>
        <p:nvGrpSpPr>
          <p:cNvPr id="17" name="Group 16"/>
          <p:cNvGrpSpPr/>
          <p:nvPr/>
        </p:nvGrpSpPr>
        <p:grpSpPr>
          <a:xfrm>
            <a:off x="2918940" y="4028781"/>
            <a:ext cx="852040" cy="954786"/>
            <a:chOff x="1205911" y="2399981"/>
            <a:chExt cx="852040" cy="954786"/>
          </a:xfrm>
        </p:grpSpPr>
        <p:sp>
          <p:nvSpPr>
            <p:cNvPr id="18" name="Rounded Rectangle 17"/>
            <p:cNvSpPr/>
            <p:nvPr/>
          </p:nvSpPr>
          <p:spPr>
            <a:xfrm>
              <a:off x="1205911" y="2399981"/>
              <a:ext cx="852040" cy="954786"/>
            </a:xfrm>
            <a:prstGeom prst="roundRect">
              <a:avLst>
                <a:gd name="adj" fmla="val 10500"/>
              </a:avLst>
            </a:prstGeom>
          </p:spPr>
          <p:style>
            <a:lnRef idx="2">
              <a:schemeClr val="accent5">
                <a:hueOff val="-3973551"/>
                <a:satOff val="15924"/>
                <a:lumOff val="34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12"/>
            <p:cNvSpPr/>
            <p:nvPr/>
          </p:nvSpPr>
          <p:spPr>
            <a:xfrm>
              <a:off x="1232114" y="2426184"/>
              <a:ext cx="799634" cy="9023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NZ" sz="1200" dirty="0">
                  <a:solidFill>
                    <a:prstClr val="black">
                      <a:hueOff val="0"/>
                      <a:satOff val="0"/>
                      <a:lumOff val="0"/>
                      <a:alphaOff val="0"/>
                    </a:prstClr>
                  </a:solidFill>
                </a:rPr>
                <a:t>Broad health outcome measures</a:t>
              </a:r>
            </a:p>
          </p:txBody>
        </p:sp>
      </p:grpSp>
      <p:grpSp>
        <p:nvGrpSpPr>
          <p:cNvPr id="20" name="Group 19"/>
          <p:cNvGrpSpPr/>
          <p:nvPr/>
        </p:nvGrpSpPr>
        <p:grpSpPr>
          <a:xfrm>
            <a:off x="2918940" y="5023909"/>
            <a:ext cx="852040" cy="954786"/>
            <a:chOff x="1205911" y="3395109"/>
            <a:chExt cx="852040" cy="954786"/>
          </a:xfrm>
        </p:grpSpPr>
        <p:sp>
          <p:nvSpPr>
            <p:cNvPr id="21" name="Rounded Rectangle 20"/>
            <p:cNvSpPr/>
            <p:nvPr/>
          </p:nvSpPr>
          <p:spPr>
            <a:xfrm>
              <a:off x="1205911" y="3395109"/>
              <a:ext cx="852040" cy="954786"/>
            </a:xfrm>
            <a:prstGeom prst="roundRect">
              <a:avLst>
                <a:gd name="adj" fmla="val 10500"/>
              </a:avLst>
            </a:prstGeom>
          </p:spPr>
          <p:style>
            <a:lnRef idx="2">
              <a:schemeClr val="accent5">
                <a:hueOff val="-5960326"/>
                <a:satOff val="23887"/>
                <a:lumOff val="5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4"/>
            <p:cNvSpPr/>
            <p:nvPr/>
          </p:nvSpPr>
          <p:spPr>
            <a:xfrm>
              <a:off x="1232114" y="3421312"/>
              <a:ext cx="799634" cy="9023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DHBs, PHOs, NGOs, </a:t>
              </a:r>
              <a:r>
                <a:rPr lang="en-NZ" sz="1200" dirty="0" err="1">
                  <a:solidFill>
                    <a:prstClr val="black">
                      <a:hueOff val="0"/>
                      <a:satOff val="0"/>
                      <a:lumOff val="0"/>
                      <a:alphaOff val="0"/>
                    </a:prstClr>
                  </a:solidFill>
                </a:rPr>
                <a:t>etc</a:t>
              </a:r>
              <a:endParaRPr lang="en-NZ" sz="1200" dirty="0">
                <a:solidFill>
                  <a:prstClr val="black">
                    <a:hueOff val="0"/>
                    <a:satOff val="0"/>
                    <a:lumOff val="0"/>
                    <a:alphaOff val="0"/>
                  </a:prstClr>
                </a:solidFill>
              </a:endParaRPr>
            </a:p>
          </p:txBody>
        </p:sp>
      </p:grpSp>
      <p:grpSp>
        <p:nvGrpSpPr>
          <p:cNvPr id="23" name="Group 22"/>
          <p:cNvGrpSpPr/>
          <p:nvPr/>
        </p:nvGrpSpPr>
        <p:grpSpPr>
          <a:xfrm>
            <a:off x="3884357" y="4053023"/>
            <a:ext cx="3050853" cy="1939378"/>
            <a:chOff x="2171328" y="2424223"/>
            <a:chExt cx="3050853" cy="1939378"/>
          </a:xfrm>
        </p:grpSpPr>
        <p:sp>
          <p:nvSpPr>
            <p:cNvPr id="24" name="Rounded Rectangle 23"/>
            <p:cNvSpPr/>
            <p:nvPr/>
          </p:nvSpPr>
          <p:spPr>
            <a:xfrm>
              <a:off x="2171328" y="2424223"/>
              <a:ext cx="3050853" cy="1939378"/>
            </a:xfrm>
            <a:prstGeom prst="roundRect">
              <a:avLst>
                <a:gd name="adj" fmla="val 105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5" name="Rounded Rectangle 16"/>
            <p:cNvSpPr/>
            <p:nvPr/>
          </p:nvSpPr>
          <p:spPr>
            <a:xfrm>
              <a:off x="2230971" y="2483866"/>
              <a:ext cx="2931567" cy="1820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1094672" numCol="1" spcCol="1270" anchor="t" anchorCtr="0">
              <a:noAutofit/>
            </a:bodyPr>
            <a:lstStyle/>
            <a:p>
              <a:pPr defTabSz="977900" fontAlgn="base">
                <a:lnSpc>
                  <a:spcPct val="90000"/>
                </a:lnSpc>
                <a:spcBef>
                  <a:spcPct val="0"/>
                </a:spcBef>
                <a:spcAft>
                  <a:spcPct val="35000"/>
                </a:spcAft>
              </a:pPr>
              <a:r>
                <a:rPr lang="en-NZ" sz="2200">
                  <a:solidFill>
                    <a:prstClr val="white"/>
                  </a:solidFill>
                </a:rPr>
                <a:t>Health Activity Measures</a:t>
              </a:r>
            </a:p>
          </p:txBody>
        </p:sp>
      </p:grpSp>
      <p:grpSp>
        <p:nvGrpSpPr>
          <p:cNvPr id="26" name="Group 25"/>
          <p:cNvGrpSpPr/>
          <p:nvPr/>
        </p:nvGrpSpPr>
        <p:grpSpPr>
          <a:xfrm>
            <a:off x="3960628" y="4925743"/>
            <a:ext cx="1427927" cy="872720"/>
            <a:chOff x="2247599" y="3296943"/>
            <a:chExt cx="1427927" cy="872720"/>
          </a:xfrm>
        </p:grpSpPr>
        <p:sp>
          <p:nvSpPr>
            <p:cNvPr id="27" name="Rounded Rectangle 26"/>
            <p:cNvSpPr/>
            <p:nvPr/>
          </p:nvSpPr>
          <p:spPr>
            <a:xfrm>
              <a:off x="2247599" y="3296943"/>
              <a:ext cx="1427927" cy="872720"/>
            </a:xfrm>
            <a:prstGeom prst="roundRect">
              <a:avLst>
                <a:gd name="adj" fmla="val 10500"/>
              </a:avLst>
            </a:prstGeom>
          </p:spPr>
          <p:style>
            <a:lnRef idx="2">
              <a:schemeClr val="accent5">
                <a:hueOff val="-7947101"/>
                <a:satOff val="31849"/>
                <a:lumOff val="6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18"/>
            <p:cNvSpPr/>
            <p:nvPr/>
          </p:nvSpPr>
          <p:spPr>
            <a:xfrm>
              <a:off x="2274438" y="3323782"/>
              <a:ext cx="1374249" cy="8190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533400" fontAlgn="base">
                <a:lnSpc>
                  <a:spcPct val="90000"/>
                </a:lnSpc>
                <a:spcBef>
                  <a:spcPct val="0"/>
                </a:spcBef>
                <a:spcAft>
                  <a:spcPct val="35000"/>
                </a:spcAft>
              </a:pPr>
              <a:r>
                <a:rPr lang="en-NZ" sz="1200" dirty="0">
                  <a:solidFill>
                    <a:prstClr val="black">
                      <a:hueOff val="0"/>
                      <a:satOff val="0"/>
                      <a:lumOff val="0"/>
                      <a:alphaOff val="0"/>
                    </a:prstClr>
                  </a:solidFill>
                </a:rPr>
                <a:t>Health system efficiency in completing key health milestones</a:t>
              </a:r>
            </a:p>
          </p:txBody>
        </p:sp>
      </p:grpSp>
      <p:grpSp>
        <p:nvGrpSpPr>
          <p:cNvPr id="29" name="Group 28"/>
          <p:cNvGrpSpPr/>
          <p:nvPr/>
        </p:nvGrpSpPr>
        <p:grpSpPr>
          <a:xfrm>
            <a:off x="5429179" y="4925743"/>
            <a:ext cx="1427927" cy="872720"/>
            <a:chOff x="3716150" y="3296943"/>
            <a:chExt cx="1427927" cy="872720"/>
          </a:xfrm>
        </p:grpSpPr>
        <p:sp>
          <p:nvSpPr>
            <p:cNvPr id="30" name="Rounded Rectangle 29"/>
            <p:cNvSpPr/>
            <p:nvPr/>
          </p:nvSpPr>
          <p:spPr>
            <a:xfrm>
              <a:off x="3716150" y="3296943"/>
              <a:ext cx="1427927" cy="872720"/>
            </a:xfrm>
            <a:prstGeom prst="roundRect">
              <a:avLst>
                <a:gd name="adj" fmla="val 10500"/>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20"/>
            <p:cNvSpPr/>
            <p:nvPr/>
          </p:nvSpPr>
          <p:spPr>
            <a:xfrm>
              <a:off x="3742989" y="3323782"/>
              <a:ext cx="1374249" cy="8190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444500" fontAlgn="base">
                <a:lnSpc>
                  <a:spcPct val="90000"/>
                </a:lnSpc>
                <a:spcBef>
                  <a:spcPct val="0"/>
                </a:spcBef>
                <a:spcAft>
                  <a:spcPct val="35000"/>
                </a:spcAft>
              </a:pPr>
              <a:r>
                <a:rPr lang="en-NZ" sz="1200" dirty="0">
                  <a:solidFill>
                    <a:prstClr val="black">
                      <a:hueOff val="0"/>
                      <a:satOff val="0"/>
                      <a:lumOff val="0"/>
                      <a:alphaOff val="0"/>
                    </a:prstClr>
                  </a:solidFill>
                </a:rPr>
                <a:t>Frontline health professionals and health organisations</a:t>
              </a:r>
            </a:p>
          </p:txBody>
        </p:sp>
      </p:gr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34</a:t>
            </a:fld>
            <a:endParaRPr lang="en-NZ"/>
          </a:p>
        </p:txBody>
      </p:sp>
    </p:spTree>
    <p:extLst>
      <p:ext uri="{BB962C8B-B14F-4D97-AF65-F5344CB8AC3E}">
        <p14:creationId xmlns:p14="http://schemas.microsoft.com/office/powerpoint/2010/main" val="3717687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Challenges and Constraints</a:t>
            </a:r>
            <a:endParaRPr lang="en-NZ"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NZ" dirty="0" smtClean="0">
                <a:solidFill>
                  <a:srgbClr val="545454"/>
                </a:solidFill>
              </a:rPr>
              <a:t>Veracity of information</a:t>
            </a:r>
          </a:p>
          <a:p>
            <a:r>
              <a:rPr lang="en-NZ" dirty="0" smtClean="0">
                <a:solidFill>
                  <a:srgbClr val="545454"/>
                </a:solidFill>
              </a:rPr>
              <a:t>Evidence base  - what makes a good measure?</a:t>
            </a:r>
          </a:p>
          <a:p>
            <a:r>
              <a:rPr lang="en-NZ" dirty="0" smtClean="0">
                <a:solidFill>
                  <a:srgbClr val="545454"/>
                </a:solidFill>
              </a:rPr>
              <a:t>Mixing QA and QI ingredients in a common pot</a:t>
            </a:r>
          </a:p>
          <a:p>
            <a:r>
              <a:rPr lang="en-NZ" dirty="0" smtClean="0">
                <a:solidFill>
                  <a:srgbClr val="545454"/>
                </a:solidFill>
              </a:rPr>
              <a:t>Autonomy v control – achieving the right balance</a:t>
            </a:r>
          </a:p>
          <a:p>
            <a:r>
              <a:rPr lang="en-NZ" dirty="0" smtClean="0">
                <a:solidFill>
                  <a:srgbClr val="545454"/>
                </a:solidFill>
              </a:rPr>
              <a:t>Earned autonomy</a:t>
            </a:r>
          </a:p>
          <a:p>
            <a:r>
              <a:rPr lang="en-NZ" dirty="0" smtClean="0">
                <a:solidFill>
                  <a:srgbClr val="545454"/>
                </a:solidFill>
              </a:rPr>
              <a:t>Incentives - Rewards and Sanctions</a:t>
            </a:r>
          </a:p>
          <a:p>
            <a:r>
              <a:rPr lang="en-NZ" dirty="0" smtClean="0">
                <a:solidFill>
                  <a:srgbClr val="545454"/>
                </a:solidFill>
              </a:rPr>
              <a:t>The role of pathways</a:t>
            </a:r>
          </a:p>
          <a:p>
            <a:endParaRPr lang="en-NZ" dirty="0">
              <a:solidFill>
                <a:srgbClr val="545454"/>
              </a:solidFill>
            </a:endParaRPr>
          </a:p>
          <a:p>
            <a:r>
              <a:rPr lang="en-NZ" dirty="0" smtClean="0">
                <a:solidFill>
                  <a:srgbClr val="545454"/>
                </a:solidFill>
              </a:rPr>
              <a:t>The  biggest challenge is…</a:t>
            </a:r>
          </a:p>
          <a:p>
            <a:endParaRPr lang="en-NZ" dirty="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35</a:t>
            </a:fld>
            <a:endParaRPr lang="en-NZ"/>
          </a:p>
        </p:txBody>
      </p:sp>
    </p:spTree>
    <p:extLst>
      <p:ext uri="{BB962C8B-B14F-4D97-AF65-F5344CB8AC3E}">
        <p14:creationId xmlns:p14="http://schemas.microsoft.com/office/powerpoint/2010/main" val="1297525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NZ" dirty="0" smtClean="0">
                <a:solidFill>
                  <a:srgbClr val="C00000"/>
                </a:solidFill>
              </a:rPr>
              <a:t>Maintaining Currency and momentum</a:t>
            </a:r>
            <a:endParaRPr lang="en-NZ" dirty="0">
              <a:solidFill>
                <a:srgbClr val="C00000"/>
              </a:solidFill>
            </a:endParaRPr>
          </a:p>
        </p:txBody>
      </p:sp>
      <p:sp>
        <p:nvSpPr>
          <p:cNvPr id="3" name="Content Placeholder 2"/>
          <p:cNvSpPr>
            <a:spLocks noGrp="1"/>
          </p:cNvSpPr>
          <p:nvPr>
            <p:ph idx="1"/>
          </p:nvPr>
        </p:nvSpPr>
        <p:spPr>
          <a:xfrm>
            <a:off x="4561656" y="1628800"/>
            <a:ext cx="4186808" cy="4525963"/>
          </a:xfrm>
        </p:spPr>
        <p:txBody>
          <a:bodyPr>
            <a:normAutofit fontScale="92500"/>
          </a:bodyPr>
          <a:lstStyle/>
          <a:p>
            <a:pPr marL="0" indent="0">
              <a:buNone/>
            </a:pPr>
            <a:r>
              <a:rPr lang="en-NZ" dirty="0" smtClean="0">
                <a:solidFill>
                  <a:srgbClr val="545454"/>
                </a:solidFill>
              </a:rPr>
              <a:t>Some lessons from IPIF:</a:t>
            </a:r>
          </a:p>
          <a:p>
            <a:r>
              <a:rPr lang="en-NZ" dirty="0" smtClean="0">
                <a:solidFill>
                  <a:srgbClr val="545454"/>
                </a:solidFill>
              </a:rPr>
              <a:t>You need to be moving to turn</a:t>
            </a:r>
          </a:p>
          <a:p>
            <a:r>
              <a:rPr lang="en-NZ" dirty="0">
                <a:solidFill>
                  <a:srgbClr val="545454"/>
                </a:solidFill>
              </a:rPr>
              <a:t>T</a:t>
            </a:r>
            <a:r>
              <a:rPr lang="en-NZ" dirty="0" smtClean="0">
                <a:solidFill>
                  <a:srgbClr val="545454"/>
                </a:solidFill>
              </a:rPr>
              <a:t>he course is never straight </a:t>
            </a:r>
          </a:p>
          <a:p>
            <a:r>
              <a:rPr lang="en-NZ" dirty="0" smtClean="0">
                <a:solidFill>
                  <a:srgbClr val="545454"/>
                </a:solidFill>
              </a:rPr>
              <a:t>wind changes direction </a:t>
            </a:r>
          </a:p>
          <a:p>
            <a:r>
              <a:rPr lang="en-NZ" dirty="0" smtClean="0">
                <a:solidFill>
                  <a:srgbClr val="545454"/>
                </a:solidFill>
              </a:rPr>
              <a:t>There will be waves!</a:t>
            </a:r>
          </a:p>
          <a:p>
            <a:r>
              <a:rPr lang="en-NZ" dirty="0">
                <a:solidFill>
                  <a:srgbClr val="545454"/>
                </a:solidFill>
              </a:rPr>
              <a:t>Start, adapt, improve</a:t>
            </a:r>
          </a:p>
          <a:p>
            <a:endParaRPr lang="en-NZ" b="1"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30" name="Picture 6" descr="http://yachtboatnews.com/wp-content/uploads/2015/02/Yachting-New-Zealand-Sailing-Te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4146127" cy="28297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36</a:t>
            </a:fld>
            <a:endParaRPr lang="en-NZ"/>
          </a:p>
        </p:txBody>
      </p:sp>
    </p:spTree>
    <p:extLst>
      <p:ext uri="{BB962C8B-B14F-4D97-AF65-F5344CB8AC3E}">
        <p14:creationId xmlns:p14="http://schemas.microsoft.com/office/powerpoint/2010/main" val="2503028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Current progress of IPIF in NZ</a:t>
            </a:r>
            <a:endParaRPr lang="en-NZ" dirty="0">
              <a:solidFill>
                <a:srgbClr val="C00000"/>
              </a:solidFill>
            </a:endParaRPr>
          </a:p>
        </p:txBody>
      </p:sp>
      <p:sp>
        <p:nvSpPr>
          <p:cNvPr id="3" name="Content Placeholder 2"/>
          <p:cNvSpPr>
            <a:spLocks noGrp="1"/>
          </p:cNvSpPr>
          <p:nvPr>
            <p:ph idx="1"/>
          </p:nvPr>
        </p:nvSpPr>
        <p:spPr/>
        <p:txBody>
          <a:bodyPr>
            <a:normAutofit fontScale="92500"/>
          </a:bodyPr>
          <a:lstStyle/>
          <a:p>
            <a:r>
              <a:rPr lang="en-NZ" dirty="0" smtClean="0">
                <a:solidFill>
                  <a:srgbClr val="545454"/>
                </a:solidFill>
              </a:rPr>
              <a:t>New  Minister</a:t>
            </a:r>
          </a:p>
          <a:p>
            <a:r>
              <a:rPr lang="en-NZ" dirty="0" smtClean="0">
                <a:solidFill>
                  <a:srgbClr val="545454"/>
                </a:solidFill>
              </a:rPr>
              <a:t>Revision of NZ (primary care) health strategy</a:t>
            </a:r>
          </a:p>
          <a:p>
            <a:r>
              <a:rPr lang="en-NZ" dirty="0" smtClean="0">
                <a:solidFill>
                  <a:srgbClr val="545454"/>
                </a:solidFill>
              </a:rPr>
              <a:t>Move to a bolder set of measures – a high level set that reflect performance of the system</a:t>
            </a:r>
          </a:p>
          <a:p>
            <a:r>
              <a:rPr lang="en-NZ" dirty="0" smtClean="0">
                <a:solidFill>
                  <a:srgbClr val="545454"/>
                </a:solidFill>
              </a:rPr>
              <a:t>Put incentives discussion on hold and focus on the measures first</a:t>
            </a:r>
          </a:p>
          <a:p>
            <a:r>
              <a:rPr lang="en-NZ" dirty="0" smtClean="0">
                <a:solidFill>
                  <a:srgbClr val="545454"/>
                </a:solidFill>
              </a:rPr>
              <a:t>Overarching/unifying framework</a:t>
            </a:r>
          </a:p>
          <a:p>
            <a:r>
              <a:rPr lang="en-NZ" dirty="0" smtClean="0">
                <a:solidFill>
                  <a:srgbClr val="545454"/>
                </a:solidFill>
              </a:rPr>
              <a:t>Life stages approach not explicit (though implicit)</a:t>
            </a: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37</a:t>
            </a:fld>
            <a:endParaRPr lang="en-NZ"/>
          </a:p>
        </p:txBody>
      </p:sp>
    </p:spTree>
    <p:extLst>
      <p:ext uri="{BB962C8B-B14F-4D97-AF65-F5344CB8AC3E}">
        <p14:creationId xmlns:p14="http://schemas.microsoft.com/office/powerpoint/2010/main" val="3840534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The role of monitors</a:t>
            </a:r>
            <a:endParaRPr lang="en-NZ"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NZ" dirty="0">
                <a:solidFill>
                  <a:srgbClr val="545454"/>
                </a:solidFill>
              </a:rPr>
              <a:t>Moving from QA to QI – a different lens</a:t>
            </a:r>
          </a:p>
          <a:p>
            <a:r>
              <a:rPr lang="en-NZ" dirty="0">
                <a:solidFill>
                  <a:srgbClr val="545454"/>
                </a:solidFill>
              </a:rPr>
              <a:t>Identifying and documenting outliers – at both ends of the spectrum</a:t>
            </a:r>
          </a:p>
          <a:p>
            <a:pPr lvl="1"/>
            <a:r>
              <a:rPr lang="en-NZ" dirty="0">
                <a:solidFill>
                  <a:srgbClr val="545454"/>
                </a:solidFill>
              </a:rPr>
              <a:t>Shepherds </a:t>
            </a:r>
            <a:r>
              <a:rPr lang="en-NZ" dirty="0" smtClean="0">
                <a:solidFill>
                  <a:srgbClr val="545454"/>
                </a:solidFill>
              </a:rPr>
              <a:t>at the </a:t>
            </a:r>
            <a:r>
              <a:rPr lang="en-NZ" dirty="0">
                <a:solidFill>
                  <a:srgbClr val="545454"/>
                </a:solidFill>
              </a:rPr>
              <a:t>safety margins</a:t>
            </a:r>
          </a:p>
          <a:p>
            <a:pPr lvl="1"/>
            <a:r>
              <a:rPr lang="en-NZ" dirty="0">
                <a:solidFill>
                  <a:srgbClr val="545454"/>
                </a:solidFill>
              </a:rPr>
              <a:t>Diffusion of innovation </a:t>
            </a:r>
            <a:r>
              <a:rPr lang="en-NZ" dirty="0" smtClean="0">
                <a:solidFill>
                  <a:srgbClr val="545454"/>
                </a:solidFill>
              </a:rPr>
              <a:t>/quality </a:t>
            </a:r>
            <a:r>
              <a:rPr lang="en-NZ" dirty="0">
                <a:solidFill>
                  <a:srgbClr val="545454"/>
                </a:solidFill>
              </a:rPr>
              <a:t>and improvement</a:t>
            </a:r>
          </a:p>
          <a:p>
            <a:r>
              <a:rPr lang="en-NZ" dirty="0" smtClean="0">
                <a:solidFill>
                  <a:srgbClr val="545454"/>
                </a:solidFill>
              </a:rPr>
              <a:t>Research and input to measurement</a:t>
            </a:r>
          </a:p>
          <a:p>
            <a:r>
              <a:rPr lang="en-NZ" dirty="0" smtClean="0">
                <a:solidFill>
                  <a:srgbClr val="545454"/>
                </a:solidFill>
              </a:rPr>
              <a:t>Benchmarking </a:t>
            </a:r>
          </a:p>
          <a:p>
            <a:r>
              <a:rPr lang="en-NZ" dirty="0" smtClean="0">
                <a:solidFill>
                  <a:srgbClr val="545454"/>
                </a:solidFill>
              </a:rPr>
              <a:t>Independent facilitators / moderators</a:t>
            </a:r>
          </a:p>
          <a:p>
            <a:r>
              <a:rPr lang="en-NZ" dirty="0" smtClean="0">
                <a:solidFill>
                  <a:srgbClr val="545454"/>
                </a:solidFill>
              </a:rPr>
              <a:t>Creating the accompanying narrative from the results</a:t>
            </a:r>
          </a:p>
          <a:p>
            <a:r>
              <a:rPr lang="en-NZ" dirty="0" smtClean="0">
                <a:solidFill>
                  <a:srgbClr val="545454"/>
                </a:solidFill>
              </a:rPr>
              <a:t>Enduring narrative and reference point (mitigating against the risk of losing institutional knowledge)</a:t>
            </a: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38</a:t>
            </a:fld>
            <a:endParaRPr lang="en-NZ"/>
          </a:p>
        </p:txBody>
      </p:sp>
    </p:spTree>
    <p:extLst>
      <p:ext uri="{BB962C8B-B14F-4D97-AF65-F5344CB8AC3E}">
        <p14:creationId xmlns:p14="http://schemas.microsoft.com/office/powerpoint/2010/main" val="3827504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NZ" dirty="0" smtClean="0">
                <a:solidFill>
                  <a:srgbClr val="C00000"/>
                </a:solidFill>
              </a:rPr>
              <a:t>What hope for IPIF?</a:t>
            </a:r>
            <a:endParaRPr lang="en-NZ"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NZ" i="1" dirty="0" smtClean="0">
              <a:solidFill>
                <a:srgbClr val="545454"/>
              </a:solidFill>
            </a:endParaRPr>
          </a:p>
          <a:p>
            <a:pPr marL="0" indent="0">
              <a:buNone/>
            </a:pPr>
            <a:r>
              <a:rPr lang="en-NZ" sz="4400" i="1" dirty="0" smtClean="0">
                <a:solidFill>
                  <a:srgbClr val="545454"/>
                </a:solidFill>
              </a:rPr>
              <a:t>Too soon to tell</a:t>
            </a:r>
          </a:p>
          <a:p>
            <a:pPr marL="0" indent="0">
              <a:buNone/>
            </a:pPr>
            <a:endParaRPr lang="en-NZ" dirty="0" smtClean="0">
              <a:solidFill>
                <a:srgbClr val="545454"/>
              </a:solidFill>
            </a:endParaRPr>
          </a:p>
          <a:p>
            <a:pPr marL="0" indent="0">
              <a:buNone/>
            </a:pPr>
            <a:r>
              <a:rPr lang="en-NZ" dirty="0" smtClean="0">
                <a:solidFill>
                  <a:srgbClr val="545454"/>
                </a:solidFill>
              </a:rPr>
              <a:t>However, a central and recurring theme</a:t>
            </a:r>
          </a:p>
          <a:p>
            <a:pPr marL="0" indent="0">
              <a:buNone/>
            </a:pPr>
            <a:endParaRPr lang="en-NZ" i="1" dirty="0" smtClean="0">
              <a:solidFill>
                <a:srgbClr val="545454"/>
              </a:solidFill>
            </a:endParaRPr>
          </a:p>
          <a:p>
            <a:pPr marL="0" indent="0">
              <a:buNone/>
            </a:pPr>
            <a:r>
              <a:rPr lang="en-NZ" sz="4000" i="1" dirty="0" smtClean="0">
                <a:solidFill>
                  <a:srgbClr val="545454"/>
                </a:solidFill>
              </a:rPr>
              <a:t>“…none of us are as smart as all of us”</a:t>
            </a: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39</a:t>
            </a:fld>
            <a:endParaRPr lang="en-NZ"/>
          </a:p>
        </p:txBody>
      </p:sp>
    </p:spTree>
    <p:extLst>
      <p:ext uri="{BB962C8B-B14F-4D97-AF65-F5344CB8AC3E}">
        <p14:creationId xmlns:p14="http://schemas.microsoft.com/office/powerpoint/2010/main" val="188222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New Zealand – Context Setting</a:t>
            </a:r>
            <a:endParaRPr lang="en-NZ" dirty="0">
              <a:solidFill>
                <a:srgbClr val="C00000"/>
              </a:solidFill>
            </a:endParaRPr>
          </a:p>
        </p:txBody>
      </p:sp>
      <p:sp>
        <p:nvSpPr>
          <p:cNvPr id="3" name="Content Placeholder 2"/>
          <p:cNvSpPr>
            <a:spLocks noGrp="1"/>
          </p:cNvSpPr>
          <p:nvPr>
            <p:ph idx="1"/>
          </p:nvPr>
        </p:nvSpPr>
        <p:spPr>
          <a:xfrm>
            <a:off x="3923928" y="1556792"/>
            <a:ext cx="4824536" cy="4525963"/>
          </a:xfrm>
        </p:spPr>
        <p:txBody>
          <a:bodyPr>
            <a:normAutofit fontScale="92500" lnSpcReduction="20000"/>
          </a:bodyPr>
          <a:lstStyle/>
          <a:p>
            <a:r>
              <a:rPr lang="en-NZ" dirty="0" smtClean="0">
                <a:solidFill>
                  <a:srgbClr val="545454"/>
                </a:solidFill>
              </a:rPr>
              <a:t>South-west pacific</a:t>
            </a:r>
          </a:p>
          <a:p>
            <a:r>
              <a:rPr lang="en-NZ" dirty="0" smtClean="0">
                <a:solidFill>
                  <a:srgbClr val="545454"/>
                </a:solidFill>
              </a:rPr>
              <a:t>Island country</a:t>
            </a:r>
          </a:p>
          <a:p>
            <a:r>
              <a:rPr lang="en-NZ" dirty="0" smtClean="0">
                <a:solidFill>
                  <a:srgbClr val="545454"/>
                </a:solidFill>
              </a:rPr>
              <a:t>Population 4.59 million</a:t>
            </a:r>
          </a:p>
          <a:p>
            <a:r>
              <a:rPr lang="en-NZ" dirty="0" smtClean="0">
                <a:solidFill>
                  <a:srgbClr val="545454"/>
                </a:solidFill>
              </a:rPr>
              <a:t>268,680 sq. km (similar UK)</a:t>
            </a:r>
          </a:p>
          <a:p>
            <a:r>
              <a:rPr lang="en-NZ" dirty="0" smtClean="0">
                <a:solidFill>
                  <a:srgbClr val="545454"/>
                </a:solidFill>
              </a:rPr>
              <a:t>15% Maori (indigenous)</a:t>
            </a:r>
          </a:p>
          <a:p>
            <a:r>
              <a:rPr lang="en-NZ" dirty="0" smtClean="0">
                <a:solidFill>
                  <a:srgbClr val="545454"/>
                </a:solidFill>
              </a:rPr>
              <a:t>Temperate climate</a:t>
            </a:r>
          </a:p>
          <a:p>
            <a:r>
              <a:rPr lang="en-NZ" dirty="0" smtClean="0">
                <a:solidFill>
                  <a:srgbClr val="545454"/>
                </a:solidFill>
              </a:rPr>
              <a:t>GDP US$186 billion</a:t>
            </a:r>
          </a:p>
          <a:p>
            <a:r>
              <a:rPr lang="en-NZ" dirty="0" smtClean="0">
                <a:solidFill>
                  <a:srgbClr val="545454"/>
                </a:solidFill>
              </a:rPr>
              <a:t>Dairy, meat, forestry</a:t>
            </a:r>
          </a:p>
          <a:p>
            <a:r>
              <a:rPr lang="en-NZ" dirty="0" smtClean="0">
                <a:solidFill>
                  <a:srgbClr val="545454"/>
                </a:solidFill>
              </a:rPr>
              <a:t>Small and geographically dispersed population</a:t>
            </a:r>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28082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AEA5AF3-9AEE-475D-A379-465DBD1BC49B}" type="slidenum">
              <a:rPr lang="en-NZ" smtClean="0"/>
              <a:t>4</a:t>
            </a:fld>
            <a:endParaRPr lang="en-NZ"/>
          </a:p>
        </p:txBody>
      </p:sp>
    </p:spTree>
    <p:extLst>
      <p:ext uri="{BB962C8B-B14F-4D97-AF65-F5344CB8AC3E}">
        <p14:creationId xmlns:p14="http://schemas.microsoft.com/office/powerpoint/2010/main" val="37284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To include…References</a:t>
            </a:r>
            <a:endParaRPr lang="en-NZ" dirty="0">
              <a:solidFill>
                <a:srgbClr val="C00000"/>
              </a:solidFill>
            </a:endParaRPr>
          </a:p>
        </p:txBody>
      </p:sp>
      <p:sp>
        <p:nvSpPr>
          <p:cNvPr id="3" name="Content Placeholder 2"/>
          <p:cNvSpPr>
            <a:spLocks noGrp="1"/>
          </p:cNvSpPr>
          <p:nvPr>
            <p:ph idx="1"/>
          </p:nvPr>
        </p:nvSpPr>
        <p:spPr/>
        <p:txBody>
          <a:bodyPr>
            <a:normAutofit lnSpcReduction="10000"/>
          </a:bodyPr>
          <a:lstStyle/>
          <a:p>
            <a:r>
              <a:rPr lang="en-NZ" b="1" dirty="0" smtClean="0">
                <a:solidFill>
                  <a:schemeClr val="tx1">
                    <a:lumMod val="65000"/>
                    <a:lumOff val="35000"/>
                  </a:schemeClr>
                </a:solidFill>
              </a:rPr>
              <a:t>International </a:t>
            </a:r>
            <a:r>
              <a:rPr lang="en-NZ" b="1" dirty="0">
                <a:solidFill>
                  <a:schemeClr val="tx1">
                    <a:lumMod val="65000"/>
                    <a:lumOff val="35000"/>
                  </a:schemeClr>
                </a:solidFill>
              </a:rPr>
              <a:t>Profiles Of Health Care Systems, 2014 </a:t>
            </a:r>
            <a:r>
              <a:rPr lang="en-NZ" b="1" dirty="0" smtClean="0">
                <a:solidFill>
                  <a:schemeClr val="tx1">
                    <a:lumMod val="65000"/>
                    <a:lumOff val="35000"/>
                  </a:schemeClr>
                </a:solidFill>
              </a:rPr>
              <a:t>- The Commonwealth Fund</a:t>
            </a:r>
          </a:p>
          <a:p>
            <a:r>
              <a:rPr lang="en-NZ" dirty="0" smtClean="0">
                <a:solidFill>
                  <a:schemeClr val="tx1">
                    <a:lumMod val="65000"/>
                    <a:lumOff val="35000"/>
                  </a:schemeClr>
                </a:solidFill>
                <a:hlinkClick r:id="rId2"/>
              </a:rPr>
              <a:t>http</a:t>
            </a:r>
            <a:r>
              <a:rPr lang="en-NZ" dirty="0">
                <a:solidFill>
                  <a:schemeClr val="tx1">
                    <a:lumMod val="65000"/>
                    <a:lumOff val="35000"/>
                  </a:schemeClr>
                </a:solidFill>
                <a:hlinkClick r:id="rId2"/>
              </a:rPr>
              <a:t>://www.hiirc.org.nz/page/45527/expert-advisory-group-eag-report-on-the-integrated/?</a:t>
            </a:r>
            <a:r>
              <a:rPr lang="en-NZ" dirty="0" smtClean="0">
                <a:solidFill>
                  <a:schemeClr val="tx1">
                    <a:lumMod val="65000"/>
                    <a:lumOff val="35000"/>
                  </a:schemeClr>
                </a:solidFill>
                <a:hlinkClick r:id="rId2"/>
              </a:rPr>
              <a:t>q=IPIF&amp;highlight=ipif&amp;section=35484</a:t>
            </a:r>
            <a:endParaRPr lang="en-NZ" dirty="0" smtClean="0">
              <a:solidFill>
                <a:schemeClr val="tx1">
                  <a:lumMod val="65000"/>
                  <a:lumOff val="35000"/>
                </a:schemeClr>
              </a:solidFill>
            </a:endParaRPr>
          </a:p>
          <a:p>
            <a:r>
              <a:rPr lang="en-NZ" b="1" dirty="0" smtClean="0">
                <a:solidFill>
                  <a:schemeClr val="tx1">
                    <a:lumMod val="65000"/>
                    <a:lumOff val="35000"/>
                  </a:schemeClr>
                </a:solidFill>
                <a:hlinkClick r:id="rId3"/>
              </a:rPr>
              <a:t>www.treasury.govt.nz/publications/briefings</a:t>
            </a:r>
            <a:endParaRPr lang="en-NZ" b="1" dirty="0" smtClean="0">
              <a:solidFill>
                <a:schemeClr val="tx1">
                  <a:lumMod val="65000"/>
                  <a:lumOff val="35000"/>
                </a:schemeClr>
              </a:solidFill>
            </a:endParaRPr>
          </a:p>
          <a:p>
            <a:r>
              <a:rPr lang="en-NZ" b="1" dirty="0">
                <a:solidFill>
                  <a:schemeClr val="tx1">
                    <a:lumMod val="65000"/>
                    <a:lumOff val="35000"/>
                  </a:schemeClr>
                </a:solidFill>
                <a:hlinkClick r:id="rId4"/>
              </a:rPr>
              <a:t>http://www.hqsc.govt.nz</a:t>
            </a:r>
            <a:r>
              <a:rPr lang="en-NZ" b="1" dirty="0" smtClean="0">
                <a:solidFill>
                  <a:schemeClr val="tx1">
                    <a:lumMod val="65000"/>
                    <a:lumOff val="35000"/>
                  </a:schemeClr>
                </a:solidFill>
                <a:hlinkClick r:id="rId4"/>
              </a:rPr>
              <a:t>/</a:t>
            </a:r>
            <a:endParaRPr lang="en-NZ" b="1" dirty="0" smtClean="0">
              <a:solidFill>
                <a:schemeClr val="tx1">
                  <a:lumMod val="65000"/>
                  <a:lumOff val="35000"/>
                </a:schemeClr>
              </a:solidFill>
            </a:endParaRPr>
          </a:p>
          <a:p>
            <a:r>
              <a:rPr lang="en-NZ" b="1" dirty="0">
                <a:solidFill>
                  <a:schemeClr val="tx1">
                    <a:lumMod val="65000"/>
                    <a:lumOff val="35000"/>
                  </a:schemeClr>
                </a:solidFill>
                <a:hlinkClick r:id="rId5"/>
              </a:rPr>
              <a:t>http://www.health.govt.nz</a:t>
            </a:r>
            <a:r>
              <a:rPr lang="en-NZ" b="1" dirty="0" smtClean="0">
                <a:solidFill>
                  <a:schemeClr val="tx1">
                    <a:lumMod val="65000"/>
                    <a:lumOff val="35000"/>
                  </a:schemeClr>
                </a:solidFill>
                <a:hlinkClick r:id="rId5"/>
              </a:rPr>
              <a:t>/</a:t>
            </a:r>
            <a:endParaRPr lang="en-NZ" b="1" dirty="0" smtClean="0">
              <a:solidFill>
                <a:schemeClr val="tx1">
                  <a:lumMod val="65000"/>
                  <a:lumOff val="35000"/>
                </a:schemeClr>
              </a:solidFill>
            </a:endParaRPr>
          </a:p>
          <a:p>
            <a:endParaRPr lang="en-NZ" b="1" dirty="0" smtClean="0"/>
          </a:p>
          <a:p>
            <a:endParaRPr lang="en-NZ" b="1" dirty="0" smtClean="0"/>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40</a:t>
            </a:fld>
            <a:endParaRPr lang="en-NZ"/>
          </a:p>
        </p:txBody>
      </p:sp>
    </p:spTree>
    <p:extLst>
      <p:ext uri="{BB962C8B-B14F-4D97-AF65-F5344CB8AC3E}">
        <p14:creationId xmlns:p14="http://schemas.microsoft.com/office/powerpoint/2010/main" val="762874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NZ" dirty="0" smtClean="0">
                <a:solidFill>
                  <a:srgbClr val="C00000"/>
                </a:solidFill>
              </a:rPr>
              <a:t>About the author and this presentation</a:t>
            </a:r>
            <a:endParaRPr lang="en-NZ" dirty="0">
              <a:solidFill>
                <a:srgbClr val="C00000"/>
              </a:solidFill>
            </a:endParaRPr>
          </a:p>
        </p:txBody>
      </p:sp>
      <p:sp>
        <p:nvSpPr>
          <p:cNvPr id="3" name="Content Placeholder 2"/>
          <p:cNvSpPr>
            <a:spLocks noGrp="1"/>
          </p:cNvSpPr>
          <p:nvPr>
            <p:ph idx="1"/>
          </p:nvPr>
        </p:nvSpPr>
        <p:spPr>
          <a:xfrm>
            <a:off x="457200" y="1855365"/>
            <a:ext cx="8229600" cy="4525963"/>
          </a:xfrm>
        </p:spPr>
        <p:txBody>
          <a:bodyPr>
            <a:normAutofit/>
          </a:bodyPr>
          <a:lstStyle/>
          <a:p>
            <a:pPr marL="0" indent="0">
              <a:buNone/>
            </a:pPr>
            <a:r>
              <a:rPr lang="en-NZ" sz="2400" i="1" dirty="0" smtClean="0">
                <a:solidFill>
                  <a:srgbClr val="545454"/>
                </a:solidFill>
              </a:rPr>
              <a:t>This presentation has been prepared by Andrew Terris (</a:t>
            </a:r>
            <a:r>
              <a:rPr lang="en-NZ" sz="2400" i="1" dirty="0" smtClean="0">
                <a:solidFill>
                  <a:srgbClr val="545454"/>
                </a:solidFill>
                <a:hlinkClick r:id="rId2"/>
              </a:rPr>
              <a:t>Andrew.Terris@dotjoiner.net</a:t>
            </a:r>
            <a:r>
              <a:rPr lang="en-NZ" sz="2400" i="1" dirty="0" smtClean="0">
                <a:solidFill>
                  <a:srgbClr val="545454"/>
                </a:solidFill>
              </a:rPr>
              <a:t>) in an independent capacity and is not purported to represent the views of the NZ Ministry of Health.</a:t>
            </a:r>
          </a:p>
          <a:p>
            <a:pPr marL="0" indent="0">
              <a:buNone/>
            </a:pPr>
            <a:endParaRPr lang="en-NZ" sz="2400" i="1" dirty="0" smtClean="0">
              <a:solidFill>
                <a:srgbClr val="545454"/>
              </a:solidFill>
            </a:endParaRPr>
          </a:p>
          <a:p>
            <a:pPr marL="0" indent="0">
              <a:buNone/>
            </a:pPr>
            <a:r>
              <a:rPr lang="en-NZ" sz="2400" i="1" dirty="0" smtClean="0">
                <a:solidFill>
                  <a:srgbClr val="545454"/>
                </a:solidFill>
              </a:rPr>
              <a:t>The author has held a number of national and strategic roles in New Zealand in the areas of health process, information and measurement.  He has worked in a number of industries and countries and has a background in consulting, process improvement and programme leadership.    He now resides in Europe.</a:t>
            </a:r>
          </a:p>
          <a:p>
            <a:pPr marL="0" indent="0">
              <a:buNone/>
            </a:pPr>
            <a:endParaRPr lang="en-NZ" sz="2400" i="1" dirty="0" smtClean="0">
              <a:solidFill>
                <a:srgbClr val="545454"/>
              </a:solidFill>
            </a:endParaRPr>
          </a:p>
          <a:p>
            <a:pPr marL="0" indent="0">
              <a:buNone/>
            </a:pPr>
            <a:endParaRPr lang="en-NZ" sz="2400" i="1" dirty="0">
              <a:solidFill>
                <a:srgbClr val="545454"/>
              </a:solidFill>
            </a:endParaRPr>
          </a:p>
          <a:p>
            <a:pPr marL="0" indent="0">
              <a:buNone/>
            </a:pPr>
            <a:endParaRPr lang="en-NZ" sz="2400" i="1"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41</a:t>
            </a:fld>
            <a:endParaRPr lang="en-NZ"/>
          </a:p>
        </p:txBody>
      </p:sp>
    </p:spTree>
    <p:extLst>
      <p:ext uri="{BB962C8B-B14F-4D97-AF65-F5344CB8AC3E}">
        <p14:creationId xmlns:p14="http://schemas.microsoft.com/office/powerpoint/2010/main" val="372845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6707188" cy="777875"/>
          </a:xfrm>
        </p:spPr>
        <p:txBody>
          <a:bodyPr/>
          <a:lstStyle/>
          <a:p>
            <a:r>
              <a:rPr lang="en-US" smtClean="0">
                <a:solidFill>
                  <a:srgbClr val="CC0000"/>
                </a:solidFill>
              </a:rPr>
              <a:t>Famous New Zealanders</a:t>
            </a:r>
          </a:p>
        </p:txBody>
      </p:sp>
      <p:pic>
        <p:nvPicPr>
          <p:cNvPr id="15364" name="Picture 2" descr="C:\Business\Study Tour\Presentation Images\Rutherf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4817" y="1093381"/>
            <a:ext cx="160102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C:\Business\Study Tour\Presentation Images\Edmund Hill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3108326" cy="194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C:\Business\Study Tour\Presentation Images\Weta Peter Jack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429000"/>
            <a:ext cx="1560909" cy="166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C:\Business\Study Tour\Presentation Images\Weta Lord of the 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1707" y="3458623"/>
            <a:ext cx="2190254" cy="164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8"/>
          <p:cNvSpPr txBox="1">
            <a:spLocks noChangeArrowheads="1"/>
          </p:cNvSpPr>
          <p:nvPr/>
        </p:nvSpPr>
        <p:spPr bwMode="auto">
          <a:xfrm>
            <a:off x="3719512" y="1143906"/>
            <a:ext cx="28051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NZ" dirty="0">
                <a:latin typeface="Calibri" pitchFamily="34" charset="0"/>
              </a:rPr>
              <a:t>Sir Edmund Hilary</a:t>
            </a:r>
          </a:p>
          <a:p>
            <a:pPr eaLnBrk="1" hangingPunct="1"/>
            <a:endParaRPr lang="en-NZ" dirty="0">
              <a:latin typeface="Calibri" pitchFamily="34" charset="0"/>
            </a:endParaRPr>
          </a:p>
          <a:p>
            <a:pPr eaLnBrk="1" hangingPunct="1"/>
            <a:endParaRPr lang="en-NZ" dirty="0">
              <a:latin typeface="Calibri" pitchFamily="34" charset="0"/>
            </a:endParaRPr>
          </a:p>
          <a:p>
            <a:pPr algn="r" eaLnBrk="1" hangingPunct="1"/>
            <a:r>
              <a:rPr lang="en-NZ" dirty="0">
                <a:latin typeface="Calibri" pitchFamily="34" charset="0"/>
              </a:rPr>
              <a:t>Lord Rutherford</a:t>
            </a:r>
          </a:p>
        </p:txBody>
      </p:sp>
      <p:sp>
        <p:nvSpPr>
          <p:cNvPr id="15369" name="TextBox 9"/>
          <p:cNvSpPr txBox="1">
            <a:spLocks noChangeArrowheads="1"/>
          </p:cNvSpPr>
          <p:nvPr/>
        </p:nvSpPr>
        <p:spPr bwMode="auto">
          <a:xfrm>
            <a:off x="251520" y="5103812"/>
            <a:ext cx="2592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NZ" dirty="0">
                <a:latin typeface="Calibri" pitchFamily="34" charset="0"/>
              </a:rPr>
              <a:t>Sir  Peter Jackson</a:t>
            </a:r>
          </a:p>
          <a:p>
            <a:pPr eaLnBrk="1" hangingPunct="1"/>
            <a:r>
              <a:rPr lang="en-NZ" dirty="0" err="1">
                <a:latin typeface="Calibri" pitchFamily="34" charset="0"/>
              </a:rPr>
              <a:t>Weta</a:t>
            </a:r>
            <a:r>
              <a:rPr lang="en-NZ" dirty="0">
                <a:latin typeface="Calibri" pitchFamily="34" charset="0"/>
              </a:rPr>
              <a:t> Studios</a:t>
            </a:r>
          </a:p>
          <a:p>
            <a:pPr eaLnBrk="1" hangingPunct="1"/>
            <a:endParaRPr lang="en-NZ" dirty="0">
              <a:latin typeface="Calibri" pitchFamily="34" charset="0"/>
            </a:endParaRPr>
          </a:p>
          <a:p>
            <a:pPr eaLnBrk="1" hangingPunct="1"/>
            <a:r>
              <a:rPr lang="en-NZ" dirty="0">
                <a:latin typeface="Calibri" pitchFamily="34" charset="0"/>
              </a:rPr>
              <a:t>Lord of the Rings</a:t>
            </a:r>
          </a:p>
          <a:p>
            <a:pPr eaLnBrk="1" hangingPunct="1"/>
            <a:r>
              <a:rPr lang="en-NZ" dirty="0">
                <a:latin typeface="Calibri" pitchFamily="34" charset="0"/>
              </a:rPr>
              <a:t>King Kong </a:t>
            </a:r>
          </a:p>
          <a:p>
            <a:pPr eaLnBrk="1" hangingPunct="1"/>
            <a:r>
              <a:rPr lang="en-NZ" dirty="0">
                <a:latin typeface="Calibri" pitchFamily="34" charset="0"/>
              </a:rPr>
              <a:t>The Hobbit</a:t>
            </a:r>
          </a:p>
        </p:txBody>
      </p:sp>
      <p:pic>
        <p:nvPicPr>
          <p:cNvPr id="10" name="Picture 9" descr="C:\Business\Study Tour\Presentation Images\ABs Ha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38" y="3421121"/>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2086" y="6290358"/>
            <a:ext cx="1456937" cy="369332"/>
          </a:xfrm>
          <a:prstGeom prst="rect">
            <a:avLst/>
          </a:prstGeom>
        </p:spPr>
        <p:txBody>
          <a:bodyPr wrap="none">
            <a:spAutoFit/>
          </a:bodyPr>
          <a:lstStyle/>
          <a:p>
            <a:pPr algn="r"/>
            <a:r>
              <a:rPr lang="en-NZ" dirty="0" smtClean="0">
                <a:latin typeface="Calibri" pitchFamily="34" charset="0"/>
              </a:rPr>
              <a:t>The All Blacks</a:t>
            </a:r>
            <a:endParaRPr lang="en-NZ" dirty="0">
              <a:latin typeface="Calibri" pitchFamily="34" charset="0"/>
            </a:endParaRPr>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AEA5AF3-9AEE-475D-A379-465DBD1BC49B}" type="slidenum">
              <a:rPr lang="en-NZ" smtClean="0"/>
              <a:t>5</a:t>
            </a:fld>
            <a:endParaRPr lang="en-NZ"/>
          </a:p>
        </p:txBody>
      </p:sp>
    </p:spTree>
    <p:extLst>
      <p:ext uri="{BB962C8B-B14F-4D97-AF65-F5344CB8AC3E}">
        <p14:creationId xmlns:p14="http://schemas.microsoft.com/office/powerpoint/2010/main" val="341745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NZ" dirty="0" smtClean="0">
                <a:solidFill>
                  <a:srgbClr val="C00000"/>
                </a:solidFill>
              </a:rPr>
              <a:t>New Zealand – Health Context</a:t>
            </a:r>
            <a:endParaRPr lang="en-NZ" dirty="0">
              <a:solidFill>
                <a:srgbClr val="C00000"/>
              </a:solidFill>
            </a:endParaRPr>
          </a:p>
        </p:txBody>
      </p:sp>
      <p:sp>
        <p:nvSpPr>
          <p:cNvPr id="3" name="Content Placeholder 2"/>
          <p:cNvSpPr>
            <a:spLocks noGrp="1"/>
          </p:cNvSpPr>
          <p:nvPr>
            <p:ph idx="1"/>
          </p:nvPr>
        </p:nvSpPr>
        <p:spPr>
          <a:xfrm>
            <a:off x="457200" y="1600200"/>
            <a:ext cx="8229600" cy="4853136"/>
          </a:xfrm>
        </p:spPr>
        <p:txBody>
          <a:bodyPr>
            <a:normAutofit fontScale="55000" lnSpcReduction="20000"/>
          </a:bodyPr>
          <a:lstStyle/>
          <a:p>
            <a:pPr>
              <a:spcBef>
                <a:spcPts val="600"/>
              </a:spcBef>
              <a:spcAft>
                <a:spcPts val="600"/>
              </a:spcAft>
              <a:buClr>
                <a:srgbClr val="C00000"/>
              </a:buClr>
            </a:pPr>
            <a:r>
              <a:rPr lang="en-NZ" dirty="0" smtClean="0">
                <a:solidFill>
                  <a:srgbClr val="545454"/>
                </a:solidFill>
                <a:latin typeface="Calibri" pitchFamily="34" charset="0"/>
              </a:rPr>
              <a:t>Public health system (30% with some private insurance)</a:t>
            </a:r>
          </a:p>
          <a:p>
            <a:pPr>
              <a:spcBef>
                <a:spcPts val="600"/>
              </a:spcBef>
              <a:spcAft>
                <a:spcPts val="600"/>
              </a:spcAft>
              <a:buClr>
                <a:srgbClr val="C00000"/>
              </a:buClr>
            </a:pPr>
            <a:r>
              <a:rPr lang="en-NZ" dirty="0" smtClean="0">
                <a:solidFill>
                  <a:srgbClr val="545454"/>
                </a:solidFill>
                <a:latin typeface="Calibri" pitchFamily="34" charset="0"/>
              </a:rPr>
              <a:t>Funded from general taxation</a:t>
            </a:r>
          </a:p>
          <a:p>
            <a:pPr>
              <a:spcBef>
                <a:spcPts val="600"/>
              </a:spcBef>
              <a:spcAft>
                <a:spcPts val="600"/>
              </a:spcAft>
              <a:buClr>
                <a:srgbClr val="C00000"/>
              </a:buClr>
            </a:pPr>
            <a:r>
              <a:rPr lang="en-NZ" dirty="0" smtClean="0">
                <a:solidFill>
                  <a:srgbClr val="545454"/>
                </a:solidFill>
                <a:latin typeface="Calibri" pitchFamily="34" charset="0"/>
              </a:rPr>
              <a:t>Hospital level care fully funded</a:t>
            </a:r>
          </a:p>
          <a:p>
            <a:pPr>
              <a:spcBef>
                <a:spcPts val="600"/>
              </a:spcBef>
              <a:spcAft>
                <a:spcPts val="600"/>
              </a:spcAft>
              <a:buClr>
                <a:srgbClr val="C00000"/>
              </a:buClr>
            </a:pPr>
            <a:r>
              <a:rPr lang="en-NZ" dirty="0" smtClean="0">
                <a:solidFill>
                  <a:srgbClr val="545454"/>
                </a:solidFill>
                <a:latin typeface="Calibri" pitchFamily="34" charset="0"/>
              </a:rPr>
              <a:t>Primary care partially subsidised (50 – 80%), free for U13’s from 2015</a:t>
            </a:r>
          </a:p>
          <a:p>
            <a:pPr>
              <a:spcBef>
                <a:spcPts val="600"/>
              </a:spcBef>
              <a:spcAft>
                <a:spcPts val="600"/>
              </a:spcAft>
              <a:buClr>
                <a:srgbClr val="C00000"/>
              </a:buClr>
            </a:pPr>
            <a:r>
              <a:rPr lang="en-NZ" dirty="0" smtClean="0">
                <a:solidFill>
                  <a:srgbClr val="545454"/>
                </a:solidFill>
                <a:latin typeface="Calibri" pitchFamily="34" charset="0"/>
              </a:rPr>
              <a:t>20 District Health Boards</a:t>
            </a:r>
          </a:p>
          <a:p>
            <a:pPr>
              <a:spcBef>
                <a:spcPts val="600"/>
              </a:spcBef>
              <a:spcAft>
                <a:spcPts val="600"/>
              </a:spcAft>
              <a:buClr>
                <a:srgbClr val="C00000"/>
              </a:buClr>
            </a:pPr>
            <a:r>
              <a:rPr lang="en-NZ" dirty="0" smtClean="0">
                <a:solidFill>
                  <a:srgbClr val="545454"/>
                </a:solidFill>
                <a:latin typeface="Calibri" pitchFamily="34" charset="0"/>
              </a:rPr>
              <a:t>33 Primary Health Organisations </a:t>
            </a:r>
          </a:p>
          <a:p>
            <a:pPr>
              <a:spcBef>
                <a:spcPts val="600"/>
              </a:spcBef>
              <a:spcAft>
                <a:spcPts val="600"/>
              </a:spcAft>
              <a:buClr>
                <a:srgbClr val="C00000"/>
              </a:buClr>
            </a:pPr>
            <a:r>
              <a:rPr lang="en-NZ" dirty="0" smtClean="0">
                <a:solidFill>
                  <a:srgbClr val="545454"/>
                </a:solidFill>
                <a:latin typeface="Calibri" pitchFamily="34" charset="0"/>
              </a:rPr>
              <a:t>capitated /enrolled population – 95% </a:t>
            </a:r>
            <a:r>
              <a:rPr lang="en-NZ" dirty="0" err="1" smtClean="0">
                <a:solidFill>
                  <a:srgbClr val="545454"/>
                </a:solidFill>
                <a:latin typeface="Calibri" pitchFamily="34" charset="0"/>
              </a:rPr>
              <a:t>NZ’ers</a:t>
            </a:r>
            <a:r>
              <a:rPr lang="en-NZ" dirty="0" smtClean="0">
                <a:solidFill>
                  <a:srgbClr val="545454"/>
                </a:solidFill>
                <a:latin typeface="Calibri" pitchFamily="34" charset="0"/>
              </a:rPr>
              <a:t> are enrolled in a General Practice.</a:t>
            </a:r>
          </a:p>
          <a:p>
            <a:pPr>
              <a:spcBef>
                <a:spcPts val="600"/>
              </a:spcBef>
              <a:spcAft>
                <a:spcPts val="600"/>
              </a:spcAft>
              <a:buClr>
                <a:srgbClr val="C00000"/>
              </a:buClr>
            </a:pPr>
            <a:r>
              <a:rPr lang="en-NZ" dirty="0" smtClean="0">
                <a:solidFill>
                  <a:srgbClr val="545454"/>
                </a:solidFill>
                <a:latin typeface="Calibri" pitchFamily="34" charset="0"/>
              </a:rPr>
              <a:t>1,200 general practices (average “capitated” register of 1,500 patients per GP)</a:t>
            </a:r>
          </a:p>
          <a:p>
            <a:pPr>
              <a:spcBef>
                <a:spcPts val="600"/>
              </a:spcBef>
              <a:spcAft>
                <a:spcPts val="600"/>
              </a:spcAft>
              <a:buClr>
                <a:srgbClr val="C00000"/>
              </a:buClr>
            </a:pPr>
            <a:r>
              <a:rPr lang="en-NZ" dirty="0" smtClean="0">
                <a:solidFill>
                  <a:srgbClr val="545454"/>
                </a:solidFill>
                <a:latin typeface="Calibri" pitchFamily="34" charset="0"/>
              </a:rPr>
              <a:t>GPs and Pharmacies operate as private business funded primarily through  Government or DHB contracts with patient co-payment</a:t>
            </a:r>
          </a:p>
          <a:p>
            <a:pPr>
              <a:spcBef>
                <a:spcPts val="600"/>
              </a:spcBef>
              <a:spcAft>
                <a:spcPts val="600"/>
              </a:spcAft>
              <a:buClr>
                <a:srgbClr val="C00000"/>
              </a:buClr>
            </a:pPr>
            <a:r>
              <a:rPr lang="en-NZ" dirty="0" smtClean="0">
                <a:solidFill>
                  <a:srgbClr val="545454"/>
                </a:solidFill>
                <a:latin typeface="Calibri" pitchFamily="34" charset="0"/>
              </a:rPr>
              <a:t>Population based funding formula (PBFF)</a:t>
            </a:r>
          </a:p>
          <a:p>
            <a:pPr>
              <a:spcBef>
                <a:spcPts val="600"/>
              </a:spcBef>
              <a:spcAft>
                <a:spcPts val="600"/>
              </a:spcAft>
              <a:buClr>
                <a:srgbClr val="C00000"/>
              </a:buClr>
            </a:pPr>
            <a:r>
              <a:rPr lang="en-NZ" dirty="0" smtClean="0">
                <a:solidFill>
                  <a:srgbClr val="545454"/>
                </a:solidFill>
                <a:latin typeface="Calibri" pitchFamily="34" charset="0"/>
              </a:rPr>
              <a:t>ACC and PHARMAC</a:t>
            </a:r>
            <a:r>
              <a:rPr lang="en-NZ" dirty="0" smtClean="0">
                <a:latin typeface="Calibri" pitchFamily="34" charset="0"/>
              </a:rPr>
              <a:t/>
            </a:r>
            <a:br>
              <a:rPr lang="en-NZ" dirty="0" smtClean="0">
                <a:latin typeface="Calibri" pitchFamily="34" charset="0"/>
              </a:rPr>
            </a:br>
            <a:endParaRPr lang="en-NZ" dirty="0" smtClean="0">
              <a:latin typeface="Calibri" pitchFamily="34" charset="0"/>
            </a:endParaRPr>
          </a:p>
          <a:p>
            <a:endParaRPr lang="en-NZ" dirty="0" smtClean="0">
              <a:solidFill>
                <a:srgbClr val="545454"/>
              </a:solidFill>
            </a:endParaRPr>
          </a:p>
          <a:p>
            <a:endParaRPr lang="en-NZ" dirty="0" smtClean="0">
              <a:solidFill>
                <a:srgbClr val="545454"/>
              </a:solidFill>
            </a:endParaRPr>
          </a:p>
          <a:p>
            <a:endParaRPr lang="en-NZ" dirty="0" smtClean="0">
              <a:solidFill>
                <a:srgbClr val="545454"/>
              </a:solidFill>
            </a:endParaRPr>
          </a:p>
          <a:p>
            <a:endParaRPr lang="en-NZ" dirty="0">
              <a:solidFill>
                <a:schemeClr val="bg1">
                  <a:lumMod val="50000"/>
                </a:schemeClr>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AEA5AF3-9AEE-475D-A379-465DBD1BC49B}" type="slidenum">
              <a:rPr lang="en-NZ" smtClean="0"/>
              <a:t>6</a:t>
            </a:fld>
            <a:endParaRPr lang="en-NZ"/>
          </a:p>
        </p:txBody>
      </p:sp>
    </p:spTree>
    <p:extLst>
      <p:ext uri="{BB962C8B-B14F-4D97-AF65-F5344CB8AC3E}">
        <p14:creationId xmlns:p14="http://schemas.microsoft.com/office/powerpoint/2010/main" val="117827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5" r="10652" b="1408"/>
          <a:stretch/>
        </p:blipFill>
        <p:spPr bwMode="auto">
          <a:xfrm>
            <a:off x="467544" y="1268760"/>
            <a:ext cx="6408712" cy="485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67544"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smtClean="0">
                <a:solidFill>
                  <a:srgbClr val="C00000"/>
                </a:solidFill>
              </a:rPr>
              <a:t>NZ Heath - International context</a:t>
            </a:r>
            <a:endParaRPr lang="en-NZ" dirty="0">
              <a:solidFill>
                <a:srgbClr val="C00000"/>
              </a:solidFill>
            </a:endParaRPr>
          </a:p>
        </p:txBody>
      </p:sp>
      <p:sp>
        <p:nvSpPr>
          <p:cNvPr id="7" name="Rounded Rectangular Callout 6"/>
          <p:cNvSpPr/>
          <p:nvPr/>
        </p:nvSpPr>
        <p:spPr>
          <a:xfrm>
            <a:off x="6876256" y="3068960"/>
            <a:ext cx="2088232" cy="1944216"/>
          </a:xfrm>
          <a:prstGeom prst="wedgeRoundRectCallout">
            <a:avLst>
              <a:gd name="adj1" fmla="val -59687"/>
              <a:gd name="adj2" fmla="val 565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NZ – low $ but 10% x GDP and growing</a:t>
            </a:r>
            <a:endParaRPr lang="en-NZ" dirty="0"/>
          </a:p>
        </p:txBody>
      </p:sp>
      <p:sp>
        <p:nvSpPr>
          <p:cNvPr id="2" name="Footer Placeholder 1"/>
          <p:cNvSpPr>
            <a:spLocks noGrp="1"/>
          </p:cNvSpPr>
          <p:nvPr>
            <p:ph type="ftr" sz="quarter" idx="11"/>
          </p:nvPr>
        </p:nvSpPr>
        <p:spPr/>
        <p:txBody>
          <a:bodyPr/>
          <a:lstStyle/>
          <a:p>
            <a:endParaRPr lang="en-NZ"/>
          </a:p>
        </p:txBody>
      </p:sp>
      <p:sp>
        <p:nvSpPr>
          <p:cNvPr id="3" name="Slide Number Placeholder 2"/>
          <p:cNvSpPr>
            <a:spLocks noGrp="1"/>
          </p:cNvSpPr>
          <p:nvPr>
            <p:ph type="sldNum" sz="quarter" idx="12"/>
          </p:nvPr>
        </p:nvSpPr>
        <p:spPr/>
        <p:txBody>
          <a:bodyPr/>
          <a:lstStyle/>
          <a:p>
            <a:fld id="{9AEA5AF3-9AEE-475D-A379-465DBD1BC49B}" type="slidenum">
              <a:rPr lang="en-NZ" smtClean="0"/>
              <a:t>7</a:t>
            </a:fld>
            <a:endParaRPr lang="en-NZ"/>
          </a:p>
        </p:txBody>
      </p:sp>
    </p:spTree>
    <p:extLst>
      <p:ext uri="{BB962C8B-B14F-4D97-AF65-F5344CB8AC3E}">
        <p14:creationId xmlns:p14="http://schemas.microsoft.com/office/powerpoint/2010/main" val="84693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6707188" cy="777875"/>
          </a:xfrm>
        </p:spPr>
        <p:txBody>
          <a:bodyPr/>
          <a:lstStyle/>
          <a:p>
            <a:r>
              <a:rPr lang="en-US" dirty="0" smtClean="0">
                <a:solidFill>
                  <a:srgbClr val="CC0000"/>
                </a:solidFill>
              </a:rPr>
              <a:t>NZ is sustained by…</a:t>
            </a:r>
          </a:p>
        </p:txBody>
      </p:sp>
      <p:pic>
        <p:nvPicPr>
          <p:cNvPr id="17411" name="Picture 2" descr="C:\Business\Study Tour\Presentation Images\Forestry Heli-log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12875"/>
            <a:ext cx="33131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Business\Study Tour\Presentation Images\She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33825"/>
            <a:ext cx="36004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C:\Business\Study Tour\Presentation Images\Vineyard H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005263"/>
            <a:ext cx="34051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C:\Business\Study Tour\Presentation Images\Dairy Mil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12875"/>
            <a:ext cx="3600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NZ"/>
          </a:p>
        </p:txBody>
      </p:sp>
      <p:sp>
        <p:nvSpPr>
          <p:cNvPr id="3" name="Slide Number Placeholder 2"/>
          <p:cNvSpPr>
            <a:spLocks noGrp="1"/>
          </p:cNvSpPr>
          <p:nvPr>
            <p:ph type="sldNum" sz="quarter" idx="12"/>
          </p:nvPr>
        </p:nvSpPr>
        <p:spPr/>
        <p:txBody>
          <a:bodyPr/>
          <a:lstStyle/>
          <a:p>
            <a:fld id="{9AEA5AF3-9AEE-475D-A379-465DBD1BC49B}" type="slidenum">
              <a:rPr lang="en-NZ" smtClean="0"/>
              <a:t>8</a:t>
            </a:fld>
            <a:endParaRPr lang="en-NZ"/>
          </a:p>
        </p:txBody>
      </p:sp>
    </p:spTree>
    <p:extLst>
      <p:ext uri="{BB962C8B-B14F-4D97-AF65-F5344CB8AC3E}">
        <p14:creationId xmlns:p14="http://schemas.microsoft.com/office/powerpoint/2010/main" val="370846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5803"/>
            <a:ext cx="8229600" cy="1143000"/>
          </a:xfrm>
        </p:spPr>
        <p:txBody>
          <a:bodyPr/>
          <a:lstStyle/>
          <a:p>
            <a:r>
              <a:rPr lang="en-NZ" dirty="0" smtClean="0">
                <a:solidFill>
                  <a:srgbClr val="C00000"/>
                </a:solidFill>
              </a:rPr>
              <a:t>NZ Heath - International context</a:t>
            </a:r>
            <a:endParaRPr lang="en-NZ" dirty="0">
              <a:solidFill>
                <a:srgbClr val="C00000"/>
              </a:solidFill>
            </a:endParaRPr>
          </a:p>
        </p:txBody>
      </p:sp>
      <p:sp>
        <p:nvSpPr>
          <p:cNvPr id="4" name="Rectangle 3"/>
          <p:cNvSpPr/>
          <p:nvPr/>
        </p:nvSpPr>
        <p:spPr>
          <a:xfrm>
            <a:off x="467544" y="188640"/>
            <a:ext cx="8280920" cy="4320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52" r="10543" b="1408"/>
          <a:stretch/>
        </p:blipFill>
        <p:spPr bwMode="auto">
          <a:xfrm>
            <a:off x="1202602" y="1340768"/>
            <a:ext cx="681080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AEA5AF3-9AEE-475D-A379-465DBD1BC49B}" type="slidenum">
              <a:rPr lang="en-NZ" smtClean="0"/>
              <a:t>9</a:t>
            </a:fld>
            <a:endParaRPr lang="en-NZ"/>
          </a:p>
        </p:txBody>
      </p:sp>
    </p:spTree>
    <p:extLst>
      <p:ext uri="{BB962C8B-B14F-4D97-AF65-F5344CB8AC3E}">
        <p14:creationId xmlns:p14="http://schemas.microsoft.com/office/powerpoint/2010/main" val="372087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2344</Words>
  <Application>Microsoft Office PowerPoint</Application>
  <PresentationFormat>Diavoorstelling (4:3)</PresentationFormat>
  <Paragraphs>416</Paragraphs>
  <Slides>41</Slides>
  <Notes>0</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Office Theme</vt:lpstr>
      <vt:lpstr>A UNIFYING MEASUREMENT FRAMEWORK</vt:lpstr>
      <vt:lpstr>Presentation coverage</vt:lpstr>
      <vt:lpstr>Or…</vt:lpstr>
      <vt:lpstr>New Zealand – Context Setting</vt:lpstr>
      <vt:lpstr>Famous New Zealanders</vt:lpstr>
      <vt:lpstr>New Zealand – Health Context</vt:lpstr>
      <vt:lpstr>PowerPoint-presentatie</vt:lpstr>
      <vt:lpstr>NZ is sustained by…</vt:lpstr>
      <vt:lpstr>NZ Heath - International context</vt:lpstr>
      <vt:lpstr>NZ Health Context- funding</vt:lpstr>
      <vt:lpstr>Drivers</vt:lpstr>
      <vt:lpstr>Measurement Frameworks</vt:lpstr>
      <vt:lpstr>NZ Health Context- Accountability</vt:lpstr>
      <vt:lpstr>Health reporting in NZ</vt:lpstr>
      <vt:lpstr>Public reporting - Example</vt:lpstr>
      <vt:lpstr>Public reporting - Example</vt:lpstr>
      <vt:lpstr>Public reporting - Example</vt:lpstr>
      <vt:lpstr>Atlas of variation </vt:lpstr>
      <vt:lpstr>Atlas of variation - HQSC</vt:lpstr>
      <vt:lpstr>The NZ Triple Aim (a balancing act)</vt:lpstr>
      <vt:lpstr>A unifying framework?</vt:lpstr>
      <vt:lpstr>Integrated performance and Incentive framework (IPIF)</vt:lpstr>
      <vt:lpstr>IPIF – The intent</vt:lpstr>
      <vt:lpstr>IPIF – The approach</vt:lpstr>
      <vt:lpstr>IPIF draft framework</vt:lpstr>
      <vt:lpstr>IPIF - Approach</vt:lpstr>
      <vt:lpstr>The Measures</vt:lpstr>
      <vt:lpstr>Selection and Development of Measures</vt:lpstr>
      <vt:lpstr>Measure selection and definition</vt:lpstr>
      <vt:lpstr>Contributory Measures</vt:lpstr>
      <vt:lpstr>Key considerations</vt:lpstr>
      <vt:lpstr>The role of incentives</vt:lpstr>
      <vt:lpstr>The role of Alliances</vt:lpstr>
      <vt:lpstr>The bigger picture</vt:lpstr>
      <vt:lpstr>Challenges and Constraints</vt:lpstr>
      <vt:lpstr>Maintaining Currency and momentum</vt:lpstr>
      <vt:lpstr>Current progress of IPIF in NZ</vt:lpstr>
      <vt:lpstr>The role of monitors</vt:lpstr>
      <vt:lpstr>What hope for IPIF?</vt:lpstr>
      <vt:lpstr>To include…References</vt:lpstr>
      <vt:lpstr>About the author and this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MEASUREMENT FRAMEWORK</dc:title>
  <dc:creator>andrew</dc:creator>
  <cp:lastModifiedBy>EPSO</cp:lastModifiedBy>
  <cp:revision>154</cp:revision>
  <dcterms:created xsi:type="dcterms:W3CDTF">2015-08-31T16:02:25Z</dcterms:created>
  <dcterms:modified xsi:type="dcterms:W3CDTF">2015-09-09T12:41:54Z</dcterms:modified>
</cp:coreProperties>
</file>