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1"/>
  </p:notesMasterIdLst>
  <p:handoutMasterIdLst>
    <p:handoutMasterId r:id="rId12"/>
  </p:handoutMasterIdLst>
  <p:sldIdLst>
    <p:sldId id="321" r:id="rId3"/>
    <p:sldId id="306" r:id="rId4"/>
    <p:sldId id="273" r:id="rId5"/>
    <p:sldId id="307" r:id="rId6"/>
    <p:sldId id="289" r:id="rId7"/>
    <p:sldId id="315" r:id="rId8"/>
    <p:sldId id="318" r:id="rId9"/>
    <p:sldId id="328" r:id="rId10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88C1C-249F-47A6-A90A-A56F78031A3F}" type="datetimeFigureOut">
              <a:rPr lang="sv-SE" smtClean="0"/>
              <a:t>2014-10-14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65413-A121-44CA-9433-DE7B81E61DA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3700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964C2-D082-4DF2-BF72-01584E1C098D}" type="datetimeFigureOut">
              <a:rPr lang="sv-SE" smtClean="0"/>
              <a:t>2014-10-14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06B3-83CB-4B1F-8495-E619317C1FA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49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06B3-83CB-4B1F-8495-E619317C1FA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545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7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827584" y="1628775"/>
            <a:ext cx="3097213" cy="38877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4283968" y="2780928"/>
            <a:ext cx="3888432" cy="2735635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Brödtext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 hasCustomPrompt="1"/>
          </p:nvPr>
        </p:nvSpPr>
        <p:spPr>
          <a:xfrm>
            <a:off x="4283968" y="1628800"/>
            <a:ext cx="3888432" cy="1008112"/>
          </a:xfrm>
        </p:spPr>
        <p:txBody>
          <a:bodyPr>
            <a:normAutofit/>
          </a:bodyPr>
          <a:lstStyle>
            <a:lvl1pPr marL="0" indent="0">
              <a:buNone/>
              <a:defRPr sz="2400" b="1" baseline="0">
                <a:solidFill>
                  <a:srgbClr val="E66E1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09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1782236"/>
            <a:ext cx="7056784" cy="2582868"/>
          </a:xfrm>
        </p:spPr>
        <p:txBody>
          <a:bodyPr lIns="0" tIns="0" rIns="0" bIns="0" anchor="t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488" y="5973030"/>
            <a:ext cx="2016000" cy="56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ld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85800"/>
            <a:ext cx="4114800" cy="1359024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476250"/>
            <a:ext cx="4032250" cy="5905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4"/>
          </p:nvPr>
        </p:nvSpPr>
        <p:spPr>
          <a:xfrm>
            <a:off x="4572000" y="2134800"/>
            <a:ext cx="4114800" cy="4248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8384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6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09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0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mörkgrå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2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85800"/>
            <a:ext cx="4114800" cy="1359024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 smtClean="0"/>
              <a:t>Klicka här för att ändra format</a:t>
            </a:r>
            <a:endParaRPr lang="en-GB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476250"/>
            <a:ext cx="4032250" cy="5905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4"/>
          </p:nvPr>
        </p:nvSpPr>
        <p:spPr>
          <a:xfrm>
            <a:off x="4572000" y="2134800"/>
            <a:ext cx="4114800" cy="42480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52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827584" y="1628775"/>
            <a:ext cx="3097213" cy="38877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4283968" y="2780928"/>
            <a:ext cx="3888432" cy="2735635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Brödtext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 hasCustomPrompt="1"/>
          </p:nvPr>
        </p:nvSpPr>
        <p:spPr>
          <a:xfrm>
            <a:off x="4283968" y="1628800"/>
            <a:ext cx="3888432" cy="1008112"/>
          </a:xfrm>
        </p:spPr>
        <p:txBody>
          <a:bodyPr>
            <a:normAutofit/>
          </a:bodyPr>
          <a:lstStyle>
            <a:lvl1pPr marL="0" indent="0">
              <a:buNone/>
              <a:defRPr sz="2400" b="1" baseline="0">
                <a:solidFill>
                  <a:srgbClr val="E66E1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990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Brödtext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7686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000">
                <a:latin typeface="Arial" pitchFamily="34" charset="0"/>
                <a:cs typeface="Arial" pitchFamily="34" charset="0"/>
              </a:defRPr>
            </a:lvl1pPr>
            <a:lvl2pPr marL="6254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lvl2pPr>
            <a:lvl3pPr marL="920750" marR="0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3pPr>
            <a:lvl4pPr marL="1211263" marR="0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4pPr>
            <a:lvl5pPr marL="1443038" marR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sv-SE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Klicka här för att ändra format på bakgrundstexten</a:t>
            </a:r>
          </a:p>
          <a:p>
            <a:pPr marL="625475" marR="0" lvl="1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två</a:t>
            </a:r>
          </a:p>
          <a:p>
            <a:pPr marL="920750" marR="0" lvl="2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tre</a:t>
            </a:r>
          </a:p>
          <a:p>
            <a:pPr marL="1211263" marR="0" lvl="3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fyra</a:t>
            </a:r>
          </a:p>
          <a:p>
            <a:pPr marL="1443038" marR="0" lvl="4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fem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16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760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9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1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11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11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11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11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 preferRelativeResize="0"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512" y="6668351"/>
            <a:ext cx="9223896" cy="2170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653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3" r:id="rId3"/>
    <p:sldLayoutId id="2147483674" r:id="rId4"/>
    <p:sldLayoutId id="2147483679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115616" y="2213992"/>
            <a:ext cx="6552728" cy="9269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sv-SE" sz="4000" b="1" dirty="0" err="1" smtClean="0">
                <a:solidFill>
                  <a:schemeClr val="accent1"/>
                </a:solidFill>
                <a:latin typeface="Calibri" panose="020F0502020204030204" pitchFamily="34" charset="0"/>
              </a:rPr>
              <a:t>IVO’s</a:t>
            </a:r>
            <a:r>
              <a:rPr lang="sv-SE" sz="4000" b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 Risk </a:t>
            </a:r>
            <a:r>
              <a:rPr lang="sv-SE" sz="4000" b="1" dirty="0" err="1" smtClean="0">
                <a:solidFill>
                  <a:schemeClr val="accent1"/>
                </a:solidFill>
                <a:latin typeface="Calibri" panose="020F0502020204030204" pitchFamily="34" charset="0"/>
              </a:rPr>
              <a:t>Analysis</a:t>
            </a:r>
            <a:endParaRPr lang="sv-SE" sz="4000" b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1187624" y="4077072"/>
            <a:ext cx="6552728" cy="6480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475" indent="-2698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0750" indent="-293688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1263" indent="-290513" algn="l" defTabSz="1339850" rtl="0" eaLnBrk="1" latinLnBrk="0" hangingPunct="1">
              <a:spcBef>
                <a:spcPct val="20000"/>
              </a:spcBef>
              <a:buSzPct val="100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43038" indent="-225425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0825" indent="-2619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sv-SE" sz="24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EPSO Conference 2014-09-26</a:t>
            </a:r>
          </a:p>
          <a:p>
            <a:pPr marL="0" indent="0">
              <a:buFontTx/>
              <a:buNone/>
              <a:defRPr/>
            </a:pPr>
            <a:r>
              <a:rPr lang="sv-SE" sz="18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Janna Kokko</a:t>
            </a:r>
          </a:p>
          <a:p>
            <a:pPr marL="0" indent="0">
              <a:buFontTx/>
              <a:buNone/>
              <a:defRPr/>
            </a:pPr>
            <a:r>
              <a:rPr lang="sv-SE" sz="18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The Health and Social Care </a:t>
            </a:r>
            <a:r>
              <a:rPr lang="sv-SE" sz="18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Inspectorate</a:t>
            </a:r>
            <a:r>
              <a:rPr lang="sv-SE" sz="18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, IVO</a:t>
            </a:r>
          </a:p>
          <a:p>
            <a:pPr marL="0" indent="0">
              <a:buFontTx/>
              <a:buNone/>
              <a:defRPr/>
            </a:pPr>
            <a:r>
              <a:rPr lang="sv-SE" sz="18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Departement </a:t>
            </a:r>
            <a:r>
              <a:rPr lang="sv-SE" sz="18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of</a:t>
            </a:r>
            <a:r>
              <a:rPr lang="sv-SE" sz="18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sv-SE" sz="18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Analysis</a:t>
            </a:r>
            <a:r>
              <a:rPr lang="sv-SE" sz="18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 and </a:t>
            </a:r>
            <a:r>
              <a:rPr lang="sv-SE" sz="1800" dirty="0" err="1" smtClean="0">
                <a:solidFill>
                  <a:sysClr val="windowText" lastClr="000000"/>
                </a:solidFill>
                <a:latin typeface="Calibri" panose="020F0502020204030204" pitchFamily="34" charset="0"/>
                <a:cs typeface="Arial" pitchFamily="34" charset="0"/>
              </a:rPr>
              <a:t>Development</a:t>
            </a:r>
            <a:endParaRPr lang="sv-SE" sz="1800" dirty="0" smtClean="0">
              <a:solidFill>
                <a:sysClr val="windowText" lastClr="00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sv-SE" sz="280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sv-SE" sz="280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sv-SE" sz="2800" dirty="0" smtClean="0">
              <a:solidFill>
                <a:sysClr val="windowText" lastClr="000000"/>
              </a:solidFill>
              <a:latin typeface="+mj-lt"/>
              <a:cs typeface="Arial" pitchFamily="34" charset="0"/>
            </a:endParaRPr>
          </a:p>
          <a:p>
            <a:pPr marL="0" indent="0" algn="ctr">
              <a:buFontTx/>
              <a:buNone/>
              <a:defRPr/>
            </a:pPr>
            <a:endParaRPr lang="sv-SE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7092280" y="623731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2"/>
                </a:solidFill>
              </a:rPr>
              <a:t>Arbetsmaterial</a:t>
            </a:r>
            <a:endParaRPr lang="sv-SE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6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2"/>
                </a:solidFill>
              </a:rPr>
              <a:t>The starting </a:t>
            </a:r>
            <a:r>
              <a:rPr lang="sv-SE" dirty="0" err="1" smtClean="0">
                <a:solidFill>
                  <a:schemeClr val="tx2"/>
                </a:solidFill>
              </a:rPr>
              <a:t>point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971600" y="2276872"/>
            <a:ext cx="7128792" cy="3816424"/>
          </a:xfrm>
        </p:spPr>
        <p:txBody>
          <a:bodyPr>
            <a:noAutofit/>
          </a:bodyPr>
          <a:lstStyle/>
          <a:p>
            <a:r>
              <a:rPr lang="en-GB" sz="2200" dirty="0">
                <a:latin typeface="+mn-lt"/>
              </a:rPr>
              <a:t>According to the ordinance (2013:176) with instructions for the Health and Social Care Inspectorate, it is determined that IVO is to plan and implement supervision based on </a:t>
            </a:r>
            <a:r>
              <a:rPr lang="en-GB" sz="2200" dirty="0" smtClean="0">
                <a:latin typeface="+mn-lt"/>
              </a:rPr>
              <a:t>own </a:t>
            </a:r>
            <a:r>
              <a:rPr lang="en-GB" sz="2200" dirty="0">
                <a:latin typeface="+mn-lt"/>
              </a:rPr>
              <a:t>risk analysis, unless otherwise dictated by law or regulation. </a:t>
            </a:r>
            <a:endParaRPr lang="en-GB" sz="2200" dirty="0" smtClean="0">
              <a:latin typeface="+mn-lt"/>
            </a:endParaRPr>
          </a:p>
          <a:p>
            <a:r>
              <a:rPr lang="en-GB" sz="2200" dirty="0">
                <a:latin typeface="+mn-lt"/>
              </a:rPr>
              <a:t>IVO has developed and tested a model for the agency's comprehensive risk analysis. The work resulted in </a:t>
            </a:r>
            <a:r>
              <a:rPr lang="en-GB" sz="2200" dirty="0" smtClean="0">
                <a:latin typeface="+mn-lt"/>
              </a:rPr>
              <a:t>a memorandum, </a:t>
            </a:r>
            <a:r>
              <a:rPr lang="en-GB" sz="2200" dirty="0">
                <a:latin typeface="+mn-lt"/>
              </a:rPr>
              <a:t>which constitutes a basis for the Director General when preparing the strategy directives for the 2015 year of activity. </a:t>
            </a:r>
            <a:endParaRPr lang="en-GB" sz="2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29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tx2"/>
                </a:solidFill>
              </a:rPr>
              <a:t>Material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971600" y="2132856"/>
            <a:ext cx="7128792" cy="410445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n-lt"/>
              </a:rPr>
              <a:t>IVO's </a:t>
            </a:r>
            <a:r>
              <a:rPr lang="en-GB" dirty="0">
                <a:latin typeface="+mn-lt"/>
              </a:rPr>
              <a:t>statistics and </a:t>
            </a:r>
            <a:r>
              <a:rPr lang="en-GB" dirty="0" smtClean="0">
                <a:latin typeface="+mn-lt"/>
              </a:rPr>
              <a:t>reports </a:t>
            </a:r>
            <a:r>
              <a:rPr lang="en-GB" dirty="0">
                <a:latin typeface="+mn-lt"/>
              </a:rPr>
              <a:t>such as the </a:t>
            </a:r>
            <a:r>
              <a:rPr lang="en-GB" dirty="0" smtClean="0">
                <a:latin typeface="+mn-lt"/>
              </a:rPr>
              <a:t>annual inspections </a:t>
            </a:r>
            <a:r>
              <a:rPr lang="en-GB" dirty="0">
                <a:latin typeface="+mn-lt"/>
              </a:rPr>
              <a:t>report and </a:t>
            </a:r>
            <a:r>
              <a:rPr lang="en-GB" dirty="0" smtClean="0">
                <a:latin typeface="+mn-lt"/>
              </a:rPr>
              <a:t>financial </a:t>
            </a:r>
            <a:r>
              <a:rPr lang="en-GB" dirty="0">
                <a:latin typeface="+mn-lt"/>
              </a:rPr>
              <a:t>report. </a:t>
            </a:r>
            <a:endParaRPr lang="en-GB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Workshops </a:t>
            </a:r>
            <a:r>
              <a:rPr lang="en-GB" dirty="0">
                <a:latin typeface="+mn-lt"/>
              </a:rPr>
              <a:t>with reference groups at the departments in the mid and south region.  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endParaRPr lang="en-GB" dirty="0">
              <a:latin typeface="+mn-lt"/>
            </a:endParaRPr>
          </a:p>
          <a:p>
            <a:r>
              <a:rPr lang="en-GB" dirty="0">
                <a:latin typeface="+mn-lt"/>
              </a:rPr>
              <a:t>A</a:t>
            </a:r>
            <a:r>
              <a:rPr lang="en-GB" dirty="0" smtClean="0">
                <a:latin typeface="+mn-lt"/>
              </a:rPr>
              <a:t>udit </a:t>
            </a:r>
            <a:r>
              <a:rPr lang="en-GB" dirty="0">
                <a:latin typeface="+mn-lt"/>
              </a:rPr>
              <a:t>reports from county councils and selected </a:t>
            </a:r>
            <a:r>
              <a:rPr lang="en-GB" dirty="0" smtClean="0">
                <a:latin typeface="+mn-lt"/>
              </a:rPr>
              <a:t>municipalities </a:t>
            </a:r>
          </a:p>
          <a:p>
            <a:r>
              <a:rPr lang="en-GB" dirty="0">
                <a:latin typeface="+mn-lt"/>
              </a:rPr>
              <a:t>O</a:t>
            </a:r>
            <a:r>
              <a:rPr lang="en-GB" dirty="0" smtClean="0">
                <a:latin typeface="+mn-lt"/>
              </a:rPr>
              <a:t>ther </a:t>
            </a:r>
            <a:r>
              <a:rPr lang="en-GB" dirty="0">
                <a:latin typeface="+mn-lt"/>
              </a:rPr>
              <a:t>authorities’ </a:t>
            </a:r>
            <a:r>
              <a:rPr lang="en-GB" dirty="0" smtClean="0">
                <a:latin typeface="+mn-lt"/>
              </a:rPr>
              <a:t>reports</a:t>
            </a:r>
          </a:p>
          <a:p>
            <a:r>
              <a:rPr lang="en-GB" dirty="0">
                <a:latin typeface="+mn-lt"/>
              </a:rPr>
              <a:t>D</a:t>
            </a:r>
            <a:r>
              <a:rPr lang="en-GB" dirty="0" smtClean="0">
                <a:latin typeface="+mn-lt"/>
              </a:rPr>
              <a:t>ata </a:t>
            </a:r>
            <a:r>
              <a:rPr lang="en-GB" dirty="0">
                <a:latin typeface="+mn-lt"/>
              </a:rPr>
              <a:t>from the Swedish patient insurance company </a:t>
            </a:r>
            <a:endParaRPr lang="en-GB" dirty="0" smtClean="0">
              <a:latin typeface="+mn-lt"/>
            </a:endParaRPr>
          </a:p>
          <a:p>
            <a:r>
              <a:rPr lang="en-GB" dirty="0">
                <a:latin typeface="+mn-lt"/>
              </a:rPr>
              <a:t>I</a:t>
            </a:r>
            <a:r>
              <a:rPr lang="en-GB" dirty="0" smtClean="0">
                <a:latin typeface="+mn-lt"/>
              </a:rPr>
              <a:t>nformation </a:t>
            </a:r>
            <a:r>
              <a:rPr lang="en-GB" dirty="0">
                <a:latin typeface="+mn-lt"/>
              </a:rPr>
              <a:t>from service </a:t>
            </a:r>
            <a:r>
              <a:rPr lang="en-GB" dirty="0" smtClean="0">
                <a:latin typeface="+mn-lt"/>
              </a:rPr>
              <a:t>users</a:t>
            </a:r>
          </a:p>
          <a:p>
            <a:r>
              <a:rPr lang="en-GB" dirty="0">
                <a:latin typeface="+mn-lt"/>
              </a:rPr>
              <a:t>P</a:t>
            </a:r>
            <a:r>
              <a:rPr lang="en-GB" dirty="0" smtClean="0">
                <a:latin typeface="+mn-lt"/>
              </a:rPr>
              <a:t>atient </a:t>
            </a:r>
            <a:r>
              <a:rPr lang="en-GB" dirty="0">
                <a:latin typeface="+mn-lt"/>
              </a:rPr>
              <a:t>advisory committees </a:t>
            </a:r>
            <a:endParaRPr lang="en-GB" dirty="0" smtClean="0">
              <a:latin typeface="+mn-lt"/>
            </a:endParaRPr>
          </a:p>
          <a:p>
            <a:r>
              <a:rPr lang="en-GB" dirty="0" smtClean="0">
                <a:latin typeface="+mn-lt"/>
              </a:rPr>
              <a:t>Some </a:t>
            </a:r>
            <a:r>
              <a:rPr lang="en-GB" dirty="0">
                <a:latin typeface="+mn-lt"/>
              </a:rPr>
              <a:t>international actors.  </a:t>
            </a:r>
            <a:endParaRPr lang="sv-SE" dirty="0">
              <a:latin typeface="+mn-lt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2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0"/>
          </p:nvPr>
        </p:nvSpPr>
        <p:spPr>
          <a:xfrm>
            <a:off x="899592" y="1556792"/>
            <a:ext cx="7128792" cy="719658"/>
          </a:xfrm>
        </p:spPr>
        <p:txBody>
          <a:bodyPr>
            <a:normAutofit/>
          </a:bodyPr>
          <a:lstStyle/>
          <a:p>
            <a:r>
              <a:rPr lang="sv-SE" sz="2800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sv-SE" sz="2800" dirty="0" err="1" smtClean="0">
                <a:solidFill>
                  <a:schemeClr val="tx2"/>
                </a:solidFill>
                <a:latin typeface="+mj-lt"/>
              </a:rPr>
              <a:t>method</a:t>
            </a:r>
            <a:endParaRPr lang="sv-SE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6" name="Platshållare för text 25"/>
          <p:cNvSpPr>
            <a:spLocks noGrp="1"/>
          </p:cNvSpPr>
          <p:nvPr>
            <p:ph type="body" sz="quarter" idx="11"/>
          </p:nvPr>
        </p:nvSpPr>
        <p:spPr>
          <a:xfrm>
            <a:off x="611560" y="2276872"/>
            <a:ext cx="8136904" cy="39604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sv-SE" sz="2400" dirty="0">
                <a:latin typeface="+mn-lt"/>
              </a:rPr>
              <a:t>The</a:t>
            </a:r>
            <a:r>
              <a:rPr lang="en-GB" sz="2400" dirty="0">
                <a:latin typeface="+mn-lt"/>
              </a:rPr>
              <a:t> following steps </a:t>
            </a:r>
            <a:r>
              <a:rPr lang="en-GB" sz="2400" dirty="0" smtClean="0">
                <a:latin typeface="+mn-lt"/>
              </a:rPr>
              <a:t>were carried </a:t>
            </a:r>
            <a:r>
              <a:rPr lang="en-GB" sz="2400" dirty="0">
                <a:latin typeface="+mn-lt"/>
              </a:rPr>
              <a:t>out for the area of health </a:t>
            </a:r>
            <a:r>
              <a:rPr lang="en-GB" sz="2400" b="1" dirty="0">
                <a:latin typeface="+mn-lt"/>
              </a:rPr>
              <a:t>and</a:t>
            </a:r>
            <a:r>
              <a:rPr lang="en-GB" sz="2400" dirty="0">
                <a:latin typeface="+mn-lt"/>
              </a:rPr>
              <a:t> social services</a:t>
            </a:r>
            <a:r>
              <a:rPr lang="en-GB" sz="2400" dirty="0" smtClean="0">
                <a:latin typeface="+mn-lt"/>
              </a:rPr>
              <a:t>:</a:t>
            </a:r>
            <a:endParaRPr lang="sv-SE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b="1" dirty="0">
                <a:latin typeface="+mn-lt"/>
              </a:rPr>
              <a:t>Inventory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 of risks - </a:t>
            </a:r>
            <a:r>
              <a:rPr lang="en-GB" sz="2400" dirty="0">
                <a:latin typeface="+mn-lt"/>
              </a:rPr>
              <a:t>m</a:t>
            </a:r>
            <a:r>
              <a:rPr lang="en-GB" sz="2400" dirty="0" smtClean="0">
                <a:latin typeface="+mn-lt"/>
              </a:rPr>
              <a:t>ostly </a:t>
            </a:r>
            <a:r>
              <a:rPr lang="en-GB" sz="2400" dirty="0">
                <a:latin typeface="+mn-lt"/>
              </a:rPr>
              <a:t>qualitative </a:t>
            </a:r>
            <a:r>
              <a:rPr lang="en-GB" sz="2400" dirty="0" smtClean="0">
                <a:latin typeface="+mn-lt"/>
              </a:rPr>
              <a:t>data, content analysis</a:t>
            </a:r>
            <a:endParaRPr lang="sv-SE" sz="2400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+mn-lt"/>
              </a:rPr>
              <a:t>Systematisation</a:t>
            </a:r>
            <a:r>
              <a:rPr lang="en-GB" sz="2400" dirty="0">
                <a:latin typeface="+mn-lt"/>
              </a:rPr>
              <a:t> and </a:t>
            </a:r>
            <a:r>
              <a:rPr lang="en-GB" sz="2400" b="1" dirty="0" err="1">
                <a:latin typeface="+mn-lt"/>
              </a:rPr>
              <a:t>thematisation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of risks - aggregation through iteration</a:t>
            </a:r>
            <a:endParaRPr lang="sv-SE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b="1" dirty="0">
                <a:latin typeface="+mn-lt"/>
              </a:rPr>
              <a:t>Selection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process  - workshops, iterative process</a:t>
            </a:r>
            <a:endParaRPr lang="sv-SE" sz="2400" dirty="0">
              <a:latin typeface="+mn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b="1" dirty="0">
                <a:latin typeface="+mn-lt"/>
              </a:rPr>
              <a:t>Analysis</a:t>
            </a:r>
            <a:r>
              <a:rPr lang="en-GB" sz="2400" dirty="0">
                <a:latin typeface="+mn-lt"/>
              </a:rPr>
              <a:t> and </a:t>
            </a:r>
            <a:r>
              <a:rPr lang="en-GB" sz="2400" b="1" dirty="0" smtClean="0">
                <a:latin typeface="+mn-lt"/>
              </a:rPr>
              <a:t>prioritisation</a:t>
            </a:r>
            <a:r>
              <a:rPr lang="en-GB" sz="2400" dirty="0" smtClean="0">
                <a:latin typeface="+mn-lt"/>
              </a:rPr>
              <a:t> – normative and qualitative</a:t>
            </a:r>
          </a:p>
          <a:p>
            <a:pPr lvl="0"/>
            <a:endParaRPr lang="en-GB" sz="2400" dirty="0">
              <a:latin typeface="+mn-lt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sv-SE" sz="2400" b="1" dirty="0">
              <a:latin typeface="+mn-lt"/>
            </a:endParaRPr>
          </a:p>
          <a:p>
            <a:pPr>
              <a:lnSpc>
                <a:spcPct val="120000"/>
              </a:lnSpc>
            </a:pPr>
            <a:r>
              <a:rPr lang="sv-SE" sz="2400" b="1" dirty="0" smtClean="0">
                <a:latin typeface="+mn-lt"/>
              </a:rPr>
              <a:t>	</a:t>
            </a:r>
            <a:endParaRPr lang="sv-SE" sz="24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42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chemeClr val="tx2"/>
                </a:solidFill>
              </a:rPr>
              <a:t>The prioritisation</a:t>
            </a:r>
            <a:endParaRPr lang="sv-SE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971600" y="2348880"/>
            <a:ext cx="7128792" cy="3168352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+mn-lt"/>
              </a:rPr>
              <a:t>A qualitative and normative analysis based on the principles defined in the ethical platform for prioritisation in the health care sector </a:t>
            </a:r>
            <a:endParaRPr lang="sv-SE" sz="2400" dirty="0" smtClean="0">
              <a:latin typeface="+mn-lt"/>
            </a:endParaRPr>
          </a:p>
          <a:p>
            <a:pPr lvl="0"/>
            <a:r>
              <a:rPr lang="en-GB" sz="2400" dirty="0" smtClean="0">
                <a:latin typeface="+mn-lt"/>
              </a:rPr>
              <a:t>Principle of </a:t>
            </a:r>
            <a:r>
              <a:rPr lang="en-GB" sz="2400" b="1" dirty="0" smtClean="0">
                <a:latin typeface="+mn-lt"/>
              </a:rPr>
              <a:t>Human Dignity</a:t>
            </a:r>
            <a:r>
              <a:rPr lang="en-GB" sz="2400" dirty="0" smtClean="0">
                <a:latin typeface="+mn-lt"/>
              </a:rPr>
              <a:t>: All people are of equal value and have equal rights regardless of personal characteristics and functions in society. </a:t>
            </a:r>
            <a:endParaRPr lang="sv-SE" sz="2400" dirty="0" smtClean="0">
              <a:latin typeface="+mn-lt"/>
            </a:endParaRPr>
          </a:p>
          <a:p>
            <a:pPr lvl="0"/>
            <a:r>
              <a:rPr lang="en-GB" sz="2400" b="1" dirty="0" smtClean="0">
                <a:latin typeface="+mn-lt"/>
              </a:rPr>
              <a:t>Needs and Solidarity Principle</a:t>
            </a:r>
            <a:r>
              <a:rPr lang="en-GB" sz="2400" dirty="0" smtClean="0">
                <a:latin typeface="+mn-lt"/>
              </a:rPr>
              <a:t>: Resources should primarily be allocated to the areas of greatest need. </a:t>
            </a:r>
            <a:endParaRPr lang="sv-SE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03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sv-SE" sz="2800" dirty="0" err="1" smtClean="0">
                <a:solidFill>
                  <a:schemeClr val="tx2"/>
                </a:solidFill>
                <a:latin typeface="+mj-lt"/>
              </a:rPr>
              <a:t>Prioritisation</a:t>
            </a:r>
            <a:r>
              <a:rPr lang="sv-SE" sz="2800" dirty="0" smtClean="0">
                <a:solidFill>
                  <a:schemeClr val="tx2"/>
                </a:solidFill>
                <a:latin typeface="+mj-lt"/>
              </a:rPr>
              <a:t> in </a:t>
            </a:r>
            <a:r>
              <a:rPr lang="sv-SE" sz="2800" dirty="0" err="1" smtClean="0">
                <a:solidFill>
                  <a:schemeClr val="tx2"/>
                </a:solidFill>
                <a:latin typeface="+mj-lt"/>
              </a:rPr>
              <a:t>practice</a:t>
            </a:r>
            <a:endParaRPr lang="sv-SE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971600" y="2276872"/>
            <a:ext cx="7488832" cy="3816424"/>
          </a:xfrm>
        </p:spPr>
        <p:txBody>
          <a:bodyPr>
            <a:noAutofit/>
          </a:bodyPr>
          <a:lstStyle/>
          <a:p>
            <a:r>
              <a:rPr lang="en-GB" sz="2400" dirty="0">
                <a:latin typeface="+mn-lt"/>
              </a:rPr>
              <a:t>O</a:t>
            </a:r>
            <a:r>
              <a:rPr lang="en-GB" sz="2400" dirty="0" smtClean="0">
                <a:latin typeface="+mn-lt"/>
              </a:rPr>
              <a:t>verall </a:t>
            </a:r>
            <a:r>
              <a:rPr lang="en-GB" sz="2400" dirty="0">
                <a:latin typeface="+mn-lt"/>
              </a:rPr>
              <a:t>risk areas that particularly affect the risk groups of </a:t>
            </a:r>
            <a:r>
              <a:rPr lang="en-GB" sz="2400" b="1" dirty="0">
                <a:latin typeface="+mn-lt"/>
              </a:rPr>
              <a:t>disabled persons or otherwise vulnerable children and adults, and adults with impaired decision-making capacity </a:t>
            </a:r>
            <a:r>
              <a:rPr lang="en-GB" sz="2400" dirty="0">
                <a:latin typeface="+mn-lt"/>
              </a:rPr>
              <a:t>who are in need of intervention but are not capable of safeguarding their own </a:t>
            </a:r>
            <a:r>
              <a:rPr lang="en-GB" sz="2400" dirty="0" smtClean="0">
                <a:latin typeface="+mn-lt"/>
              </a:rPr>
              <a:t>interests</a:t>
            </a:r>
            <a:endParaRPr lang="en-GB" sz="2400" dirty="0">
              <a:latin typeface="+mn-lt"/>
            </a:endParaRPr>
          </a:p>
          <a:p>
            <a:r>
              <a:rPr lang="en-GB" sz="2400" dirty="0">
                <a:latin typeface="+mn-lt"/>
              </a:rPr>
              <a:t>A</a:t>
            </a:r>
            <a:r>
              <a:rPr lang="en-GB" sz="2400" dirty="0" smtClean="0">
                <a:latin typeface="+mn-lt"/>
              </a:rPr>
              <a:t>llocate </a:t>
            </a:r>
            <a:r>
              <a:rPr lang="en-GB" sz="2400" dirty="0">
                <a:latin typeface="+mn-lt"/>
              </a:rPr>
              <a:t>lower priority to risk areas that have </a:t>
            </a:r>
            <a:r>
              <a:rPr lang="en-GB" sz="2400" b="1" dirty="0">
                <a:latin typeface="+mn-lt"/>
              </a:rPr>
              <a:t>recently been examined</a:t>
            </a:r>
            <a:r>
              <a:rPr lang="en-GB" sz="2400" dirty="0">
                <a:latin typeface="+mn-lt"/>
              </a:rPr>
              <a:t>, where </a:t>
            </a:r>
            <a:r>
              <a:rPr lang="en-GB" sz="2400" b="1" dirty="0">
                <a:latin typeface="+mn-lt"/>
              </a:rPr>
              <a:t>other actors already collaborate </a:t>
            </a:r>
            <a:r>
              <a:rPr lang="en-GB" sz="2400" dirty="0">
                <a:latin typeface="+mn-lt"/>
              </a:rPr>
              <a:t>or where a </a:t>
            </a:r>
            <a:r>
              <a:rPr lang="en-GB" sz="2400" b="1" dirty="0">
                <a:latin typeface="+mn-lt"/>
              </a:rPr>
              <a:t>larger analysis </a:t>
            </a:r>
            <a:r>
              <a:rPr lang="en-GB" sz="2400" dirty="0">
                <a:latin typeface="+mn-lt"/>
              </a:rPr>
              <a:t>has recently been conducted.</a:t>
            </a:r>
            <a:endParaRPr lang="sv-SE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70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solidFill>
                  <a:schemeClr val="tx2"/>
                </a:solidFill>
              </a:rPr>
              <a:t>The </a:t>
            </a:r>
            <a:r>
              <a:rPr lang="sv-SE" sz="2800" dirty="0" err="1" smtClean="0">
                <a:solidFill>
                  <a:schemeClr val="tx2"/>
                </a:solidFill>
              </a:rPr>
              <a:t>results</a:t>
            </a:r>
            <a:endParaRPr lang="sv-SE" sz="2800" dirty="0">
              <a:solidFill>
                <a:schemeClr val="tx2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971600" y="2276872"/>
            <a:ext cx="7416824" cy="4032448"/>
          </a:xfrm>
        </p:spPr>
        <p:txBody>
          <a:bodyPr>
            <a:noAutofit/>
          </a:bodyPr>
          <a:lstStyle/>
          <a:p>
            <a:r>
              <a:rPr lang="en-GB" sz="2800" dirty="0">
                <a:latin typeface="+mn-lt"/>
              </a:rPr>
              <a:t>Area 1: Collaboration and the health and social care chain </a:t>
            </a:r>
            <a:endParaRPr lang="sv-SE" sz="2800" dirty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Area </a:t>
            </a:r>
            <a:r>
              <a:rPr lang="en-GB" sz="2800" dirty="0">
                <a:latin typeface="+mn-lt"/>
              </a:rPr>
              <a:t>2: Qualification and staff-related </a:t>
            </a:r>
            <a:r>
              <a:rPr lang="en-GB" sz="2800" dirty="0" smtClean="0">
                <a:latin typeface="+mn-lt"/>
              </a:rPr>
              <a:t>issues</a:t>
            </a:r>
          </a:p>
          <a:p>
            <a:r>
              <a:rPr lang="en-GB" sz="2800" dirty="0">
                <a:latin typeface="+mn-lt"/>
              </a:rPr>
              <a:t>Area 3: Information security </a:t>
            </a:r>
            <a:r>
              <a:rPr lang="en-GB" sz="2800" dirty="0" smtClean="0">
                <a:latin typeface="+mn-lt"/>
              </a:rPr>
              <a:t>(health care)</a:t>
            </a:r>
            <a:endParaRPr lang="sv-SE" sz="2800" dirty="0">
              <a:latin typeface="+mn-lt"/>
            </a:endParaRPr>
          </a:p>
          <a:p>
            <a:r>
              <a:rPr lang="en-GB" sz="2800" dirty="0">
                <a:latin typeface="+mn-lt"/>
              </a:rPr>
              <a:t>Area 2: The exercise of </a:t>
            </a:r>
            <a:r>
              <a:rPr lang="en-GB" sz="2800" dirty="0" smtClean="0">
                <a:latin typeface="+mn-lt"/>
              </a:rPr>
              <a:t>authority (social services)</a:t>
            </a:r>
            <a:endParaRPr lang="sv-SE" sz="2800" dirty="0">
              <a:latin typeface="+mn-lt"/>
            </a:endParaRPr>
          </a:p>
          <a:p>
            <a:pPr marL="0" indent="0">
              <a:buNone/>
            </a:pPr>
            <a:endParaRPr lang="sv-SE" sz="2800" dirty="0">
              <a:latin typeface="+mn-lt"/>
            </a:endParaRPr>
          </a:p>
          <a:p>
            <a:pPr marL="0" indent="0">
              <a:buNone/>
            </a:pPr>
            <a:endParaRPr lang="sv-SE" sz="2800" dirty="0" smtClean="0">
              <a:latin typeface="+mn-lt"/>
            </a:endParaRPr>
          </a:p>
          <a:p>
            <a:pPr marL="0" indent="0">
              <a:buNone/>
            </a:pPr>
            <a:endParaRPr lang="sv-SE" sz="2800" dirty="0">
              <a:latin typeface="+mn-lt"/>
            </a:endParaRPr>
          </a:p>
          <a:p>
            <a:pPr lvl="0"/>
            <a:endParaRPr lang="sv-SE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521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/>
                </a:solidFill>
              </a:rPr>
              <a:t>Tough</a:t>
            </a:r>
            <a:r>
              <a:rPr lang="sv-SE" dirty="0" smtClean="0">
                <a:solidFill>
                  <a:schemeClr val="tx2"/>
                </a:solidFill>
              </a:rPr>
              <a:t> bits and </a:t>
            </a:r>
            <a:r>
              <a:rPr lang="sv-SE" dirty="0" err="1" smtClean="0">
                <a:solidFill>
                  <a:schemeClr val="tx2"/>
                </a:solidFill>
              </a:rPr>
              <a:t>what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happens</a:t>
            </a:r>
            <a:r>
              <a:rPr lang="sv-SE" dirty="0" smtClean="0">
                <a:solidFill>
                  <a:schemeClr val="tx2"/>
                </a:solidFill>
              </a:rPr>
              <a:t> in the </a:t>
            </a:r>
            <a:r>
              <a:rPr lang="sv-SE" dirty="0" err="1" smtClean="0">
                <a:solidFill>
                  <a:schemeClr val="tx2"/>
                </a:solidFill>
              </a:rPr>
              <a:t>near</a:t>
            </a:r>
            <a:r>
              <a:rPr lang="sv-SE" dirty="0" smtClean="0">
                <a:solidFill>
                  <a:schemeClr val="tx2"/>
                </a:solidFill>
              </a:rPr>
              <a:t> </a:t>
            </a:r>
            <a:r>
              <a:rPr lang="sv-SE" dirty="0" err="1" smtClean="0">
                <a:solidFill>
                  <a:schemeClr val="tx2"/>
                </a:solidFill>
              </a:rPr>
              <a:t>future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/>
          <a:p>
            <a:r>
              <a:rPr lang="sv-SE" sz="2400" dirty="0" err="1" smtClean="0">
                <a:latin typeface="+mn-lt"/>
              </a:rPr>
              <a:t>Our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own</a:t>
            </a:r>
            <a:r>
              <a:rPr lang="sv-SE" sz="2400" dirty="0" smtClean="0">
                <a:latin typeface="+mn-lt"/>
              </a:rPr>
              <a:t> statistics </a:t>
            </a:r>
            <a:r>
              <a:rPr lang="sv-SE" sz="2400" dirty="0" err="1" smtClean="0">
                <a:latin typeface="+mn-lt"/>
              </a:rPr>
              <a:t>need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improvement</a:t>
            </a:r>
            <a:endParaRPr lang="sv-SE" sz="2400" dirty="0" smtClean="0">
              <a:latin typeface="+mn-lt"/>
            </a:endParaRPr>
          </a:p>
          <a:p>
            <a:r>
              <a:rPr lang="sv-SE" sz="2400" dirty="0" err="1" smtClean="0">
                <a:latin typeface="+mn-lt"/>
              </a:rPr>
              <a:t>How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to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gather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informaton</a:t>
            </a:r>
            <a:r>
              <a:rPr lang="sv-SE" sz="2400" dirty="0" smtClean="0">
                <a:latin typeface="+mn-lt"/>
              </a:rPr>
              <a:t> from the </a:t>
            </a:r>
            <a:r>
              <a:rPr lang="sv-SE" sz="2400" dirty="0" err="1" smtClean="0">
                <a:latin typeface="+mn-lt"/>
              </a:rPr>
              <a:t>inspectors</a:t>
            </a:r>
            <a:r>
              <a:rPr lang="sv-SE" sz="2400" dirty="0" smtClean="0">
                <a:latin typeface="+mn-lt"/>
              </a:rPr>
              <a:t>?</a:t>
            </a:r>
          </a:p>
          <a:p>
            <a:r>
              <a:rPr lang="sv-SE" sz="2400" dirty="0" err="1" smtClean="0">
                <a:latin typeface="+mn-lt"/>
              </a:rPr>
              <a:t>How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to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evaluate</a:t>
            </a:r>
            <a:r>
              <a:rPr lang="sv-SE" sz="2400" dirty="0" smtClean="0">
                <a:latin typeface="+mn-lt"/>
              </a:rPr>
              <a:t> information from service </a:t>
            </a:r>
            <a:r>
              <a:rPr lang="sv-SE" sz="2400" dirty="0" err="1" smtClean="0">
                <a:latin typeface="+mn-lt"/>
              </a:rPr>
              <a:t>users</a:t>
            </a:r>
            <a:r>
              <a:rPr lang="sv-SE" sz="2400" dirty="0" smtClean="0">
                <a:latin typeface="+mn-lt"/>
              </a:rPr>
              <a:t>?</a:t>
            </a:r>
          </a:p>
          <a:p>
            <a:r>
              <a:rPr lang="sv-SE" sz="2400" dirty="0" err="1" smtClean="0">
                <a:latin typeface="+mn-lt"/>
              </a:rPr>
              <a:t>Work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with</a:t>
            </a:r>
            <a:r>
              <a:rPr lang="sv-SE" sz="2400" dirty="0" smtClean="0">
                <a:latin typeface="+mn-lt"/>
              </a:rPr>
              <a:t> the </a:t>
            </a:r>
            <a:r>
              <a:rPr lang="sv-SE" sz="2400" dirty="0" err="1" smtClean="0">
                <a:latin typeface="+mn-lt"/>
              </a:rPr>
              <a:t>quantitative</a:t>
            </a:r>
            <a:r>
              <a:rPr lang="sv-SE" sz="2400" dirty="0" smtClean="0">
                <a:latin typeface="+mn-lt"/>
              </a:rPr>
              <a:t> data </a:t>
            </a:r>
            <a:r>
              <a:rPr lang="sv-SE" sz="2400" dirty="0" err="1" smtClean="0">
                <a:latin typeface="+mn-lt"/>
              </a:rPr>
              <a:t>available</a:t>
            </a:r>
            <a:endParaRPr lang="sv-SE" sz="2400" dirty="0" smtClean="0">
              <a:latin typeface="+mn-lt"/>
            </a:endParaRPr>
          </a:p>
          <a:p>
            <a:r>
              <a:rPr lang="sv-SE" sz="2400" dirty="0" smtClean="0">
                <a:latin typeface="+mn-lt"/>
              </a:rPr>
              <a:t>Regional variation </a:t>
            </a:r>
            <a:r>
              <a:rPr lang="sv-SE" sz="2400" dirty="0" err="1" smtClean="0">
                <a:latin typeface="+mn-lt"/>
              </a:rPr>
              <a:t>when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inspecting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within</a:t>
            </a:r>
            <a:r>
              <a:rPr lang="sv-SE" sz="2400" dirty="0" smtClean="0">
                <a:latin typeface="+mn-lt"/>
              </a:rPr>
              <a:t> a </a:t>
            </a:r>
            <a:r>
              <a:rPr lang="sv-SE" sz="2400" dirty="0" err="1" smtClean="0">
                <a:latin typeface="+mn-lt"/>
              </a:rPr>
              <a:t>theme</a:t>
            </a:r>
            <a:endParaRPr lang="sv-SE" sz="2400" dirty="0" smtClean="0">
              <a:latin typeface="+mn-lt"/>
            </a:endParaRPr>
          </a:p>
          <a:p>
            <a:r>
              <a:rPr lang="sv-SE" sz="2400" dirty="0" err="1" smtClean="0">
                <a:latin typeface="+mn-lt"/>
              </a:rPr>
              <a:t>Development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of</a:t>
            </a:r>
            <a:r>
              <a:rPr lang="sv-SE" sz="2400" dirty="0" smtClean="0">
                <a:latin typeface="+mn-lt"/>
              </a:rPr>
              <a:t> new </a:t>
            </a:r>
            <a:r>
              <a:rPr lang="sv-SE" sz="2400" dirty="0" err="1" smtClean="0">
                <a:latin typeface="+mn-lt"/>
              </a:rPr>
              <a:t>inspection</a:t>
            </a:r>
            <a:r>
              <a:rPr lang="sv-SE" sz="2400" dirty="0" smtClean="0">
                <a:latin typeface="+mn-lt"/>
              </a:rPr>
              <a:t> </a:t>
            </a:r>
            <a:r>
              <a:rPr lang="sv-SE" sz="2400" dirty="0" err="1" smtClean="0">
                <a:latin typeface="+mn-lt"/>
              </a:rPr>
              <a:t>methods</a:t>
            </a:r>
            <a:r>
              <a:rPr lang="sv-SE" sz="2400" dirty="0" smtClean="0">
                <a:latin typeface="+mn-lt"/>
              </a:rPr>
              <a:t> for old problems</a:t>
            </a:r>
          </a:p>
          <a:p>
            <a:endParaRPr lang="sv-SE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586103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mall-IVO">
  <a:themeElements>
    <a:clrScheme name="IV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6E14"/>
      </a:accent1>
      <a:accent2>
        <a:srgbClr val="007377"/>
      </a:accent2>
      <a:accent3>
        <a:srgbClr val="B1E4E3"/>
      </a:accent3>
      <a:accent4>
        <a:srgbClr val="333F48"/>
      </a:accent4>
      <a:accent5>
        <a:srgbClr val="C7C9C7"/>
      </a:accent5>
      <a:accent6>
        <a:srgbClr val="B94700"/>
      </a:accent6>
      <a:hlink>
        <a:srgbClr val="0000FF"/>
      </a:hlink>
      <a:folHlink>
        <a:srgbClr val="800080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IVO">
      <a:dk1>
        <a:sysClr val="windowText" lastClr="000000"/>
      </a:dk1>
      <a:lt1>
        <a:sysClr val="window" lastClr="FFFFFF"/>
      </a:lt1>
      <a:dk2>
        <a:srgbClr val="E66E14"/>
      </a:dk2>
      <a:lt2>
        <a:srgbClr val="007377"/>
      </a:lt2>
      <a:accent1>
        <a:srgbClr val="B1E4E3"/>
      </a:accent1>
      <a:accent2>
        <a:srgbClr val="C7C9C7"/>
      </a:accent2>
      <a:accent3>
        <a:srgbClr val="333F48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PowerPointmall-IVO</Template>
  <TotalTime>1389</TotalTime>
  <Words>403</Words>
  <Application>Microsoft Office PowerPoint</Application>
  <PresentationFormat>Diavoorstelling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PowerPointmall-IVO</vt:lpstr>
      <vt:lpstr>Anpassad formgivning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IVO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Kokko, Janna</dc:creator>
  <cp:lastModifiedBy>ASUS</cp:lastModifiedBy>
  <cp:revision>120</cp:revision>
  <cp:lastPrinted>2014-08-12T08:34:41Z</cp:lastPrinted>
  <dcterms:created xsi:type="dcterms:W3CDTF">2013-11-22T10:29:03Z</dcterms:created>
  <dcterms:modified xsi:type="dcterms:W3CDTF">2014-10-14T11:52:32Z</dcterms:modified>
</cp:coreProperties>
</file>