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67" r:id="rId3"/>
    <p:sldId id="268" r:id="rId4"/>
    <p:sldId id="316" r:id="rId5"/>
    <p:sldId id="310" r:id="rId6"/>
    <p:sldId id="309" r:id="rId7"/>
    <p:sldId id="285" r:id="rId8"/>
    <p:sldId id="312" r:id="rId9"/>
    <p:sldId id="311" r:id="rId10"/>
    <p:sldId id="307" r:id="rId11"/>
    <p:sldId id="286" r:id="rId12"/>
    <p:sldId id="287" r:id="rId13"/>
    <p:sldId id="289" r:id="rId14"/>
    <p:sldId id="291" r:id="rId15"/>
    <p:sldId id="292" r:id="rId16"/>
    <p:sldId id="293" r:id="rId17"/>
    <p:sldId id="294" r:id="rId18"/>
    <p:sldId id="295" r:id="rId19"/>
    <p:sldId id="296" r:id="rId20"/>
    <p:sldId id="297" r:id="rId21"/>
    <p:sldId id="298" r:id="rId22"/>
    <p:sldId id="299" r:id="rId23"/>
    <p:sldId id="301" r:id="rId24"/>
    <p:sldId id="314" r:id="rId25"/>
    <p:sldId id="313" r:id="rId26"/>
    <p:sldId id="315" r:id="rId27"/>
    <p:sldId id="30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843C3F2-8DD4-4C70-8153-CF872F1AF956}">
          <p14:sldIdLst>
            <p14:sldId id="256"/>
            <p14:sldId id="267"/>
            <p14:sldId id="268"/>
            <p14:sldId id="316"/>
            <p14:sldId id="310"/>
            <p14:sldId id="309"/>
            <p14:sldId id="285"/>
            <p14:sldId id="312"/>
            <p14:sldId id="311"/>
            <p14:sldId id="307"/>
            <p14:sldId id="286"/>
            <p14:sldId id="287"/>
            <p14:sldId id="289"/>
            <p14:sldId id="291"/>
            <p14:sldId id="292"/>
            <p14:sldId id="293"/>
            <p14:sldId id="294"/>
            <p14:sldId id="295"/>
            <p14:sldId id="296"/>
            <p14:sldId id="297"/>
            <p14:sldId id="298"/>
            <p14:sldId id="299"/>
            <p14:sldId id="301"/>
            <p14:sldId id="314"/>
            <p14:sldId id="313"/>
            <p14:sldId id="315"/>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7" d="100"/>
          <a:sy n="77" d="100"/>
        </p:scale>
        <p:origin x="-1818" y="-9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03EEA-3401-FF43-8972-DC96E4A8C317}" type="datetimeFigureOut">
              <a:rPr lang="en-US" smtClean="0"/>
              <a:t>9/22/2015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0C326-9CB4-CA40-943C-78DA39397EC9}" type="slidenum">
              <a:rPr lang="en-US" smtClean="0"/>
              <a:t>‹#›</a:t>
            </a:fld>
            <a:endParaRPr lang="en-US"/>
          </a:p>
        </p:txBody>
      </p:sp>
    </p:spTree>
    <p:extLst>
      <p:ext uri="{BB962C8B-B14F-4D97-AF65-F5344CB8AC3E}">
        <p14:creationId xmlns:p14="http://schemas.microsoft.com/office/powerpoint/2010/main" val="2304756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7E414-AB02-4ED2-A23D-799077A04202}" type="slidenum">
              <a:rPr lang="en-US" smtClean="0"/>
              <a:t>14</a:t>
            </a:fld>
            <a:endParaRPr lang="en-US"/>
          </a:p>
        </p:txBody>
      </p:sp>
    </p:spTree>
    <p:extLst>
      <p:ext uri="{BB962C8B-B14F-4D97-AF65-F5344CB8AC3E}">
        <p14:creationId xmlns:p14="http://schemas.microsoft.com/office/powerpoint/2010/main" val="3336704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NIKOS We</a:t>
            </a:r>
            <a:r>
              <a:rPr lang="en-US" baseline="0" dirty="0" smtClean="0"/>
              <a:t> need to do a power calculation to find out how likely we are to detect any significant treatment differences. </a:t>
            </a:r>
            <a:endParaRPr lang="en-US" dirty="0"/>
          </a:p>
        </p:txBody>
      </p:sp>
      <p:sp>
        <p:nvSpPr>
          <p:cNvPr id="4" name="Slide Number Placeholder 3"/>
          <p:cNvSpPr>
            <a:spLocks noGrp="1"/>
          </p:cNvSpPr>
          <p:nvPr>
            <p:ph type="sldNum" sz="quarter" idx="10"/>
          </p:nvPr>
        </p:nvSpPr>
        <p:spPr/>
        <p:txBody>
          <a:bodyPr/>
          <a:lstStyle/>
          <a:p>
            <a:fld id="{9347E414-AB02-4ED2-A23D-799077A04202}" type="slidenum">
              <a:rPr lang="en-US" smtClean="0"/>
              <a:t>27</a:t>
            </a:fld>
            <a:endParaRPr lang="en-US"/>
          </a:p>
        </p:txBody>
      </p:sp>
    </p:spTree>
    <p:extLst>
      <p:ext uri="{BB962C8B-B14F-4D97-AF65-F5344CB8AC3E}">
        <p14:creationId xmlns:p14="http://schemas.microsoft.com/office/powerpoint/2010/main" val="665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NIKOS I guess for our study we don’t really need to discuss the 5 moments.</a:t>
            </a:r>
            <a:r>
              <a:rPr lang="en-US" b="1" baseline="0" dirty="0" smtClean="0"/>
              <a:t> We only care about the before patient contact (or will we also look afterwards)? Maybe the top poster should go to slide 4.</a:t>
            </a:r>
            <a:endParaRPr lang="en-US" b="1" dirty="0"/>
          </a:p>
        </p:txBody>
      </p:sp>
      <p:sp>
        <p:nvSpPr>
          <p:cNvPr id="4" name="Slide Number Placeholder 3"/>
          <p:cNvSpPr>
            <a:spLocks noGrp="1"/>
          </p:cNvSpPr>
          <p:nvPr>
            <p:ph type="sldNum" sz="quarter" idx="10"/>
          </p:nvPr>
        </p:nvSpPr>
        <p:spPr/>
        <p:txBody>
          <a:bodyPr/>
          <a:lstStyle/>
          <a:p>
            <a:fld id="{9347E414-AB02-4ED2-A23D-799077A04202}" type="slidenum">
              <a:rPr lang="en-US" smtClean="0"/>
              <a:t>16</a:t>
            </a:fld>
            <a:endParaRPr lang="en-US"/>
          </a:p>
        </p:txBody>
      </p:sp>
    </p:spTree>
    <p:extLst>
      <p:ext uri="{BB962C8B-B14F-4D97-AF65-F5344CB8AC3E}">
        <p14:creationId xmlns:p14="http://schemas.microsoft.com/office/powerpoint/2010/main" val="134568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DISCUSS BEFORE TALK</a:t>
            </a:r>
          </a:p>
          <a:p>
            <a:r>
              <a:rPr lang="en-US" dirty="0" smtClean="0"/>
              <a:t>NIKOS How is the bandage preparation related to the study</a:t>
            </a:r>
            <a:r>
              <a:rPr lang="en-US" baseline="0" dirty="0" smtClean="0"/>
              <a:t> mentioned in the first bullet point? </a:t>
            </a:r>
          </a:p>
          <a:p>
            <a:r>
              <a:rPr lang="en-US" baseline="0" dirty="0" smtClean="0"/>
              <a:t>NIKOS What incentives do students have to participate? </a:t>
            </a:r>
          </a:p>
          <a:p>
            <a:r>
              <a:rPr lang="en-US" b="1" baseline="0" dirty="0" smtClean="0"/>
              <a:t>NIKOS What incentives do they have to properly wash their hands and apply the bandage? This is a key question. Are they being graded? </a:t>
            </a:r>
            <a:endParaRPr lang="en-US" b="1" dirty="0"/>
          </a:p>
        </p:txBody>
      </p:sp>
      <p:sp>
        <p:nvSpPr>
          <p:cNvPr id="4" name="Slide Number Placeholder 3"/>
          <p:cNvSpPr>
            <a:spLocks noGrp="1"/>
          </p:cNvSpPr>
          <p:nvPr>
            <p:ph type="sldNum" sz="quarter" idx="10"/>
          </p:nvPr>
        </p:nvSpPr>
        <p:spPr/>
        <p:txBody>
          <a:bodyPr/>
          <a:lstStyle/>
          <a:p>
            <a:fld id="{9347E414-AB02-4ED2-A23D-799077A04202}" type="slidenum">
              <a:rPr lang="en-US" smtClean="0"/>
              <a:t>18</a:t>
            </a:fld>
            <a:endParaRPr lang="en-US"/>
          </a:p>
        </p:txBody>
      </p:sp>
    </p:spTree>
    <p:extLst>
      <p:ext uri="{BB962C8B-B14F-4D97-AF65-F5344CB8AC3E}">
        <p14:creationId xmlns:p14="http://schemas.microsoft.com/office/powerpoint/2010/main" val="270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7E414-AB02-4ED2-A23D-799077A04202}" type="slidenum">
              <a:rPr lang="en-US" smtClean="0"/>
              <a:t>19</a:t>
            </a:fld>
            <a:endParaRPr lang="en-US"/>
          </a:p>
        </p:txBody>
      </p:sp>
    </p:spTree>
    <p:extLst>
      <p:ext uri="{BB962C8B-B14F-4D97-AF65-F5344CB8AC3E}">
        <p14:creationId xmlns:p14="http://schemas.microsoft.com/office/powerpoint/2010/main" val="2626739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latin typeface="Courier New" pitchFamily="49" charset="0"/>
                <a:cs typeface="Courier New" pitchFamily="49" charset="0"/>
              </a:rPr>
              <a:t>POWER TESTS </a:t>
            </a:r>
            <a:r>
              <a:rPr lang="en-US" sz="800" b="0" dirty="0" smtClean="0">
                <a:latin typeface="Courier New" pitchFamily="49" charset="0"/>
                <a:cs typeface="Courier New" pitchFamily="49" charset="0"/>
              </a:rPr>
              <a:t>In</a:t>
            </a:r>
            <a:r>
              <a:rPr lang="en-US" sz="800" b="0" baseline="0" dirty="0" smtClean="0">
                <a:latin typeface="Courier New" pitchFamily="49" charset="0"/>
                <a:cs typeface="Courier New" pitchFamily="49" charset="0"/>
              </a:rPr>
              <a:t> sum, it seems we will be able to detect differences which are about 16 percentage points with a sample of 280. With 200, we need a 20 percentage point difference. </a:t>
            </a:r>
            <a:endParaRPr lang="en-US" sz="800" b="1" dirty="0" smtClean="0">
              <a:latin typeface="Courier New" pitchFamily="49" charset="0"/>
              <a:cs typeface="Courier New" pitchFamily="49" charset="0"/>
            </a:endParaRPr>
          </a:p>
          <a:p>
            <a:endParaRPr lang="en-US" sz="800" b="1" dirty="0" smtClean="0">
              <a:latin typeface="Courier New" pitchFamily="49" charset="0"/>
              <a:cs typeface="Courier New" pitchFamily="49" charset="0"/>
            </a:endParaRPr>
          </a:p>
          <a:p>
            <a:r>
              <a:rPr lang="en-US" sz="800" dirty="0" smtClean="0">
                <a:latin typeface="Courier New" pitchFamily="49" charset="0"/>
                <a:cs typeface="Courier New" pitchFamily="49" charset="0"/>
              </a:rPr>
              <a:t>. power </a:t>
            </a:r>
            <a:r>
              <a:rPr lang="en-US" sz="800" dirty="0" err="1" smtClean="0">
                <a:latin typeface="Courier New" pitchFamily="49" charset="0"/>
                <a:cs typeface="Courier New" pitchFamily="49" charset="0"/>
              </a:rPr>
              <a:t>twoproportions</a:t>
            </a:r>
            <a:r>
              <a:rPr lang="en-US" sz="800" dirty="0" smtClean="0">
                <a:latin typeface="Courier New" pitchFamily="49" charset="0"/>
                <a:cs typeface="Courier New" pitchFamily="49" charset="0"/>
              </a:rPr>
              <a:t> 0.40, n(200) power(0.8)</a:t>
            </a: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Estimated effect size and experimental-group proportion:</a:t>
            </a:r>
          </a:p>
          <a:p>
            <a:r>
              <a:rPr lang="en-US" sz="800" dirty="0" smtClean="0">
                <a:latin typeface="Courier New" pitchFamily="49" charset="0"/>
                <a:cs typeface="Courier New" pitchFamily="49" charset="0"/>
              </a:rPr>
              <a:t>        delta =    0.1969  (difference)</a:t>
            </a:r>
          </a:p>
          <a:p>
            <a:r>
              <a:rPr lang="en-US" sz="800" dirty="0" smtClean="0">
                <a:latin typeface="Courier New" pitchFamily="49" charset="0"/>
                <a:cs typeface="Courier New" pitchFamily="49" charset="0"/>
              </a:rPr>
              <a:t>           </a:t>
            </a:r>
            <a:r>
              <a:rPr lang="en-US" sz="800" dirty="0" smtClean="0">
                <a:solidFill>
                  <a:srgbClr val="FF0000"/>
                </a:solidFill>
                <a:latin typeface="Courier New" pitchFamily="49" charset="0"/>
                <a:cs typeface="Courier New" pitchFamily="49" charset="0"/>
              </a:rPr>
              <a:t>p2 =    0.5969</a:t>
            </a:r>
          </a:p>
          <a:p>
            <a:endParaRPr lang="en-US" sz="800" dirty="0" smtClean="0">
              <a:latin typeface="Courier New" pitchFamily="49" charset="0"/>
              <a:cs typeface="Courier New" pitchFamily="49" charset="0"/>
            </a:endParaRP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 power </a:t>
            </a:r>
            <a:r>
              <a:rPr lang="en-US" sz="800" dirty="0" err="1" smtClean="0">
                <a:latin typeface="Courier New" pitchFamily="49" charset="0"/>
                <a:cs typeface="Courier New" pitchFamily="49" charset="0"/>
              </a:rPr>
              <a:t>twoproportions</a:t>
            </a:r>
            <a:r>
              <a:rPr lang="en-US" sz="800" dirty="0" smtClean="0">
                <a:latin typeface="Courier New" pitchFamily="49" charset="0"/>
                <a:cs typeface="Courier New" pitchFamily="49" charset="0"/>
              </a:rPr>
              <a:t> 0.40, n(280) power(0.8)</a:t>
            </a: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Estimated effect size and experimental-group proportion:</a:t>
            </a: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        delta =    0.1666  (difference)</a:t>
            </a:r>
          </a:p>
          <a:p>
            <a:r>
              <a:rPr lang="en-US" sz="800" dirty="0" smtClean="0">
                <a:latin typeface="Courier New" pitchFamily="49" charset="0"/>
                <a:cs typeface="Courier New" pitchFamily="49" charset="0"/>
              </a:rPr>
              <a:t>           p2 =    0.5666</a:t>
            </a: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 power </a:t>
            </a:r>
            <a:r>
              <a:rPr lang="en-US" sz="800" dirty="0" err="1" smtClean="0">
                <a:latin typeface="Courier New" pitchFamily="49" charset="0"/>
                <a:cs typeface="Courier New" pitchFamily="49" charset="0"/>
              </a:rPr>
              <a:t>twoproportions</a:t>
            </a:r>
            <a:r>
              <a:rPr lang="en-US" sz="800" dirty="0" smtClean="0">
                <a:latin typeface="Courier New" pitchFamily="49" charset="0"/>
                <a:cs typeface="Courier New" pitchFamily="49" charset="0"/>
              </a:rPr>
              <a:t> 0.30, n(280) power(0.8)</a:t>
            </a: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Estimated effect size and experimental-group proportion:</a:t>
            </a:r>
          </a:p>
          <a:p>
            <a:endParaRPr lang="en-US" sz="800" dirty="0" smtClean="0">
              <a:latin typeface="Courier New" pitchFamily="49" charset="0"/>
              <a:cs typeface="Courier New" pitchFamily="49" charset="0"/>
            </a:endParaRPr>
          </a:p>
          <a:p>
            <a:r>
              <a:rPr lang="en-US" sz="800" dirty="0" smtClean="0">
                <a:latin typeface="Courier New" pitchFamily="49" charset="0"/>
                <a:cs typeface="Courier New" pitchFamily="49" charset="0"/>
              </a:rPr>
              <a:t>        delta =    0.1619  (difference)</a:t>
            </a:r>
          </a:p>
          <a:p>
            <a:r>
              <a:rPr lang="en-US" sz="800" dirty="0" smtClean="0">
                <a:latin typeface="Courier New" pitchFamily="49" charset="0"/>
                <a:cs typeface="Courier New" pitchFamily="49" charset="0"/>
              </a:rPr>
              <a:t>           p2 =    0.4619</a:t>
            </a:r>
          </a:p>
          <a:p>
            <a:endParaRPr lang="en-US" sz="800" dirty="0" smtClean="0">
              <a:latin typeface="Courier New" pitchFamily="49" charset="0"/>
              <a:cs typeface="Courier New" pitchFamily="49" charset="0"/>
            </a:endParaRPr>
          </a:p>
          <a:p>
            <a:endParaRPr lang="en-US" sz="80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9347E414-AB02-4ED2-A23D-799077A04202}" type="slidenum">
              <a:rPr lang="en-US" smtClean="0"/>
              <a:t>20</a:t>
            </a:fld>
            <a:endParaRPr lang="en-US"/>
          </a:p>
        </p:txBody>
      </p:sp>
    </p:spTree>
    <p:extLst>
      <p:ext uri="{BB962C8B-B14F-4D97-AF65-F5344CB8AC3E}">
        <p14:creationId xmlns:p14="http://schemas.microsoft.com/office/powerpoint/2010/main" val="212108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7E414-AB02-4ED2-A23D-799077A04202}" type="slidenum">
              <a:rPr lang="en-US" smtClean="0"/>
              <a:t>22</a:t>
            </a:fld>
            <a:endParaRPr lang="en-US"/>
          </a:p>
        </p:txBody>
      </p:sp>
    </p:spTree>
    <p:extLst>
      <p:ext uri="{BB962C8B-B14F-4D97-AF65-F5344CB8AC3E}">
        <p14:creationId xmlns:p14="http://schemas.microsoft.com/office/powerpoint/2010/main" val="294451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NIKOS</a:t>
            </a:r>
            <a:r>
              <a:rPr lang="en-US" b="1" baseline="0" dirty="0" smtClean="0"/>
              <a:t> </a:t>
            </a:r>
            <a:r>
              <a:rPr lang="en-US" b="0" baseline="0" dirty="0" smtClean="0"/>
              <a:t>The literature seems to suggest mixed results. In addition, most studies are done by the same team (Nettle and Bateson) which means that experimenter fixed effects may be strong… </a:t>
            </a:r>
            <a:endParaRPr lang="en-US" b="1" dirty="0"/>
          </a:p>
        </p:txBody>
      </p:sp>
      <p:sp>
        <p:nvSpPr>
          <p:cNvPr id="4" name="Slide Number Placeholder 3"/>
          <p:cNvSpPr>
            <a:spLocks noGrp="1"/>
          </p:cNvSpPr>
          <p:nvPr>
            <p:ph type="sldNum" sz="quarter" idx="10"/>
          </p:nvPr>
        </p:nvSpPr>
        <p:spPr/>
        <p:txBody>
          <a:bodyPr/>
          <a:lstStyle/>
          <a:p>
            <a:fld id="{9347E414-AB02-4ED2-A23D-799077A04202}" type="slidenum">
              <a:rPr lang="en-US" smtClean="0"/>
              <a:t>23</a:t>
            </a:fld>
            <a:endParaRPr lang="en-US"/>
          </a:p>
        </p:txBody>
      </p:sp>
    </p:spTree>
    <p:extLst>
      <p:ext uri="{BB962C8B-B14F-4D97-AF65-F5344CB8AC3E}">
        <p14:creationId xmlns:p14="http://schemas.microsoft.com/office/powerpoint/2010/main" val="294451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NIKOS</a:t>
            </a:r>
            <a:r>
              <a:rPr lang="en-US" b="1" baseline="0" dirty="0" smtClean="0"/>
              <a:t> </a:t>
            </a:r>
            <a:r>
              <a:rPr lang="en-US" b="0" baseline="0" dirty="0" smtClean="0"/>
              <a:t>The literature seems to suggest mixed results. In addition, most studies are done by the same team (Nettle and Bateson) which means that experimenter fixed effects may be strong… </a:t>
            </a:r>
            <a:endParaRPr lang="en-US" b="1" dirty="0"/>
          </a:p>
        </p:txBody>
      </p:sp>
      <p:sp>
        <p:nvSpPr>
          <p:cNvPr id="4" name="Slide Number Placeholder 3"/>
          <p:cNvSpPr>
            <a:spLocks noGrp="1"/>
          </p:cNvSpPr>
          <p:nvPr>
            <p:ph type="sldNum" sz="quarter" idx="10"/>
          </p:nvPr>
        </p:nvSpPr>
        <p:spPr/>
        <p:txBody>
          <a:bodyPr/>
          <a:lstStyle/>
          <a:p>
            <a:fld id="{9347E414-AB02-4ED2-A23D-799077A04202}" type="slidenum">
              <a:rPr lang="en-US" smtClean="0"/>
              <a:t>25</a:t>
            </a:fld>
            <a:endParaRPr lang="en-US"/>
          </a:p>
        </p:txBody>
      </p:sp>
    </p:spTree>
    <p:extLst>
      <p:ext uri="{BB962C8B-B14F-4D97-AF65-F5344CB8AC3E}">
        <p14:creationId xmlns:p14="http://schemas.microsoft.com/office/powerpoint/2010/main" val="294451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NIKOS</a:t>
            </a:r>
            <a:r>
              <a:rPr lang="en-US" b="1" baseline="0" dirty="0" smtClean="0"/>
              <a:t> </a:t>
            </a:r>
            <a:r>
              <a:rPr lang="en-US" b="0" baseline="0" dirty="0" smtClean="0"/>
              <a:t>The literature seems to suggest mixed results. In addition, most studies are done by the same team (Nettle and Bateson) which means that experimenter fixed effects may be strong… </a:t>
            </a:r>
            <a:endParaRPr lang="en-US" b="1" dirty="0"/>
          </a:p>
        </p:txBody>
      </p:sp>
      <p:sp>
        <p:nvSpPr>
          <p:cNvPr id="4" name="Slide Number Placeholder 3"/>
          <p:cNvSpPr>
            <a:spLocks noGrp="1"/>
          </p:cNvSpPr>
          <p:nvPr>
            <p:ph type="sldNum" sz="quarter" idx="10"/>
          </p:nvPr>
        </p:nvSpPr>
        <p:spPr/>
        <p:txBody>
          <a:bodyPr/>
          <a:lstStyle/>
          <a:p>
            <a:fld id="{9347E414-AB02-4ED2-A23D-799077A04202}" type="slidenum">
              <a:rPr lang="en-US" smtClean="0"/>
              <a:t>26</a:t>
            </a:fld>
            <a:endParaRPr lang="en-US"/>
          </a:p>
        </p:txBody>
      </p:sp>
    </p:spTree>
    <p:extLst>
      <p:ext uri="{BB962C8B-B14F-4D97-AF65-F5344CB8AC3E}">
        <p14:creationId xmlns:p14="http://schemas.microsoft.com/office/powerpoint/2010/main" val="294451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9/22/2015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9/22/2015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9/22/2015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ekoornneef@gmail.co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hyperlink" Target="https://sites.google.com/site/erikkoornnee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454" y="758951"/>
            <a:ext cx="10629020" cy="3423229"/>
          </a:xfrm>
        </p:spPr>
        <p:txBody>
          <a:bodyPr>
            <a:noAutofit/>
          </a:bodyPr>
          <a:lstStyle/>
          <a:p>
            <a:pPr algn="ctr"/>
            <a:r>
              <a:rPr lang="en-US" sz="5400" b="1" dirty="0" smtClean="0"/>
              <a:t>Measuring the effectiveness of supervisory </a:t>
            </a:r>
            <a:r>
              <a:rPr lang="en-US" sz="5400" b="1" dirty="0" err="1" smtClean="0"/>
              <a:t>organisations</a:t>
            </a:r>
            <a:r>
              <a:rPr lang="en-US" sz="5400" b="1" dirty="0" smtClean="0"/>
              <a:t/>
            </a:r>
            <a:br>
              <a:rPr lang="en-US" sz="5400" b="1" dirty="0" smtClean="0"/>
            </a:br>
            <a:r>
              <a:rPr lang="en-US" sz="5400" dirty="0" smtClean="0"/>
              <a:t/>
            </a:r>
            <a:br>
              <a:rPr lang="en-US" sz="5400" dirty="0" smtClean="0"/>
            </a:br>
            <a:r>
              <a:rPr lang="en-US" sz="3200" dirty="0" smtClean="0"/>
              <a:t>Innovations in regulatory practice</a:t>
            </a:r>
            <a:br>
              <a:rPr lang="en-US" sz="3200" dirty="0" smtClean="0"/>
            </a:br>
            <a:r>
              <a:rPr lang="en-US" sz="3200" dirty="0"/>
              <a:t/>
            </a:r>
            <a:br>
              <a:rPr lang="en-US" sz="3200" dirty="0"/>
            </a:br>
            <a:r>
              <a:rPr lang="en-US" sz="3200" dirty="0" smtClean="0"/>
              <a:t>EPSO Conference, Helsinki, 30 September 2015 </a:t>
            </a:r>
            <a:endParaRPr lang="en-US" sz="3200" i="1" dirty="0"/>
          </a:p>
        </p:txBody>
      </p:sp>
      <p:sp>
        <p:nvSpPr>
          <p:cNvPr id="3" name="Subtitle 2"/>
          <p:cNvSpPr>
            <a:spLocks noGrp="1"/>
          </p:cNvSpPr>
          <p:nvPr>
            <p:ph type="subTitle" idx="1"/>
          </p:nvPr>
        </p:nvSpPr>
        <p:spPr>
          <a:xfrm>
            <a:off x="453586" y="4853891"/>
            <a:ext cx="11445474" cy="1143000"/>
          </a:xfrm>
        </p:spPr>
        <p:txBody>
          <a:bodyPr anchor="ctr">
            <a:normAutofit fontScale="92500" lnSpcReduction="20000"/>
          </a:bodyPr>
          <a:lstStyle/>
          <a:p>
            <a:pPr algn="ctr"/>
            <a:r>
              <a:rPr lang="en-US" sz="2200" dirty="0" smtClean="0"/>
              <a:t>ERIK KOORNNEEF, PhD candidate, </a:t>
            </a:r>
          </a:p>
          <a:p>
            <a:pPr algn="ctr"/>
            <a:r>
              <a:rPr lang="en-US" sz="2200" dirty="0" smtClean="0"/>
              <a:t>institute of health policy &amp; management, </a:t>
            </a:r>
          </a:p>
          <a:p>
            <a:pPr algn="ctr"/>
            <a:r>
              <a:rPr lang="en-US" sz="2200" dirty="0" err="1" smtClean="0"/>
              <a:t>erasmus</a:t>
            </a:r>
            <a:r>
              <a:rPr lang="en-US" sz="2200" dirty="0" smtClean="0"/>
              <a:t> university </a:t>
            </a:r>
            <a:r>
              <a:rPr lang="en-US" sz="2200" dirty="0" err="1" smtClean="0"/>
              <a:t>rotterdam</a:t>
            </a:r>
            <a:r>
              <a:rPr lang="en-US" sz="2200" dirty="0" smtClean="0"/>
              <a:t>, the </a:t>
            </a:r>
            <a:r>
              <a:rPr lang="en-US" sz="2200" dirty="0" err="1" smtClean="0"/>
              <a:t>netherlands</a:t>
            </a:r>
            <a:endParaRPr lang="en-US" sz="2200" dirty="0"/>
          </a:p>
        </p:txBody>
      </p:sp>
    </p:spTree>
    <p:extLst>
      <p:ext uri="{BB962C8B-B14F-4D97-AF65-F5344CB8AC3E}">
        <p14:creationId xmlns:p14="http://schemas.microsoft.com/office/powerpoint/2010/main" val="414829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4123312225"/>
              </p:ext>
            </p:extLst>
          </p:nvPr>
        </p:nvGraphicFramePr>
        <p:xfrm>
          <a:off x="695498" y="802422"/>
          <a:ext cx="10749976" cy="5229745"/>
        </p:xfrm>
        <a:graphic>
          <a:graphicData uri="http://schemas.openxmlformats.org/presentationml/2006/ole">
            <mc:AlternateContent xmlns:mc="http://schemas.openxmlformats.org/markup-compatibility/2006">
              <mc:Choice xmlns:v="urn:schemas-microsoft-com:vml" Requires="v">
                <p:oleObj spid="_x0000_s3083" name="Visio" r:id="rId3" imgW="10474833" imgH="5034153" progId="Visio.Drawing.11">
                  <p:embed/>
                </p:oleObj>
              </mc:Choice>
              <mc:Fallback>
                <p:oleObj name="Visio" r:id="rId3" imgW="10474833" imgH="503415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98" y="802422"/>
                        <a:ext cx="10749976" cy="5229745"/>
                      </a:xfrm>
                      <a:prstGeom prst="rect">
                        <a:avLst/>
                      </a:prstGeom>
                      <a:noFill/>
                      <a:ln>
                        <a:noFill/>
                      </a:ln>
                      <a:effectLst/>
                    </p:spPr>
                  </p:pic>
                </p:oleObj>
              </mc:Fallback>
            </mc:AlternateContent>
          </a:graphicData>
        </a:graphic>
      </p:graphicFrame>
      <p:sp>
        <p:nvSpPr>
          <p:cNvPr id="4" name="Title 1"/>
          <p:cNvSpPr txBox="1">
            <a:spLocks/>
          </p:cNvSpPr>
          <p:nvPr/>
        </p:nvSpPr>
        <p:spPr>
          <a:xfrm>
            <a:off x="782423" y="6397186"/>
            <a:ext cx="9082682" cy="46081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smtClean="0">
                <a:solidFill>
                  <a:schemeClr val="bg1"/>
                </a:solidFill>
              </a:rPr>
              <a:t>Measuring effectiveness – an alternative model</a:t>
            </a:r>
            <a:endParaRPr lang="en-US" sz="2400" dirty="0">
              <a:solidFill>
                <a:schemeClr val="bg1"/>
              </a:solidFill>
            </a:endParaRPr>
          </a:p>
        </p:txBody>
      </p:sp>
    </p:spTree>
    <p:extLst>
      <p:ext uri="{BB962C8B-B14F-4D97-AF65-F5344CB8AC3E}">
        <p14:creationId xmlns:p14="http://schemas.microsoft.com/office/powerpoint/2010/main" val="150478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454" y="758952"/>
            <a:ext cx="10629020" cy="2642646"/>
          </a:xfrm>
        </p:spPr>
        <p:txBody>
          <a:bodyPr>
            <a:normAutofit/>
          </a:bodyPr>
          <a:lstStyle/>
          <a:p>
            <a:pPr algn="ctr"/>
            <a:r>
              <a:rPr lang="en-US" sz="5400" dirty="0" smtClean="0"/>
              <a:t>Hands, eyes &amp; compliance: </a:t>
            </a:r>
            <a:br>
              <a:rPr lang="en-US" sz="5400" dirty="0" smtClean="0"/>
            </a:br>
            <a:r>
              <a:rPr lang="en-US" sz="5400" dirty="0" smtClean="0"/>
              <a:t>A natural field experiment</a:t>
            </a:r>
            <a:endParaRPr lang="en-US" sz="4400" i="1" dirty="0"/>
          </a:p>
        </p:txBody>
      </p:sp>
      <p:sp>
        <p:nvSpPr>
          <p:cNvPr id="3" name="Subtitle 2"/>
          <p:cNvSpPr>
            <a:spLocks noGrp="1"/>
          </p:cNvSpPr>
          <p:nvPr>
            <p:ph type="subTitle" idx="1"/>
          </p:nvPr>
        </p:nvSpPr>
        <p:spPr>
          <a:xfrm>
            <a:off x="907171" y="4455620"/>
            <a:ext cx="10251280" cy="1143000"/>
          </a:xfrm>
        </p:spPr>
        <p:txBody>
          <a:bodyPr anchor="ctr">
            <a:normAutofit fontScale="92500" lnSpcReduction="20000"/>
          </a:bodyPr>
          <a:lstStyle/>
          <a:p>
            <a:pPr algn="ctr"/>
            <a:r>
              <a:rPr lang="en-US" sz="2200" dirty="0" smtClean="0"/>
              <a:t>Erik </a:t>
            </a:r>
            <a:r>
              <a:rPr lang="en-US" sz="2200" dirty="0" err="1" smtClean="0"/>
              <a:t>KoorNneef</a:t>
            </a:r>
            <a:r>
              <a:rPr lang="en-US" sz="2200" dirty="0" smtClean="0"/>
              <a:t> (E</a:t>
            </a:r>
            <a:r>
              <a:rPr lang="en-US" sz="2200" cap="none" dirty="0" smtClean="0"/>
              <a:t>rasmus University, Rotterdam, the Netherlands)</a:t>
            </a:r>
            <a:endParaRPr lang="en-US" sz="2200" dirty="0" smtClean="0"/>
          </a:p>
          <a:p>
            <a:pPr algn="ctr"/>
            <a:r>
              <a:rPr lang="en-US" sz="2200" dirty="0" smtClean="0"/>
              <a:t>Nikos Nikiforakis (</a:t>
            </a:r>
            <a:r>
              <a:rPr lang="en-US" sz="2200" cap="none" dirty="0" smtClean="0"/>
              <a:t>NYU Abu Dhabi, UAE)</a:t>
            </a:r>
            <a:endParaRPr lang="en-US" sz="2200" dirty="0" smtClean="0"/>
          </a:p>
          <a:p>
            <a:pPr algn="ctr"/>
            <a:r>
              <a:rPr lang="en-US" sz="2200" dirty="0" smtClean="0"/>
              <a:t>Paul </a:t>
            </a:r>
            <a:r>
              <a:rPr lang="en-US" sz="2200" dirty="0" err="1" smtClean="0"/>
              <a:t>Robben</a:t>
            </a:r>
            <a:r>
              <a:rPr lang="en-US" sz="2200" dirty="0"/>
              <a:t> (E</a:t>
            </a:r>
            <a:r>
              <a:rPr lang="en-US" sz="2200" cap="none" dirty="0"/>
              <a:t>rasmus </a:t>
            </a:r>
            <a:r>
              <a:rPr lang="en-US" sz="2200" cap="none" dirty="0" smtClean="0"/>
              <a:t>University, Rotterdam, the Netherlands)</a:t>
            </a:r>
            <a:endParaRPr lang="en-US" sz="2200" dirty="0"/>
          </a:p>
        </p:txBody>
      </p:sp>
    </p:spTree>
    <p:extLst>
      <p:ext uri="{BB962C8B-B14F-4D97-AF65-F5344CB8AC3E}">
        <p14:creationId xmlns:p14="http://schemas.microsoft.com/office/powerpoint/2010/main" val="345521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4800599" y="589610"/>
            <a:ext cx="6930081" cy="5715594"/>
          </a:xfrm>
        </p:spPr>
        <p:txBody>
          <a:bodyPr anchor="ctr">
            <a:normAutofit lnSpcReduction="10000"/>
          </a:bodyPr>
          <a:lstStyle/>
          <a:p>
            <a:pPr lvl="1">
              <a:spcAft>
                <a:spcPts val="1200"/>
              </a:spcAft>
            </a:pPr>
            <a:r>
              <a:rPr lang="en-US" sz="2400" dirty="0" smtClean="0"/>
              <a:t>One </a:t>
            </a:r>
            <a:r>
              <a:rPr lang="en-US" sz="2400" dirty="0"/>
              <a:t>of the </a:t>
            </a:r>
            <a:r>
              <a:rPr lang="en-US" sz="2400" dirty="0">
                <a:effectLst>
                  <a:outerShdw blurRad="38100" dist="38100" dir="2700000" algn="tl">
                    <a:srgbClr val="000000">
                      <a:alpha val="43137"/>
                    </a:srgbClr>
                  </a:outerShdw>
                </a:effectLst>
              </a:rPr>
              <a:t>biggest patient safety challenges</a:t>
            </a:r>
            <a:r>
              <a:rPr lang="en-US" sz="2400" dirty="0"/>
              <a:t> in healthcare is the prevention and control of </a:t>
            </a:r>
            <a:r>
              <a:rPr lang="en-US" sz="2400" dirty="0" smtClean="0">
                <a:effectLst>
                  <a:outerShdw blurRad="38100" dist="38100" dir="2700000" algn="tl">
                    <a:srgbClr val="000000">
                      <a:alpha val="43137"/>
                    </a:srgbClr>
                  </a:outerShdw>
                </a:effectLst>
              </a:rPr>
              <a:t>healthcare-associated </a:t>
            </a:r>
            <a:r>
              <a:rPr lang="en-US" sz="2400" dirty="0">
                <a:effectLst>
                  <a:outerShdw blurRad="38100" dist="38100" dir="2700000" algn="tl">
                    <a:srgbClr val="000000">
                      <a:alpha val="43137"/>
                    </a:srgbClr>
                  </a:outerShdw>
                </a:effectLst>
              </a:rPr>
              <a:t>infections </a:t>
            </a:r>
            <a:r>
              <a:rPr lang="en-US" sz="1400" dirty="0"/>
              <a:t>(Institute of Medicine, 1999). </a:t>
            </a:r>
            <a:endParaRPr lang="en-US" sz="1400" dirty="0" smtClean="0"/>
          </a:p>
          <a:p>
            <a:pPr lvl="1">
              <a:spcAft>
                <a:spcPts val="1200"/>
              </a:spcAft>
            </a:pPr>
            <a:r>
              <a:rPr lang="en-US" sz="2400" dirty="0" smtClean="0"/>
              <a:t>Around </a:t>
            </a:r>
            <a:r>
              <a:rPr lang="en-US" sz="2400" dirty="0">
                <a:effectLst>
                  <a:outerShdw blurRad="38100" dist="38100" dir="2700000" algn="tl">
                    <a:srgbClr val="000000">
                      <a:alpha val="43137"/>
                    </a:srgbClr>
                  </a:outerShdw>
                </a:effectLst>
              </a:rPr>
              <a:t>80,000 people (</a:t>
            </a:r>
            <a:r>
              <a:rPr lang="en-US" sz="2400" dirty="0" smtClean="0">
                <a:effectLst>
                  <a:outerShdw blurRad="38100" dist="38100" dir="2700000" algn="tl">
                    <a:srgbClr val="000000">
                      <a:alpha val="43137"/>
                    </a:srgbClr>
                  </a:outerShdw>
                </a:effectLst>
              </a:rPr>
              <a:t>USA) </a:t>
            </a:r>
            <a:r>
              <a:rPr lang="en-US" sz="2400" dirty="0">
                <a:effectLst>
                  <a:outerShdw blurRad="38100" dist="38100" dir="2700000" algn="tl">
                    <a:srgbClr val="000000">
                      <a:alpha val="43137"/>
                    </a:srgbClr>
                  </a:outerShdw>
                </a:effectLst>
              </a:rPr>
              <a:t>and 37,000 (</a:t>
            </a:r>
            <a:r>
              <a:rPr lang="en-US" sz="2400" dirty="0" smtClean="0">
                <a:effectLst>
                  <a:outerShdw blurRad="38100" dist="38100" dir="2700000" algn="tl">
                    <a:srgbClr val="000000">
                      <a:alpha val="43137"/>
                    </a:srgbClr>
                  </a:outerShdw>
                </a:effectLst>
              </a:rPr>
              <a:t>EU) die </a:t>
            </a:r>
            <a:r>
              <a:rPr lang="en-US" sz="2400" dirty="0"/>
              <a:t>each year as a result of healthcare associated infections </a:t>
            </a:r>
            <a:r>
              <a:rPr lang="en-US" sz="1400" dirty="0" smtClean="0"/>
              <a:t>(European </a:t>
            </a:r>
            <a:r>
              <a:rPr lang="en-US" sz="1400" dirty="0"/>
              <a:t>Centre for Disease Prevention and Control, 2008). </a:t>
            </a:r>
            <a:endParaRPr lang="en-US" sz="1400" dirty="0" smtClean="0"/>
          </a:p>
          <a:p>
            <a:pPr lvl="1">
              <a:spcAft>
                <a:spcPts val="1200"/>
              </a:spcAft>
            </a:pPr>
            <a:r>
              <a:rPr lang="en-US" sz="2400" dirty="0">
                <a:effectLst>
                  <a:outerShdw blurRad="38100" dist="38100" dir="2700000" algn="tl">
                    <a:srgbClr val="000000">
                      <a:alpha val="43137"/>
                    </a:srgbClr>
                  </a:outerShdw>
                </a:effectLst>
              </a:rPr>
              <a:t>A</a:t>
            </a:r>
            <a:r>
              <a:rPr lang="en-US" sz="2400" dirty="0" smtClean="0">
                <a:effectLst>
                  <a:outerShdw blurRad="38100" dist="38100" dir="2700000" algn="tl">
                    <a:srgbClr val="000000">
                      <a:alpha val="43137"/>
                    </a:srgbClr>
                  </a:outerShdw>
                </a:effectLst>
              </a:rPr>
              <a:t>dequate </a:t>
            </a:r>
            <a:r>
              <a:rPr lang="en-US" sz="2400" dirty="0">
                <a:effectLst>
                  <a:outerShdw blurRad="38100" dist="38100" dir="2700000" algn="tl">
                    <a:srgbClr val="000000">
                      <a:alpha val="43137"/>
                    </a:srgbClr>
                  </a:outerShdw>
                </a:effectLst>
              </a:rPr>
              <a:t>hand hygiene</a:t>
            </a:r>
            <a:r>
              <a:rPr lang="en-US" sz="2400" dirty="0"/>
              <a:t> by healthcare professionals </a:t>
            </a:r>
            <a:r>
              <a:rPr lang="en-US" sz="2400" dirty="0" smtClean="0"/>
              <a:t>is as </a:t>
            </a:r>
            <a:r>
              <a:rPr lang="en-US" sz="2400" dirty="0"/>
              <a:t>one of the most effective measures to reduce </a:t>
            </a:r>
            <a:r>
              <a:rPr lang="en-US" sz="2400" dirty="0" smtClean="0"/>
              <a:t>HCAIs </a:t>
            </a:r>
            <a:r>
              <a:rPr lang="en-US" sz="1400" dirty="0"/>
              <a:t>(WHO, 2009). </a:t>
            </a:r>
            <a:endParaRPr lang="en-US" sz="1400" dirty="0" smtClean="0"/>
          </a:p>
          <a:p>
            <a:pPr lvl="1">
              <a:spcAft>
                <a:spcPts val="1200"/>
              </a:spcAft>
            </a:pPr>
            <a:r>
              <a:rPr lang="en-US" sz="2400" dirty="0" smtClean="0"/>
              <a:t>Hand hygiene can </a:t>
            </a:r>
            <a:r>
              <a:rPr lang="en-US" sz="2400" dirty="0"/>
              <a:t>prevent between </a:t>
            </a:r>
            <a:r>
              <a:rPr lang="en-US" sz="2400" dirty="0">
                <a:effectLst>
                  <a:outerShdw blurRad="38100" dist="38100" dir="2700000" algn="tl">
                    <a:srgbClr val="000000">
                      <a:alpha val="43137"/>
                    </a:srgbClr>
                  </a:outerShdw>
                </a:effectLst>
              </a:rPr>
              <a:t>15 and 30% healthcare-associated infections</a:t>
            </a:r>
            <a:r>
              <a:rPr lang="en-US" sz="2400" dirty="0"/>
              <a:t> </a:t>
            </a:r>
            <a:r>
              <a:rPr lang="en-US" sz="1400" dirty="0"/>
              <a:t>(</a:t>
            </a:r>
            <a:r>
              <a:rPr lang="en-US" sz="1400" dirty="0" err="1"/>
              <a:t>Grol</a:t>
            </a:r>
            <a:r>
              <a:rPr lang="en-US" sz="1400" dirty="0"/>
              <a:t> &amp; </a:t>
            </a:r>
            <a:r>
              <a:rPr lang="en-US" sz="1400" dirty="0" err="1"/>
              <a:t>Grimshaw</a:t>
            </a:r>
            <a:r>
              <a:rPr lang="en-US" sz="1400" dirty="0"/>
              <a:t>, 2003</a:t>
            </a:r>
            <a:r>
              <a:rPr lang="en-US" sz="1400" dirty="0" smtClean="0"/>
              <a:t>)</a:t>
            </a:r>
          </a:p>
          <a:p>
            <a:pPr lvl="1">
              <a:spcAft>
                <a:spcPts val="1200"/>
              </a:spcAft>
            </a:pPr>
            <a:r>
              <a:rPr lang="en-US" sz="2400" dirty="0"/>
              <a:t>Despite </a:t>
            </a:r>
            <a:r>
              <a:rPr lang="en-US" sz="2400" dirty="0" smtClean="0"/>
              <a:t>this importance </a:t>
            </a:r>
            <a:r>
              <a:rPr lang="en-US" sz="2400" dirty="0"/>
              <a:t>of hand hygiene, studies across the globe have shown that </a:t>
            </a:r>
            <a:r>
              <a:rPr lang="en-US" sz="2400" dirty="0">
                <a:effectLst>
                  <a:outerShdw blurRad="38100" dist="38100" dir="2700000" algn="tl">
                    <a:srgbClr val="000000">
                      <a:alpha val="43137"/>
                    </a:srgbClr>
                  </a:outerShdw>
                </a:effectLst>
              </a:rPr>
              <a:t>compliance rates </a:t>
            </a:r>
            <a:r>
              <a:rPr lang="en-US" sz="2400" dirty="0"/>
              <a:t>amongst healthcare professionals are often very </a:t>
            </a:r>
            <a:r>
              <a:rPr lang="en-US" sz="2400" dirty="0" smtClean="0"/>
              <a:t>low</a:t>
            </a:r>
            <a:r>
              <a:rPr lang="en-US" sz="2400" dirty="0"/>
              <a:t> </a:t>
            </a:r>
            <a:r>
              <a:rPr lang="en-US" sz="2400" dirty="0" smtClean="0"/>
              <a:t>(around 40%)</a:t>
            </a:r>
            <a:endParaRPr lang="en-US" sz="2400"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457200" y="2926080"/>
            <a:ext cx="3200400" cy="3655952"/>
          </a:xfrm>
        </p:spPr>
        <p:txBody>
          <a:bodyPr>
            <a:normAutofit/>
          </a:bodyPr>
          <a:lstStyle/>
          <a:p>
            <a:pPr marL="285750" indent="-285750">
              <a:buFont typeface="Arial" panose="020B0604020202020204" pitchFamily="34" charset="0"/>
              <a:buChar char="•"/>
            </a:pPr>
            <a:r>
              <a:rPr lang="en-US" dirty="0" smtClean="0"/>
              <a:t>Why is hand hygiene important?</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Public Health poster from 1921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71" y="3518362"/>
            <a:ext cx="1840783" cy="2521873"/>
          </a:xfrm>
          <a:prstGeom prst="rect">
            <a:avLst/>
          </a:prstGeom>
        </p:spPr>
      </p:pic>
    </p:spTree>
    <p:extLst>
      <p:ext uri="{BB962C8B-B14F-4D97-AF65-F5344CB8AC3E}">
        <p14:creationId xmlns:p14="http://schemas.microsoft.com/office/powerpoint/2010/main" val="349588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4656811" y="619847"/>
            <a:ext cx="7073869" cy="5685357"/>
          </a:xfrm>
        </p:spPr>
        <p:txBody>
          <a:bodyPr anchor="ctr">
            <a:normAutofit/>
          </a:bodyPr>
          <a:lstStyle/>
          <a:p>
            <a:pPr marL="201168" lvl="1" indent="0">
              <a:buNone/>
            </a:pPr>
            <a:r>
              <a:rPr lang="en-US" sz="2400" dirty="0" smtClean="0"/>
              <a:t>The </a:t>
            </a:r>
            <a:r>
              <a:rPr lang="en-US" sz="2400" dirty="0"/>
              <a:t>World Health Organization (WHO) has identified “Five Moments for Hand Hygiene” (WHO, 2009): </a:t>
            </a:r>
            <a:endParaRPr lang="en-US" sz="2400" dirty="0" smtClean="0"/>
          </a:p>
          <a:p>
            <a:pPr lvl="1"/>
            <a:r>
              <a:rPr lang="en-US" sz="2400" dirty="0" smtClean="0"/>
              <a:t>Before </a:t>
            </a:r>
            <a:r>
              <a:rPr lang="en-US" sz="2400" dirty="0"/>
              <a:t>patient contact; </a:t>
            </a:r>
            <a:endParaRPr lang="en-US" sz="2400" dirty="0" smtClean="0"/>
          </a:p>
          <a:p>
            <a:pPr lvl="1"/>
            <a:r>
              <a:rPr lang="en-US" sz="2400" dirty="0" smtClean="0"/>
              <a:t>Before </a:t>
            </a:r>
            <a:r>
              <a:rPr lang="en-US" sz="2400" dirty="0"/>
              <a:t>an aseptic task; </a:t>
            </a:r>
            <a:endParaRPr lang="en-US" sz="2400" dirty="0" smtClean="0"/>
          </a:p>
          <a:p>
            <a:pPr lvl="1"/>
            <a:r>
              <a:rPr lang="en-US" sz="2400" dirty="0" smtClean="0"/>
              <a:t>After </a:t>
            </a:r>
            <a:r>
              <a:rPr lang="en-US" sz="2400" dirty="0"/>
              <a:t>body fluid exposure risk; </a:t>
            </a:r>
            <a:endParaRPr lang="en-US" sz="2400" dirty="0" smtClean="0"/>
          </a:p>
          <a:p>
            <a:pPr lvl="1"/>
            <a:r>
              <a:rPr lang="en-US" sz="2400" dirty="0" smtClean="0"/>
              <a:t>After </a:t>
            </a:r>
            <a:r>
              <a:rPr lang="en-US" sz="2400" dirty="0"/>
              <a:t>patient contact and </a:t>
            </a:r>
            <a:endParaRPr lang="en-US" sz="2400" dirty="0" smtClean="0"/>
          </a:p>
          <a:p>
            <a:pPr lvl="1"/>
            <a:r>
              <a:rPr lang="en-US" sz="2400" dirty="0" smtClean="0"/>
              <a:t>After </a:t>
            </a:r>
            <a:r>
              <a:rPr lang="en-US" sz="2400" dirty="0"/>
              <a:t>contact with patient surroundings. </a:t>
            </a:r>
            <a:endParaRPr lang="en-US" sz="2400" dirty="0" smtClean="0"/>
          </a:p>
          <a:p>
            <a:pPr lvl="1"/>
            <a:endParaRPr lang="en-US" sz="2400" dirty="0"/>
          </a:p>
          <a:p>
            <a:pPr lvl="1"/>
            <a:r>
              <a:rPr lang="en-US" sz="2400" dirty="0" smtClean="0"/>
              <a:t>Nurses </a:t>
            </a:r>
            <a:r>
              <a:rPr lang="en-US" sz="2400" dirty="0"/>
              <a:t>in pediatric wards have an average of </a:t>
            </a:r>
            <a:r>
              <a:rPr lang="en-US" sz="2400" dirty="0">
                <a:effectLst>
                  <a:outerShdw blurRad="38100" dist="38100" dir="2700000" algn="tl">
                    <a:srgbClr val="000000">
                      <a:alpha val="43137"/>
                    </a:srgbClr>
                  </a:outerShdw>
                </a:effectLst>
              </a:rPr>
              <a:t>8 opportunities for hand hygiene per hour </a:t>
            </a:r>
            <a:r>
              <a:rPr lang="en-US" sz="2400" dirty="0"/>
              <a:t>of patient care; nurses in ICUs have an average </a:t>
            </a:r>
            <a:r>
              <a:rPr lang="en-US" sz="2400" dirty="0">
                <a:effectLst>
                  <a:outerShdw blurRad="38100" dist="38100" dir="2700000" algn="tl">
                    <a:srgbClr val="000000">
                      <a:alpha val="43137"/>
                    </a:srgbClr>
                  </a:outerShdw>
                </a:effectLst>
              </a:rPr>
              <a:t>of 30 opportunities per hour</a:t>
            </a:r>
            <a:r>
              <a:rPr lang="en-US" sz="2400" dirty="0"/>
              <a:t>.</a:t>
            </a:r>
          </a:p>
          <a:p>
            <a:pPr lvl="1"/>
            <a:endParaRPr lang="en-US" sz="2400" dirty="0" smtClean="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dirty="0" smtClean="0"/>
              <a:t>Hand hygiene compliance – 40%</a:t>
            </a:r>
          </a:p>
          <a:p>
            <a:pPr marL="285750" indent="-285750">
              <a:buFont typeface="Arial" panose="020B0604020202020204" pitchFamily="34" charset="0"/>
              <a:buChar char="•"/>
            </a:pPr>
            <a:r>
              <a:rPr lang="en-US" dirty="0" smtClean="0"/>
              <a:t>The average healthcare worker correctly washes their hands in 4 out of 10 opportunities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43" y="4659689"/>
            <a:ext cx="2855442" cy="11966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62" y="5809221"/>
            <a:ext cx="2560678" cy="7820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0324" y="1690164"/>
            <a:ext cx="1849245" cy="1770739"/>
          </a:xfrm>
          <a:prstGeom prst="rect">
            <a:avLst/>
          </a:prstGeom>
        </p:spPr>
      </p:pic>
    </p:spTree>
    <p:extLst>
      <p:ext uri="{BB962C8B-B14F-4D97-AF65-F5344CB8AC3E}">
        <p14:creationId xmlns:p14="http://schemas.microsoft.com/office/powerpoint/2010/main" val="390478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Research Question</a:t>
            </a:r>
            <a:endParaRPr lang="en-US" dirty="0"/>
          </a:p>
        </p:txBody>
      </p:sp>
      <p:sp>
        <p:nvSpPr>
          <p:cNvPr id="3" name="Content Placeholder 2"/>
          <p:cNvSpPr>
            <a:spLocks noGrp="1"/>
          </p:cNvSpPr>
          <p:nvPr>
            <p:ph idx="1"/>
          </p:nvPr>
        </p:nvSpPr>
        <p:spPr>
          <a:xfrm>
            <a:off x="4656811" y="619847"/>
            <a:ext cx="7073869" cy="5685357"/>
          </a:xfrm>
        </p:spPr>
        <p:txBody>
          <a:bodyPr anchor="ctr">
            <a:normAutofit/>
          </a:bodyPr>
          <a:lstStyle/>
          <a:p>
            <a:pPr marL="201168" lvl="1" indent="0">
              <a:buNone/>
            </a:pPr>
            <a:r>
              <a:rPr lang="en-US" sz="2400" u="sng" dirty="0"/>
              <a:t>Our research question:</a:t>
            </a:r>
          </a:p>
          <a:p>
            <a:pPr marL="201168" lvl="1" indent="0">
              <a:buNone/>
            </a:pPr>
            <a:r>
              <a:rPr lang="en-US" sz="2400" dirty="0" smtClean="0"/>
              <a:t>To what extent can providing </a:t>
            </a:r>
            <a:r>
              <a:rPr lang="en-US" sz="2400" dirty="0"/>
              <a:t>individuals with </a:t>
            </a:r>
            <a:r>
              <a:rPr lang="en-US" sz="2400" dirty="0">
                <a:effectLst>
                  <a:outerShdw blurRad="38100" dist="38100" dir="2700000" algn="tl">
                    <a:srgbClr val="000000">
                      <a:alpha val="43137"/>
                    </a:srgbClr>
                  </a:outerShdw>
                </a:effectLst>
              </a:rPr>
              <a:t>information </a:t>
            </a:r>
            <a:r>
              <a:rPr lang="en-US" sz="2400" dirty="0"/>
              <a:t>about how to properly wash their hands as well as a simple </a:t>
            </a:r>
            <a:r>
              <a:rPr lang="en-US" sz="2400" dirty="0">
                <a:effectLst>
                  <a:outerShdw blurRad="38100" dist="38100" dir="2700000" algn="tl">
                    <a:srgbClr val="000000">
                      <a:alpha val="43137"/>
                    </a:srgbClr>
                  </a:outerShdw>
                </a:effectLst>
              </a:rPr>
              <a:t>'behavioral' intervention </a:t>
            </a:r>
            <a:r>
              <a:rPr lang="en-US" sz="2400" dirty="0"/>
              <a:t>which has been shown to increase compliance in lab </a:t>
            </a:r>
            <a:r>
              <a:rPr lang="en-US" sz="2400" dirty="0" smtClean="0"/>
              <a:t>experiments </a:t>
            </a:r>
            <a:r>
              <a:rPr lang="en-US" sz="2400" dirty="0"/>
              <a:t>affect compliance rates to hand hygiene requirements in a natural field </a:t>
            </a:r>
            <a:r>
              <a:rPr lang="en-US" sz="2400" dirty="0" smtClean="0"/>
              <a:t>setting?</a:t>
            </a:r>
          </a:p>
          <a:p>
            <a:pPr marL="201168" lvl="1" indent="0">
              <a:buNone/>
            </a:pPr>
            <a:r>
              <a:rPr lang="en-US" sz="2400" dirty="0"/>
              <a:t> </a:t>
            </a:r>
            <a:endParaRPr lang="en-US" sz="2400" dirty="0" smtClean="0"/>
          </a:p>
          <a:p>
            <a:pPr marL="201168" lvl="1" indent="0">
              <a:buNone/>
            </a:pPr>
            <a:r>
              <a:rPr lang="en-US" sz="2400" dirty="0" smtClean="0"/>
              <a:t>Our </a:t>
            </a:r>
            <a:r>
              <a:rPr lang="en-US" sz="2400" dirty="0"/>
              <a:t>intervention primes people to think</a:t>
            </a:r>
            <a:r>
              <a:rPr lang="en-US" sz="2400" i="1" dirty="0"/>
              <a:t> </a:t>
            </a:r>
            <a:r>
              <a:rPr lang="en-US" sz="2400" dirty="0"/>
              <a:t>they are being </a:t>
            </a:r>
            <a:r>
              <a:rPr lang="en-US" sz="2400" dirty="0" smtClean="0"/>
              <a:t>monitored while </a:t>
            </a:r>
            <a:r>
              <a:rPr lang="en-US" sz="2400" dirty="0"/>
              <a:t>washing their </a:t>
            </a:r>
            <a:r>
              <a:rPr lang="en-US" sz="2400" dirty="0" smtClean="0"/>
              <a:t>hands.</a:t>
            </a:r>
          </a:p>
          <a:p>
            <a:pPr marL="201168" lvl="1" indent="0">
              <a:buNone/>
            </a:pPr>
            <a:endParaRPr lang="en-US" sz="2400" dirty="0"/>
          </a:p>
          <a:p>
            <a:pPr marL="201168" lvl="1" indent="0">
              <a:buNone/>
            </a:pPr>
            <a:endParaRPr lang="en-US" sz="2400" dirty="0" smtClean="0"/>
          </a:p>
          <a:p>
            <a:pPr marL="201168" lvl="1" indent="0">
              <a:buNone/>
            </a:pPr>
            <a:endParaRPr lang="en-US" sz="2400" dirty="0"/>
          </a:p>
          <a:p>
            <a:pPr marL="201168" lvl="1" indent="0">
              <a:buNone/>
            </a:pPr>
            <a:r>
              <a:rPr lang="en-US" sz="2400" dirty="0"/>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3810000"/>
            <a:ext cx="3059124"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72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a:xfrm>
            <a:off x="4800599" y="533812"/>
            <a:ext cx="6930081" cy="5573684"/>
          </a:xfrm>
        </p:spPr>
        <p:txBody>
          <a:bodyPr anchor="t">
            <a:normAutofit/>
          </a:bodyPr>
          <a:lstStyle/>
          <a:p>
            <a:pPr lvl="1"/>
            <a:r>
              <a:rPr lang="en-US" sz="2400" dirty="0" smtClean="0"/>
              <a:t>Numerous studies have reviewed interventions aimed at improving hand hygiene</a:t>
            </a:r>
          </a:p>
          <a:p>
            <a:pPr lvl="1"/>
            <a:r>
              <a:rPr lang="en-US" sz="2400" dirty="0" smtClean="0"/>
              <a:t>A multi-modal approach to hand-hygiene promotion is considered to be the most efficient and effective way to improve compliance.</a:t>
            </a:r>
          </a:p>
          <a:p>
            <a:pPr lvl="1"/>
            <a:r>
              <a:rPr lang="en-US" sz="2400" dirty="0" smtClean="0"/>
              <a:t>However, this multi-modal approach can be expensive and resource intensive to implement</a:t>
            </a:r>
          </a:p>
          <a:p>
            <a:pPr lvl="1"/>
            <a:r>
              <a:rPr lang="en-US" sz="2400" dirty="0" smtClean="0"/>
              <a:t>An easier to implement solution might be to introduce different type of promotional material</a:t>
            </a:r>
          </a:p>
          <a:p>
            <a:pPr lvl="1"/>
            <a:r>
              <a:rPr lang="en-US" sz="2400" dirty="0" smtClean="0"/>
              <a:t>To date, very few studies have investigated the effects of promotional and awareness posters</a:t>
            </a:r>
            <a:endParaRPr lang="en-US" sz="2400" dirty="0"/>
          </a:p>
          <a:p>
            <a:pPr marL="201168" lvl="1" indent="0">
              <a:buNone/>
            </a:pPr>
            <a:endParaRPr lang="en-US" sz="2400" dirty="0" smtClean="0"/>
          </a:p>
          <a:p>
            <a:pPr marL="201168" lvl="1" indent="0">
              <a:buNone/>
            </a:pPr>
            <a:endParaRPr lang="en-US" sz="2400" dirty="0"/>
          </a:p>
          <a:p>
            <a:pPr marL="201168" lvl="1" indent="0">
              <a:buNone/>
            </a:pPr>
            <a:endParaRPr lang="en-US" sz="2400" dirty="0" smtClean="0"/>
          </a:p>
          <a:p>
            <a:pPr marL="201168" lvl="1" indent="0">
              <a:buNone/>
            </a:pPr>
            <a:endParaRPr lang="en-US" sz="2400" dirty="0"/>
          </a:p>
          <a:p>
            <a:pPr marL="201168" lvl="1" indent="0">
              <a:buNone/>
            </a:pPr>
            <a:endParaRPr lang="en-US" sz="2400" dirty="0" smtClean="0"/>
          </a:p>
          <a:p>
            <a:pPr marL="201168" lvl="1" indent="0">
              <a:buNone/>
            </a:pPr>
            <a:endParaRPr lang="en-US" sz="2400"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Are there effective ways to improve hand hygiene compliance?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250" y="4651836"/>
            <a:ext cx="2112494" cy="21124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65" y="3961593"/>
            <a:ext cx="1391293" cy="2149901"/>
          </a:xfrm>
          <a:prstGeom prst="rect">
            <a:avLst/>
          </a:prstGeom>
        </p:spPr>
      </p:pic>
    </p:spTree>
    <p:extLst>
      <p:ext uri="{BB962C8B-B14F-4D97-AF65-F5344CB8AC3E}">
        <p14:creationId xmlns:p14="http://schemas.microsoft.com/office/powerpoint/2010/main" val="1771111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a:t>
            </a:r>
            <a:endParaRPr lang="en-US" dirty="0"/>
          </a:p>
        </p:txBody>
      </p:sp>
      <p:sp>
        <p:nvSpPr>
          <p:cNvPr id="11" name="Content Placeholder 10"/>
          <p:cNvSpPr>
            <a:spLocks noGrp="1"/>
          </p:cNvSpPr>
          <p:nvPr>
            <p:ph idx="1"/>
          </p:nvPr>
        </p:nvSpPr>
        <p:spPr>
          <a:xfrm>
            <a:off x="4441354" y="595594"/>
            <a:ext cx="5233087" cy="5257800"/>
          </a:xfrm>
        </p:spPr>
        <p:txBody>
          <a:bodyPr/>
          <a:lstStyle/>
          <a:p>
            <a:endParaRPr lang="en-US" dirty="0" smtClean="0"/>
          </a:p>
          <a:p>
            <a:r>
              <a:rPr lang="en-US" b="1" dirty="0" smtClean="0"/>
              <a:t>WHO Hand Hygiene Observation Tool:</a:t>
            </a:r>
          </a:p>
          <a:p>
            <a:pPr marL="0" indent="0">
              <a:buNone/>
            </a:pPr>
            <a:r>
              <a:rPr lang="en-US" dirty="0" smtClean="0"/>
              <a:t>Technique – 11 steps correctly followed?</a:t>
            </a:r>
          </a:p>
          <a:p>
            <a:pPr marL="932688" lvl="2" indent="-457200"/>
            <a:r>
              <a:rPr lang="en-US" dirty="0" smtClean="0"/>
              <a:t>COMPLIANCE SCORE</a:t>
            </a:r>
          </a:p>
          <a:p>
            <a:pPr marL="932688" lvl="2" indent="-457200"/>
            <a:r>
              <a:rPr lang="en-US" dirty="0" smtClean="0"/>
              <a:t>LENGTH OF TIME </a:t>
            </a:r>
          </a:p>
          <a:p>
            <a:pPr marL="0" indent="0">
              <a:buNone/>
            </a:pPr>
            <a:endParaRPr lang="en-US" dirty="0" smtClean="0"/>
          </a:p>
          <a:p>
            <a:endParaRPr lang="en-US" dirty="0" smtClean="0"/>
          </a:p>
          <a:p>
            <a:endParaRPr lang="en-US" dirty="0"/>
          </a:p>
          <a:p>
            <a:pPr marL="457200" indent="-457200">
              <a:buFont typeface="+mj-lt"/>
              <a:buAutoNum type="arabicPeriod"/>
            </a:pPr>
            <a:endParaRPr lang="en-US" dirty="0"/>
          </a:p>
          <a:p>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WHO has developed a standardized measurement tool</a:t>
            </a:r>
          </a:p>
          <a:p>
            <a:pPr marL="285750" indent="-285750">
              <a:buFont typeface="Arial" panose="020B0604020202020204" pitchFamily="34" charset="0"/>
              <a:buChar char="•"/>
            </a:pPr>
            <a:r>
              <a:rPr lang="en-US" dirty="0" smtClean="0"/>
              <a:t>Unobtrusive observation by trained professional</a:t>
            </a:r>
          </a:p>
          <a:p>
            <a:pPr marL="285750" indent="-285750">
              <a:buFont typeface="Arial" panose="020B0604020202020204" pitchFamily="34" charset="0"/>
              <a:buChar char="•"/>
            </a:pPr>
            <a:r>
              <a:rPr lang="en-US" dirty="0" smtClean="0"/>
              <a:t>In this study the duration and technique are measured</a:t>
            </a:r>
          </a:p>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54" y="4684782"/>
            <a:ext cx="1370441" cy="137044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8785" y="2654763"/>
            <a:ext cx="2579540" cy="3727217"/>
          </a:xfrm>
          <a:prstGeom prst="rect">
            <a:avLst/>
          </a:prstGeom>
        </p:spPr>
      </p:pic>
    </p:spTree>
    <p:extLst>
      <p:ext uri="{BB962C8B-B14F-4D97-AF65-F5344CB8AC3E}">
        <p14:creationId xmlns:p14="http://schemas.microsoft.com/office/powerpoint/2010/main" val="4265073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a:t>
            </a:r>
            <a:endParaRPr lang="en-US" dirty="0"/>
          </a:p>
        </p:txBody>
      </p:sp>
      <p:sp>
        <p:nvSpPr>
          <p:cNvPr id="3" name="Content Placeholder 2"/>
          <p:cNvSpPr>
            <a:spLocks noGrp="1"/>
          </p:cNvSpPr>
          <p:nvPr>
            <p:ph idx="1"/>
          </p:nvPr>
        </p:nvSpPr>
        <p:spPr>
          <a:xfrm>
            <a:off x="4800599" y="533812"/>
            <a:ext cx="6930081" cy="5573684"/>
          </a:xfrm>
        </p:spPr>
        <p:txBody>
          <a:bodyPr anchor="ctr">
            <a:noAutofit/>
          </a:bodyPr>
          <a:lstStyle/>
          <a:p>
            <a:r>
              <a:rPr lang="en-US" b="1" dirty="0" smtClean="0"/>
              <a:t>Independent variables</a:t>
            </a:r>
          </a:p>
          <a:p>
            <a:pPr lvl="1">
              <a:buFont typeface="Arial"/>
              <a:buChar char="•"/>
            </a:pPr>
            <a:r>
              <a:rPr lang="en-US" sz="2000" dirty="0" smtClean="0"/>
              <a:t>Behavioral prompt (‘watching eyes’)</a:t>
            </a:r>
          </a:p>
          <a:p>
            <a:pPr lvl="1">
              <a:buFont typeface="Arial"/>
              <a:buChar char="•"/>
            </a:pPr>
            <a:r>
              <a:rPr lang="en-US" sz="2000" dirty="0" smtClean="0"/>
              <a:t>Participants’ perceptions of the legitimacy of the regulator / supervisory </a:t>
            </a:r>
            <a:r>
              <a:rPr lang="en-US" sz="2000" dirty="0" err="1" smtClean="0"/>
              <a:t>organisations</a:t>
            </a:r>
            <a:endParaRPr lang="en-US" sz="2000" dirty="0" smtClean="0"/>
          </a:p>
          <a:p>
            <a:pPr lvl="1">
              <a:buFont typeface="Arial"/>
              <a:buChar char="•"/>
            </a:pPr>
            <a:endParaRPr lang="en-US" sz="2000" dirty="0" smtClean="0"/>
          </a:p>
          <a:p>
            <a:r>
              <a:rPr lang="en-US" b="1" dirty="0" smtClean="0"/>
              <a:t>Dependent variables</a:t>
            </a:r>
            <a:r>
              <a:rPr lang="en-US" dirty="0"/>
              <a:t>		</a:t>
            </a:r>
          </a:p>
          <a:p>
            <a:pPr lvl="1">
              <a:buFont typeface="Arial"/>
              <a:buChar char="•"/>
            </a:pPr>
            <a:r>
              <a:rPr lang="en-US" sz="2000" dirty="0" smtClean="0"/>
              <a:t>Hand </a:t>
            </a:r>
            <a:r>
              <a:rPr lang="en-US" sz="2000" dirty="0"/>
              <a:t>hygiene </a:t>
            </a:r>
            <a:r>
              <a:rPr lang="en-US" sz="2000" dirty="0" smtClean="0"/>
              <a:t>technique </a:t>
            </a:r>
          </a:p>
          <a:p>
            <a:pPr lvl="1">
              <a:buFont typeface="Arial"/>
              <a:buChar char="•"/>
            </a:pPr>
            <a:r>
              <a:rPr lang="en-US" sz="2000" dirty="0" smtClean="0"/>
              <a:t>Duration of hand washing </a:t>
            </a:r>
          </a:p>
          <a:p>
            <a:pPr marL="292608" lvl="1">
              <a:buNone/>
            </a:pPr>
            <a:r>
              <a:rPr lang="en-US" sz="2000" dirty="0"/>
              <a:t>	</a:t>
            </a:r>
            <a:r>
              <a:rPr lang="en-US" sz="1400" dirty="0" smtClean="0"/>
              <a:t>(measured </a:t>
            </a:r>
            <a:r>
              <a:rPr lang="en-US" sz="1400" dirty="0"/>
              <a:t>using </a:t>
            </a:r>
            <a:r>
              <a:rPr lang="en-US" sz="1400" dirty="0" smtClean="0"/>
              <a:t>an observation tool reflecting the WHO Hand Hygiene Guidelines)</a:t>
            </a:r>
          </a:p>
          <a:p>
            <a:endParaRPr lang="en-US" dirty="0"/>
          </a:p>
          <a:p>
            <a:r>
              <a:rPr lang="en-US" b="1" dirty="0"/>
              <a:t>Participants	</a:t>
            </a:r>
            <a:r>
              <a:rPr lang="en-US" dirty="0"/>
              <a:t>		</a:t>
            </a:r>
          </a:p>
          <a:p>
            <a:r>
              <a:rPr lang="en-US" dirty="0" smtClean="0"/>
              <a:t>Doctors and nurses in a large hospital in the United Arab Emirates (UAE): between </a:t>
            </a:r>
            <a:r>
              <a:rPr lang="en-US" dirty="0"/>
              <a:t>200-300 </a:t>
            </a:r>
            <a:r>
              <a:rPr lang="en-US" dirty="0" smtClean="0"/>
              <a:t>participants</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Controlled experiment</a:t>
            </a:r>
          </a:p>
          <a:p>
            <a:r>
              <a:rPr lang="en-US" dirty="0" smtClean="0"/>
              <a:t>	</a:t>
            </a:r>
            <a:endParaRPr lang="en-US" dirty="0"/>
          </a:p>
        </p:txBody>
      </p:sp>
      <p:pic>
        <p:nvPicPr>
          <p:cNvPr id="7" name="Picture 6"/>
          <p:cNvPicPr>
            <a:picLocks noChangeAspect="1"/>
          </p:cNvPicPr>
          <p:nvPr/>
        </p:nvPicPr>
        <p:blipFill>
          <a:blip r:embed="rId2"/>
          <a:stretch>
            <a:fillRect/>
          </a:stretch>
        </p:blipFill>
        <p:spPr>
          <a:xfrm>
            <a:off x="408433" y="3976090"/>
            <a:ext cx="3079747" cy="2292809"/>
          </a:xfrm>
          <a:prstGeom prst="rect">
            <a:avLst/>
          </a:prstGeom>
        </p:spPr>
      </p:pic>
    </p:spTree>
    <p:extLst>
      <p:ext uri="{BB962C8B-B14F-4D97-AF65-F5344CB8AC3E}">
        <p14:creationId xmlns:p14="http://schemas.microsoft.com/office/powerpoint/2010/main" val="333070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635702"/>
          </a:xfrm>
        </p:spPr>
        <p:txBody>
          <a:bodyPr/>
          <a:lstStyle/>
          <a:p>
            <a:r>
              <a:rPr lang="en-US" dirty="0" smtClean="0"/>
              <a:t/>
            </a:r>
            <a:br>
              <a:rPr lang="en-US" dirty="0" smtClean="0"/>
            </a:br>
            <a:r>
              <a:rPr lang="en-US" dirty="0"/>
              <a:t/>
            </a:r>
            <a:br>
              <a:rPr lang="en-US" dirty="0"/>
            </a:br>
            <a:r>
              <a:rPr lang="en-US" dirty="0" smtClean="0"/>
              <a:t>Our Study</a:t>
            </a:r>
            <a:endParaRPr lang="en-US" dirty="0"/>
          </a:p>
        </p:txBody>
      </p:sp>
      <p:sp>
        <p:nvSpPr>
          <p:cNvPr id="3" name="Content Placeholder 2"/>
          <p:cNvSpPr>
            <a:spLocks noGrp="1"/>
          </p:cNvSpPr>
          <p:nvPr>
            <p:ph idx="1"/>
          </p:nvPr>
        </p:nvSpPr>
        <p:spPr>
          <a:xfrm>
            <a:off x="4800599" y="533812"/>
            <a:ext cx="7096126" cy="5866988"/>
          </a:xfrm>
        </p:spPr>
        <p:txBody>
          <a:bodyPr anchor="ctr">
            <a:normAutofit/>
          </a:bodyPr>
          <a:lstStyle/>
          <a:p>
            <a:pPr marL="749808" lvl="1" indent="-457200">
              <a:spcAft>
                <a:spcPts val="1800"/>
              </a:spcAft>
            </a:pPr>
            <a:r>
              <a:rPr lang="en-US" sz="2400" dirty="0" smtClean="0"/>
              <a:t>Doctors and nurses </a:t>
            </a:r>
            <a:r>
              <a:rPr lang="en-US" sz="2400" dirty="0"/>
              <a:t>are invited to </a:t>
            </a:r>
            <a:r>
              <a:rPr lang="en-US" sz="2400" dirty="0" smtClean="0"/>
              <a:t>take part and select a time slot (15-20 </a:t>
            </a:r>
            <a:r>
              <a:rPr lang="en-US" sz="2400" dirty="0" err="1" smtClean="0"/>
              <a:t>mins</a:t>
            </a:r>
            <a:r>
              <a:rPr lang="en-US" sz="2400" dirty="0" smtClean="0"/>
              <a:t>.) </a:t>
            </a:r>
            <a:r>
              <a:rPr lang="en-US" sz="2400" dirty="0"/>
              <a:t>over a three day </a:t>
            </a:r>
            <a:r>
              <a:rPr lang="en-US" sz="2400" dirty="0" smtClean="0"/>
              <a:t>period. </a:t>
            </a:r>
          </a:p>
          <a:p>
            <a:pPr marL="749808" lvl="1" indent="-457200">
              <a:spcAft>
                <a:spcPts val="1800"/>
              </a:spcAft>
            </a:pPr>
            <a:r>
              <a:rPr lang="en-US" sz="2400" dirty="0" smtClean="0"/>
              <a:t>The Research Assistant (RA) gives the students an overview of the study, asks them to read the information sheet and sign the consent form.</a:t>
            </a:r>
          </a:p>
          <a:p>
            <a:pPr marL="749808" lvl="1" indent="-457200">
              <a:spcAft>
                <a:spcPts val="1800"/>
              </a:spcAft>
            </a:pPr>
            <a:r>
              <a:rPr lang="en-US" sz="2400" dirty="0" smtClean="0"/>
              <a:t>RA asks the participants </a:t>
            </a:r>
            <a:r>
              <a:rPr lang="en-US" sz="2400" dirty="0"/>
              <a:t>to </a:t>
            </a:r>
            <a:r>
              <a:rPr lang="en-US" sz="2400" dirty="0">
                <a:effectLst>
                  <a:outerShdw blurRad="38100" dist="38100" dir="2700000" algn="tl">
                    <a:srgbClr val="000000">
                      <a:alpha val="43137"/>
                    </a:srgbClr>
                  </a:outerShdw>
                </a:effectLst>
              </a:rPr>
              <a:t>prepare a bandage (aseptic) in order to address a wound on a mannequin </a:t>
            </a:r>
            <a:r>
              <a:rPr lang="en-US" sz="2400" dirty="0"/>
              <a:t>(patient</a:t>
            </a:r>
            <a:r>
              <a:rPr lang="en-US" sz="2400" dirty="0" smtClean="0"/>
              <a:t>). </a:t>
            </a:r>
          </a:p>
          <a:p>
            <a:pPr marL="749808" lvl="1" indent="-457200">
              <a:spcAft>
                <a:spcPts val="1800"/>
              </a:spcAft>
            </a:pPr>
            <a:r>
              <a:rPr lang="en-US" sz="2400" dirty="0" smtClean="0"/>
              <a:t>This </a:t>
            </a:r>
            <a:r>
              <a:rPr lang="en-US" sz="2400" dirty="0"/>
              <a:t>task </a:t>
            </a:r>
            <a:r>
              <a:rPr lang="en-US" sz="2400" dirty="0" smtClean="0"/>
              <a:t>takes </a:t>
            </a:r>
            <a:r>
              <a:rPr lang="en-US" sz="2400" dirty="0"/>
              <a:t>place in one of the observation rooms. </a:t>
            </a:r>
            <a:endParaRPr lang="en-US" sz="2400" dirty="0" smtClean="0"/>
          </a:p>
        </p:txBody>
      </p:sp>
      <p:sp>
        <p:nvSpPr>
          <p:cNvPr id="4" name="Text Placeholder 3"/>
          <p:cNvSpPr>
            <a:spLocks noGrp="1"/>
          </p:cNvSpPr>
          <p:nvPr>
            <p:ph type="body" sz="half" idx="2"/>
          </p:nvPr>
        </p:nvSpPr>
        <p:spPr>
          <a:xfrm>
            <a:off x="457200" y="3245740"/>
            <a:ext cx="3200400" cy="3059463"/>
          </a:xfrm>
        </p:spPr>
        <p:txBody>
          <a:bodyPr/>
          <a:lstStyle/>
          <a:p>
            <a:pPr marL="285750" indent="-285750">
              <a:buFont typeface="Arial" panose="020B0604020202020204" pitchFamily="34" charset="0"/>
              <a:buChar char="•"/>
            </a:pPr>
            <a:r>
              <a:rPr lang="en-US" dirty="0" smtClean="0"/>
              <a:t>Methodology</a:t>
            </a:r>
            <a:endParaRPr lang="en-US" dirty="0"/>
          </a:p>
          <a:p>
            <a:pPr marL="285750" indent="-285750">
              <a:buFont typeface="Arial" panose="020B0604020202020204" pitchFamily="34" charset="0"/>
              <a:buChar char="•"/>
            </a:pPr>
            <a:r>
              <a:rPr lang="en-US" dirty="0" smtClean="0"/>
              <a:t>Clinical Skills Lab</a:t>
            </a:r>
          </a:p>
        </p:txBody>
      </p:sp>
      <p:pic>
        <p:nvPicPr>
          <p:cNvPr id="6" name="Picture 5"/>
          <p:cNvPicPr>
            <a:picLocks noChangeAspect="1"/>
          </p:cNvPicPr>
          <p:nvPr/>
        </p:nvPicPr>
        <p:blipFill>
          <a:blip r:embed="rId3"/>
          <a:stretch>
            <a:fillRect/>
          </a:stretch>
        </p:blipFill>
        <p:spPr>
          <a:xfrm>
            <a:off x="2216090" y="4003862"/>
            <a:ext cx="1609466" cy="2189702"/>
          </a:xfrm>
          <a:prstGeom prst="rect">
            <a:avLst/>
          </a:prstGeom>
        </p:spPr>
      </p:pic>
      <p:pic>
        <p:nvPicPr>
          <p:cNvPr id="7" name="Picture 6"/>
          <p:cNvPicPr>
            <a:picLocks noChangeAspect="1"/>
          </p:cNvPicPr>
          <p:nvPr/>
        </p:nvPicPr>
        <p:blipFill>
          <a:blip r:embed="rId4"/>
          <a:stretch>
            <a:fillRect/>
          </a:stretch>
        </p:blipFill>
        <p:spPr>
          <a:xfrm>
            <a:off x="2242027" y="367883"/>
            <a:ext cx="1583530" cy="2087080"/>
          </a:xfrm>
          <a:prstGeom prst="rect">
            <a:avLst/>
          </a:prstGeom>
        </p:spPr>
      </p:pic>
    </p:spTree>
    <p:extLst>
      <p:ext uri="{BB962C8B-B14F-4D97-AF65-F5344CB8AC3E}">
        <p14:creationId xmlns:p14="http://schemas.microsoft.com/office/powerpoint/2010/main" val="2077786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635702"/>
          </a:xfrm>
        </p:spPr>
        <p:txBody>
          <a:bodyPr/>
          <a:lstStyle/>
          <a:p>
            <a:r>
              <a:rPr lang="en-US" dirty="0" smtClean="0"/>
              <a:t/>
            </a:r>
            <a:br>
              <a:rPr lang="en-US" dirty="0" smtClean="0"/>
            </a:br>
            <a:r>
              <a:rPr lang="en-US" dirty="0"/>
              <a:t/>
            </a:r>
            <a:br>
              <a:rPr lang="en-US" dirty="0"/>
            </a:br>
            <a:r>
              <a:rPr lang="en-US" dirty="0" smtClean="0"/>
              <a:t>Our Study</a:t>
            </a:r>
            <a:endParaRPr lang="en-US" dirty="0"/>
          </a:p>
        </p:txBody>
      </p:sp>
      <p:sp>
        <p:nvSpPr>
          <p:cNvPr id="3" name="Content Placeholder 2"/>
          <p:cNvSpPr>
            <a:spLocks noGrp="1"/>
          </p:cNvSpPr>
          <p:nvPr>
            <p:ph idx="1"/>
          </p:nvPr>
        </p:nvSpPr>
        <p:spPr>
          <a:xfrm>
            <a:off x="4800599" y="533812"/>
            <a:ext cx="6930081" cy="5573684"/>
          </a:xfrm>
        </p:spPr>
        <p:txBody>
          <a:bodyPr anchor="ctr">
            <a:normAutofit/>
          </a:bodyPr>
          <a:lstStyle/>
          <a:p>
            <a:pPr marL="749808" lvl="1" indent="-457200">
              <a:spcAft>
                <a:spcPts val="1800"/>
              </a:spcAft>
            </a:pPr>
            <a:r>
              <a:rPr lang="en-US" sz="2400" dirty="0"/>
              <a:t>I</a:t>
            </a:r>
            <a:r>
              <a:rPr lang="en-US" sz="2400" dirty="0" smtClean="0"/>
              <a:t>t </a:t>
            </a:r>
            <a:r>
              <a:rPr lang="en-US" sz="2400" dirty="0"/>
              <a:t>is anticipated that a high number of participants will wash their hands without any </a:t>
            </a:r>
            <a:r>
              <a:rPr lang="en-US" sz="2400" dirty="0" smtClean="0"/>
              <a:t>prompting.</a:t>
            </a:r>
            <a:endParaRPr lang="en-US" sz="2400" dirty="0"/>
          </a:p>
          <a:p>
            <a:pPr marL="749808" lvl="1" indent="-457200">
              <a:spcAft>
                <a:spcPts val="1800"/>
              </a:spcAft>
            </a:pPr>
            <a:r>
              <a:rPr lang="en-US" sz="2400" dirty="0" smtClean="0"/>
              <a:t>However, the RA may </a:t>
            </a:r>
            <a:r>
              <a:rPr lang="en-US" sz="2400" dirty="0"/>
              <a:t>need to prompt the participants who do not attempt to wash their hands in the first </a:t>
            </a:r>
            <a:r>
              <a:rPr lang="en-US" sz="2400" dirty="0" smtClean="0"/>
              <a:t>instance.</a:t>
            </a:r>
            <a:endParaRPr lang="en-US" sz="2400" dirty="0"/>
          </a:p>
          <a:p>
            <a:pPr marL="749808" lvl="1" indent="-457200">
              <a:spcAft>
                <a:spcPts val="1800"/>
              </a:spcAft>
            </a:pPr>
            <a:r>
              <a:rPr lang="en-US" sz="2400" dirty="0"/>
              <a:t>The </a:t>
            </a:r>
            <a:r>
              <a:rPr lang="en-US" sz="2400" dirty="0" smtClean="0"/>
              <a:t>RA will observe the behavior and record </a:t>
            </a:r>
            <a:r>
              <a:rPr lang="en-US" sz="2400" dirty="0"/>
              <a:t>the duration of the hand washing as well as the level of compliance (hand hygiene technique), using a standardized </a:t>
            </a:r>
            <a:r>
              <a:rPr lang="en-US" sz="2400" dirty="0" smtClean="0"/>
              <a:t>tool based on the WHO tool</a:t>
            </a:r>
            <a:endParaRPr lang="en-US" sz="2400" dirty="0"/>
          </a:p>
        </p:txBody>
      </p:sp>
      <p:sp>
        <p:nvSpPr>
          <p:cNvPr id="4" name="Text Placeholder 3"/>
          <p:cNvSpPr>
            <a:spLocks noGrp="1"/>
          </p:cNvSpPr>
          <p:nvPr>
            <p:ph type="body" sz="half" idx="2"/>
          </p:nvPr>
        </p:nvSpPr>
        <p:spPr>
          <a:xfrm>
            <a:off x="457200" y="3245740"/>
            <a:ext cx="3200400" cy="3059463"/>
          </a:xfrm>
        </p:spPr>
        <p:txBody>
          <a:bodyPr/>
          <a:lstStyle/>
          <a:p>
            <a:pPr marL="285750" indent="-285750">
              <a:buFont typeface="Arial" panose="020B0604020202020204" pitchFamily="34" charset="0"/>
              <a:buChar char="•"/>
            </a:pPr>
            <a:r>
              <a:rPr lang="en-US" dirty="0" smtClean="0"/>
              <a:t>Observation</a:t>
            </a:r>
          </a:p>
        </p:txBody>
      </p:sp>
      <p:pic>
        <p:nvPicPr>
          <p:cNvPr id="8" name="Picture 7"/>
          <p:cNvPicPr>
            <a:picLocks noChangeAspect="1"/>
          </p:cNvPicPr>
          <p:nvPr/>
        </p:nvPicPr>
        <p:blipFill>
          <a:blip r:embed="rId3"/>
          <a:stretch>
            <a:fillRect/>
          </a:stretch>
        </p:blipFill>
        <p:spPr>
          <a:xfrm>
            <a:off x="408433" y="3976090"/>
            <a:ext cx="3079747" cy="2292809"/>
          </a:xfrm>
          <a:prstGeom prst="rect">
            <a:avLst/>
          </a:prstGeom>
        </p:spPr>
      </p:pic>
    </p:spTree>
    <p:extLst>
      <p:ext uri="{BB962C8B-B14F-4D97-AF65-F5344CB8AC3E}">
        <p14:creationId xmlns:p14="http://schemas.microsoft.com/office/powerpoint/2010/main" val="71238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6" name="Content Placeholder 5"/>
          <p:cNvSpPr>
            <a:spLocks noGrp="1"/>
          </p:cNvSpPr>
          <p:nvPr>
            <p:ph idx="1"/>
          </p:nvPr>
        </p:nvSpPr>
        <p:spPr>
          <a:xfrm>
            <a:off x="4550974" y="731520"/>
            <a:ext cx="6576990" cy="5257800"/>
          </a:xfrm>
        </p:spPr>
        <p:txBody>
          <a:bodyPr/>
          <a:lstStyle/>
          <a:p>
            <a:pPr marL="0" indent="0">
              <a:buNone/>
            </a:pPr>
            <a:endParaRPr lang="en-US" dirty="0" smtClean="0">
              <a:solidFill>
                <a:srgbClr val="000000"/>
              </a:solidFill>
            </a:endParaRPr>
          </a:p>
          <a:p>
            <a:pPr marL="0" indent="0">
              <a:buNone/>
            </a:pPr>
            <a:endParaRPr lang="en-US" dirty="0" smtClean="0">
              <a:solidFill>
                <a:srgbClr val="000000"/>
              </a:solidFill>
            </a:endParaRPr>
          </a:p>
          <a:p>
            <a:pPr marL="457200" indent="-457200">
              <a:buClrTx/>
              <a:buFont typeface="+mj-lt"/>
              <a:buAutoNum type="arabicParenR"/>
            </a:pPr>
            <a:r>
              <a:rPr lang="en-US" sz="2200" dirty="0" smtClean="0">
                <a:solidFill>
                  <a:srgbClr val="000000"/>
                </a:solidFill>
              </a:rPr>
              <a:t>Short description of the study</a:t>
            </a:r>
          </a:p>
          <a:p>
            <a:pPr marL="457200" indent="-457200">
              <a:buClrTx/>
              <a:buFont typeface="+mj-lt"/>
              <a:buAutoNum type="arabicParenR"/>
            </a:pPr>
            <a:r>
              <a:rPr lang="en-US" sz="2200" dirty="0" smtClean="0">
                <a:solidFill>
                  <a:srgbClr val="000000"/>
                </a:solidFill>
              </a:rPr>
              <a:t>Regulation &amp; supervision</a:t>
            </a:r>
          </a:p>
          <a:p>
            <a:pPr marL="457200" indent="-457200">
              <a:buClrTx/>
              <a:buFont typeface="+mj-lt"/>
              <a:buAutoNum type="arabicParenR"/>
            </a:pPr>
            <a:r>
              <a:rPr lang="en-US" sz="2200" dirty="0" smtClean="0">
                <a:solidFill>
                  <a:srgbClr val="000000"/>
                </a:solidFill>
              </a:rPr>
              <a:t>Objectives of regulation &amp; supervision</a:t>
            </a:r>
          </a:p>
          <a:p>
            <a:pPr marL="457200" indent="-457200">
              <a:buClrTx/>
              <a:buFont typeface="+mj-lt"/>
              <a:buAutoNum type="arabicParenR"/>
            </a:pPr>
            <a:r>
              <a:rPr lang="en-US" sz="2200" dirty="0">
                <a:solidFill>
                  <a:srgbClr val="000000"/>
                </a:solidFill>
              </a:rPr>
              <a:t>Key </a:t>
            </a:r>
            <a:r>
              <a:rPr lang="en-US" sz="2200" dirty="0" smtClean="0">
                <a:solidFill>
                  <a:srgbClr val="000000"/>
                </a:solidFill>
              </a:rPr>
              <a:t>challenges</a:t>
            </a:r>
          </a:p>
          <a:p>
            <a:pPr marL="457200" indent="-457200">
              <a:buClrTx/>
              <a:buFont typeface="+mj-lt"/>
              <a:buAutoNum type="arabicParenR"/>
            </a:pPr>
            <a:r>
              <a:rPr lang="en-US" sz="2200" dirty="0" smtClean="0">
                <a:solidFill>
                  <a:srgbClr val="000000"/>
                </a:solidFill>
              </a:rPr>
              <a:t>Measuring effectiveness</a:t>
            </a:r>
          </a:p>
          <a:p>
            <a:pPr marL="457200" indent="-457200">
              <a:buClrTx/>
              <a:buFont typeface="+mj-lt"/>
              <a:buAutoNum type="arabicParenR"/>
            </a:pPr>
            <a:r>
              <a:rPr lang="en-US" sz="2200" dirty="0" smtClean="0">
                <a:solidFill>
                  <a:srgbClr val="000000"/>
                </a:solidFill>
              </a:rPr>
              <a:t>Testing the effectiveness of an alternative model: a natural field experiment</a:t>
            </a:r>
          </a:p>
        </p:txBody>
      </p:sp>
      <p:sp>
        <p:nvSpPr>
          <p:cNvPr id="4" name="Text Placeholder 3"/>
          <p:cNvSpPr>
            <a:spLocks noGrp="1"/>
          </p:cNvSpPr>
          <p:nvPr>
            <p:ph type="body" sz="half" idx="2"/>
          </p:nvPr>
        </p:nvSpPr>
        <p:spPr>
          <a:xfrm>
            <a:off x="457200" y="2926080"/>
            <a:ext cx="3200400" cy="3655952"/>
          </a:xfrm>
        </p:spPr>
        <p:txBody>
          <a:bodyPr>
            <a:normAutofit/>
          </a:bodyPr>
          <a:lstStyle/>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smtClean="0"/>
          </a:p>
        </p:txBody>
      </p:sp>
      <p:pic>
        <p:nvPicPr>
          <p:cNvPr id="7" name="Picture 6"/>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8298453" y="5625833"/>
            <a:ext cx="2073533" cy="659796"/>
          </a:xfrm>
          <a:prstGeom prst="rect">
            <a:avLst/>
          </a:prstGeom>
          <a:noFill/>
          <a:ln>
            <a:solidFill>
              <a:schemeClr val="bg1"/>
            </a:solidFill>
          </a:ln>
          <a:effec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703489" y="5563504"/>
            <a:ext cx="2266608" cy="730988"/>
          </a:xfrm>
          <a:prstGeom prst="rect">
            <a:avLst/>
          </a:prstGeom>
          <a:noFill/>
          <a:ln>
            <a:noFill/>
          </a:ln>
        </p:spPr>
      </p:pic>
      <p:pic>
        <p:nvPicPr>
          <p:cNvPr id="10" name="35705012" descr="http://www.epsonet.eu/mediapool/72/723588/resources/35705012.jpg"/>
          <p:cNvPicPr/>
          <p:nvPr/>
        </p:nvPicPr>
        <p:blipFill>
          <a:blip r:embed="rId4">
            <a:extLst>
              <a:ext uri="{28A0092B-C50C-407E-A947-70E740481C1C}">
                <a14:useLocalDpi xmlns:a14="http://schemas.microsoft.com/office/drawing/2010/main" val="0"/>
              </a:ext>
            </a:extLst>
          </a:blip>
          <a:srcRect/>
          <a:stretch>
            <a:fillRect/>
          </a:stretch>
        </p:blipFill>
        <p:spPr bwMode="auto">
          <a:xfrm>
            <a:off x="911842" y="3628372"/>
            <a:ext cx="1824789" cy="836548"/>
          </a:xfrm>
          <a:prstGeom prst="rect">
            <a:avLst/>
          </a:prstGeom>
          <a:noFill/>
          <a:ln>
            <a:noFill/>
          </a:ln>
        </p:spPr>
      </p:pic>
      <p:sp>
        <p:nvSpPr>
          <p:cNvPr id="11" name="Text Placeholder 3"/>
          <p:cNvSpPr txBox="1">
            <a:spLocks/>
          </p:cNvSpPr>
          <p:nvPr/>
        </p:nvSpPr>
        <p:spPr>
          <a:xfrm>
            <a:off x="457200" y="4732001"/>
            <a:ext cx="3200400" cy="15732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smtClean="0"/>
              <a:t>Helsinki, 30 September 2015	</a:t>
            </a:r>
          </a:p>
        </p:txBody>
      </p:sp>
    </p:spTree>
    <p:extLst>
      <p:ext uri="{BB962C8B-B14F-4D97-AF65-F5344CB8AC3E}">
        <p14:creationId xmlns:p14="http://schemas.microsoft.com/office/powerpoint/2010/main" val="417813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Study</a:t>
            </a:r>
            <a:endParaRPr lang="en-US" dirty="0"/>
          </a:p>
        </p:txBody>
      </p:sp>
      <p:sp>
        <p:nvSpPr>
          <p:cNvPr id="3" name="Content Placeholder 2"/>
          <p:cNvSpPr>
            <a:spLocks noGrp="1"/>
          </p:cNvSpPr>
          <p:nvPr>
            <p:ph idx="1"/>
          </p:nvPr>
        </p:nvSpPr>
        <p:spPr>
          <a:xfrm>
            <a:off x="4800599" y="533812"/>
            <a:ext cx="6930081" cy="5573684"/>
          </a:xfrm>
        </p:spPr>
        <p:txBody>
          <a:bodyPr anchor="ctr">
            <a:noAutofit/>
          </a:bodyPr>
          <a:lstStyle/>
          <a:p>
            <a:pPr marL="749808" lvl="1" indent="-457200">
              <a:spcAft>
                <a:spcPts val="1200"/>
              </a:spcAft>
            </a:pPr>
            <a:r>
              <a:rPr lang="en-US" sz="2400" dirty="0" smtClean="0"/>
              <a:t>Once in front of the hand wash basin, the </a:t>
            </a:r>
            <a:r>
              <a:rPr lang="en-US" sz="2400" dirty="0" smtClean="0">
                <a:effectLst>
                  <a:outerShdw blurRad="38100" dist="38100" dir="2700000" algn="tl">
                    <a:srgbClr val="000000">
                      <a:alpha val="43137"/>
                    </a:srgbClr>
                  </a:outerShdw>
                </a:effectLst>
              </a:rPr>
              <a:t>hand washing duration</a:t>
            </a:r>
            <a:r>
              <a:rPr lang="en-US" sz="2400" dirty="0" smtClean="0"/>
              <a:t> and </a:t>
            </a:r>
            <a:r>
              <a:rPr lang="en-US" sz="2400" dirty="0" smtClean="0">
                <a:effectLst>
                  <a:outerShdw blurRad="38100" dist="38100" dir="2700000" algn="tl">
                    <a:srgbClr val="000000">
                      <a:alpha val="43137"/>
                    </a:srgbClr>
                  </a:outerShdw>
                </a:effectLst>
              </a:rPr>
              <a:t>technique</a:t>
            </a:r>
            <a:r>
              <a:rPr lang="en-US" sz="2400" dirty="0" smtClean="0"/>
              <a:t> of each participant will be observed by a trained observer. </a:t>
            </a:r>
            <a:endParaRPr lang="en-US" sz="2400" dirty="0"/>
          </a:p>
          <a:p>
            <a:pPr marL="749808" lvl="1" indent="-457200">
              <a:spcAft>
                <a:spcPts val="1200"/>
              </a:spcAft>
            </a:pPr>
            <a:r>
              <a:rPr lang="en-US" sz="2400" dirty="0" smtClean="0"/>
              <a:t>The participant are randomly assigned into the following treatments:</a:t>
            </a:r>
          </a:p>
          <a:p>
            <a:pPr marL="292608" lvl="1" indent="0">
              <a:spcAft>
                <a:spcPts val="1200"/>
              </a:spcAft>
              <a:buNone/>
            </a:pPr>
            <a:endParaRPr lang="en-US" sz="2400" dirty="0" smtClean="0"/>
          </a:p>
          <a:p>
            <a:pPr marL="292608" lvl="1" indent="0">
              <a:spcAft>
                <a:spcPts val="1200"/>
              </a:spcAft>
              <a:buNone/>
            </a:pPr>
            <a:endParaRPr lang="en-US" sz="2400" dirty="0"/>
          </a:p>
          <a:p>
            <a:pPr marL="292608" lvl="1" indent="0">
              <a:spcAft>
                <a:spcPts val="1200"/>
              </a:spcAft>
              <a:buNone/>
            </a:pPr>
            <a:endParaRPr lang="en-US" sz="2400" dirty="0" smtClean="0"/>
          </a:p>
          <a:p>
            <a:pPr marL="292608" lvl="1" indent="0">
              <a:spcAft>
                <a:spcPts val="1200"/>
              </a:spcAft>
              <a:buNone/>
            </a:pPr>
            <a:endParaRPr lang="en-US" sz="2400" dirty="0"/>
          </a:p>
          <a:p>
            <a:pPr marL="749808" lvl="1" indent="-457200">
              <a:spcAft>
                <a:spcPts val="1200"/>
              </a:spcAft>
            </a:pPr>
            <a:r>
              <a:rPr lang="en-US" sz="2400" dirty="0" smtClean="0"/>
              <a:t>Participants are </a:t>
            </a:r>
            <a:r>
              <a:rPr lang="en-US" sz="2400" dirty="0" smtClean="0">
                <a:effectLst>
                  <a:outerShdw blurRad="38100" dist="38100" dir="2700000" algn="tl">
                    <a:srgbClr val="000000">
                      <a:alpha val="43137"/>
                    </a:srgbClr>
                  </a:outerShdw>
                </a:effectLst>
              </a:rPr>
              <a:t>not aware </a:t>
            </a:r>
            <a:r>
              <a:rPr lang="en-US" sz="2400" dirty="0" smtClean="0"/>
              <a:t>they are taking part in an experiment.</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Controlled experiment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415598011"/>
              </p:ext>
            </p:extLst>
          </p:nvPr>
        </p:nvGraphicFramePr>
        <p:xfrm>
          <a:off x="5620443" y="3225189"/>
          <a:ext cx="5608740" cy="1591052"/>
        </p:xfrm>
        <a:graphic>
          <a:graphicData uri="http://schemas.openxmlformats.org/drawingml/2006/table">
            <a:tbl>
              <a:tblPr firstRow="1" firstCol="1" bandRow="1">
                <a:tableStyleId>{5C22544A-7EE6-4342-B048-85BDC9FD1C3A}</a:tableStyleId>
              </a:tblPr>
              <a:tblGrid>
                <a:gridCol w="2152241"/>
                <a:gridCol w="1148441"/>
                <a:gridCol w="1154029"/>
                <a:gridCol w="1154029"/>
              </a:tblGrid>
              <a:tr h="593083">
                <a:tc>
                  <a:txBody>
                    <a:bodyPr/>
                    <a:lstStyle/>
                    <a:p>
                      <a:pPr>
                        <a:spcAft>
                          <a:spcPts val="0"/>
                        </a:spcAft>
                      </a:pPr>
                      <a:r>
                        <a:rPr lang="en-US" sz="1600" dirty="0">
                          <a:effectLst/>
                        </a:rPr>
                        <a:t> </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tc>
                <a:tc>
                  <a:txBody>
                    <a:bodyPr/>
                    <a:lstStyle/>
                    <a:p>
                      <a:pPr algn="ctr">
                        <a:spcAft>
                          <a:spcPts val="0"/>
                        </a:spcAft>
                      </a:pPr>
                      <a:r>
                        <a:rPr lang="en-US" sz="1600" dirty="0" smtClean="0">
                          <a:effectLst/>
                        </a:rPr>
                        <a:t>Without ‘watching eyes’</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effectLst/>
                        </a:rPr>
                        <a:t>With ‘watching eyes’</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solidFill>
                            <a:schemeClr val="tx1">
                              <a:lumMod val="50000"/>
                              <a:lumOff val="50000"/>
                            </a:schemeClr>
                          </a:solidFill>
                          <a:effectLst/>
                          <a:latin typeface="Cambria" panose="02040503050406030204" pitchFamily="18" charset="0"/>
                          <a:ea typeface="MS Mincho" panose="02020609040205080304" pitchFamily="49" charset="-128"/>
                          <a:cs typeface="Arial" panose="020B0604020202020204" pitchFamily="34" charset="0"/>
                        </a:rPr>
                        <a:t>With ‘CCTV camera’</a:t>
                      </a:r>
                      <a:endParaRPr lang="en-US" sz="1600" dirty="0">
                        <a:solidFill>
                          <a:schemeClr val="tx1">
                            <a:lumMod val="50000"/>
                            <a:lumOff val="50000"/>
                          </a:schemeClr>
                        </a:solidFill>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solidFill>
                      <a:schemeClr val="bg1">
                        <a:lumMod val="85000"/>
                      </a:schemeClr>
                    </a:solidFill>
                  </a:tcPr>
                </a:tc>
              </a:tr>
              <a:tr h="432353">
                <a:tc>
                  <a:txBody>
                    <a:bodyPr/>
                    <a:lstStyle/>
                    <a:p>
                      <a:pPr algn="ctr">
                        <a:spcAft>
                          <a:spcPts val="0"/>
                        </a:spcAft>
                      </a:pPr>
                      <a:r>
                        <a:rPr lang="en-US" sz="1600" dirty="0">
                          <a:effectLst/>
                        </a:rPr>
                        <a:t>No WHO Poster</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a:effectLst/>
                        </a:rPr>
                        <a:t>T1</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effectLst/>
                          <a:latin typeface="+mn-lt"/>
                          <a:ea typeface="+mn-ea"/>
                          <a:cs typeface="+mn-cs"/>
                        </a:rPr>
                        <a:t>T2</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effectLst/>
                          <a:latin typeface="Cambria" panose="02040503050406030204" pitchFamily="18" charset="0"/>
                          <a:ea typeface="MS Mincho" panose="02020609040205080304" pitchFamily="49" charset="-128"/>
                          <a:cs typeface="Arial" panose="020B0604020202020204" pitchFamily="34" charset="0"/>
                        </a:rPr>
                        <a:t>T5</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solidFill>
                      <a:schemeClr val="bg1">
                        <a:lumMod val="85000"/>
                      </a:schemeClr>
                    </a:solidFill>
                  </a:tcPr>
                </a:tc>
              </a:tr>
              <a:tr h="427179">
                <a:tc>
                  <a:txBody>
                    <a:bodyPr/>
                    <a:lstStyle/>
                    <a:p>
                      <a:pPr algn="ctr">
                        <a:spcAft>
                          <a:spcPts val="0"/>
                        </a:spcAft>
                      </a:pPr>
                      <a:r>
                        <a:rPr lang="en-US" sz="1600" dirty="0">
                          <a:effectLst/>
                        </a:rPr>
                        <a:t>WHO Poster</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effectLst/>
                        </a:rPr>
                        <a:t>T3</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effectLst/>
                        </a:rPr>
                        <a:t>T4</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tc>
                <a:tc>
                  <a:txBody>
                    <a:bodyPr/>
                    <a:lstStyle/>
                    <a:p>
                      <a:pPr algn="ctr">
                        <a:spcAft>
                          <a:spcPts val="0"/>
                        </a:spcAft>
                      </a:pPr>
                      <a:r>
                        <a:rPr lang="en-US" sz="1600" dirty="0" smtClean="0">
                          <a:effectLst/>
                          <a:latin typeface="Cambria" panose="02040503050406030204" pitchFamily="18" charset="0"/>
                          <a:ea typeface="MS Mincho" panose="02020609040205080304" pitchFamily="49" charset="-128"/>
                          <a:cs typeface="Arial" panose="020B0604020202020204" pitchFamily="34" charset="0"/>
                        </a:rPr>
                        <a:t>T6</a:t>
                      </a:r>
                      <a:endParaRPr lang="en-US" sz="1600" dirty="0">
                        <a:effectLst/>
                        <a:latin typeface="Cambria" panose="02040503050406030204" pitchFamily="18" charset="0"/>
                        <a:ea typeface="MS Mincho" panose="02020609040205080304" pitchFamily="49" charset="-128"/>
                        <a:cs typeface="Arial" panose="020B0604020202020204" pitchFamily="34" charset="0"/>
                      </a:endParaRPr>
                    </a:p>
                  </a:txBody>
                  <a:tcPr marL="68580" marR="68580" marT="0" marB="0" anchor="ctr">
                    <a:solidFill>
                      <a:schemeClr val="bg1">
                        <a:lumMod val="85000"/>
                      </a:schemeClr>
                    </a:solidFill>
                  </a:tcP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253" y="3514216"/>
            <a:ext cx="2187805" cy="3161193"/>
          </a:xfrm>
          <a:prstGeom prst="rect">
            <a:avLst/>
          </a:prstGeom>
        </p:spPr>
      </p:pic>
    </p:spTree>
    <p:extLst>
      <p:ext uri="{BB962C8B-B14F-4D97-AF65-F5344CB8AC3E}">
        <p14:creationId xmlns:p14="http://schemas.microsoft.com/office/powerpoint/2010/main" val="3726742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9572" y="1562100"/>
            <a:ext cx="7555206" cy="2505075"/>
          </a:xfrm>
          <a:prstGeom prst="rect">
            <a:avLst/>
          </a:prstGeom>
        </p:spPr>
      </p:pic>
    </p:spTree>
    <p:extLst>
      <p:ext uri="{BB962C8B-B14F-4D97-AF65-F5344CB8AC3E}">
        <p14:creationId xmlns:p14="http://schemas.microsoft.com/office/powerpoint/2010/main" val="3486728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Watching eyes – The evidence</a:t>
            </a:r>
            <a:endParaRPr lang="en-US" dirty="0"/>
          </a:p>
        </p:txBody>
      </p:sp>
      <p:sp>
        <p:nvSpPr>
          <p:cNvPr id="3" name="Content Placeholder 2"/>
          <p:cNvSpPr>
            <a:spLocks noGrp="1"/>
          </p:cNvSpPr>
          <p:nvPr>
            <p:ph idx="1"/>
          </p:nvPr>
        </p:nvSpPr>
        <p:spPr>
          <a:xfrm>
            <a:off x="4436533" y="533812"/>
            <a:ext cx="7395398" cy="5573684"/>
          </a:xfrm>
        </p:spPr>
        <p:txBody>
          <a:bodyPr anchor="ctr">
            <a:noAutofit/>
          </a:bodyPr>
          <a:lstStyle/>
          <a:p>
            <a:pPr lvl="1">
              <a:lnSpc>
                <a:spcPct val="100000"/>
              </a:lnSpc>
            </a:pPr>
            <a:r>
              <a:rPr lang="en-US" sz="2400" b="1" dirty="0" smtClean="0"/>
              <a:t>Human Evolution: </a:t>
            </a:r>
          </a:p>
          <a:p>
            <a:pPr lvl="1">
              <a:lnSpc>
                <a:spcPct val="100000"/>
              </a:lnSpc>
            </a:pPr>
            <a:r>
              <a:rPr lang="en-US" sz="2400" dirty="0" smtClean="0"/>
              <a:t>Fast</a:t>
            </a:r>
            <a:r>
              <a:rPr lang="en-US" sz="2400" dirty="0"/>
              <a:t>, </a:t>
            </a:r>
            <a:r>
              <a:rPr lang="en-US" sz="2400" dirty="0">
                <a:effectLst>
                  <a:outerShdw blurRad="38100" dist="38100" dir="2700000" algn="tl">
                    <a:srgbClr val="000000">
                      <a:alpha val="43137"/>
                    </a:srgbClr>
                  </a:outerShdw>
                </a:effectLst>
              </a:rPr>
              <a:t>automatic</a:t>
            </a:r>
            <a:r>
              <a:rPr lang="en-US" sz="2400" dirty="0"/>
              <a:t> psychological mechanisms appear to have evolved to respond to </a:t>
            </a:r>
            <a:r>
              <a:rPr lang="en-US" sz="2400" dirty="0">
                <a:effectLst>
                  <a:outerShdw blurRad="38100" dist="38100" dir="2700000" algn="tl">
                    <a:srgbClr val="000000">
                      <a:alpha val="43137"/>
                    </a:srgbClr>
                  </a:outerShdw>
                </a:effectLst>
              </a:rPr>
              <a:t>eye-like</a:t>
            </a:r>
            <a:r>
              <a:rPr lang="en-US" sz="2400" dirty="0"/>
              <a:t> stimuli. </a:t>
            </a:r>
            <a:r>
              <a:rPr lang="en-US" sz="2400" dirty="0" smtClean="0"/>
              <a:t>Humans are attuned to cues that indicate reputational consequences of behavior </a:t>
            </a:r>
            <a:r>
              <a:rPr lang="en-US" sz="1400" dirty="0" smtClean="0"/>
              <a:t>(Haley &amp; </a:t>
            </a:r>
            <a:r>
              <a:rPr lang="en-US" sz="1400" dirty="0" err="1" smtClean="0"/>
              <a:t>Fessler</a:t>
            </a:r>
            <a:r>
              <a:rPr lang="en-US" sz="1400" dirty="0" smtClean="0"/>
              <a:t>, 2005; Bateson et al, 2006). </a:t>
            </a:r>
          </a:p>
          <a:p>
            <a:pPr lvl="1">
              <a:lnSpc>
                <a:spcPct val="100000"/>
              </a:lnSpc>
            </a:pPr>
            <a:r>
              <a:rPr lang="en-US" sz="2400" b="1" dirty="0" smtClean="0"/>
              <a:t>Automatic priming effect of ‘watching eyes’</a:t>
            </a:r>
            <a:r>
              <a:rPr lang="en-US" sz="2400" dirty="0" smtClean="0"/>
              <a:t>: the </a:t>
            </a:r>
            <a:r>
              <a:rPr lang="en-US" sz="2400" dirty="0"/>
              <a:t>presentation of a stimulus (the ‘prime’) </a:t>
            </a:r>
            <a:r>
              <a:rPr lang="en-US" sz="2400" dirty="0" smtClean="0"/>
              <a:t>alters the </a:t>
            </a:r>
            <a:r>
              <a:rPr lang="en-US" sz="2400" dirty="0"/>
              <a:t>subsequent behavior of an </a:t>
            </a:r>
            <a:r>
              <a:rPr lang="en-US" sz="2400" dirty="0" smtClean="0"/>
              <a:t>observer </a:t>
            </a:r>
            <a:r>
              <a:rPr lang="en-US" sz="1400" dirty="0" smtClean="0"/>
              <a:t>(Powell, Roberts &amp; Nettle, 2012)</a:t>
            </a:r>
          </a:p>
          <a:p>
            <a:pPr lvl="2">
              <a:lnSpc>
                <a:spcPct val="100000"/>
              </a:lnSpc>
            </a:pPr>
            <a:r>
              <a:rPr lang="en-US" sz="2000" b="1" dirty="0" smtClean="0"/>
              <a:t>Possibility of punishment</a:t>
            </a:r>
            <a:r>
              <a:rPr lang="en-US" sz="2000" dirty="0" smtClean="0"/>
              <a:t>: the presence of eye images is a cue to the possibility of punishment. </a:t>
            </a:r>
          </a:p>
          <a:p>
            <a:pPr lvl="2">
              <a:lnSpc>
                <a:spcPct val="100000"/>
              </a:lnSpc>
            </a:pPr>
            <a:r>
              <a:rPr lang="en-US" sz="2000" b="1" dirty="0" smtClean="0"/>
              <a:t>Reputational consequences: </a:t>
            </a:r>
            <a:r>
              <a:rPr lang="en-US" sz="2000" dirty="0" err="1" smtClean="0"/>
              <a:t>prosocial</a:t>
            </a:r>
            <a:r>
              <a:rPr lang="en-US" sz="2000" dirty="0" smtClean="0"/>
              <a:t> acts are performed in order to increase the likelihood of being chosen by others (reciprocity).</a:t>
            </a:r>
            <a:endParaRPr lang="en-US" sz="2000" dirty="0"/>
          </a:p>
        </p:txBody>
      </p:sp>
      <p:sp>
        <p:nvSpPr>
          <p:cNvPr id="4" name="Text Placeholder 3"/>
          <p:cNvSpPr>
            <a:spLocks noGrp="1"/>
          </p:cNvSpPr>
          <p:nvPr>
            <p:ph type="body" sz="half" idx="2"/>
          </p:nvPr>
        </p:nvSpPr>
        <p:spPr>
          <a:xfrm>
            <a:off x="457200" y="2926080"/>
            <a:ext cx="3413396" cy="3379124"/>
          </a:xfrm>
        </p:spPr>
        <p:txBody>
          <a:bodyPr/>
          <a:lstStyle/>
          <a:p>
            <a:r>
              <a:rPr lang="en-US" dirty="0" smtClean="0"/>
              <a:t>Why do eyes matter?</a:t>
            </a:r>
            <a:endParaRPr lang="en-US" dirty="0"/>
          </a:p>
        </p:txBody>
      </p:sp>
    </p:spTree>
    <p:extLst>
      <p:ext uri="{BB962C8B-B14F-4D97-AF65-F5344CB8AC3E}">
        <p14:creationId xmlns:p14="http://schemas.microsoft.com/office/powerpoint/2010/main" val="2730618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Watching eyes – The evidence</a:t>
            </a:r>
            <a:endParaRPr lang="en-US" dirty="0"/>
          </a:p>
        </p:txBody>
      </p:sp>
      <p:sp>
        <p:nvSpPr>
          <p:cNvPr id="3" name="Content Placeholder 2"/>
          <p:cNvSpPr>
            <a:spLocks noGrp="1"/>
          </p:cNvSpPr>
          <p:nvPr>
            <p:ph idx="1"/>
          </p:nvPr>
        </p:nvSpPr>
        <p:spPr>
          <a:xfrm>
            <a:off x="4622800" y="533812"/>
            <a:ext cx="7369175" cy="6114638"/>
          </a:xfrm>
        </p:spPr>
        <p:txBody>
          <a:bodyPr anchor="ctr">
            <a:noAutofit/>
          </a:bodyPr>
          <a:lstStyle/>
          <a:p>
            <a:pPr lvl="1">
              <a:lnSpc>
                <a:spcPct val="100000"/>
              </a:lnSpc>
            </a:pPr>
            <a:endParaRPr lang="en-US" sz="1900" dirty="0" smtClean="0"/>
          </a:p>
          <a:p>
            <a:pPr marL="201168" lvl="1" indent="0">
              <a:lnSpc>
                <a:spcPct val="100000"/>
              </a:lnSpc>
              <a:buNone/>
            </a:pPr>
            <a:r>
              <a:rPr lang="en-US" sz="1900" b="1" dirty="0" smtClean="0"/>
              <a:t>    LAB Studies</a:t>
            </a:r>
          </a:p>
          <a:p>
            <a:pPr lvl="1">
              <a:lnSpc>
                <a:spcPct val="100000"/>
              </a:lnSpc>
            </a:pPr>
            <a:r>
              <a:rPr lang="en-US" sz="1900" dirty="0" smtClean="0"/>
              <a:t>Haley &amp; </a:t>
            </a:r>
            <a:r>
              <a:rPr lang="en-US" sz="1900" dirty="0" err="1" smtClean="0"/>
              <a:t>Fessler</a:t>
            </a:r>
            <a:r>
              <a:rPr lang="en-US" sz="1900" dirty="0" smtClean="0"/>
              <a:t> (2005): ‘watching eyes’ increase the likelihood and amount given </a:t>
            </a:r>
            <a:r>
              <a:rPr lang="en-US" sz="1900" dirty="0"/>
              <a:t>in a </a:t>
            </a:r>
            <a:r>
              <a:rPr lang="en-US" sz="1900" dirty="0" smtClean="0"/>
              <a:t>Dictator </a:t>
            </a:r>
            <a:r>
              <a:rPr lang="en-US" sz="1900" dirty="0"/>
              <a:t>Game </a:t>
            </a:r>
            <a:endParaRPr lang="en-US" sz="1900" dirty="0" smtClean="0"/>
          </a:p>
          <a:p>
            <a:pPr lvl="1">
              <a:lnSpc>
                <a:spcPct val="100000"/>
              </a:lnSpc>
            </a:pPr>
            <a:r>
              <a:rPr lang="en-US" sz="1900" dirty="0"/>
              <a:t>Nettle et </a:t>
            </a:r>
            <a:r>
              <a:rPr lang="en-US" sz="1900" dirty="0" smtClean="0"/>
              <a:t>al </a:t>
            </a:r>
            <a:r>
              <a:rPr lang="en-US" sz="1900" dirty="0"/>
              <a:t>(2013</a:t>
            </a:r>
            <a:r>
              <a:rPr lang="en-US" sz="1900" dirty="0" smtClean="0"/>
              <a:t>): (meta-analysis) ‘</a:t>
            </a:r>
            <a:r>
              <a:rPr lang="en-US" sz="1900" dirty="0"/>
              <a:t>watching eyes</a:t>
            </a:r>
            <a:r>
              <a:rPr lang="en-US" sz="1900" i="1" dirty="0"/>
              <a:t>’ </a:t>
            </a:r>
            <a:r>
              <a:rPr lang="en-US" sz="1900" dirty="0" smtClean="0"/>
              <a:t>increase likelihood but not amount given in Dictator Games</a:t>
            </a:r>
          </a:p>
          <a:p>
            <a:pPr lvl="1">
              <a:lnSpc>
                <a:spcPct val="100000"/>
              </a:lnSpc>
              <a:spcAft>
                <a:spcPts val="1800"/>
              </a:spcAft>
            </a:pPr>
            <a:r>
              <a:rPr lang="en-US" sz="1900" dirty="0" smtClean="0"/>
              <a:t>Fehr &amp; Schneider (2011) found no effect of ‘watching eyes’ on reciprocal behavior</a:t>
            </a:r>
            <a:endParaRPr lang="en-US" sz="1900" dirty="0"/>
          </a:p>
          <a:p>
            <a:pPr marL="201168" lvl="1" indent="0">
              <a:lnSpc>
                <a:spcPct val="100000"/>
              </a:lnSpc>
              <a:buNone/>
            </a:pPr>
            <a:r>
              <a:rPr lang="en-US" sz="1900" b="1" dirty="0" smtClean="0"/>
              <a:t>   FIELD Studies</a:t>
            </a:r>
          </a:p>
          <a:p>
            <a:pPr lvl="1">
              <a:lnSpc>
                <a:spcPct val="100000"/>
              </a:lnSpc>
            </a:pPr>
            <a:r>
              <a:rPr lang="en-US" sz="1900" dirty="0" smtClean="0"/>
              <a:t>Bateson et al (2006): ‘watching eyes’ &amp; message of ‘personal plea’ have a significant effect on contributions to an ‘honesty box’ in a university coffee room</a:t>
            </a:r>
          </a:p>
          <a:p>
            <a:pPr lvl="1">
              <a:lnSpc>
                <a:spcPct val="100000"/>
              </a:lnSpc>
            </a:pPr>
            <a:r>
              <a:rPr lang="en-US" sz="1900" dirty="0" smtClean="0"/>
              <a:t>Ernest-Jones et al. (2011): </a:t>
            </a:r>
            <a:r>
              <a:rPr lang="en-US" sz="1900" dirty="0"/>
              <a:t>‘watching eyes</a:t>
            </a:r>
            <a:r>
              <a:rPr lang="en-US" sz="1900" dirty="0" smtClean="0"/>
              <a:t>’ reduce littering in a cafeteria, but only when few people are around</a:t>
            </a:r>
          </a:p>
          <a:p>
            <a:pPr lvl="1">
              <a:lnSpc>
                <a:spcPct val="100000"/>
              </a:lnSpc>
            </a:pPr>
            <a:r>
              <a:rPr lang="en-US" sz="1900" dirty="0" err="1" smtClean="0"/>
              <a:t>Francey</a:t>
            </a:r>
            <a:r>
              <a:rPr lang="en-US" sz="1900" dirty="0" smtClean="0"/>
              <a:t> &amp; </a:t>
            </a:r>
            <a:r>
              <a:rPr lang="en-US" sz="1900" dirty="0" err="1" smtClean="0"/>
              <a:t>Bergmueller</a:t>
            </a:r>
            <a:r>
              <a:rPr lang="en-US" sz="1900" dirty="0" smtClean="0"/>
              <a:t> (2012): ‘watching eyes’ had a significant effect on the time people spent cleaning garbage but no effect on the likelihood</a:t>
            </a:r>
            <a:r>
              <a:rPr lang="en-US" sz="1900" i="1" dirty="0" smtClean="0"/>
              <a:t> </a:t>
            </a:r>
            <a:r>
              <a:rPr lang="en-US" sz="1900" dirty="0" smtClean="0"/>
              <a:t>they would clean up.</a:t>
            </a:r>
          </a:p>
          <a:p>
            <a:pPr lvl="1">
              <a:lnSpc>
                <a:spcPct val="100000"/>
              </a:lnSpc>
            </a:pPr>
            <a:r>
              <a:rPr lang="en-US" sz="1900" dirty="0" smtClean="0"/>
              <a:t>Nettle et al (</a:t>
            </a:r>
            <a:r>
              <a:rPr lang="en-US" sz="1900" dirty="0"/>
              <a:t>2012</a:t>
            </a:r>
            <a:r>
              <a:rPr lang="en-US" sz="1900" dirty="0" smtClean="0"/>
              <a:t>): in locations where researchers had placed and warnings there </a:t>
            </a:r>
            <a:r>
              <a:rPr lang="en-US" sz="1900" dirty="0"/>
              <a:t>was a 65% reduction in bicycle </a:t>
            </a:r>
            <a:r>
              <a:rPr lang="en-US" sz="1900" dirty="0" smtClean="0"/>
              <a:t>thefts (non-random selection, and full displacement of crime).</a:t>
            </a:r>
            <a:endParaRPr lang="en-US" sz="1900" dirty="0"/>
          </a:p>
          <a:p>
            <a:pPr lvl="1">
              <a:lnSpc>
                <a:spcPct val="100000"/>
              </a:lnSpc>
            </a:pPr>
            <a:endParaRPr lang="en-US" sz="1900" dirty="0" smtClean="0"/>
          </a:p>
        </p:txBody>
      </p:sp>
      <p:sp>
        <p:nvSpPr>
          <p:cNvPr id="4" name="Text Placeholder 3"/>
          <p:cNvSpPr>
            <a:spLocks noGrp="1"/>
          </p:cNvSpPr>
          <p:nvPr>
            <p:ph type="body" sz="half" idx="2"/>
          </p:nvPr>
        </p:nvSpPr>
        <p:spPr>
          <a:xfrm>
            <a:off x="457200" y="2926080"/>
            <a:ext cx="3413396" cy="3379124"/>
          </a:xfrm>
        </p:spPr>
        <p:txBody>
          <a:bodyPr/>
          <a:lstStyle/>
          <a:p>
            <a:r>
              <a:rPr lang="en-US" dirty="0" smtClean="0"/>
              <a:t>The presence of implicit social cues such as a picture of a pair of eyes can affect human </a:t>
            </a:r>
            <a:r>
              <a:rPr lang="en-US" dirty="0" err="1" smtClean="0"/>
              <a:t>behaviour</a:t>
            </a:r>
            <a:r>
              <a:rPr lang="en-US" dirty="0" smtClean="0"/>
              <a:t> in areas such as:</a:t>
            </a:r>
          </a:p>
          <a:p>
            <a:pPr marL="285750" indent="-285750">
              <a:buFont typeface="Arial"/>
              <a:buChar char="•"/>
            </a:pPr>
            <a:r>
              <a:rPr lang="en-US" dirty="0" smtClean="0"/>
              <a:t>Charitable giving</a:t>
            </a:r>
          </a:p>
          <a:p>
            <a:pPr marL="285750" indent="-285750">
              <a:buFont typeface="Arial"/>
              <a:buChar char="•"/>
            </a:pPr>
            <a:r>
              <a:rPr lang="en-US" dirty="0" smtClean="0"/>
              <a:t>Paying for coffee</a:t>
            </a:r>
          </a:p>
          <a:p>
            <a:pPr marL="285750" indent="-285750">
              <a:buFont typeface="Arial"/>
              <a:buChar char="•"/>
            </a:pPr>
            <a:r>
              <a:rPr lang="en-US" dirty="0" smtClean="0"/>
              <a:t>Cleaning</a:t>
            </a:r>
          </a:p>
          <a:p>
            <a:pPr marL="285750" indent="-285750">
              <a:buFont typeface="Arial"/>
              <a:buChar char="•"/>
            </a:pPr>
            <a:r>
              <a:rPr lang="en-US" dirty="0" smtClean="0"/>
              <a:t>Bicycle theft</a:t>
            </a:r>
            <a:endParaRPr lang="en-US" dirty="0"/>
          </a:p>
        </p:txBody>
      </p:sp>
    </p:spTree>
    <p:extLst>
      <p:ext uri="{BB962C8B-B14F-4D97-AF65-F5344CB8AC3E}">
        <p14:creationId xmlns:p14="http://schemas.microsoft.com/office/powerpoint/2010/main" val="3713509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109" y="1502485"/>
            <a:ext cx="2914170" cy="4398747"/>
          </a:xfrm>
          <a:prstGeom prst="rect">
            <a:avLst/>
          </a:prstGeom>
        </p:spPr>
      </p:pic>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554" y="1502487"/>
            <a:ext cx="2932638" cy="4457119"/>
          </a:xfrm>
          <a:prstGeom prst="rect">
            <a:avLst/>
          </a:prstGeom>
        </p:spPr>
      </p:pic>
    </p:spTree>
    <p:extLst>
      <p:ext uri="{BB962C8B-B14F-4D97-AF65-F5344CB8AC3E}">
        <p14:creationId xmlns:p14="http://schemas.microsoft.com/office/powerpoint/2010/main" val="1261090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Legitimacy –  The evidence</a:t>
            </a:r>
            <a:endParaRPr lang="en-US" dirty="0"/>
          </a:p>
        </p:txBody>
      </p:sp>
      <p:sp>
        <p:nvSpPr>
          <p:cNvPr id="3" name="Content Placeholder 2"/>
          <p:cNvSpPr>
            <a:spLocks noGrp="1"/>
          </p:cNvSpPr>
          <p:nvPr>
            <p:ph idx="1"/>
          </p:nvPr>
        </p:nvSpPr>
        <p:spPr>
          <a:xfrm>
            <a:off x="4622800" y="533812"/>
            <a:ext cx="7369175" cy="6114638"/>
          </a:xfrm>
        </p:spPr>
        <p:txBody>
          <a:bodyPr anchor="ctr">
            <a:noAutofit/>
          </a:bodyPr>
          <a:lstStyle/>
          <a:p>
            <a:pPr lvl="1">
              <a:lnSpc>
                <a:spcPct val="100000"/>
              </a:lnSpc>
            </a:pPr>
            <a:endParaRPr lang="en-US" sz="1900" dirty="0" smtClean="0"/>
          </a:p>
          <a:p>
            <a:pPr marL="201168" lvl="1" indent="0">
              <a:lnSpc>
                <a:spcPct val="100000"/>
              </a:lnSpc>
              <a:buNone/>
            </a:pPr>
            <a:r>
              <a:rPr lang="en-IE" sz="2000" dirty="0" smtClean="0"/>
              <a:t>Tom </a:t>
            </a:r>
            <a:r>
              <a:rPr lang="en-IE" sz="2000" dirty="0"/>
              <a:t>R. </a:t>
            </a:r>
            <a:r>
              <a:rPr lang="en-IE" sz="2000" dirty="0" smtClean="0"/>
              <a:t>Tyler discovered in the 1980s that people who perceive </a:t>
            </a:r>
            <a:r>
              <a:rPr lang="en-IE" sz="2000" dirty="0"/>
              <a:t>to have been treated fairly by authorities</a:t>
            </a:r>
            <a:r>
              <a:rPr lang="en-IE" sz="2000" dirty="0" smtClean="0"/>
              <a:t>, </a:t>
            </a:r>
            <a:r>
              <a:rPr lang="en-IE" sz="2000" dirty="0"/>
              <a:t>are more likely to comply with requirements, because </a:t>
            </a:r>
            <a:r>
              <a:rPr lang="en-IE" sz="2000" dirty="0" smtClean="0"/>
              <a:t>of a </a:t>
            </a:r>
            <a:r>
              <a:rPr lang="en-IE" sz="2000" dirty="0"/>
              <a:t>relational </a:t>
            </a:r>
            <a:r>
              <a:rPr lang="en-IE" sz="2000" dirty="0" smtClean="0"/>
              <a:t>bond. </a:t>
            </a:r>
          </a:p>
          <a:p>
            <a:pPr marL="201168" lvl="1" indent="0">
              <a:lnSpc>
                <a:spcPct val="100000"/>
              </a:lnSpc>
              <a:buNone/>
            </a:pPr>
            <a:r>
              <a:rPr lang="en-IE" sz="2000" dirty="0" smtClean="0"/>
              <a:t>This </a:t>
            </a:r>
            <a:r>
              <a:rPr lang="en-IE" sz="2000" dirty="0"/>
              <a:t>is also known as </a:t>
            </a:r>
            <a:r>
              <a:rPr lang="en-IE" sz="2000" u="sng" dirty="0"/>
              <a:t>procedural justice</a:t>
            </a:r>
            <a:r>
              <a:rPr lang="en-IE" sz="2000" dirty="0"/>
              <a:t>, </a:t>
            </a:r>
            <a:r>
              <a:rPr lang="en-IE" sz="2000" dirty="0" smtClean="0"/>
              <a:t>which is </a:t>
            </a:r>
            <a:r>
              <a:rPr lang="en-IE" sz="2000" dirty="0"/>
              <a:t>in stark contrast with the traditional viewpoint and approach that links cooperation and compliance to </a:t>
            </a:r>
            <a:r>
              <a:rPr lang="en-IE" sz="2000" u="sng" dirty="0"/>
              <a:t>instrumental judgements </a:t>
            </a:r>
            <a:r>
              <a:rPr lang="en-IE" sz="2000" dirty="0"/>
              <a:t>of distributive fairness, fairness that is associated with outcomes decisions and distribution of </a:t>
            </a:r>
            <a:r>
              <a:rPr lang="en-IE" sz="2000" dirty="0" smtClean="0"/>
              <a:t>resources. </a:t>
            </a:r>
          </a:p>
          <a:p>
            <a:pPr marL="201168" lvl="1" indent="0">
              <a:lnSpc>
                <a:spcPct val="100000"/>
              </a:lnSpc>
              <a:buNone/>
            </a:pPr>
            <a:r>
              <a:rPr lang="en-US" sz="2000" dirty="0" smtClean="0"/>
              <a:t>Several </a:t>
            </a:r>
            <a:r>
              <a:rPr lang="en-US" sz="2000" dirty="0"/>
              <a:t>studies demonstrate that when people who are being regulated believe the regulator’s process was fair they become more likely to comply with the regulator’s instructions and follow the law and requirements. </a:t>
            </a:r>
            <a:endParaRPr lang="en-US" sz="1900" dirty="0"/>
          </a:p>
          <a:p>
            <a:pPr lvl="1">
              <a:lnSpc>
                <a:spcPct val="100000"/>
              </a:lnSpc>
            </a:pPr>
            <a:endParaRPr lang="en-US" sz="1900" dirty="0" smtClean="0"/>
          </a:p>
        </p:txBody>
      </p:sp>
      <p:sp>
        <p:nvSpPr>
          <p:cNvPr id="4" name="Text Placeholder 3"/>
          <p:cNvSpPr>
            <a:spLocks noGrp="1"/>
          </p:cNvSpPr>
          <p:nvPr>
            <p:ph type="body" sz="half" idx="2"/>
          </p:nvPr>
        </p:nvSpPr>
        <p:spPr>
          <a:xfrm>
            <a:off x="457200" y="2926080"/>
            <a:ext cx="3413396" cy="3379124"/>
          </a:xfrm>
        </p:spPr>
        <p:txBody>
          <a:bodyPr>
            <a:normAutofit/>
          </a:bodyPr>
          <a:lstStyle/>
          <a:p>
            <a:r>
              <a:rPr lang="en-US" sz="1600" dirty="0"/>
              <a:t>P</a:t>
            </a:r>
            <a:r>
              <a:rPr lang="en-US" sz="1600" dirty="0" smtClean="0"/>
              <a:t>erceptions </a:t>
            </a:r>
            <a:r>
              <a:rPr lang="en-US" sz="1600" dirty="0"/>
              <a:t>of procedural fairness exert more influence on </a:t>
            </a:r>
            <a:r>
              <a:rPr lang="en-US" sz="1600" dirty="0" smtClean="0"/>
              <a:t>compliance behavior than </a:t>
            </a:r>
            <a:r>
              <a:rPr lang="en-US" sz="1600" dirty="0"/>
              <a:t>their perceptions of distributive </a:t>
            </a:r>
            <a:r>
              <a:rPr lang="en-US" sz="1600" dirty="0" smtClean="0"/>
              <a:t>fairness</a:t>
            </a:r>
            <a:r>
              <a:rPr lang="en-US" dirty="0" smtClean="0"/>
              <a:t>:</a:t>
            </a:r>
          </a:p>
          <a:p>
            <a:pPr marL="285750" indent="-285750">
              <a:buFont typeface="Arial"/>
              <a:buChar char="•"/>
            </a:pPr>
            <a:r>
              <a:rPr lang="en-US" dirty="0" smtClean="0"/>
              <a:t>Tax compliance</a:t>
            </a:r>
          </a:p>
          <a:p>
            <a:pPr marL="285750" indent="-285750">
              <a:buFont typeface="Arial"/>
              <a:buChar char="•"/>
            </a:pPr>
            <a:r>
              <a:rPr lang="en-US" dirty="0" smtClean="0"/>
              <a:t>Justice system</a:t>
            </a:r>
          </a:p>
          <a:p>
            <a:pPr marL="285750" indent="-285750">
              <a:buFont typeface="Arial"/>
              <a:buChar char="•"/>
            </a:pPr>
            <a:r>
              <a:rPr lang="en-US" dirty="0" smtClean="0"/>
              <a:t>Policing</a:t>
            </a:r>
          </a:p>
          <a:p>
            <a:pPr marL="285750" indent="-285750">
              <a:buFont typeface="Arial"/>
              <a:buChar char="•"/>
            </a:pPr>
            <a:r>
              <a:rPr lang="en-US" dirty="0" smtClean="0"/>
              <a:t>Adherence to medical advice</a:t>
            </a:r>
          </a:p>
        </p:txBody>
      </p:sp>
    </p:spTree>
    <p:extLst>
      <p:ext uri="{BB962C8B-B14F-4D97-AF65-F5344CB8AC3E}">
        <p14:creationId xmlns:p14="http://schemas.microsoft.com/office/powerpoint/2010/main" val="21537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Legitimacy –  Survey</a:t>
            </a:r>
            <a:endParaRPr lang="en-US" dirty="0"/>
          </a:p>
        </p:txBody>
      </p:sp>
      <p:sp>
        <p:nvSpPr>
          <p:cNvPr id="3" name="Content Placeholder 2"/>
          <p:cNvSpPr>
            <a:spLocks noGrp="1"/>
          </p:cNvSpPr>
          <p:nvPr>
            <p:ph idx="1"/>
          </p:nvPr>
        </p:nvSpPr>
        <p:spPr>
          <a:xfrm>
            <a:off x="4622800" y="533812"/>
            <a:ext cx="7369175" cy="6114638"/>
          </a:xfrm>
        </p:spPr>
        <p:txBody>
          <a:bodyPr anchor="ctr">
            <a:noAutofit/>
          </a:bodyPr>
          <a:lstStyle/>
          <a:p>
            <a:r>
              <a:rPr lang="en-US" dirty="0"/>
              <a:t>The survey asks the participants to indicate the extent of their agreement to 20-30 items on a </a:t>
            </a:r>
            <a:r>
              <a:rPr lang="en-US" dirty="0" err="1"/>
              <a:t>Likert</a:t>
            </a:r>
            <a:r>
              <a:rPr lang="en-US" dirty="0"/>
              <a:t> scale. These items include statements such as: </a:t>
            </a:r>
            <a:endParaRPr lang="en-US" sz="2400" dirty="0"/>
          </a:p>
          <a:p>
            <a:r>
              <a:rPr lang="en-US" dirty="0"/>
              <a:t> </a:t>
            </a:r>
            <a:endParaRPr lang="en-US" sz="2400" dirty="0"/>
          </a:p>
          <a:p>
            <a:pPr lvl="1"/>
            <a:r>
              <a:rPr lang="en-US" sz="2000" dirty="0"/>
              <a:t>If everybody respected regulatory requirements, the quality of services would be better (Legitimacy) </a:t>
            </a:r>
          </a:p>
          <a:p>
            <a:pPr lvl="1"/>
            <a:r>
              <a:rPr lang="en-US" sz="2000" dirty="0"/>
              <a:t>A healthcare professional should do whatever the regulator tells you to do even though you do not understand the reasons for their decisions (Legitimacy)</a:t>
            </a:r>
          </a:p>
          <a:p>
            <a:pPr lvl="1"/>
            <a:r>
              <a:rPr lang="en-US" sz="2000" dirty="0" smtClean="0"/>
              <a:t>If </a:t>
            </a:r>
            <a:r>
              <a:rPr lang="en-US" sz="2000" dirty="0"/>
              <a:t>a healthcare professional does not renew their professional license on time they should lose their license to practice (Distributive Fairness)</a:t>
            </a:r>
          </a:p>
          <a:p>
            <a:pPr lvl="1"/>
            <a:r>
              <a:rPr lang="en-US" sz="2000" dirty="0"/>
              <a:t>If I became aware of a potentially danger to the health and wellbeing of patients or the public, I would immediately contact the relevant regulatory authority (Cooperation</a:t>
            </a:r>
            <a:r>
              <a:rPr lang="en-US" sz="2000" dirty="0" smtClean="0"/>
              <a:t>)</a:t>
            </a:r>
            <a:endParaRPr lang="en-US" sz="1900" dirty="0" smtClean="0"/>
          </a:p>
          <a:p>
            <a:pPr lvl="1">
              <a:lnSpc>
                <a:spcPct val="100000"/>
              </a:lnSpc>
            </a:pPr>
            <a:endParaRPr lang="en-US" sz="1900" dirty="0" smtClean="0"/>
          </a:p>
        </p:txBody>
      </p:sp>
      <p:pic>
        <p:nvPicPr>
          <p:cNvPr id="6" name="Picture 5" descr="Screen Shot 2015-09-21 at 6.4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97" y="3144379"/>
            <a:ext cx="3319886" cy="3578087"/>
          </a:xfrm>
          <a:prstGeom prst="rect">
            <a:avLst/>
          </a:prstGeom>
        </p:spPr>
      </p:pic>
    </p:spTree>
    <p:extLst>
      <p:ext uri="{BB962C8B-B14F-4D97-AF65-F5344CB8AC3E}">
        <p14:creationId xmlns:p14="http://schemas.microsoft.com/office/powerpoint/2010/main" val="158780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775543"/>
          </a:xfrm>
        </p:spPr>
        <p:txBody>
          <a:bodyPr/>
          <a:lstStyle/>
          <a:p>
            <a:r>
              <a:rPr lang="en-US" dirty="0" smtClean="0"/>
              <a:t>Contact details</a:t>
            </a:r>
            <a:endParaRPr lang="en-US" dirty="0"/>
          </a:p>
        </p:txBody>
      </p:sp>
      <p:sp>
        <p:nvSpPr>
          <p:cNvPr id="3" name="Content Placeholder 2"/>
          <p:cNvSpPr>
            <a:spLocks noGrp="1"/>
          </p:cNvSpPr>
          <p:nvPr>
            <p:ph idx="1"/>
          </p:nvPr>
        </p:nvSpPr>
        <p:spPr>
          <a:xfrm>
            <a:off x="4317999" y="533811"/>
            <a:ext cx="6987380" cy="5847885"/>
          </a:xfrm>
        </p:spPr>
        <p:txBody>
          <a:bodyPr anchor="ctr">
            <a:noAutofit/>
          </a:bodyPr>
          <a:lstStyle/>
          <a:p>
            <a:pPr marL="292608" lvl="1" indent="0">
              <a:buNone/>
            </a:pPr>
            <a:r>
              <a:rPr lang="en-US" sz="2400" b="1" dirty="0" smtClean="0"/>
              <a:t>For more information:</a:t>
            </a:r>
          </a:p>
          <a:p>
            <a:pPr marL="292608" lvl="1" indent="0">
              <a:buNone/>
            </a:pPr>
            <a:endParaRPr lang="en-US" sz="2000" dirty="0" smtClean="0"/>
          </a:p>
          <a:p>
            <a:pPr marL="292608" lvl="1" indent="0">
              <a:buNone/>
            </a:pPr>
            <a:r>
              <a:rPr lang="en-US" sz="2000" dirty="0" smtClean="0"/>
              <a:t>Erik Koornneef, PhD Candidate</a:t>
            </a:r>
          </a:p>
          <a:p>
            <a:pPr marL="292608" lvl="1" indent="0">
              <a:buNone/>
            </a:pPr>
            <a:r>
              <a:rPr lang="en-US" sz="2000" dirty="0" smtClean="0"/>
              <a:t>Institute of Health Policy &amp; Management, </a:t>
            </a:r>
          </a:p>
          <a:p>
            <a:pPr marL="292608" lvl="1" indent="0">
              <a:buNone/>
            </a:pPr>
            <a:r>
              <a:rPr lang="en-US" sz="2000" dirty="0" smtClean="0"/>
              <a:t>Erasmus University Rotterdam, the Netherlands </a:t>
            </a:r>
            <a:endParaRPr lang="en-US" sz="2000" dirty="0" smtClean="0">
              <a:hlinkClick r:id="rId3"/>
            </a:endParaRPr>
          </a:p>
          <a:p>
            <a:pPr marL="292608" lvl="1" indent="0">
              <a:buNone/>
            </a:pPr>
            <a:r>
              <a:rPr lang="en-US" sz="2000" dirty="0" smtClean="0">
                <a:hlinkClick r:id="rId3"/>
              </a:rPr>
              <a:t>ekoornneef@gmail.com</a:t>
            </a:r>
            <a:endParaRPr lang="en-US" sz="2000" dirty="0"/>
          </a:p>
          <a:p>
            <a:pPr marL="292608" lvl="1" indent="0">
              <a:buNone/>
            </a:pPr>
            <a:r>
              <a:rPr lang="en-US" sz="2000" dirty="0">
                <a:hlinkClick r:id="rId4"/>
              </a:rPr>
              <a:t>https://sites.google.com/site/erikkoornneef</a:t>
            </a:r>
            <a:r>
              <a:rPr lang="en-US" sz="2000" dirty="0" smtClean="0">
                <a:hlinkClick r:id="rId4"/>
              </a:rPr>
              <a:t>/</a:t>
            </a:r>
            <a:endParaRPr lang="en-US" sz="2000" dirty="0" smtClean="0"/>
          </a:p>
          <a:p>
            <a:pPr marL="292608" lvl="1" indent="0">
              <a:buNone/>
            </a:pPr>
            <a:r>
              <a:rPr lang="en-US" sz="2000" dirty="0" smtClean="0"/>
              <a:t>00971 56 622 1005</a:t>
            </a:r>
          </a:p>
          <a:p>
            <a:pPr marL="292608" lvl="1" indent="0">
              <a:buNone/>
            </a:pPr>
            <a:endParaRPr lang="en-US" sz="2000" dirty="0"/>
          </a:p>
          <a:p>
            <a:pPr marL="292608" lvl="1" indent="0">
              <a:buNone/>
            </a:pPr>
            <a:r>
              <a:rPr lang="en-US" sz="2000" dirty="0" smtClean="0"/>
              <a:t>Professor Paul </a:t>
            </a:r>
            <a:r>
              <a:rPr lang="en-US" sz="2000" dirty="0" err="1" smtClean="0"/>
              <a:t>Robben</a:t>
            </a:r>
            <a:endParaRPr lang="en-US" sz="2000" dirty="0"/>
          </a:p>
          <a:p>
            <a:pPr marL="292608" lvl="1" indent="0">
              <a:buNone/>
            </a:pPr>
            <a:r>
              <a:rPr lang="en-US" sz="2000" dirty="0"/>
              <a:t>Institute of Health Policy &amp; Management, </a:t>
            </a:r>
          </a:p>
          <a:p>
            <a:pPr marL="292608" lvl="1" indent="0">
              <a:buNone/>
            </a:pPr>
            <a:r>
              <a:rPr lang="en-US" sz="2000" dirty="0"/>
              <a:t>Erasmus University Rotterdam, the </a:t>
            </a:r>
            <a:r>
              <a:rPr lang="en-US" sz="2000" dirty="0" smtClean="0"/>
              <a:t>Netherlands</a:t>
            </a:r>
          </a:p>
          <a:p>
            <a:pPr marL="292608" lvl="1" indent="0">
              <a:buNone/>
            </a:pPr>
            <a:endParaRPr lang="en-US" sz="2000" dirty="0"/>
          </a:p>
          <a:p>
            <a:pPr marL="292608" lvl="1" indent="0">
              <a:buNone/>
            </a:pPr>
            <a:r>
              <a:rPr lang="en-US" sz="2000" dirty="0" smtClean="0"/>
              <a:t>Professor Nikos </a:t>
            </a:r>
            <a:r>
              <a:rPr lang="en-US" sz="2000" dirty="0" err="1" smtClean="0"/>
              <a:t>Nikiforakis</a:t>
            </a:r>
            <a:endParaRPr lang="en-US" sz="2000" dirty="0" smtClean="0"/>
          </a:p>
          <a:p>
            <a:pPr marL="292608" lvl="1" indent="0">
              <a:buNone/>
            </a:pPr>
            <a:r>
              <a:rPr lang="en-US" sz="2000" dirty="0" smtClean="0"/>
              <a:t>Department of Economics, </a:t>
            </a:r>
          </a:p>
          <a:p>
            <a:pPr marL="292608" lvl="1" indent="0">
              <a:buNone/>
            </a:pPr>
            <a:r>
              <a:rPr lang="en-US" sz="2000" dirty="0" smtClean="0"/>
              <a:t>New York University Abu Dhabi, United Arab Emirates</a:t>
            </a:r>
            <a:endParaRPr lang="en-US" sz="2000" dirty="0"/>
          </a:p>
        </p:txBody>
      </p:sp>
      <p:sp>
        <p:nvSpPr>
          <p:cNvPr id="4" name="Text Placeholder 3"/>
          <p:cNvSpPr>
            <a:spLocks noGrp="1"/>
          </p:cNvSpPr>
          <p:nvPr>
            <p:ph type="body" sz="half" idx="2"/>
          </p:nvPr>
        </p:nvSpPr>
        <p:spPr/>
        <p:txBody>
          <a:bodyPr/>
          <a:lstStyle/>
          <a:p>
            <a:r>
              <a:rPr lang="en-US" dirty="0" smtClean="0"/>
              <a:t>	</a:t>
            </a:r>
            <a:endParaRPr lang="en-US" dirty="0"/>
          </a:p>
        </p:txBody>
      </p:sp>
      <p:pic>
        <p:nvPicPr>
          <p:cNvPr id="6" name="Picture 5"/>
          <p:cNvPicPr>
            <a:picLocks noChangeAspect="1"/>
          </p:cNvPicPr>
          <p:nvPr/>
        </p:nvPicPr>
        <p:blipFill>
          <a:blip r:embed="rId5"/>
          <a:stretch>
            <a:fillRect/>
          </a:stretch>
        </p:blipFill>
        <p:spPr>
          <a:xfrm>
            <a:off x="418145" y="2474609"/>
            <a:ext cx="3143824" cy="4119284"/>
          </a:xfrm>
          <a:prstGeom prst="rect">
            <a:avLst/>
          </a:prstGeom>
        </p:spPr>
      </p:pic>
    </p:spTree>
    <p:extLst>
      <p:ext uri="{BB962C8B-B14F-4D97-AF65-F5344CB8AC3E}">
        <p14:creationId xmlns:p14="http://schemas.microsoft.com/office/powerpoint/2010/main" val="2015269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10" y="594359"/>
            <a:ext cx="3340090" cy="2286000"/>
          </a:xfrm>
        </p:spPr>
        <p:txBody>
          <a:bodyPr/>
          <a:lstStyle/>
          <a:p>
            <a:r>
              <a:rPr lang="en-US" dirty="0" smtClean="0"/>
              <a:t>Short description</a:t>
            </a:r>
            <a:br>
              <a:rPr lang="en-US" dirty="0" smtClean="0"/>
            </a:br>
            <a:endParaRPr lang="en-US" dirty="0"/>
          </a:p>
        </p:txBody>
      </p:sp>
      <p:sp>
        <p:nvSpPr>
          <p:cNvPr id="3" name="Content Placeholder 2"/>
          <p:cNvSpPr>
            <a:spLocks noGrp="1"/>
          </p:cNvSpPr>
          <p:nvPr>
            <p:ph idx="1"/>
          </p:nvPr>
        </p:nvSpPr>
        <p:spPr>
          <a:xfrm>
            <a:off x="4800599" y="731520"/>
            <a:ext cx="6930081" cy="5573684"/>
          </a:xfrm>
        </p:spPr>
        <p:txBody>
          <a:bodyPr anchor="ctr">
            <a:normAutofit/>
          </a:bodyPr>
          <a:lstStyle/>
          <a:p>
            <a:r>
              <a:rPr lang="en-US" b="1" dirty="0" smtClean="0"/>
              <a:t>Aim of the study: </a:t>
            </a:r>
          </a:p>
          <a:p>
            <a:r>
              <a:rPr lang="en-US" dirty="0" smtClean="0"/>
              <a:t>contribute </a:t>
            </a:r>
            <a:r>
              <a:rPr lang="en-US" dirty="0"/>
              <a:t>to a better understanding of </a:t>
            </a:r>
            <a:r>
              <a:rPr lang="en-US" dirty="0" smtClean="0"/>
              <a:t>the effects of healthcare </a:t>
            </a:r>
            <a:r>
              <a:rPr lang="en-US" dirty="0"/>
              <a:t>regulation by taking an in-depth look at </a:t>
            </a:r>
            <a:r>
              <a:rPr lang="en-US" dirty="0" smtClean="0"/>
              <a:t>two </a:t>
            </a:r>
            <a:r>
              <a:rPr lang="en-US" b="1" dirty="0" smtClean="0"/>
              <a:t>specific, innovative </a:t>
            </a:r>
            <a:r>
              <a:rPr lang="en-US" b="1" dirty="0"/>
              <a:t>regulatory </a:t>
            </a:r>
            <a:r>
              <a:rPr lang="en-US" b="1" dirty="0" smtClean="0"/>
              <a:t>interventions</a:t>
            </a:r>
            <a:r>
              <a:rPr lang="en-IE" dirty="0" smtClean="0"/>
              <a:t>. </a:t>
            </a:r>
          </a:p>
          <a:p>
            <a:r>
              <a:rPr lang="en-IE" dirty="0" smtClean="0"/>
              <a:t>This </a:t>
            </a:r>
            <a:r>
              <a:rPr lang="en-IE" dirty="0"/>
              <a:t>study will examine the roles of </a:t>
            </a:r>
            <a:r>
              <a:rPr lang="en-IE" b="1" dirty="0"/>
              <a:t>procedural justice </a:t>
            </a:r>
            <a:r>
              <a:rPr lang="en-IE" dirty="0"/>
              <a:t>and </a:t>
            </a:r>
            <a:r>
              <a:rPr lang="en-IE" b="1" dirty="0"/>
              <a:t>behavioural cues </a:t>
            </a:r>
            <a:r>
              <a:rPr lang="en-IE" dirty="0"/>
              <a:t>on the levels of compliance with hand hygiene </a:t>
            </a:r>
            <a:r>
              <a:rPr lang="en-IE" dirty="0" smtClean="0"/>
              <a:t>requirements </a:t>
            </a:r>
            <a:r>
              <a:rPr lang="en-IE" dirty="0"/>
              <a:t>amongst medical and </a:t>
            </a:r>
            <a:r>
              <a:rPr lang="en-IE" dirty="0" smtClean="0"/>
              <a:t>nursing staff in the United Arab Emirates</a:t>
            </a:r>
            <a:r>
              <a:rPr lang="en-IE" sz="2000" dirty="0" smtClean="0"/>
              <a:t>.</a:t>
            </a:r>
            <a:r>
              <a:rPr lang="en-US" sz="2000" dirty="0" smtClean="0"/>
              <a:t> </a:t>
            </a:r>
          </a:p>
          <a:p>
            <a:endParaRPr lang="en-US" sz="2000" dirty="0" smtClean="0"/>
          </a:p>
          <a:p>
            <a:endParaRPr lang="en-US" dirty="0"/>
          </a:p>
          <a:p>
            <a:endParaRPr lang="en-US" dirty="0" smtClean="0"/>
          </a:p>
          <a:p>
            <a:pPr marL="201168" lvl="1" indent="0">
              <a:buNone/>
            </a:pPr>
            <a:endParaRPr lang="en-US" dirty="0"/>
          </a:p>
          <a:p>
            <a:pPr marL="201168" lvl="1" indent="0">
              <a:buNone/>
            </a:pPr>
            <a:endParaRPr lang="en-US" dirty="0"/>
          </a:p>
        </p:txBody>
      </p:sp>
      <p:sp>
        <p:nvSpPr>
          <p:cNvPr id="4" name="Text Placeholder 3"/>
          <p:cNvSpPr>
            <a:spLocks noGrp="1"/>
          </p:cNvSpPr>
          <p:nvPr>
            <p:ph type="body" sz="half" idx="2"/>
          </p:nvPr>
        </p:nvSpPr>
        <p:spPr>
          <a:xfrm>
            <a:off x="317510" y="2926080"/>
            <a:ext cx="3553086" cy="3655952"/>
          </a:xfrm>
        </p:spPr>
        <p:txBody>
          <a:bodyPr>
            <a:normAutofit/>
          </a:bodyPr>
          <a:lstStyle/>
          <a:p>
            <a:r>
              <a:rPr lang="en-US" dirty="0" smtClean="0"/>
              <a:t>About myself:</a:t>
            </a:r>
          </a:p>
          <a:p>
            <a:pPr marL="285750" indent="-285750">
              <a:buFont typeface="Arial"/>
              <a:buChar char="•"/>
            </a:pPr>
            <a:r>
              <a:rPr lang="en-US" dirty="0" smtClean="0"/>
              <a:t>Over 15 years experience in regulatory / supervisory organizations in Ireland and UAE</a:t>
            </a:r>
          </a:p>
          <a:p>
            <a:pPr marL="285750" indent="-285750">
              <a:buFont typeface="Arial"/>
              <a:buChar char="•"/>
            </a:pPr>
            <a:r>
              <a:rPr lang="en-US" dirty="0" smtClean="0"/>
              <a:t>Currently working as a special advisor to the UAE Government</a:t>
            </a:r>
          </a:p>
          <a:p>
            <a:pPr marL="285750" indent="-285750">
              <a:buFont typeface="Arial"/>
              <a:buChar char="•"/>
            </a:pPr>
            <a:r>
              <a:rPr lang="en-US" dirty="0" smtClean="0"/>
              <a:t>MSc (Educational Sciences) – </a:t>
            </a:r>
            <a:r>
              <a:rPr lang="en-US" dirty="0" err="1" smtClean="0"/>
              <a:t>Radboud</a:t>
            </a:r>
            <a:r>
              <a:rPr lang="en-US" dirty="0" smtClean="0"/>
              <a:t> University Nijmegen, the Netherlands</a:t>
            </a:r>
          </a:p>
          <a:p>
            <a:pPr marL="285750" indent="-285750">
              <a:buFont typeface="Arial"/>
              <a:buChar char="•"/>
            </a:pPr>
            <a:r>
              <a:rPr lang="en-US" dirty="0" smtClean="0"/>
              <a:t>MSc (Health Services Management) – Trinity College Dublin, Ireland</a:t>
            </a:r>
          </a:p>
          <a:p>
            <a:pPr marL="285750" indent="-285750">
              <a:buFont typeface="Arial"/>
              <a:buChar char="•"/>
            </a:pPr>
            <a:r>
              <a:rPr lang="en-US" dirty="0" smtClean="0"/>
              <a:t>PhD Candidate – Erasmus University, Rotterdam, the Netherlands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5" name="Picture 4" descr="world ma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674" y="3822015"/>
            <a:ext cx="4758327" cy="3035985"/>
          </a:xfrm>
          <a:prstGeom prst="rect">
            <a:avLst/>
          </a:prstGeom>
        </p:spPr>
      </p:pic>
    </p:spTree>
    <p:extLst>
      <p:ext uri="{BB962C8B-B14F-4D97-AF65-F5344CB8AC3E}">
        <p14:creationId xmlns:p14="http://schemas.microsoft.com/office/powerpoint/2010/main" val="63201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&amp; supervision</a:t>
            </a:r>
            <a:endParaRPr lang="en-US" dirty="0"/>
          </a:p>
        </p:txBody>
      </p:sp>
      <p:sp>
        <p:nvSpPr>
          <p:cNvPr id="3" name="Content Placeholder 2"/>
          <p:cNvSpPr>
            <a:spLocks noGrp="1"/>
          </p:cNvSpPr>
          <p:nvPr>
            <p:ph idx="1"/>
          </p:nvPr>
        </p:nvSpPr>
        <p:spPr>
          <a:xfrm>
            <a:off x="4800599" y="731520"/>
            <a:ext cx="6930081" cy="5573684"/>
          </a:xfrm>
        </p:spPr>
        <p:txBody>
          <a:bodyPr anchor="ctr">
            <a:normAutofit/>
          </a:bodyPr>
          <a:lstStyle/>
          <a:p>
            <a:pPr marL="201168" lvl="1" indent="0">
              <a:buNone/>
            </a:pPr>
            <a:r>
              <a:rPr lang="en-US" sz="2000" dirty="0" smtClean="0"/>
              <a:t>Regulation/supervision </a:t>
            </a:r>
            <a:r>
              <a:rPr lang="en-US" sz="2000" dirty="0"/>
              <a:t>covers a wide range of interventions and can be viewed as an attempt </a:t>
            </a:r>
            <a:r>
              <a:rPr lang="en-US" sz="2000" dirty="0" smtClean="0"/>
              <a:t>to </a:t>
            </a:r>
            <a:r>
              <a:rPr lang="en-US" sz="2000" dirty="0"/>
              <a:t>direct events, activities and </a:t>
            </a:r>
            <a:r>
              <a:rPr lang="en-US" sz="2000" dirty="0" smtClean="0"/>
              <a:t>behavior through:</a:t>
            </a:r>
          </a:p>
          <a:p>
            <a:pPr marL="201168" lvl="1" indent="0">
              <a:buNone/>
            </a:pPr>
            <a:endParaRPr lang="en-US" sz="2000" dirty="0" smtClean="0"/>
          </a:p>
          <a:p>
            <a:pPr marL="658368" lvl="1" indent="-457200">
              <a:buAutoNum type="arabicParenBoth"/>
            </a:pPr>
            <a:r>
              <a:rPr lang="en-IE" sz="2000" b="1" dirty="0" smtClean="0"/>
              <a:t>directive</a:t>
            </a:r>
            <a:r>
              <a:rPr lang="en-IE" sz="2000" dirty="0" smtClean="0"/>
              <a:t> measures: standards</a:t>
            </a:r>
            <a:r>
              <a:rPr lang="en-IE" sz="2000" dirty="0"/>
              <a:t>, targets, guidelines, </a:t>
            </a:r>
            <a:r>
              <a:rPr lang="en-IE" sz="2000" dirty="0" smtClean="0"/>
              <a:t>etc </a:t>
            </a:r>
          </a:p>
          <a:p>
            <a:pPr marL="201168" lvl="1" indent="0">
              <a:buNone/>
            </a:pPr>
            <a:endParaRPr lang="en-IE" sz="2000" dirty="0" smtClean="0"/>
          </a:p>
          <a:p>
            <a:pPr marL="658368" lvl="1" indent="-457200">
              <a:buAutoNum type="arabicParenBoth"/>
            </a:pPr>
            <a:r>
              <a:rPr lang="en-IE" sz="2000" b="1" dirty="0" smtClean="0"/>
              <a:t>oversight</a:t>
            </a:r>
            <a:r>
              <a:rPr lang="en-IE" sz="2000" dirty="0" smtClean="0"/>
              <a:t>: monitoring, surveillance, audits, inspections and assessment of </a:t>
            </a:r>
            <a:r>
              <a:rPr lang="en-IE" sz="2000" dirty="0"/>
              <a:t>compliance </a:t>
            </a:r>
            <a:endParaRPr lang="en-IE" sz="2000" dirty="0" smtClean="0"/>
          </a:p>
          <a:p>
            <a:pPr marL="201168" lvl="1" indent="0">
              <a:buNone/>
            </a:pPr>
            <a:endParaRPr lang="en-IE" sz="2000" dirty="0" smtClean="0"/>
          </a:p>
          <a:p>
            <a:pPr marL="658368" lvl="1" indent="-457200">
              <a:buAutoNum type="arabicParenBoth"/>
            </a:pPr>
            <a:r>
              <a:rPr lang="en-IE" sz="2000" b="1" dirty="0" smtClean="0"/>
              <a:t>enforcing </a:t>
            </a:r>
            <a:r>
              <a:rPr lang="en-IE" sz="2000" dirty="0" smtClean="0"/>
              <a:t>compliance: sanctions</a:t>
            </a:r>
            <a:r>
              <a:rPr lang="en-IE" sz="2000" dirty="0"/>
              <a:t>, penalties and rewards)</a:t>
            </a:r>
            <a:r>
              <a:rPr lang="en-IE" sz="2000" dirty="0" smtClean="0"/>
              <a:t>.</a:t>
            </a:r>
            <a:r>
              <a:rPr lang="en-US" sz="2000" dirty="0" smtClean="0"/>
              <a:t> </a:t>
            </a:r>
            <a:endParaRPr lang="en-US" dirty="0" smtClean="0"/>
          </a:p>
          <a:p>
            <a:pPr marL="201168" lvl="1" indent="0">
              <a:buNone/>
            </a:pPr>
            <a:endParaRPr lang="en-US" dirty="0"/>
          </a:p>
          <a:p>
            <a:pPr marL="201168" lvl="1" indent="0">
              <a:buNone/>
            </a:pPr>
            <a:endParaRPr lang="en-US" dirty="0"/>
          </a:p>
        </p:txBody>
      </p:sp>
      <p:sp>
        <p:nvSpPr>
          <p:cNvPr id="4" name="Text Placeholder 3"/>
          <p:cNvSpPr>
            <a:spLocks noGrp="1"/>
          </p:cNvSpPr>
          <p:nvPr>
            <p:ph type="body" sz="half" idx="2"/>
          </p:nvPr>
        </p:nvSpPr>
        <p:spPr>
          <a:xfrm>
            <a:off x="457200" y="2926080"/>
            <a:ext cx="3200400" cy="3655952"/>
          </a:xfrm>
        </p:spPr>
        <p:txBody>
          <a:bodyPr>
            <a:normAutofit/>
          </a:bodyPr>
          <a:lstStyle/>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graphicFrame>
        <p:nvGraphicFramePr>
          <p:cNvPr id="7" name="Object 3"/>
          <p:cNvGraphicFramePr>
            <a:graphicFrameLocks noChangeAspect="1"/>
          </p:cNvGraphicFramePr>
          <p:nvPr>
            <p:extLst>
              <p:ext uri="{D42A27DB-BD31-4B8C-83A1-F6EECF244321}">
                <p14:modId xmlns:p14="http://schemas.microsoft.com/office/powerpoint/2010/main" val="654133986"/>
              </p:ext>
            </p:extLst>
          </p:nvPr>
        </p:nvGraphicFramePr>
        <p:xfrm>
          <a:off x="161762" y="3741153"/>
          <a:ext cx="3829790" cy="2079360"/>
        </p:xfrm>
        <a:graphic>
          <a:graphicData uri="http://schemas.openxmlformats.org/presentationml/2006/ole">
            <mc:AlternateContent xmlns:mc="http://schemas.openxmlformats.org/markup-compatibility/2006">
              <mc:Choice xmlns:v="urn:schemas-microsoft-com:vml" Requires="v">
                <p:oleObj spid="_x0000_s4100" name="Visio" r:id="rId3" imgW="6372606" imgH="2699385" progId="Visio.Drawing.11">
                  <p:embed/>
                </p:oleObj>
              </mc:Choice>
              <mc:Fallback>
                <p:oleObj name="Visio" r:id="rId3" imgW="6372606" imgH="269938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2" y="3741153"/>
                        <a:ext cx="3829790" cy="20793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372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&amp; supervision –</a:t>
            </a:r>
            <a:br>
              <a:rPr lang="en-US" dirty="0" smtClean="0"/>
            </a:br>
            <a:r>
              <a:rPr lang="en-US" dirty="0" smtClean="0"/>
              <a:t>Objectives</a:t>
            </a:r>
            <a:endParaRPr lang="en-US" dirty="0"/>
          </a:p>
        </p:txBody>
      </p:sp>
      <p:sp>
        <p:nvSpPr>
          <p:cNvPr id="3" name="Content Placeholder 2"/>
          <p:cNvSpPr>
            <a:spLocks noGrp="1"/>
          </p:cNvSpPr>
          <p:nvPr>
            <p:ph idx="1"/>
          </p:nvPr>
        </p:nvSpPr>
        <p:spPr>
          <a:xfrm>
            <a:off x="4800599" y="731520"/>
            <a:ext cx="6930081" cy="5573684"/>
          </a:xfrm>
        </p:spPr>
        <p:txBody>
          <a:bodyPr anchor="ctr">
            <a:normAutofit/>
          </a:bodyPr>
          <a:lstStyle/>
          <a:p>
            <a:pPr marL="201168" lvl="1" indent="0">
              <a:buNone/>
            </a:pPr>
            <a:r>
              <a:rPr lang="en-US" sz="2000" dirty="0" smtClean="0"/>
              <a:t>There are three main objective pursued by regulators / supervisory </a:t>
            </a:r>
            <a:r>
              <a:rPr lang="en-US" sz="2000" dirty="0" err="1" smtClean="0"/>
              <a:t>organisations</a:t>
            </a:r>
            <a:r>
              <a:rPr lang="en-US" sz="2000" dirty="0" smtClean="0"/>
              <a:t> (</a:t>
            </a:r>
            <a:r>
              <a:rPr lang="en-US" sz="2000" dirty="0" err="1" smtClean="0"/>
              <a:t>Walshe</a:t>
            </a:r>
            <a:r>
              <a:rPr lang="en-US" sz="2000" dirty="0" smtClean="0"/>
              <a:t>, 2003):</a:t>
            </a:r>
          </a:p>
          <a:p>
            <a:pPr marL="201168" lvl="1" indent="0">
              <a:buNone/>
            </a:pPr>
            <a:endParaRPr lang="en-US" sz="2000" dirty="0" smtClean="0"/>
          </a:p>
          <a:p>
            <a:pPr marL="658368" lvl="1" indent="-457200">
              <a:buAutoNum type="arabicParenBoth"/>
            </a:pPr>
            <a:r>
              <a:rPr lang="en-IE" sz="2000" b="1" dirty="0" smtClean="0"/>
              <a:t>Quality / performance improvement</a:t>
            </a:r>
            <a:endParaRPr lang="en-IE" sz="2000" dirty="0" smtClean="0"/>
          </a:p>
          <a:p>
            <a:pPr marL="201168" lvl="1" indent="0">
              <a:buNone/>
            </a:pPr>
            <a:endParaRPr lang="en-IE" sz="2000" dirty="0" smtClean="0"/>
          </a:p>
          <a:p>
            <a:pPr marL="658368" lvl="1" indent="-457200">
              <a:buAutoNum type="arabicParenBoth"/>
            </a:pPr>
            <a:r>
              <a:rPr lang="en-IE" sz="2000" b="1" dirty="0" smtClean="0"/>
              <a:t>Assurance of minimum standards</a:t>
            </a:r>
            <a:endParaRPr lang="en-IE" sz="2000" b="1" dirty="0"/>
          </a:p>
          <a:p>
            <a:pPr marL="658368" lvl="1" indent="-457200">
              <a:buAutoNum type="arabicParenBoth"/>
            </a:pPr>
            <a:endParaRPr lang="en-IE" sz="2000" b="1" dirty="0" smtClean="0"/>
          </a:p>
          <a:p>
            <a:pPr marL="658368" lvl="1" indent="-457200">
              <a:buAutoNum type="arabicParenBoth"/>
            </a:pPr>
            <a:r>
              <a:rPr lang="en-IE" sz="2000" b="1" dirty="0" smtClean="0"/>
              <a:t>Accountability</a:t>
            </a:r>
            <a:endParaRPr lang="en-US" sz="2000" b="1" dirty="0"/>
          </a:p>
        </p:txBody>
      </p:sp>
      <p:sp>
        <p:nvSpPr>
          <p:cNvPr id="4" name="Text Placeholder 3"/>
          <p:cNvSpPr>
            <a:spLocks noGrp="1"/>
          </p:cNvSpPr>
          <p:nvPr>
            <p:ph type="body" sz="half" idx="2"/>
          </p:nvPr>
        </p:nvSpPr>
        <p:spPr>
          <a:xfrm>
            <a:off x="457200" y="2926080"/>
            <a:ext cx="3200400" cy="3655952"/>
          </a:xfrm>
        </p:spPr>
        <p:txBody>
          <a:bodyPr>
            <a:normAutofit/>
          </a:bodyPr>
          <a:lstStyle/>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5" name="Picture 4" descr="1340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89" y="3188778"/>
            <a:ext cx="2188139" cy="3401252"/>
          </a:xfrm>
          <a:prstGeom prst="rect">
            <a:avLst/>
          </a:prstGeom>
        </p:spPr>
      </p:pic>
    </p:spTree>
    <p:extLst>
      <p:ext uri="{BB962C8B-B14F-4D97-AF65-F5344CB8AC3E}">
        <p14:creationId xmlns:p14="http://schemas.microsoft.com/office/powerpoint/2010/main" val="2662457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br>
              <a:rPr lang="en-US" dirty="0" smtClean="0"/>
            </a:br>
            <a:r>
              <a:rPr lang="en-US" dirty="0" smtClean="0"/>
              <a:t>Challenges</a:t>
            </a:r>
            <a:endParaRPr lang="en-US" dirty="0"/>
          </a:p>
        </p:txBody>
      </p:sp>
      <p:sp>
        <p:nvSpPr>
          <p:cNvPr id="3" name="Content Placeholder 2"/>
          <p:cNvSpPr>
            <a:spLocks noGrp="1"/>
          </p:cNvSpPr>
          <p:nvPr>
            <p:ph idx="1"/>
          </p:nvPr>
        </p:nvSpPr>
        <p:spPr>
          <a:xfrm>
            <a:off x="4800599" y="731520"/>
            <a:ext cx="6930081" cy="5573684"/>
          </a:xfrm>
        </p:spPr>
        <p:txBody>
          <a:bodyPr anchor="ctr">
            <a:normAutofit/>
          </a:bodyPr>
          <a:lstStyle/>
          <a:p>
            <a:pPr marL="292608" lvl="2" indent="-274320">
              <a:buSzPct val="51000"/>
              <a:buFont typeface="Wingdings" charset="2"/>
              <a:buChar char="q"/>
            </a:pPr>
            <a:r>
              <a:rPr lang="en-US" sz="2000" dirty="0"/>
              <a:t>Regulatory </a:t>
            </a:r>
            <a:r>
              <a:rPr lang="en-US" sz="2000" b="1" dirty="0"/>
              <a:t>capture</a:t>
            </a:r>
            <a:r>
              <a:rPr lang="en-US" sz="2000" dirty="0"/>
              <a:t> – at times, regulatory bodies may be perceived to have been captured by the industries they </a:t>
            </a:r>
            <a:r>
              <a:rPr lang="en-US" sz="2000" dirty="0" smtClean="0"/>
              <a:t>regulate</a:t>
            </a:r>
          </a:p>
          <a:p>
            <a:pPr marL="292608" lvl="2" indent="-274320">
              <a:buSzPct val="51000"/>
              <a:buFont typeface="Wingdings" charset="2"/>
              <a:buChar char="q"/>
            </a:pPr>
            <a:r>
              <a:rPr lang="en-IE" sz="2000" dirty="0" smtClean="0"/>
              <a:t>Regulatory </a:t>
            </a:r>
            <a:r>
              <a:rPr lang="en-IE" sz="2000" b="1" dirty="0"/>
              <a:t>escape</a:t>
            </a:r>
            <a:r>
              <a:rPr lang="en-IE" sz="2000" dirty="0"/>
              <a:t> – over time regulated organisations will try and avoid adherence to the </a:t>
            </a:r>
            <a:r>
              <a:rPr lang="en-IE" sz="2000" dirty="0" smtClean="0"/>
              <a:t>regulations</a:t>
            </a:r>
            <a:endParaRPr lang="en-US" sz="2000" dirty="0" smtClean="0"/>
          </a:p>
          <a:p>
            <a:pPr marL="292608" lvl="2" indent="-274320">
              <a:buSzPct val="51000"/>
              <a:buFont typeface="Wingdings" charset="2"/>
              <a:buChar char="q"/>
            </a:pPr>
            <a:r>
              <a:rPr lang="en-US" sz="2000" dirty="0" smtClean="0"/>
              <a:t>Regulatory </a:t>
            </a:r>
            <a:r>
              <a:rPr lang="en-US" sz="2000" b="1" dirty="0"/>
              <a:t>burden</a:t>
            </a:r>
            <a:r>
              <a:rPr lang="en-US" sz="2000" dirty="0"/>
              <a:t> – </a:t>
            </a:r>
            <a:r>
              <a:rPr lang="en-US" sz="2000" dirty="0" smtClean="0"/>
              <a:t>overly </a:t>
            </a:r>
            <a:r>
              <a:rPr lang="en-US" sz="2000" dirty="0"/>
              <a:t>prescriptive, large number and complex regulations </a:t>
            </a:r>
            <a:endParaRPr lang="en-US" sz="2000" dirty="0" smtClean="0"/>
          </a:p>
          <a:p>
            <a:pPr marL="292608" lvl="2" indent="-274320">
              <a:buSzPct val="51000"/>
              <a:buFont typeface="Wingdings" charset="2"/>
              <a:buChar char="q"/>
            </a:pPr>
            <a:r>
              <a:rPr lang="en-US" sz="2000" dirty="0" smtClean="0"/>
              <a:t>Regulatory </a:t>
            </a:r>
            <a:r>
              <a:rPr lang="en-US" sz="2000" b="1" dirty="0"/>
              <a:t>creep</a:t>
            </a:r>
            <a:r>
              <a:rPr lang="en-US" sz="2000" dirty="0"/>
              <a:t> </a:t>
            </a:r>
            <a:r>
              <a:rPr lang="en-US" sz="2000" dirty="0" smtClean="0"/>
              <a:t>– often </a:t>
            </a:r>
            <a:r>
              <a:rPr lang="en-US" sz="2000" dirty="0"/>
              <a:t>more regulatory interventions are introduced to address perceived hazards and </a:t>
            </a:r>
            <a:r>
              <a:rPr lang="en-US" sz="2000" dirty="0" smtClean="0"/>
              <a:t>risks</a:t>
            </a:r>
          </a:p>
          <a:p>
            <a:pPr marL="292608" lvl="2" indent="-274320">
              <a:buSzPct val="51000"/>
              <a:buFont typeface="Wingdings" charset="2"/>
              <a:buChar char="q"/>
            </a:pPr>
            <a:r>
              <a:rPr lang="en-US" sz="2000" dirty="0" smtClean="0"/>
              <a:t>Regulatory </a:t>
            </a:r>
            <a:r>
              <a:rPr lang="en-US" sz="2000" b="1" dirty="0"/>
              <a:t>obsolescence</a:t>
            </a:r>
            <a:r>
              <a:rPr lang="en-US" sz="2000" dirty="0"/>
              <a:t> – unnecessary rules are slow to go and new rules to address new risks are slow in </a:t>
            </a:r>
            <a:r>
              <a:rPr lang="en-US" sz="2000" dirty="0" smtClean="0"/>
              <a:t>coming</a:t>
            </a:r>
          </a:p>
          <a:p>
            <a:pPr marL="292608" lvl="2" indent="-274320">
              <a:buSzPct val="51000"/>
              <a:buFont typeface="Wingdings" charset="2"/>
              <a:buChar char="q"/>
            </a:pPr>
            <a:r>
              <a:rPr lang="en-US" sz="2000" dirty="0" smtClean="0"/>
              <a:t>Regulatory </a:t>
            </a:r>
            <a:r>
              <a:rPr lang="en-US" sz="2000" b="1" dirty="0" smtClean="0"/>
              <a:t>impact</a:t>
            </a:r>
            <a:r>
              <a:rPr lang="en-US" sz="2000" dirty="0" smtClean="0"/>
              <a:t> – it is often difficult to establish a causal relationship between regulatory activities and outcomes</a:t>
            </a:r>
            <a:endParaRPr lang="en-US" sz="2000" dirty="0"/>
          </a:p>
        </p:txBody>
      </p:sp>
      <p:sp>
        <p:nvSpPr>
          <p:cNvPr id="4" name="Text Placeholder 3"/>
          <p:cNvSpPr>
            <a:spLocks noGrp="1"/>
          </p:cNvSpPr>
          <p:nvPr>
            <p:ph type="body" sz="half" idx="2"/>
          </p:nvPr>
        </p:nvSpPr>
        <p:spPr>
          <a:xfrm>
            <a:off x="457200" y="2926080"/>
            <a:ext cx="3200400" cy="3655952"/>
          </a:xfrm>
        </p:spPr>
        <p:txBody>
          <a:bodyPr>
            <a:normAutofit/>
          </a:bodyPr>
          <a:lstStyle/>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8" name="Picture 7"/>
          <p:cNvPicPr>
            <a:picLocks noChangeAspect="1"/>
          </p:cNvPicPr>
          <p:nvPr/>
        </p:nvPicPr>
        <p:blipFill>
          <a:blip r:embed="rId2"/>
          <a:stretch>
            <a:fillRect/>
          </a:stretch>
        </p:blipFill>
        <p:spPr>
          <a:xfrm>
            <a:off x="207981" y="3715070"/>
            <a:ext cx="3375344" cy="2885919"/>
          </a:xfrm>
          <a:prstGeom prst="rect">
            <a:avLst/>
          </a:prstGeom>
        </p:spPr>
      </p:pic>
    </p:spTree>
    <p:extLst>
      <p:ext uri="{BB962C8B-B14F-4D97-AF65-F5344CB8AC3E}">
        <p14:creationId xmlns:p14="http://schemas.microsoft.com/office/powerpoint/2010/main" val="12561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Placeholder 2"/>
          <p:cNvSpPr>
            <a:spLocks noGrp="1"/>
          </p:cNvSpPr>
          <p:nvPr>
            <p:ph idx="1"/>
          </p:nvPr>
        </p:nvSpPr>
        <p:spPr>
          <a:xfrm>
            <a:off x="4535855" y="731520"/>
            <a:ext cx="7194825" cy="5573684"/>
          </a:xfrm>
        </p:spPr>
        <p:txBody>
          <a:bodyPr anchor="ctr">
            <a:normAutofit/>
          </a:bodyPr>
          <a:lstStyle/>
          <a:p>
            <a:pPr marL="201168" lvl="1" indent="0">
              <a:buNone/>
            </a:pPr>
            <a:r>
              <a:rPr lang="en-US" sz="2000" dirty="0" smtClean="0"/>
              <a:t>Healthcare supervisory </a:t>
            </a:r>
            <a:r>
              <a:rPr lang="en-US" sz="2000" dirty="0" err="1" smtClean="0"/>
              <a:t>organisations</a:t>
            </a:r>
            <a:r>
              <a:rPr lang="en-US" sz="2000" dirty="0" smtClean="0"/>
              <a:t> and their funding bodies have made numerous attempts to establish ways to measure effectiveness. </a:t>
            </a:r>
          </a:p>
          <a:p>
            <a:pPr marL="201168" lvl="1" indent="0">
              <a:buNone/>
            </a:pPr>
            <a:r>
              <a:rPr lang="en-US" sz="2000" dirty="0" smtClean="0"/>
              <a:t>However, research into this field and the empirical evidence is still limited.</a:t>
            </a:r>
          </a:p>
          <a:p>
            <a:pPr marL="201168" lvl="1" indent="0">
              <a:buNone/>
            </a:pPr>
            <a:r>
              <a:rPr lang="en-US" sz="2000" dirty="0" smtClean="0"/>
              <a:t> </a:t>
            </a:r>
          </a:p>
          <a:p>
            <a:pPr marL="201168" lvl="1" indent="0">
              <a:buNone/>
            </a:pPr>
            <a:endParaRPr lang="en-US" sz="2000" dirty="0"/>
          </a:p>
          <a:p>
            <a:pPr marL="201168" lvl="1" indent="0">
              <a:buNone/>
            </a:pPr>
            <a:endParaRPr lang="en-US" sz="2000" dirty="0" smtClean="0"/>
          </a:p>
          <a:p>
            <a:pPr marL="201168" lvl="1" indent="0">
              <a:buNone/>
            </a:pPr>
            <a:endParaRPr lang="en-US" sz="2000" dirty="0"/>
          </a:p>
          <a:p>
            <a:pPr marL="201168" lvl="1" indent="0">
              <a:buNone/>
            </a:pPr>
            <a:endParaRPr lang="en-US" sz="2000" dirty="0" smtClean="0"/>
          </a:p>
          <a:p>
            <a:pPr marL="201168" lvl="1" indent="0">
              <a:buNone/>
            </a:pPr>
            <a:endParaRPr lang="en-US" sz="2000" dirty="0" smtClean="0"/>
          </a:p>
          <a:p>
            <a:pPr marL="201168" lvl="1" indent="0">
              <a:buNone/>
            </a:pPr>
            <a:endParaRPr lang="en-US" dirty="0"/>
          </a:p>
          <a:p>
            <a:pPr marL="201168" lvl="1" indent="0">
              <a:buNone/>
            </a:pPr>
            <a:endParaRPr lang="en-US" dirty="0" smtClean="0"/>
          </a:p>
          <a:p>
            <a:pPr marL="201168" lvl="1" indent="0">
              <a:buNone/>
            </a:pPr>
            <a:endParaRPr lang="en-US" dirty="0"/>
          </a:p>
          <a:p>
            <a:pPr marL="201168" lvl="1" indent="0">
              <a:buNone/>
            </a:pPr>
            <a:endParaRPr lang="en-US" dirty="0" smtClean="0"/>
          </a:p>
          <a:p>
            <a:pPr marL="201168" lvl="1" indent="0">
              <a:buNone/>
            </a:pPr>
            <a:r>
              <a:rPr lang="en-US" sz="1400" i="1" dirty="0" smtClean="0"/>
              <a:t>Source: Prof. Paul </a:t>
            </a:r>
            <a:r>
              <a:rPr lang="en-US" sz="1400" i="1" dirty="0" err="1" smtClean="0"/>
              <a:t>Robben</a:t>
            </a:r>
            <a:r>
              <a:rPr lang="en-US" sz="1400" i="1" dirty="0" smtClean="0"/>
              <a:t>, 2010</a:t>
            </a:r>
            <a:endParaRPr lang="en-US" sz="1400" i="1" dirty="0"/>
          </a:p>
        </p:txBody>
      </p:sp>
      <p:sp>
        <p:nvSpPr>
          <p:cNvPr id="2" name="Title 1"/>
          <p:cNvSpPr>
            <a:spLocks noGrp="1"/>
          </p:cNvSpPr>
          <p:nvPr>
            <p:ph type="title"/>
          </p:nvPr>
        </p:nvSpPr>
        <p:spPr/>
        <p:txBody>
          <a:bodyPr/>
          <a:lstStyle/>
          <a:p>
            <a:r>
              <a:rPr lang="en-US" dirty="0" smtClean="0"/>
              <a:t>Measuring effectiveness</a:t>
            </a:r>
            <a:endParaRPr lang="en-US" dirty="0"/>
          </a:p>
        </p:txBody>
      </p:sp>
      <p:sp>
        <p:nvSpPr>
          <p:cNvPr id="6" name="Text Placeholder 3"/>
          <p:cNvSpPr txBox="1">
            <a:spLocks/>
          </p:cNvSpPr>
          <p:nvPr/>
        </p:nvSpPr>
        <p:spPr>
          <a:xfrm>
            <a:off x="457200" y="3174824"/>
            <a:ext cx="3200400" cy="31303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a:buChar char="•"/>
            </a:pPr>
            <a:r>
              <a:rPr lang="en-US" dirty="0" smtClean="0"/>
              <a:t>Research has found </a:t>
            </a:r>
            <a:r>
              <a:rPr lang="en-US" dirty="0"/>
              <a:t>associative rather than causal links between regulation and quality improvement (Leatherman and Sutherland, 2006). </a:t>
            </a:r>
            <a:r>
              <a:rPr lang="en-US" dirty="0" smtClean="0"/>
              <a:t>	</a:t>
            </a:r>
          </a:p>
        </p:txBody>
      </p:sp>
      <p:grpSp>
        <p:nvGrpSpPr>
          <p:cNvPr id="9" name="Group 4"/>
          <p:cNvGrpSpPr>
            <a:grpSpLocks noChangeAspect="1"/>
          </p:cNvGrpSpPr>
          <p:nvPr/>
        </p:nvGrpSpPr>
        <p:grpSpPr bwMode="auto">
          <a:xfrm>
            <a:off x="4119153" y="3068913"/>
            <a:ext cx="7964439" cy="3141941"/>
            <a:chOff x="1771" y="6035"/>
            <a:chExt cx="7742" cy="2717"/>
          </a:xfrm>
        </p:grpSpPr>
        <p:sp>
          <p:nvSpPr>
            <p:cNvPr id="10" name="AutoShape 5"/>
            <p:cNvSpPr>
              <a:spLocks noChangeAspect="1" noChangeArrowheads="1"/>
            </p:cNvSpPr>
            <p:nvPr/>
          </p:nvSpPr>
          <p:spPr bwMode="auto">
            <a:xfrm>
              <a:off x="1771" y="6035"/>
              <a:ext cx="7742" cy="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 name="Rectangle 6"/>
            <p:cNvSpPr>
              <a:spLocks noChangeArrowheads="1"/>
            </p:cNvSpPr>
            <p:nvPr/>
          </p:nvSpPr>
          <p:spPr bwMode="auto">
            <a:xfrm>
              <a:off x="2553" y="6787"/>
              <a:ext cx="969"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Rectangle 7"/>
            <p:cNvSpPr>
              <a:spLocks noChangeArrowheads="1"/>
            </p:cNvSpPr>
            <p:nvPr/>
          </p:nvSpPr>
          <p:spPr bwMode="auto">
            <a:xfrm>
              <a:off x="3883" y="6787"/>
              <a:ext cx="969"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Rectangle 8"/>
            <p:cNvSpPr>
              <a:spLocks noChangeArrowheads="1"/>
            </p:cNvSpPr>
            <p:nvPr/>
          </p:nvSpPr>
          <p:spPr bwMode="auto">
            <a:xfrm>
              <a:off x="5213" y="6787"/>
              <a:ext cx="969"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 name="Rectangle 9"/>
            <p:cNvSpPr>
              <a:spLocks noChangeArrowheads="1"/>
            </p:cNvSpPr>
            <p:nvPr/>
          </p:nvSpPr>
          <p:spPr bwMode="auto">
            <a:xfrm>
              <a:off x="6664" y="6787"/>
              <a:ext cx="969"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 name="Rectangle 10"/>
            <p:cNvSpPr>
              <a:spLocks noChangeArrowheads="1"/>
            </p:cNvSpPr>
            <p:nvPr/>
          </p:nvSpPr>
          <p:spPr bwMode="auto">
            <a:xfrm>
              <a:off x="8115" y="6787"/>
              <a:ext cx="969" cy="4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 name="Rectangle 11"/>
            <p:cNvSpPr>
              <a:spLocks noChangeArrowheads="1"/>
            </p:cNvSpPr>
            <p:nvPr/>
          </p:nvSpPr>
          <p:spPr bwMode="auto">
            <a:xfrm>
              <a:off x="6646" y="8153"/>
              <a:ext cx="57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i="1">
                  <a:solidFill>
                    <a:srgbClr val="000000"/>
                  </a:solidFill>
                  <a:latin typeface="Arial" charset="0"/>
                </a:rPr>
                <a:t>Inspectee</a:t>
              </a:r>
              <a:endParaRPr lang="nl-NL"/>
            </a:p>
          </p:txBody>
        </p:sp>
        <p:sp>
          <p:nvSpPr>
            <p:cNvPr id="17" name="Rectangle 12"/>
            <p:cNvSpPr>
              <a:spLocks noChangeArrowheads="1"/>
            </p:cNvSpPr>
            <p:nvPr/>
          </p:nvSpPr>
          <p:spPr bwMode="auto">
            <a:xfrm>
              <a:off x="4056" y="8153"/>
              <a:ext cx="72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i="1">
                  <a:solidFill>
                    <a:srgbClr val="000000"/>
                  </a:solidFill>
                  <a:latin typeface="Arial" charset="0"/>
                </a:rPr>
                <a:t>Inspectorate</a:t>
              </a:r>
              <a:endParaRPr lang="nl-NL"/>
            </a:p>
          </p:txBody>
        </p:sp>
        <p:sp>
          <p:nvSpPr>
            <p:cNvPr id="18" name="Rectangle 13"/>
            <p:cNvSpPr>
              <a:spLocks noChangeArrowheads="1"/>
            </p:cNvSpPr>
            <p:nvPr/>
          </p:nvSpPr>
          <p:spPr bwMode="auto">
            <a:xfrm>
              <a:off x="8144" y="8153"/>
              <a:ext cx="42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i="1">
                  <a:solidFill>
                    <a:srgbClr val="000000"/>
                  </a:solidFill>
                  <a:latin typeface="Arial" charset="0"/>
                </a:rPr>
                <a:t>Society</a:t>
              </a:r>
              <a:endParaRPr lang="nl-NL"/>
            </a:p>
          </p:txBody>
        </p:sp>
        <p:sp>
          <p:nvSpPr>
            <p:cNvPr id="19" name="Rectangle 14"/>
            <p:cNvSpPr>
              <a:spLocks noChangeArrowheads="1"/>
            </p:cNvSpPr>
            <p:nvPr/>
          </p:nvSpPr>
          <p:spPr bwMode="auto">
            <a:xfrm>
              <a:off x="8441" y="6808"/>
              <a:ext cx="3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Final </a:t>
              </a:r>
              <a:endParaRPr lang="nl-NL"/>
            </a:p>
          </p:txBody>
        </p:sp>
        <p:sp>
          <p:nvSpPr>
            <p:cNvPr id="20" name="Rectangle 15"/>
            <p:cNvSpPr>
              <a:spLocks noChangeArrowheads="1"/>
            </p:cNvSpPr>
            <p:nvPr/>
          </p:nvSpPr>
          <p:spPr bwMode="auto">
            <a:xfrm>
              <a:off x="8292" y="7000"/>
              <a:ext cx="53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Outcome</a:t>
              </a:r>
              <a:endParaRPr lang="nl-NL"/>
            </a:p>
          </p:txBody>
        </p:sp>
        <p:sp>
          <p:nvSpPr>
            <p:cNvPr id="21" name="Rectangle 16"/>
            <p:cNvSpPr>
              <a:spLocks noChangeArrowheads="1"/>
            </p:cNvSpPr>
            <p:nvPr/>
          </p:nvSpPr>
          <p:spPr bwMode="auto">
            <a:xfrm>
              <a:off x="2876" y="6903"/>
              <a:ext cx="29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Input</a:t>
              </a:r>
              <a:endParaRPr lang="nl-NL"/>
            </a:p>
          </p:txBody>
        </p:sp>
        <p:sp>
          <p:nvSpPr>
            <p:cNvPr id="22" name="Rectangle 17"/>
            <p:cNvSpPr>
              <a:spLocks noChangeArrowheads="1"/>
            </p:cNvSpPr>
            <p:nvPr/>
          </p:nvSpPr>
          <p:spPr bwMode="auto">
            <a:xfrm>
              <a:off x="4023" y="6903"/>
              <a:ext cx="59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Troughput</a:t>
              </a:r>
              <a:endParaRPr lang="nl-NL"/>
            </a:p>
          </p:txBody>
        </p:sp>
        <p:sp>
          <p:nvSpPr>
            <p:cNvPr id="23" name="Rectangle 18"/>
            <p:cNvSpPr>
              <a:spLocks noChangeArrowheads="1"/>
            </p:cNvSpPr>
            <p:nvPr/>
          </p:nvSpPr>
          <p:spPr bwMode="auto">
            <a:xfrm>
              <a:off x="5474" y="6903"/>
              <a:ext cx="39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Output</a:t>
              </a:r>
              <a:endParaRPr lang="nl-NL"/>
            </a:p>
          </p:txBody>
        </p:sp>
        <p:sp>
          <p:nvSpPr>
            <p:cNvPr id="24" name="Rectangle 19"/>
            <p:cNvSpPr>
              <a:spLocks noChangeArrowheads="1"/>
            </p:cNvSpPr>
            <p:nvPr/>
          </p:nvSpPr>
          <p:spPr bwMode="auto">
            <a:xfrm>
              <a:off x="6841" y="6903"/>
              <a:ext cx="53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charset="0"/>
                </a:rPr>
                <a:t>Outcome</a:t>
              </a:r>
              <a:endParaRPr lang="nl-NL"/>
            </a:p>
          </p:txBody>
        </p:sp>
        <p:sp>
          <p:nvSpPr>
            <p:cNvPr id="25" name="Line 20"/>
            <p:cNvSpPr>
              <a:spLocks noChangeShapeType="1"/>
            </p:cNvSpPr>
            <p:nvPr/>
          </p:nvSpPr>
          <p:spPr bwMode="auto">
            <a:xfrm>
              <a:off x="2560" y="6780"/>
              <a:ext cx="9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1"/>
            <p:cNvSpPr>
              <a:spLocks noChangeArrowheads="1"/>
            </p:cNvSpPr>
            <p:nvPr/>
          </p:nvSpPr>
          <p:spPr bwMode="auto">
            <a:xfrm>
              <a:off x="2560" y="6780"/>
              <a:ext cx="96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 name="Line 22"/>
            <p:cNvSpPr>
              <a:spLocks noChangeShapeType="1"/>
            </p:cNvSpPr>
            <p:nvPr/>
          </p:nvSpPr>
          <p:spPr bwMode="auto">
            <a:xfrm>
              <a:off x="3890" y="6780"/>
              <a:ext cx="9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3"/>
            <p:cNvSpPr>
              <a:spLocks noChangeArrowheads="1"/>
            </p:cNvSpPr>
            <p:nvPr/>
          </p:nvSpPr>
          <p:spPr bwMode="auto">
            <a:xfrm>
              <a:off x="3890" y="6780"/>
              <a:ext cx="96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 name="Line 24"/>
            <p:cNvSpPr>
              <a:spLocks noChangeShapeType="1"/>
            </p:cNvSpPr>
            <p:nvPr/>
          </p:nvSpPr>
          <p:spPr bwMode="auto">
            <a:xfrm>
              <a:off x="5220" y="6780"/>
              <a:ext cx="9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25"/>
            <p:cNvSpPr>
              <a:spLocks noChangeArrowheads="1"/>
            </p:cNvSpPr>
            <p:nvPr/>
          </p:nvSpPr>
          <p:spPr bwMode="auto">
            <a:xfrm>
              <a:off x="5220" y="6780"/>
              <a:ext cx="967"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 name="Line 26"/>
            <p:cNvSpPr>
              <a:spLocks noChangeShapeType="1"/>
            </p:cNvSpPr>
            <p:nvPr/>
          </p:nvSpPr>
          <p:spPr bwMode="auto">
            <a:xfrm>
              <a:off x="6671" y="6780"/>
              <a:ext cx="9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Rectangle 27"/>
            <p:cNvSpPr>
              <a:spLocks noChangeArrowheads="1"/>
            </p:cNvSpPr>
            <p:nvPr/>
          </p:nvSpPr>
          <p:spPr bwMode="auto">
            <a:xfrm>
              <a:off x="6671" y="6780"/>
              <a:ext cx="96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 name="Line 28"/>
            <p:cNvSpPr>
              <a:spLocks noChangeShapeType="1"/>
            </p:cNvSpPr>
            <p:nvPr/>
          </p:nvSpPr>
          <p:spPr bwMode="auto">
            <a:xfrm>
              <a:off x="2560" y="7191"/>
              <a:ext cx="9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Rectangle 29"/>
            <p:cNvSpPr>
              <a:spLocks noChangeArrowheads="1"/>
            </p:cNvSpPr>
            <p:nvPr/>
          </p:nvSpPr>
          <p:spPr bwMode="auto">
            <a:xfrm>
              <a:off x="2560" y="7191"/>
              <a:ext cx="96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 name="Line 30"/>
            <p:cNvSpPr>
              <a:spLocks noChangeShapeType="1"/>
            </p:cNvSpPr>
            <p:nvPr/>
          </p:nvSpPr>
          <p:spPr bwMode="auto">
            <a:xfrm>
              <a:off x="3890" y="7191"/>
              <a:ext cx="9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31"/>
            <p:cNvSpPr>
              <a:spLocks noChangeArrowheads="1"/>
            </p:cNvSpPr>
            <p:nvPr/>
          </p:nvSpPr>
          <p:spPr bwMode="auto">
            <a:xfrm>
              <a:off x="3890" y="7191"/>
              <a:ext cx="967"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 name="Line 32"/>
            <p:cNvSpPr>
              <a:spLocks noChangeShapeType="1"/>
            </p:cNvSpPr>
            <p:nvPr/>
          </p:nvSpPr>
          <p:spPr bwMode="auto">
            <a:xfrm>
              <a:off x="5220" y="7191"/>
              <a:ext cx="9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33"/>
            <p:cNvSpPr>
              <a:spLocks noChangeArrowheads="1"/>
            </p:cNvSpPr>
            <p:nvPr/>
          </p:nvSpPr>
          <p:spPr bwMode="auto">
            <a:xfrm>
              <a:off x="5220" y="7191"/>
              <a:ext cx="967"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 name="Line 34"/>
            <p:cNvSpPr>
              <a:spLocks noChangeShapeType="1"/>
            </p:cNvSpPr>
            <p:nvPr/>
          </p:nvSpPr>
          <p:spPr bwMode="auto">
            <a:xfrm>
              <a:off x="6671" y="7191"/>
              <a:ext cx="9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Rectangle 35"/>
            <p:cNvSpPr>
              <a:spLocks noChangeArrowheads="1"/>
            </p:cNvSpPr>
            <p:nvPr/>
          </p:nvSpPr>
          <p:spPr bwMode="auto">
            <a:xfrm>
              <a:off x="6671" y="7191"/>
              <a:ext cx="96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 name="Line 36"/>
            <p:cNvSpPr>
              <a:spLocks noChangeShapeType="1"/>
            </p:cNvSpPr>
            <p:nvPr/>
          </p:nvSpPr>
          <p:spPr bwMode="auto">
            <a:xfrm>
              <a:off x="2545" y="6780"/>
              <a:ext cx="1" cy="4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Rectangle 37"/>
            <p:cNvSpPr>
              <a:spLocks noChangeArrowheads="1"/>
            </p:cNvSpPr>
            <p:nvPr/>
          </p:nvSpPr>
          <p:spPr bwMode="auto">
            <a:xfrm>
              <a:off x="2545" y="6780"/>
              <a:ext cx="15" cy="4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 name="Line 38"/>
            <p:cNvSpPr>
              <a:spLocks noChangeShapeType="1"/>
            </p:cNvSpPr>
            <p:nvPr/>
          </p:nvSpPr>
          <p:spPr bwMode="auto">
            <a:xfrm>
              <a:off x="3513" y="6794"/>
              <a:ext cx="1" cy="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39"/>
            <p:cNvSpPr>
              <a:spLocks noChangeArrowheads="1"/>
            </p:cNvSpPr>
            <p:nvPr/>
          </p:nvSpPr>
          <p:spPr bwMode="auto">
            <a:xfrm>
              <a:off x="3513" y="6794"/>
              <a:ext cx="15"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 name="Line 40"/>
            <p:cNvSpPr>
              <a:spLocks noChangeShapeType="1"/>
            </p:cNvSpPr>
            <p:nvPr/>
          </p:nvSpPr>
          <p:spPr bwMode="auto">
            <a:xfrm>
              <a:off x="3875" y="6780"/>
              <a:ext cx="1" cy="4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Rectangle 41"/>
            <p:cNvSpPr>
              <a:spLocks noChangeArrowheads="1"/>
            </p:cNvSpPr>
            <p:nvPr/>
          </p:nvSpPr>
          <p:spPr bwMode="auto">
            <a:xfrm>
              <a:off x="3875" y="6780"/>
              <a:ext cx="15" cy="4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Line 42"/>
            <p:cNvSpPr>
              <a:spLocks noChangeShapeType="1"/>
            </p:cNvSpPr>
            <p:nvPr/>
          </p:nvSpPr>
          <p:spPr bwMode="auto">
            <a:xfrm>
              <a:off x="4843" y="6794"/>
              <a:ext cx="1" cy="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Rectangle 43"/>
            <p:cNvSpPr>
              <a:spLocks noChangeArrowheads="1"/>
            </p:cNvSpPr>
            <p:nvPr/>
          </p:nvSpPr>
          <p:spPr bwMode="auto">
            <a:xfrm>
              <a:off x="4843" y="6794"/>
              <a:ext cx="14"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 name="Line 44"/>
            <p:cNvSpPr>
              <a:spLocks noChangeShapeType="1"/>
            </p:cNvSpPr>
            <p:nvPr/>
          </p:nvSpPr>
          <p:spPr bwMode="auto">
            <a:xfrm>
              <a:off x="5205" y="6780"/>
              <a:ext cx="1" cy="4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Rectangle 45"/>
            <p:cNvSpPr>
              <a:spLocks noChangeArrowheads="1"/>
            </p:cNvSpPr>
            <p:nvPr/>
          </p:nvSpPr>
          <p:spPr bwMode="auto">
            <a:xfrm>
              <a:off x="5205" y="6780"/>
              <a:ext cx="15" cy="4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 name="Line 46"/>
            <p:cNvSpPr>
              <a:spLocks noChangeShapeType="1"/>
            </p:cNvSpPr>
            <p:nvPr/>
          </p:nvSpPr>
          <p:spPr bwMode="auto">
            <a:xfrm>
              <a:off x="6173" y="6794"/>
              <a:ext cx="1" cy="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47"/>
            <p:cNvSpPr>
              <a:spLocks noChangeArrowheads="1"/>
            </p:cNvSpPr>
            <p:nvPr/>
          </p:nvSpPr>
          <p:spPr bwMode="auto">
            <a:xfrm>
              <a:off x="6173" y="6794"/>
              <a:ext cx="14"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Line 48"/>
            <p:cNvSpPr>
              <a:spLocks noChangeShapeType="1"/>
            </p:cNvSpPr>
            <p:nvPr/>
          </p:nvSpPr>
          <p:spPr bwMode="auto">
            <a:xfrm>
              <a:off x="6656" y="6780"/>
              <a:ext cx="1" cy="4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Rectangle 49"/>
            <p:cNvSpPr>
              <a:spLocks noChangeArrowheads="1"/>
            </p:cNvSpPr>
            <p:nvPr/>
          </p:nvSpPr>
          <p:spPr bwMode="auto">
            <a:xfrm>
              <a:off x="6656" y="6780"/>
              <a:ext cx="15" cy="4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Line 50"/>
            <p:cNvSpPr>
              <a:spLocks noChangeShapeType="1"/>
            </p:cNvSpPr>
            <p:nvPr/>
          </p:nvSpPr>
          <p:spPr bwMode="auto">
            <a:xfrm>
              <a:off x="7624" y="6794"/>
              <a:ext cx="1" cy="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Rectangle 51"/>
            <p:cNvSpPr>
              <a:spLocks noChangeArrowheads="1"/>
            </p:cNvSpPr>
            <p:nvPr/>
          </p:nvSpPr>
          <p:spPr bwMode="auto">
            <a:xfrm>
              <a:off x="7624" y="6794"/>
              <a:ext cx="15"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7" name="Line 52"/>
            <p:cNvSpPr>
              <a:spLocks noChangeShapeType="1"/>
            </p:cNvSpPr>
            <p:nvPr/>
          </p:nvSpPr>
          <p:spPr bwMode="auto">
            <a:xfrm>
              <a:off x="8108" y="6780"/>
              <a:ext cx="1" cy="4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Rectangle 53"/>
            <p:cNvSpPr>
              <a:spLocks noChangeArrowheads="1"/>
            </p:cNvSpPr>
            <p:nvPr/>
          </p:nvSpPr>
          <p:spPr bwMode="auto">
            <a:xfrm>
              <a:off x="8108" y="6780"/>
              <a:ext cx="14" cy="4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 name="Line 54"/>
            <p:cNvSpPr>
              <a:spLocks noChangeShapeType="1"/>
            </p:cNvSpPr>
            <p:nvPr/>
          </p:nvSpPr>
          <p:spPr bwMode="auto">
            <a:xfrm>
              <a:off x="9075" y="6794"/>
              <a:ext cx="1" cy="4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Rectangle 55"/>
            <p:cNvSpPr>
              <a:spLocks noChangeArrowheads="1"/>
            </p:cNvSpPr>
            <p:nvPr/>
          </p:nvSpPr>
          <p:spPr bwMode="auto">
            <a:xfrm>
              <a:off x="9075" y="6794"/>
              <a:ext cx="15" cy="4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 name="Line 56"/>
            <p:cNvSpPr>
              <a:spLocks noChangeShapeType="1"/>
            </p:cNvSpPr>
            <p:nvPr/>
          </p:nvSpPr>
          <p:spPr bwMode="auto">
            <a:xfrm>
              <a:off x="8591" y="7206"/>
              <a:ext cx="1" cy="7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Rectangle 57"/>
            <p:cNvSpPr>
              <a:spLocks noChangeArrowheads="1"/>
            </p:cNvSpPr>
            <p:nvPr/>
          </p:nvSpPr>
          <p:spPr bwMode="auto">
            <a:xfrm>
              <a:off x="8591" y="7206"/>
              <a:ext cx="15" cy="7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 name="Line 58"/>
            <p:cNvSpPr>
              <a:spLocks noChangeShapeType="1"/>
            </p:cNvSpPr>
            <p:nvPr/>
          </p:nvSpPr>
          <p:spPr bwMode="auto">
            <a:xfrm>
              <a:off x="8122" y="6780"/>
              <a:ext cx="9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59"/>
            <p:cNvSpPr>
              <a:spLocks noChangeArrowheads="1"/>
            </p:cNvSpPr>
            <p:nvPr/>
          </p:nvSpPr>
          <p:spPr bwMode="auto">
            <a:xfrm>
              <a:off x="8122" y="6780"/>
              <a:ext cx="96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Line 60"/>
            <p:cNvSpPr>
              <a:spLocks noChangeShapeType="1"/>
            </p:cNvSpPr>
            <p:nvPr/>
          </p:nvSpPr>
          <p:spPr bwMode="auto">
            <a:xfrm>
              <a:off x="8122" y="7191"/>
              <a:ext cx="96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Rectangle 61"/>
            <p:cNvSpPr>
              <a:spLocks noChangeArrowheads="1"/>
            </p:cNvSpPr>
            <p:nvPr/>
          </p:nvSpPr>
          <p:spPr bwMode="auto">
            <a:xfrm>
              <a:off x="8122" y="7191"/>
              <a:ext cx="96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 name="Line 62"/>
            <p:cNvSpPr>
              <a:spLocks noChangeShapeType="1"/>
            </p:cNvSpPr>
            <p:nvPr/>
          </p:nvSpPr>
          <p:spPr bwMode="auto">
            <a:xfrm>
              <a:off x="3037" y="7949"/>
              <a:ext cx="55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Rectangle 63"/>
            <p:cNvSpPr>
              <a:spLocks noChangeArrowheads="1"/>
            </p:cNvSpPr>
            <p:nvPr/>
          </p:nvSpPr>
          <p:spPr bwMode="auto">
            <a:xfrm>
              <a:off x="3037" y="7949"/>
              <a:ext cx="5569"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9" name="Group 64"/>
            <p:cNvGrpSpPr>
              <a:grpSpLocks/>
            </p:cNvGrpSpPr>
            <p:nvPr/>
          </p:nvGrpSpPr>
          <p:grpSpPr bwMode="auto">
            <a:xfrm>
              <a:off x="3513" y="6965"/>
              <a:ext cx="362" cy="120"/>
              <a:chOff x="3513" y="6965"/>
              <a:chExt cx="362" cy="120"/>
            </a:xfrm>
          </p:grpSpPr>
          <p:sp>
            <p:nvSpPr>
              <p:cNvPr id="88" name="Line 65"/>
              <p:cNvSpPr>
                <a:spLocks noChangeShapeType="1"/>
              </p:cNvSpPr>
              <p:nvPr/>
            </p:nvSpPr>
            <p:spPr bwMode="auto">
              <a:xfrm>
                <a:off x="3513" y="7024"/>
                <a:ext cx="24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Freeform 66"/>
              <p:cNvSpPr>
                <a:spLocks/>
              </p:cNvSpPr>
              <p:nvPr/>
            </p:nvSpPr>
            <p:spPr bwMode="auto">
              <a:xfrm>
                <a:off x="3756" y="6965"/>
                <a:ext cx="119" cy="120"/>
              </a:xfrm>
              <a:custGeom>
                <a:avLst/>
                <a:gdLst>
                  <a:gd name="T0" fmla="*/ 0 w 119"/>
                  <a:gd name="T1" fmla="*/ 120 h 120"/>
                  <a:gd name="T2" fmla="*/ 119 w 119"/>
                  <a:gd name="T3" fmla="*/ 61 h 120"/>
                  <a:gd name="T4" fmla="*/ 0 w 119"/>
                  <a:gd name="T5" fmla="*/ 0 h 120"/>
                  <a:gd name="T6" fmla="*/ 0 w 119"/>
                  <a:gd name="T7" fmla="*/ 120 h 120"/>
                  <a:gd name="T8" fmla="*/ 0 60000 65536"/>
                  <a:gd name="T9" fmla="*/ 0 60000 65536"/>
                  <a:gd name="T10" fmla="*/ 0 60000 65536"/>
                  <a:gd name="T11" fmla="*/ 0 60000 65536"/>
                  <a:gd name="T12" fmla="*/ 0 w 119"/>
                  <a:gd name="T13" fmla="*/ 0 h 120"/>
                  <a:gd name="T14" fmla="*/ 119 w 119"/>
                  <a:gd name="T15" fmla="*/ 120 h 120"/>
                </a:gdLst>
                <a:ahLst/>
                <a:cxnLst>
                  <a:cxn ang="T8">
                    <a:pos x="T0" y="T1"/>
                  </a:cxn>
                  <a:cxn ang="T9">
                    <a:pos x="T2" y="T3"/>
                  </a:cxn>
                  <a:cxn ang="T10">
                    <a:pos x="T4" y="T5"/>
                  </a:cxn>
                  <a:cxn ang="T11">
                    <a:pos x="T6" y="T7"/>
                  </a:cxn>
                </a:cxnLst>
                <a:rect l="T12" t="T13" r="T14" b="T15"/>
                <a:pathLst>
                  <a:path w="119" h="120">
                    <a:moveTo>
                      <a:pt x="0" y="120"/>
                    </a:moveTo>
                    <a:lnTo>
                      <a:pt x="119" y="61"/>
                    </a:lnTo>
                    <a:lnTo>
                      <a:pt x="0" y="0"/>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0" name="Group 67"/>
            <p:cNvGrpSpPr>
              <a:grpSpLocks/>
            </p:cNvGrpSpPr>
            <p:nvPr/>
          </p:nvGrpSpPr>
          <p:grpSpPr bwMode="auto">
            <a:xfrm>
              <a:off x="4843" y="6965"/>
              <a:ext cx="364" cy="120"/>
              <a:chOff x="4843" y="6965"/>
              <a:chExt cx="364" cy="120"/>
            </a:xfrm>
          </p:grpSpPr>
          <p:sp>
            <p:nvSpPr>
              <p:cNvPr id="86" name="Line 68"/>
              <p:cNvSpPr>
                <a:spLocks noChangeShapeType="1"/>
              </p:cNvSpPr>
              <p:nvPr/>
            </p:nvSpPr>
            <p:spPr bwMode="auto">
              <a:xfrm>
                <a:off x="4843" y="7024"/>
                <a:ext cx="24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Freeform 69"/>
              <p:cNvSpPr>
                <a:spLocks/>
              </p:cNvSpPr>
              <p:nvPr/>
            </p:nvSpPr>
            <p:spPr bwMode="auto">
              <a:xfrm>
                <a:off x="5086" y="6965"/>
                <a:ext cx="121" cy="120"/>
              </a:xfrm>
              <a:custGeom>
                <a:avLst/>
                <a:gdLst>
                  <a:gd name="T0" fmla="*/ 0 w 121"/>
                  <a:gd name="T1" fmla="*/ 120 h 120"/>
                  <a:gd name="T2" fmla="*/ 121 w 121"/>
                  <a:gd name="T3" fmla="*/ 61 h 120"/>
                  <a:gd name="T4" fmla="*/ 0 w 121"/>
                  <a:gd name="T5" fmla="*/ 0 h 120"/>
                  <a:gd name="T6" fmla="*/ 0 w 121"/>
                  <a:gd name="T7" fmla="*/ 120 h 120"/>
                  <a:gd name="T8" fmla="*/ 0 60000 65536"/>
                  <a:gd name="T9" fmla="*/ 0 60000 65536"/>
                  <a:gd name="T10" fmla="*/ 0 60000 65536"/>
                  <a:gd name="T11" fmla="*/ 0 60000 65536"/>
                  <a:gd name="T12" fmla="*/ 0 w 121"/>
                  <a:gd name="T13" fmla="*/ 0 h 120"/>
                  <a:gd name="T14" fmla="*/ 121 w 121"/>
                  <a:gd name="T15" fmla="*/ 120 h 120"/>
                </a:gdLst>
                <a:ahLst/>
                <a:cxnLst>
                  <a:cxn ang="T8">
                    <a:pos x="T0" y="T1"/>
                  </a:cxn>
                  <a:cxn ang="T9">
                    <a:pos x="T2" y="T3"/>
                  </a:cxn>
                  <a:cxn ang="T10">
                    <a:pos x="T4" y="T5"/>
                  </a:cxn>
                  <a:cxn ang="T11">
                    <a:pos x="T6" y="T7"/>
                  </a:cxn>
                </a:cxnLst>
                <a:rect l="T12" t="T13" r="T14" b="T15"/>
                <a:pathLst>
                  <a:path w="121" h="120">
                    <a:moveTo>
                      <a:pt x="0" y="120"/>
                    </a:moveTo>
                    <a:lnTo>
                      <a:pt x="121" y="61"/>
                    </a:lnTo>
                    <a:lnTo>
                      <a:pt x="0" y="0"/>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 name="Group 70"/>
            <p:cNvGrpSpPr>
              <a:grpSpLocks/>
            </p:cNvGrpSpPr>
            <p:nvPr/>
          </p:nvGrpSpPr>
          <p:grpSpPr bwMode="auto">
            <a:xfrm>
              <a:off x="6173" y="6965"/>
              <a:ext cx="483" cy="120"/>
              <a:chOff x="6173" y="6965"/>
              <a:chExt cx="483" cy="120"/>
            </a:xfrm>
          </p:grpSpPr>
          <p:sp>
            <p:nvSpPr>
              <p:cNvPr id="84" name="Line 71"/>
              <p:cNvSpPr>
                <a:spLocks noChangeShapeType="1"/>
              </p:cNvSpPr>
              <p:nvPr/>
            </p:nvSpPr>
            <p:spPr bwMode="auto">
              <a:xfrm>
                <a:off x="6173" y="7024"/>
                <a:ext cx="368"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Freeform 72"/>
              <p:cNvSpPr>
                <a:spLocks/>
              </p:cNvSpPr>
              <p:nvPr/>
            </p:nvSpPr>
            <p:spPr bwMode="auto">
              <a:xfrm>
                <a:off x="6537" y="6965"/>
                <a:ext cx="119" cy="120"/>
              </a:xfrm>
              <a:custGeom>
                <a:avLst/>
                <a:gdLst>
                  <a:gd name="T0" fmla="*/ 0 w 119"/>
                  <a:gd name="T1" fmla="*/ 120 h 120"/>
                  <a:gd name="T2" fmla="*/ 119 w 119"/>
                  <a:gd name="T3" fmla="*/ 61 h 120"/>
                  <a:gd name="T4" fmla="*/ 0 w 119"/>
                  <a:gd name="T5" fmla="*/ 0 h 120"/>
                  <a:gd name="T6" fmla="*/ 0 w 119"/>
                  <a:gd name="T7" fmla="*/ 120 h 120"/>
                  <a:gd name="T8" fmla="*/ 0 60000 65536"/>
                  <a:gd name="T9" fmla="*/ 0 60000 65536"/>
                  <a:gd name="T10" fmla="*/ 0 60000 65536"/>
                  <a:gd name="T11" fmla="*/ 0 60000 65536"/>
                  <a:gd name="T12" fmla="*/ 0 w 119"/>
                  <a:gd name="T13" fmla="*/ 0 h 120"/>
                  <a:gd name="T14" fmla="*/ 119 w 119"/>
                  <a:gd name="T15" fmla="*/ 120 h 120"/>
                </a:gdLst>
                <a:ahLst/>
                <a:cxnLst>
                  <a:cxn ang="T8">
                    <a:pos x="T0" y="T1"/>
                  </a:cxn>
                  <a:cxn ang="T9">
                    <a:pos x="T2" y="T3"/>
                  </a:cxn>
                  <a:cxn ang="T10">
                    <a:pos x="T4" y="T5"/>
                  </a:cxn>
                  <a:cxn ang="T11">
                    <a:pos x="T6" y="T7"/>
                  </a:cxn>
                </a:cxnLst>
                <a:rect l="T12" t="T13" r="T14" b="T15"/>
                <a:pathLst>
                  <a:path w="119" h="120">
                    <a:moveTo>
                      <a:pt x="0" y="120"/>
                    </a:moveTo>
                    <a:lnTo>
                      <a:pt x="119" y="61"/>
                    </a:lnTo>
                    <a:lnTo>
                      <a:pt x="0" y="0"/>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2" name="Group 73"/>
            <p:cNvGrpSpPr>
              <a:grpSpLocks/>
            </p:cNvGrpSpPr>
            <p:nvPr/>
          </p:nvGrpSpPr>
          <p:grpSpPr bwMode="auto">
            <a:xfrm>
              <a:off x="7637" y="6965"/>
              <a:ext cx="473" cy="120"/>
              <a:chOff x="7637" y="6965"/>
              <a:chExt cx="473" cy="120"/>
            </a:xfrm>
          </p:grpSpPr>
          <p:sp>
            <p:nvSpPr>
              <p:cNvPr id="82" name="Line 74"/>
              <p:cNvSpPr>
                <a:spLocks noChangeShapeType="1"/>
              </p:cNvSpPr>
              <p:nvPr/>
            </p:nvSpPr>
            <p:spPr bwMode="auto">
              <a:xfrm>
                <a:off x="7637" y="7024"/>
                <a:ext cx="355"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Freeform 75"/>
              <p:cNvSpPr>
                <a:spLocks/>
              </p:cNvSpPr>
              <p:nvPr/>
            </p:nvSpPr>
            <p:spPr bwMode="auto">
              <a:xfrm>
                <a:off x="7988" y="6965"/>
                <a:ext cx="122" cy="120"/>
              </a:xfrm>
              <a:custGeom>
                <a:avLst/>
                <a:gdLst>
                  <a:gd name="T0" fmla="*/ 0 w 122"/>
                  <a:gd name="T1" fmla="*/ 120 h 120"/>
                  <a:gd name="T2" fmla="*/ 122 w 122"/>
                  <a:gd name="T3" fmla="*/ 61 h 120"/>
                  <a:gd name="T4" fmla="*/ 0 w 122"/>
                  <a:gd name="T5" fmla="*/ 0 h 120"/>
                  <a:gd name="T6" fmla="*/ 0 w 122"/>
                  <a:gd name="T7" fmla="*/ 120 h 120"/>
                  <a:gd name="T8" fmla="*/ 0 60000 65536"/>
                  <a:gd name="T9" fmla="*/ 0 60000 65536"/>
                  <a:gd name="T10" fmla="*/ 0 60000 65536"/>
                  <a:gd name="T11" fmla="*/ 0 60000 65536"/>
                  <a:gd name="T12" fmla="*/ 0 w 122"/>
                  <a:gd name="T13" fmla="*/ 0 h 120"/>
                  <a:gd name="T14" fmla="*/ 122 w 122"/>
                  <a:gd name="T15" fmla="*/ 120 h 120"/>
                </a:gdLst>
                <a:ahLst/>
                <a:cxnLst>
                  <a:cxn ang="T8">
                    <a:pos x="T0" y="T1"/>
                  </a:cxn>
                  <a:cxn ang="T9">
                    <a:pos x="T2" y="T3"/>
                  </a:cxn>
                  <a:cxn ang="T10">
                    <a:pos x="T4" y="T5"/>
                  </a:cxn>
                  <a:cxn ang="T11">
                    <a:pos x="T6" y="T7"/>
                  </a:cxn>
                </a:cxnLst>
                <a:rect l="T12" t="T13" r="T14" b="T15"/>
                <a:pathLst>
                  <a:path w="122" h="120">
                    <a:moveTo>
                      <a:pt x="0" y="120"/>
                    </a:moveTo>
                    <a:lnTo>
                      <a:pt x="122" y="61"/>
                    </a:lnTo>
                    <a:lnTo>
                      <a:pt x="0" y="0"/>
                    </a:lnTo>
                    <a:lnTo>
                      <a:pt x="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 name="Oval 76"/>
            <p:cNvSpPr>
              <a:spLocks noChangeArrowheads="1"/>
            </p:cNvSpPr>
            <p:nvPr/>
          </p:nvSpPr>
          <p:spPr bwMode="auto">
            <a:xfrm>
              <a:off x="6450" y="6222"/>
              <a:ext cx="1308" cy="1528"/>
            </a:xfrm>
            <a:prstGeom prst="ellipse">
              <a:avLst/>
            </a:prstGeom>
            <a:noFill/>
            <a:ln w="698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Oval 77"/>
            <p:cNvSpPr>
              <a:spLocks noChangeArrowheads="1"/>
            </p:cNvSpPr>
            <p:nvPr/>
          </p:nvSpPr>
          <p:spPr bwMode="auto">
            <a:xfrm>
              <a:off x="7902" y="6211"/>
              <a:ext cx="1308" cy="1551"/>
            </a:xfrm>
            <a:prstGeom prst="ellipse">
              <a:avLst/>
            </a:prstGeom>
            <a:noFill/>
            <a:ln w="698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Oval 78"/>
            <p:cNvSpPr>
              <a:spLocks noChangeArrowheads="1"/>
            </p:cNvSpPr>
            <p:nvPr/>
          </p:nvSpPr>
          <p:spPr bwMode="auto">
            <a:xfrm>
              <a:off x="2109" y="6222"/>
              <a:ext cx="4198" cy="1528"/>
            </a:xfrm>
            <a:prstGeom prst="ellipse">
              <a:avLst/>
            </a:prstGeom>
            <a:noFill/>
            <a:ln w="698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6" name="Group 79"/>
            <p:cNvGrpSpPr>
              <a:grpSpLocks/>
            </p:cNvGrpSpPr>
            <p:nvPr/>
          </p:nvGrpSpPr>
          <p:grpSpPr bwMode="auto">
            <a:xfrm>
              <a:off x="4300" y="7191"/>
              <a:ext cx="120" cy="758"/>
              <a:chOff x="4300" y="7191"/>
              <a:chExt cx="120" cy="758"/>
            </a:xfrm>
          </p:grpSpPr>
          <p:sp>
            <p:nvSpPr>
              <p:cNvPr id="80" name="Line 80"/>
              <p:cNvSpPr>
                <a:spLocks noChangeShapeType="1"/>
              </p:cNvSpPr>
              <p:nvPr/>
            </p:nvSpPr>
            <p:spPr bwMode="auto">
              <a:xfrm flipV="1">
                <a:off x="4359" y="7307"/>
                <a:ext cx="1" cy="642"/>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Freeform 81"/>
              <p:cNvSpPr>
                <a:spLocks/>
              </p:cNvSpPr>
              <p:nvPr/>
            </p:nvSpPr>
            <p:spPr bwMode="auto">
              <a:xfrm>
                <a:off x="4300" y="7191"/>
                <a:ext cx="120" cy="122"/>
              </a:xfrm>
              <a:custGeom>
                <a:avLst/>
                <a:gdLst>
                  <a:gd name="T0" fmla="*/ 120 w 120"/>
                  <a:gd name="T1" fmla="*/ 122 h 122"/>
                  <a:gd name="T2" fmla="*/ 61 w 120"/>
                  <a:gd name="T3" fmla="*/ 0 h 122"/>
                  <a:gd name="T4" fmla="*/ 0 w 120"/>
                  <a:gd name="T5" fmla="*/ 122 h 122"/>
                  <a:gd name="T6" fmla="*/ 120 w 120"/>
                  <a:gd name="T7" fmla="*/ 122 h 122"/>
                  <a:gd name="T8" fmla="*/ 0 60000 65536"/>
                  <a:gd name="T9" fmla="*/ 0 60000 65536"/>
                  <a:gd name="T10" fmla="*/ 0 60000 65536"/>
                  <a:gd name="T11" fmla="*/ 0 60000 65536"/>
                  <a:gd name="T12" fmla="*/ 0 w 120"/>
                  <a:gd name="T13" fmla="*/ 0 h 122"/>
                  <a:gd name="T14" fmla="*/ 120 w 120"/>
                  <a:gd name="T15" fmla="*/ 122 h 122"/>
                </a:gdLst>
                <a:ahLst/>
                <a:cxnLst>
                  <a:cxn ang="T8">
                    <a:pos x="T0" y="T1"/>
                  </a:cxn>
                  <a:cxn ang="T9">
                    <a:pos x="T2" y="T3"/>
                  </a:cxn>
                  <a:cxn ang="T10">
                    <a:pos x="T4" y="T5"/>
                  </a:cxn>
                  <a:cxn ang="T11">
                    <a:pos x="T6" y="T7"/>
                  </a:cxn>
                </a:cxnLst>
                <a:rect l="T12" t="T13" r="T14" b="T15"/>
                <a:pathLst>
                  <a:path w="120" h="122">
                    <a:moveTo>
                      <a:pt x="120" y="122"/>
                    </a:moveTo>
                    <a:lnTo>
                      <a:pt x="61" y="0"/>
                    </a:lnTo>
                    <a:lnTo>
                      <a:pt x="0" y="122"/>
                    </a:lnTo>
                    <a:lnTo>
                      <a:pt x="12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7" name="Group 82"/>
            <p:cNvGrpSpPr>
              <a:grpSpLocks/>
            </p:cNvGrpSpPr>
            <p:nvPr/>
          </p:nvGrpSpPr>
          <p:grpSpPr bwMode="auto">
            <a:xfrm>
              <a:off x="2970" y="7191"/>
              <a:ext cx="120" cy="758"/>
              <a:chOff x="2970" y="7191"/>
              <a:chExt cx="120" cy="758"/>
            </a:xfrm>
          </p:grpSpPr>
          <p:sp>
            <p:nvSpPr>
              <p:cNvPr id="78" name="Line 83"/>
              <p:cNvSpPr>
                <a:spLocks noChangeShapeType="1"/>
              </p:cNvSpPr>
              <p:nvPr/>
            </p:nvSpPr>
            <p:spPr bwMode="auto">
              <a:xfrm flipV="1">
                <a:off x="3029" y="7307"/>
                <a:ext cx="1" cy="642"/>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Freeform 84"/>
              <p:cNvSpPr>
                <a:spLocks/>
              </p:cNvSpPr>
              <p:nvPr/>
            </p:nvSpPr>
            <p:spPr bwMode="auto">
              <a:xfrm>
                <a:off x="2970" y="7191"/>
                <a:ext cx="120" cy="122"/>
              </a:xfrm>
              <a:custGeom>
                <a:avLst/>
                <a:gdLst>
                  <a:gd name="T0" fmla="*/ 120 w 120"/>
                  <a:gd name="T1" fmla="*/ 122 h 122"/>
                  <a:gd name="T2" fmla="*/ 59 w 120"/>
                  <a:gd name="T3" fmla="*/ 0 h 122"/>
                  <a:gd name="T4" fmla="*/ 0 w 120"/>
                  <a:gd name="T5" fmla="*/ 122 h 122"/>
                  <a:gd name="T6" fmla="*/ 120 w 120"/>
                  <a:gd name="T7" fmla="*/ 122 h 122"/>
                  <a:gd name="T8" fmla="*/ 0 60000 65536"/>
                  <a:gd name="T9" fmla="*/ 0 60000 65536"/>
                  <a:gd name="T10" fmla="*/ 0 60000 65536"/>
                  <a:gd name="T11" fmla="*/ 0 60000 65536"/>
                  <a:gd name="T12" fmla="*/ 0 w 120"/>
                  <a:gd name="T13" fmla="*/ 0 h 122"/>
                  <a:gd name="T14" fmla="*/ 120 w 120"/>
                  <a:gd name="T15" fmla="*/ 122 h 122"/>
                </a:gdLst>
                <a:ahLst/>
                <a:cxnLst>
                  <a:cxn ang="T8">
                    <a:pos x="T0" y="T1"/>
                  </a:cxn>
                  <a:cxn ang="T9">
                    <a:pos x="T2" y="T3"/>
                  </a:cxn>
                  <a:cxn ang="T10">
                    <a:pos x="T4" y="T5"/>
                  </a:cxn>
                  <a:cxn ang="T11">
                    <a:pos x="T6" y="T7"/>
                  </a:cxn>
                </a:cxnLst>
                <a:rect l="T12" t="T13" r="T14" b="T15"/>
                <a:pathLst>
                  <a:path w="120" h="122">
                    <a:moveTo>
                      <a:pt x="120" y="122"/>
                    </a:moveTo>
                    <a:lnTo>
                      <a:pt x="59" y="0"/>
                    </a:lnTo>
                    <a:lnTo>
                      <a:pt x="0" y="122"/>
                    </a:lnTo>
                    <a:lnTo>
                      <a:pt x="120"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337125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Placeholder 2"/>
          <p:cNvSpPr>
            <a:spLocks noGrp="1"/>
          </p:cNvSpPr>
          <p:nvPr>
            <p:ph idx="1"/>
          </p:nvPr>
        </p:nvSpPr>
        <p:spPr>
          <a:xfrm>
            <a:off x="4535855" y="731520"/>
            <a:ext cx="7194825" cy="5573684"/>
          </a:xfrm>
        </p:spPr>
        <p:txBody>
          <a:bodyPr anchor="ctr">
            <a:normAutofit/>
          </a:bodyPr>
          <a:lstStyle/>
          <a:p>
            <a:pPr marL="201168" lvl="1" indent="0">
              <a:buNone/>
            </a:pPr>
            <a:r>
              <a:rPr lang="en-US" sz="2000" b="1" dirty="0" smtClean="0"/>
              <a:t>Current evaluation approaches:</a:t>
            </a:r>
          </a:p>
          <a:p>
            <a:pPr marL="201168" lvl="1" indent="0">
              <a:buNone/>
            </a:pPr>
            <a:endParaRPr lang="en-US" sz="2000" dirty="0" smtClean="0"/>
          </a:p>
          <a:p>
            <a:pPr marL="658368" lvl="1" indent="-457200">
              <a:buFont typeface="+mj-lt"/>
              <a:buAutoNum type="arabicPeriod"/>
            </a:pPr>
            <a:r>
              <a:rPr lang="en-US" sz="2000" b="1" dirty="0" smtClean="0"/>
              <a:t>Instrumental/Functional</a:t>
            </a:r>
            <a:r>
              <a:rPr lang="en-US" sz="2000" dirty="0" smtClean="0"/>
              <a:t> – This type of evaluation looks at whether the regulator / supervisory organization meets its goals and objectives. For example: Jeffrey Braithwaite’s research into the impact of accreditation</a:t>
            </a:r>
          </a:p>
          <a:p>
            <a:pPr marL="658368" lvl="1" indent="-457200">
              <a:buFont typeface="+mj-lt"/>
              <a:buAutoNum type="arabicPeriod"/>
            </a:pPr>
            <a:r>
              <a:rPr lang="en-US" sz="2000" b="1" dirty="0" err="1" smtClean="0"/>
              <a:t>Craftmanship</a:t>
            </a:r>
            <a:r>
              <a:rPr lang="en-US" sz="2000" dirty="0" smtClean="0"/>
              <a:t> – focus on specific problems, implement solutions/ projects and conduct periodic evaluations. For example: Malcolm Sparrow’s research</a:t>
            </a:r>
          </a:p>
          <a:p>
            <a:pPr marL="658368" lvl="1" indent="-457200">
              <a:buFont typeface="+mj-lt"/>
              <a:buAutoNum type="arabicPeriod"/>
            </a:pPr>
            <a:r>
              <a:rPr lang="en-US" sz="2000" b="1" dirty="0" smtClean="0"/>
              <a:t>Risk based approach </a:t>
            </a:r>
            <a:r>
              <a:rPr lang="en-US" sz="2000" dirty="0" smtClean="0"/>
              <a:t>– is the regulator / supervisor able to predict the future? For example Kieran </a:t>
            </a:r>
            <a:r>
              <a:rPr lang="en-US" sz="2000" dirty="0" err="1" smtClean="0"/>
              <a:t>Walshe</a:t>
            </a:r>
            <a:r>
              <a:rPr lang="en-US" sz="2000" dirty="0" smtClean="0"/>
              <a:t> and Denham Phipps’ research into the predictive validity of CQC’s Quality and Risk Profile</a:t>
            </a:r>
          </a:p>
          <a:p>
            <a:r>
              <a:rPr lang="en-US" dirty="0" smtClean="0"/>
              <a:t>One </a:t>
            </a:r>
            <a:r>
              <a:rPr lang="en-US" dirty="0"/>
              <a:t>of the difficulties </a:t>
            </a:r>
            <a:r>
              <a:rPr lang="en-US" dirty="0" smtClean="0"/>
              <a:t>is </a:t>
            </a:r>
            <a:r>
              <a:rPr lang="en-US" dirty="0"/>
              <a:t>the lack of a comprehensive </a:t>
            </a:r>
            <a:r>
              <a:rPr lang="en-US" dirty="0" smtClean="0"/>
              <a:t>framework by </a:t>
            </a:r>
            <a:r>
              <a:rPr lang="en-US" dirty="0"/>
              <a:t>which to </a:t>
            </a:r>
            <a:r>
              <a:rPr lang="en-US" dirty="0" err="1"/>
              <a:t>analyse</a:t>
            </a:r>
            <a:r>
              <a:rPr lang="en-US" dirty="0"/>
              <a:t> and compare the </a:t>
            </a:r>
            <a:r>
              <a:rPr lang="en-US" dirty="0" smtClean="0"/>
              <a:t>effects of regulation / supervision</a:t>
            </a:r>
            <a:endParaRPr lang="en-US" sz="4800" dirty="0" smtClean="0"/>
          </a:p>
        </p:txBody>
      </p:sp>
      <p:sp>
        <p:nvSpPr>
          <p:cNvPr id="2" name="Title 1"/>
          <p:cNvSpPr>
            <a:spLocks noGrp="1"/>
          </p:cNvSpPr>
          <p:nvPr>
            <p:ph type="title"/>
          </p:nvPr>
        </p:nvSpPr>
        <p:spPr>
          <a:xfrm>
            <a:off x="457200" y="594359"/>
            <a:ext cx="3200400" cy="1718728"/>
          </a:xfrm>
        </p:spPr>
        <p:txBody>
          <a:bodyPr/>
          <a:lstStyle/>
          <a:p>
            <a:r>
              <a:rPr lang="en-US" dirty="0" smtClean="0"/>
              <a:t>Measuring effectiveness</a:t>
            </a:r>
            <a:endParaRPr lang="en-US" dirty="0"/>
          </a:p>
        </p:txBody>
      </p:sp>
      <p:sp>
        <p:nvSpPr>
          <p:cNvPr id="6" name="Text Placeholder 3"/>
          <p:cNvSpPr txBox="1">
            <a:spLocks/>
          </p:cNvSpPr>
          <p:nvPr/>
        </p:nvSpPr>
        <p:spPr>
          <a:xfrm>
            <a:off x="457200" y="3174824"/>
            <a:ext cx="3200400" cy="31303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a:buChar char="•"/>
            </a:pPr>
            <a:endParaRPr lang="en-US" dirty="0" smtClean="0"/>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23" y="2509623"/>
            <a:ext cx="1604162" cy="2352771"/>
          </a:xfrm>
          <a:prstGeom prst="rect">
            <a:avLst/>
          </a:prstGeom>
        </p:spPr>
      </p:pic>
      <p:pic>
        <p:nvPicPr>
          <p:cNvPr id="4" name="Picture 3"/>
          <p:cNvPicPr>
            <a:picLocks noChangeAspect="1"/>
          </p:cNvPicPr>
          <p:nvPr/>
        </p:nvPicPr>
        <p:blipFill>
          <a:blip r:embed="rId3"/>
          <a:stretch>
            <a:fillRect/>
          </a:stretch>
        </p:blipFill>
        <p:spPr>
          <a:xfrm>
            <a:off x="306569" y="5230253"/>
            <a:ext cx="3579148" cy="1027732"/>
          </a:xfrm>
          <a:prstGeom prst="rect">
            <a:avLst/>
          </a:prstGeom>
        </p:spPr>
      </p:pic>
    </p:spTree>
    <p:extLst>
      <p:ext uri="{BB962C8B-B14F-4D97-AF65-F5344CB8AC3E}">
        <p14:creationId xmlns:p14="http://schemas.microsoft.com/office/powerpoint/2010/main" val="1803044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ontent Placeholder 2"/>
          <p:cNvSpPr>
            <a:spLocks noGrp="1"/>
          </p:cNvSpPr>
          <p:nvPr>
            <p:ph idx="1"/>
          </p:nvPr>
        </p:nvSpPr>
        <p:spPr>
          <a:xfrm>
            <a:off x="4535855" y="731520"/>
            <a:ext cx="7194825" cy="5727624"/>
          </a:xfrm>
        </p:spPr>
        <p:txBody>
          <a:bodyPr anchor="ctr">
            <a:normAutofit/>
          </a:bodyPr>
          <a:lstStyle/>
          <a:p>
            <a:pPr marL="201168" lvl="1" indent="0">
              <a:buNone/>
            </a:pPr>
            <a:r>
              <a:rPr lang="en-US" sz="2000" dirty="0" smtClean="0"/>
              <a:t>What would a “comprehensive framework” look like?</a:t>
            </a:r>
          </a:p>
          <a:p>
            <a:pPr marL="201168" lvl="1" indent="0">
              <a:buNone/>
            </a:pPr>
            <a:endParaRPr lang="en-US" sz="2000" dirty="0"/>
          </a:p>
          <a:p>
            <a:pPr marL="635508" lvl="1" indent="-342900">
              <a:buFont typeface="+mj-lt"/>
              <a:buAutoNum type="arabicPeriod"/>
            </a:pPr>
            <a:r>
              <a:rPr lang="en-US" sz="2000" b="1" dirty="0" smtClean="0"/>
              <a:t>Indicator based model </a:t>
            </a:r>
            <a:r>
              <a:rPr lang="en-US" sz="2000" dirty="0" smtClean="0"/>
              <a:t>– a certain level of consensus amongst key stakeholders is emerging to establish a set of valid indicators for measuring patient safety and quality. </a:t>
            </a:r>
          </a:p>
          <a:p>
            <a:pPr marL="635508" lvl="1" indent="-342900">
              <a:buFont typeface="+mj-lt"/>
              <a:buAutoNum type="arabicPeriod"/>
            </a:pPr>
            <a:r>
              <a:rPr lang="en-US" sz="2000" b="1" dirty="0" smtClean="0"/>
              <a:t>Behavioral approach </a:t>
            </a:r>
            <a:r>
              <a:rPr lang="en-US" sz="2000" dirty="0" smtClean="0"/>
              <a:t>– People can be nudged towards making decisions that are better for their own health and wellbeing as well as patients.</a:t>
            </a:r>
          </a:p>
          <a:p>
            <a:pPr marL="635508" lvl="1" indent="-342900">
              <a:buFont typeface="+mj-lt"/>
              <a:buAutoNum type="arabicPeriod"/>
            </a:pPr>
            <a:r>
              <a:rPr lang="en-US" sz="2000" b="1" dirty="0" smtClean="0"/>
              <a:t>Procedural justice - </a:t>
            </a:r>
            <a:r>
              <a:rPr lang="en-US" sz="2000" dirty="0" smtClean="0"/>
              <a:t>perceptions </a:t>
            </a:r>
            <a:r>
              <a:rPr lang="en-US" sz="2000" dirty="0"/>
              <a:t>of procedural fairness exert more influence on </a:t>
            </a:r>
            <a:r>
              <a:rPr lang="en-US" sz="2000" dirty="0" smtClean="0"/>
              <a:t>people’s overall </a:t>
            </a:r>
            <a:r>
              <a:rPr lang="en-US" sz="2000" dirty="0"/>
              <a:t>view of the authorities </a:t>
            </a:r>
            <a:r>
              <a:rPr lang="en-US" sz="2000" dirty="0" smtClean="0"/>
              <a:t>than </a:t>
            </a:r>
            <a:r>
              <a:rPr lang="en-US" sz="2000" dirty="0"/>
              <a:t>their perceptions of distributive fairness. </a:t>
            </a:r>
            <a:r>
              <a:rPr lang="en-US" sz="2000" dirty="0" smtClean="0"/>
              <a:t>Research has shown that when </a:t>
            </a:r>
            <a:r>
              <a:rPr lang="en-US" sz="2000" dirty="0" err="1" smtClean="0"/>
              <a:t>regulatees</a:t>
            </a:r>
            <a:r>
              <a:rPr lang="en-US" sz="2000" dirty="0" smtClean="0"/>
              <a:t> </a:t>
            </a:r>
            <a:r>
              <a:rPr lang="en-US" sz="2000" dirty="0"/>
              <a:t>believe the regulator’s process was fair they </a:t>
            </a:r>
            <a:r>
              <a:rPr lang="en-US" sz="2000" dirty="0" smtClean="0"/>
              <a:t>are </a:t>
            </a:r>
            <a:r>
              <a:rPr lang="en-US" sz="2000" dirty="0"/>
              <a:t>more likely to comply with the regulator’s instructions and </a:t>
            </a:r>
            <a:r>
              <a:rPr lang="en-US" sz="2000" dirty="0" smtClean="0"/>
              <a:t>comply with requirements</a:t>
            </a:r>
            <a:r>
              <a:rPr lang="en-US" sz="2000" dirty="0"/>
              <a:t>. </a:t>
            </a:r>
          </a:p>
        </p:txBody>
      </p:sp>
      <p:sp>
        <p:nvSpPr>
          <p:cNvPr id="2" name="Title 1"/>
          <p:cNvSpPr>
            <a:spLocks noGrp="1"/>
          </p:cNvSpPr>
          <p:nvPr>
            <p:ph type="title"/>
          </p:nvPr>
        </p:nvSpPr>
        <p:spPr/>
        <p:txBody>
          <a:bodyPr/>
          <a:lstStyle/>
          <a:p>
            <a:r>
              <a:rPr lang="en-US" dirty="0" smtClean="0"/>
              <a:t>Measuring effectiveness –  alternative models</a:t>
            </a:r>
            <a:endParaRPr lang="en-US" dirty="0"/>
          </a:p>
        </p:txBody>
      </p:sp>
      <p:sp>
        <p:nvSpPr>
          <p:cNvPr id="6" name="Text Placeholder 3"/>
          <p:cNvSpPr txBox="1">
            <a:spLocks/>
          </p:cNvSpPr>
          <p:nvPr/>
        </p:nvSpPr>
        <p:spPr>
          <a:xfrm>
            <a:off x="457200" y="3174824"/>
            <a:ext cx="3200400" cy="313037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endParaRPr lang="en-US" dirty="0" smtClean="0"/>
          </a:p>
          <a:p>
            <a:pPr marL="285750" indent="-285750">
              <a:buFont typeface="Arial"/>
              <a:buChar char="•"/>
            </a:pPr>
            <a:r>
              <a:rPr lang="en-US" dirty="0" smtClean="0"/>
              <a:t>Transparency – making healthcare providers accountable by reporting against agreed, evidence based indicators</a:t>
            </a:r>
          </a:p>
          <a:p>
            <a:pPr marL="285750" indent="-285750">
              <a:buFont typeface="Arial"/>
              <a:buChar char="•"/>
            </a:pPr>
            <a:r>
              <a:rPr lang="en-US" dirty="0" smtClean="0"/>
              <a:t>People as ‘amoral calculators’ – are people rational actors who are motivated by self interest – do they seek to maximize their gains and minimize their losses? </a:t>
            </a:r>
          </a:p>
          <a:p>
            <a:pPr marL="285750" indent="-285750">
              <a:buFont typeface="Arial"/>
              <a:buChar char="•"/>
            </a:pPr>
            <a:r>
              <a:rPr lang="en-US" dirty="0" smtClean="0"/>
              <a:t>How people perceive the regulator’s processes may have a big impact on compliance. </a:t>
            </a:r>
          </a:p>
          <a:p>
            <a:pPr marL="285750" indent="-285750">
              <a:buFont typeface="Arial"/>
              <a:buChar char="•"/>
            </a:pPr>
            <a:endParaRPr lang="en-US" dirty="0" smtClean="0"/>
          </a:p>
        </p:txBody>
      </p:sp>
    </p:spTree>
    <p:extLst>
      <p:ext uri="{BB962C8B-B14F-4D97-AF65-F5344CB8AC3E}">
        <p14:creationId xmlns:p14="http://schemas.microsoft.com/office/powerpoint/2010/main" val="861649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7376</TotalTime>
  <Words>2395</Words>
  <Application>Microsoft Office PowerPoint</Application>
  <PresentationFormat>Mukautettu</PresentationFormat>
  <Paragraphs>330</Paragraphs>
  <Slides>27</Slides>
  <Notes>10</Notes>
  <HiddenSlides>0</HiddenSlides>
  <MMClips>0</MMClips>
  <ScaleCrop>false</ScaleCrop>
  <HeadingPairs>
    <vt:vector size="6" baseType="variant">
      <vt:variant>
        <vt:lpstr>Teema</vt:lpstr>
      </vt:variant>
      <vt:variant>
        <vt:i4>1</vt:i4>
      </vt:variant>
      <vt:variant>
        <vt:lpstr>Upotetut OLE-palvelimet</vt:lpstr>
      </vt:variant>
      <vt:variant>
        <vt:i4>1</vt:i4>
      </vt:variant>
      <vt:variant>
        <vt:lpstr>Dian otsikot</vt:lpstr>
      </vt:variant>
      <vt:variant>
        <vt:i4>27</vt:i4>
      </vt:variant>
    </vt:vector>
  </HeadingPairs>
  <TitlesOfParts>
    <vt:vector size="29" baseType="lpstr">
      <vt:lpstr>Retrospect</vt:lpstr>
      <vt:lpstr>Visio</vt:lpstr>
      <vt:lpstr>Measuring the effectiveness of supervisory organisations  Innovations in regulatory practice  EPSO Conference, Helsinki, 30 September 2015 </vt:lpstr>
      <vt:lpstr>Today’s presentation</vt:lpstr>
      <vt:lpstr>Short description </vt:lpstr>
      <vt:lpstr>Regulation &amp; supervision</vt:lpstr>
      <vt:lpstr>Regulation &amp; supervision – Objectives</vt:lpstr>
      <vt:lpstr>Key  Challenges</vt:lpstr>
      <vt:lpstr>Measuring effectiveness</vt:lpstr>
      <vt:lpstr>Measuring effectiveness</vt:lpstr>
      <vt:lpstr>Measuring effectiveness –  alternative models</vt:lpstr>
      <vt:lpstr>PowerPoint-esitys</vt:lpstr>
      <vt:lpstr>Hands, eyes &amp; compliance:  A natural field experiment</vt:lpstr>
      <vt:lpstr>Rationale</vt:lpstr>
      <vt:lpstr>The Problem</vt:lpstr>
      <vt:lpstr>Our Research Question</vt:lpstr>
      <vt:lpstr>Solutions</vt:lpstr>
      <vt:lpstr>Measurement</vt:lpstr>
      <vt:lpstr>Our Study</vt:lpstr>
      <vt:lpstr>  Our Study</vt:lpstr>
      <vt:lpstr>  Our Study</vt:lpstr>
      <vt:lpstr>Our Study</vt:lpstr>
      <vt:lpstr>PowerPoint-esitys</vt:lpstr>
      <vt:lpstr>Watching eyes – The evidence</vt:lpstr>
      <vt:lpstr>Watching eyes – The evidence</vt:lpstr>
      <vt:lpstr>PowerPoint-esitys</vt:lpstr>
      <vt:lpstr>Legitimacy –  The evidence</vt:lpstr>
      <vt:lpstr>Legitimacy –  Survey</vt:lpstr>
      <vt:lpstr>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 Compliance: Results from a behavioral economics approach</dc:title>
  <dc:creator>Erik Jaap Koornneef</dc:creator>
  <cp:lastModifiedBy>Malava Arttu</cp:lastModifiedBy>
  <cp:revision>74</cp:revision>
  <dcterms:created xsi:type="dcterms:W3CDTF">2015-04-09T07:24:30Z</dcterms:created>
  <dcterms:modified xsi:type="dcterms:W3CDTF">2015-09-22T12:09:54Z</dcterms:modified>
</cp:coreProperties>
</file>