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 id="2147483865" r:id="rId2"/>
    <p:sldMasterId id="2147483874" r:id="rId3"/>
    <p:sldMasterId id="2147483901" r:id="rId4"/>
  </p:sldMasterIdLst>
  <p:notesMasterIdLst>
    <p:notesMasterId r:id="rId28"/>
  </p:notesMasterIdLst>
  <p:handoutMasterIdLst>
    <p:handoutMasterId r:id="rId29"/>
  </p:handoutMasterIdLst>
  <p:sldIdLst>
    <p:sldId id="1080" r:id="rId5"/>
    <p:sldId id="1084" r:id="rId6"/>
    <p:sldId id="1089" r:id="rId7"/>
    <p:sldId id="1094" r:id="rId8"/>
    <p:sldId id="1095" r:id="rId9"/>
    <p:sldId id="1093" r:id="rId10"/>
    <p:sldId id="968" r:id="rId11"/>
    <p:sldId id="1113" r:id="rId12"/>
    <p:sldId id="1034" r:id="rId13"/>
    <p:sldId id="1061" r:id="rId14"/>
    <p:sldId id="1068" r:id="rId15"/>
    <p:sldId id="1108" r:id="rId16"/>
    <p:sldId id="1110" r:id="rId17"/>
    <p:sldId id="1075" r:id="rId18"/>
    <p:sldId id="1073" r:id="rId19"/>
    <p:sldId id="1097" r:id="rId20"/>
    <p:sldId id="1111" r:id="rId21"/>
    <p:sldId id="1112" r:id="rId22"/>
    <p:sldId id="1101" r:id="rId23"/>
    <p:sldId id="1103" r:id="rId24"/>
    <p:sldId id="1092" r:id="rId25"/>
    <p:sldId id="1020" r:id="rId26"/>
    <p:sldId id="1050" r:id="rId27"/>
  </p:sldIdLst>
  <p:sldSz cx="9144000" cy="6858000" type="screen4x3"/>
  <p:notesSz cx="6662738" cy="9926638"/>
  <p:defaultTextStyle>
    <a:defPPr>
      <a:defRPr lang="en-IE"/>
    </a:defPPr>
    <a:lvl1pPr algn="l" rtl="0" fontAlgn="base">
      <a:spcBef>
        <a:spcPct val="0"/>
      </a:spcBef>
      <a:spcAft>
        <a:spcPct val="0"/>
      </a:spcAft>
      <a:defRPr b="1" kern="1200">
        <a:solidFill>
          <a:schemeClr val="tx1"/>
        </a:solidFill>
        <a:latin typeface="Tahoma" pitchFamily="34" charset="0"/>
        <a:ea typeface="+mn-ea"/>
        <a:cs typeface="Arial" charset="0"/>
      </a:defRPr>
    </a:lvl1pPr>
    <a:lvl2pPr marL="457200" algn="l" rtl="0" fontAlgn="base">
      <a:spcBef>
        <a:spcPct val="0"/>
      </a:spcBef>
      <a:spcAft>
        <a:spcPct val="0"/>
      </a:spcAft>
      <a:defRPr b="1" kern="1200">
        <a:solidFill>
          <a:schemeClr val="tx1"/>
        </a:solidFill>
        <a:latin typeface="Tahoma" pitchFamily="34" charset="0"/>
        <a:ea typeface="+mn-ea"/>
        <a:cs typeface="Arial" charset="0"/>
      </a:defRPr>
    </a:lvl2pPr>
    <a:lvl3pPr marL="914400" algn="l" rtl="0" fontAlgn="base">
      <a:spcBef>
        <a:spcPct val="0"/>
      </a:spcBef>
      <a:spcAft>
        <a:spcPct val="0"/>
      </a:spcAft>
      <a:defRPr b="1" kern="1200">
        <a:solidFill>
          <a:schemeClr val="tx1"/>
        </a:solidFill>
        <a:latin typeface="Tahoma" pitchFamily="34" charset="0"/>
        <a:ea typeface="+mn-ea"/>
        <a:cs typeface="Arial" charset="0"/>
      </a:defRPr>
    </a:lvl3pPr>
    <a:lvl4pPr marL="1371600" algn="l" rtl="0" fontAlgn="base">
      <a:spcBef>
        <a:spcPct val="0"/>
      </a:spcBef>
      <a:spcAft>
        <a:spcPct val="0"/>
      </a:spcAft>
      <a:defRPr b="1" kern="1200">
        <a:solidFill>
          <a:schemeClr val="tx1"/>
        </a:solidFill>
        <a:latin typeface="Tahoma" pitchFamily="34" charset="0"/>
        <a:ea typeface="+mn-ea"/>
        <a:cs typeface="Arial" charset="0"/>
      </a:defRPr>
    </a:lvl4pPr>
    <a:lvl5pPr marL="1828800" algn="l" rtl="0" fontAlgn="base">
      <a:spcBef>
        <a:spcPct val="0"/>
      </a:spcBef>
      <a:spcAft>
        <a:spcPct val="0"/>
      </a:spcAft>
      <a:defRPr b="1" kern="1200">
        <a:solidFill>
          <a:schemeClr val="tx1"/>
        </a:solidFill>
        <a:latin typeface="Tahoma" pitchFamily="34" charset="0"/>
        <a:ea typeface="+mn-ea"/>
        <a:cs typeface="Arial" charset="0"/>
      </a:defRPr>
    </a:lvl5pPr>
    <a:lvl6pPr marL="2286000" algn="l" defTabSz="914400" rtl="0" eaLnBrk="1" latinLnBrk="0" hangingPunct="1">
      <a:defRPr b="1" kern="1200">
        <a:solidFill>
          <a:schemeClr val="tx1"/>
        </a:solidFill>
        <a:latin typeface="Tahoma" pitchFamily="34" charset="0"/>
        <a:ea typeface="+mn-ea"/>
        <a:cs typeface="Arial" charset="0"/>
      </a:defRPr>
    </a:lvl6pPr>
    <a:lvl7pPr marL="2743200" algn="l" defTabSz="914400" rtl="0" eaLnBrk="1" latinLnBrk="0" hangingPunct="1">
      <a:defRPr b="1" kern="1200">
        <a:solidFill>
          <a:schemeClr val="tx1"/>
        </a:solidFill>
        <a:latin typeface="Tahoma" pitchFamily="34" charset="0"/>
        <a:ea typeface="+mn-ea"/>
        <a:cs typeface="Arial" charset="0"/>
      </a:defRPr>
    </a:lvl7pPr>
    <a:lvl8pPr marL="3200400" algn="l" defTabSz="914400" rtl="0" eaLnBrk="1" latinLnBrk="0" hangingPunct="1">
      <a:defRPr b="1" kern="1200">
        <a:solidFill>
          <a:schemeClr val="tx1"/>
        </a:solidFill>
        <a:latin typeface="Tahoma" pitchFamily="34" charset="0"/>
        <a:ea typeface="+mn-ea"/>
        <a:cs typeface="Arial" charset="0"/>
      </a:defRPr>
    </a:lvl8pPr>
    <a:lvl9pPr marL="3657600" algn="l" defTabSz="914400" rtl="0" eaLnBrk="1" latinLnBrk="0" hangingPunct="1">
      <a:defRPr b="1"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6C8E"/>
    <a:srgbClr val="025839"/>
    <a:srgbClr val="E1DF9D"/>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86" autoAdjust="0"/>
    <p:restoredTop sz="95122" autoAdjust="0"/>
  </p:normalViewPr>
  <p:slideViewPr>
    <p:cSldViewPr>
      <p:cViewPr>
        <p:scale>
          <a:sx n="73" d="100"/>
          <a:sy n="73" d="100"/>
        </p:scale>
        <p:origin x="-1224" y="-54"/>
      </p:cViewPr>
      <p:guideLst>
        <p:guide orient="horz" pos="2160"/>
        <p:guide pos="2880"/>
      </p:guideLst>
    </p:cSldViewPr>
  </p:slideViewPr>
  <p:outlineViewPr>
    <p:cViewPr>
      <p:scale>
        <a:sx n="33" d="100"/>
        <a:sy n="33" d="100"/>
      </p:scale>
      <p:origin x="0" y="62508"/>
    </p:cViewPr>
  </p:outlineViewPr>
  <p:notesTextViewPr>
    <p:cViewPr>
      <p:scale>
        <a:sx n="1" d="1"/>
        <a:sy n="1" d="1"/>
      </p:scale>
      <p:origin x="0" y="0"/>
    </p:cViewPr>
  </p:notesTextViewPr>
  <p:sorterViewPr>
    <p:cViewPr varScale="1">
      <p:scale>
        <a:sx n="100" d="100"/>
        <a:sy n="100" d="100"/>
      </p:scale>
      <p:origin x="0" y="-4194"/>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isquaserver\data\Accreditation\CURRENT%20IAP\Copy%20of%20Accreditation%20Programme%20since%202003%20SM%204.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n-IE" dirty="0"/>
              <a:t>IAP Programmes by Year</a:t>
            </a:r>
          </a:p>
        </c:rich>
      </c:tx>
      <c:layout/>
      <c:overlay val="0"/>
    </c:title>
    <c:autoTitleDeleted val="0"/>
    <c:plotArea>
      <c:layout/>
      <c:barChart>
        <c:barDir val="col"/>
        <c:grouping val="stacked"/>
        <c:varyColors val="0"/>
        <c:ser>
          <c:idx val="0"/>
          <c:order val="0"/>
          <c:tx>
            <c:strRef>
              <c:f>Sheet1!$H$2</c:f>
              <c:strCache>
                <c:ptCount val="1"/>
                <c:pt idx="0">
                  <c:v>AMOUNT Completed</c:v>
                </c:pt>
              </c:strCache>
            </c:strRef>
          </c:tx>
          <c:spPr>
            <a:solidFill>
              <a:srgbClr val="876FB2"/>
            </a:solidFill>
          </c:spPr>
          <c:invertIfNegative val="0"/>
          <c:cat>
            <c:numRef>
              <c:f>Sheet1!$G$10:$G$20</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Sheet1!$H$10:$H$20</c:f>
              <c:numCache>
                <c:formatCode>General</c:formatCode>
                <c:ptCount val="11"/>
                <c:pt idx="0">
                  <c:v>15</c:v>
                </c:pt>
                <c:pt idx="1">
                  <c:v>11</c:v>
                </c:pt>
                <c:pt idx="2">
                  <c:v>10</c:v>
                </c:pt>
                <c:pt idx="3">
                  <c:v>12</c:v>
                </c:pt>
                <c:pt idx="4">
                  <c:v>18</c:v>
                </c:pt>
                <c:pt idx="5">
                  <c:v>24</c:v>
                </c:pt>
                <c:pt idx="6">
                  <c:v>26</c:v>
                </c:pt>
                <c:pt idx="7">
                  <c:v>34</c:v>
                </c:pt>
                <c:pt idx="8">
                  <c:v>25</c:v>
                </c:pt>
                <c:pt idx="9">
                  <c:v>3</c:v>
                </c:pt>
                <c:pt idx="10">
                  <c:v>0</c:v>
                </c:pt>
              </c:numCache>
            </c:numRef>
          </c:val>
        </c:ser>
        <c:ser>
          <c:idx val="1"/>
          <c:order val="1"/>
          <c:tx>
            <c:strRef>
              <c:f>Sheet1!$I$2</c:f>
              <c:strCache>
                <c:ptCount val="1"/>
                <c:pt idx="0">
                  <c:v>FUTURE DATES Confirmed</c:v>
                </c:pt>
              </c:strCache>
            </c:strRef>
          </c:tx>
          <c:spPr>
            <a:solidFill>
              <a:srgbClr val="336C8C"/>
            </a:solidFill>
          </c:spPr>
          <c:invertIfNegative val="0"/>
          <c:cat>
            <c:numRef>
              <c:f>Sheet1!$G$10:$G$20</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Sheet1!$I$10:$I$20</c:f>
              <c:numCache>
                <c:formatCode>General</c:formatCode>
                <c:ptCount val="11"/>
                <c:pt idx="5">
                  <c:v>0</c:v>
                </c:pt>
                <c:pt idx="6">
                  <c:v>0</c:v>
                </c:pt>
                <c:pt idx="7">
                  <c:v>0</c:v>
                </c:pt>
                <c:pt idx="8">
                  <c:v>0</c:v>
                </c:pt>
                <c:pt idx="9">
                  <c:v>33</c:v>
                </c:pt>
                <c:pt idx="10">
                  <c:v>6</c:v>
                </c:pt>
              </c:numCache>
            </c:numRef>
          </c:val>
        </c:ser>
        <c:ser>
          <c:idx val="3"/>
          <c:order val="2"/>
          <c:tx>
            <c:strRef>
              <c:f>Sheet1!$J$2</c:f>
              <c:strCache>
                <c:ptCount val="1"/>
                <c:pt idx="0">
                  <c:v>Surveys Cancelled/Rescheduled</c:v>
                </c:pt>
              </c:strCache>
            </c:strRef>
          </c:tx>
          <c:spPr>
            <a:solidFill>
              <a:srgbClr val="FAA61A"/>
            </a:solidFill>
          </c:spPr>
          <c:invertIfNegative val="0"/>
          <c:cat>
            <c:numRef>
              <c:f>Sheet1!$G$10:$G$20</c:f>
              <c:numCache>
                <c:formatCode>General</c:formatCode>
                <c:ptCount val="11"/>
                <c:pt idx="0">
                  <c:v>2006</c:v>
                </c:pt>
                <c:pt idx="1">
                  <c:v>2007</c:v>
                </c:pt>
                <c:pt idx="2">
                  <c:v>2008</c:v>
                </c:pt>
                <c:pt idx="3">
                  <c:v>2009</c:v>
                </c:pt>
                <c:pt idx="4">
                  <c:v>2010</c:v>
                </c:pt>
                <c:pt idx="5">
                  <c:v>2011</c:v>
                </c:pt>
                <c:pt idx="6">
                  <c:v>2012</c:v>
                </c:pt>
                <c:pt idx="7">
                  <c:v>2013</c:v>
                </c:pt>
                <c:pt idx="8">
                  <c:v>2014</c:v>
                </c:pt>
                <c:pt idx="9">
                  <c:v>2015</c:v>
                </c:pt>
                <c:pt idx="10">
                  <c:v>2016</c:v>
                </c:pt>
              </c:numCache>
            </c:numRef>
          </c:cat>
          <c:val>
            <c:numRef>
              <c:f>Sheet1!$J$10:$J$20</c:f>
              <c:numCache>
                <c:formatCode>General</c:formatCode>
                <c:ptCount val="11"/>
                <c:pt idx="4">
                  <c:v>7</c:v>
                </c:pt>
                <c:pt idx="5">
                  <c:v>3</c:v>
                </c:pt>
                <c:pt idx="6">
                  <c:v>3</c:v>
                </c:pt>
                <c:pt idx="7">
                  <c:v>4</c:v>
                </c:pt>
                <c:pt idx="8">
                  <c:v>7</c:v>
                </c:pt>
                <c:pt idx="9">
                  <c:v>0</c:v>
                </c:pt>
              </c:numCache>
            </c:numRef>
          </c:val>
        </c:ser>
        <c:dLbls>
          <c:showLegendKey val="0"/>
          <c:showVal val="0"/>
          <c:showCatName val="0"/>
          <c:showSerName val="0"/>
          <c:showPercent val="0"/>
          <c:showBubbleSize val="0"/>
        </c:dLbls>
        <c:gapWidth val="55"/>
        <c:overlap val="100"/>
        <c:axId val="48355584"/>
        <c:axId val="47972352"/>
      </c:barChart>
      <c:catAx>
        <c:axId val="48355584"/>
        <c:scaling>
          <c:orientation val="minMax"/>
        </c:scaling>
        <c:delete val="0"/>
        <c:axPos val="b"/>
        <c:numFmt formatCode="General" sourceLinked="1"/>
        <c:majorTickMark val="none"/>
        <c:minorTickMark val="none"/>
        <c:tickLblPos val="nextTo"/>
        <c:txPr>
          <a:bodyPr rot="-2700000" vert="horz"/>
          <a:lstStyle/>
          <a:p>
            <a:pPr>
              <a:defRPr sz="1000" b="0" i="0" u="none" strike="noStrike" baseline="0">
                <a:solidFill>
                  <a:srgbClr val="000000"/>
                </a:solidFill>
                <a:latin typeface="Calibri"/>
                <a:ea typeface="Calibri"/>
                <a:cs typeface="Calibri"/>
              </a:defRPr>
            </a:pPr>
            <a:endParaRPr lang="nl-NL"/>
          </a:p>
        </c:txPr>
        <c:crossAx val="47972352"/>
        <c:crosses val="autoZero"/>
        <c:auto val="1"/>
        <c:lblAlgn val="ctr"/>
        <c:lblOffset val="100"/>
        <c:noMultiLvlLbl val="0"/>
      </c:catAx>
      <c:valAx>
        <c:axId val="47972352"/>
        <c:scaling>
          <c:orientation val="minMax"/>
        </c:scaling>
        <c:delete val="0"/>
        <c:axPos val="l"/>
        <c:majorGridlines/>
        <c:numFmt formatCode="General" sourceLinked="1"/>
        <c:majorTickMark val="none"/>
        <c:minorTickMark val="none"/>
        <c:tickLblPos val="nextTo"/>
        <c:txPr>
          <a:bodyPr rot="0" vert="horz"/>
          <a:lstStyle/>
          <a:p>
            <a:pPr>
              <a:defRPr sz="1000" b="0" i="0" u="none" strike="noStrike" baseline="0">
                <a:solidFill>
                  <a:srgbClr val="000000"/>
                </a:solidFill>
                <a:latin typeface="Calibri"/>
                <a:ea typeface="Calibri"/>
                <a:cs typeface="Calibri"/>
              </a:defRPr>
            </a:pPr>
            <a:endParaRPr lang="nl-NL"/>
          </a:p>
        </c:txPr>
        <c:crossAx val="48355584"/>
        <c:crosses val="autoZero"/>
        <c:crossBetween val="between"/>
      </c:valAx>
    </c:plotArea>
    <c:legend>
      <c:legendPos val="r"/>
      <c:legendEntry>
        <c:idx val="1"/>
        <c:txPr>
          <a:bodyPr/>
          <a:lstStyle/>
          <a:p>
            <a:pPr>
              <a:defRPr sz="775" b="0" i="0" u="none" strike="noStrike" baseline="0">
                <a:solidFill>
                  <a:srgbClr val="000000"/>
                </a:solidFill>
                <a:latin typeface="Calibri"/>
                <a:ea typeface="Calibri"/>
                <a:cs typeface="Calibri"/>
              </a:defRPr>
            </a:pPr>
            <a:endParaRPr lang="nl-NL"/>
          </a:p>
        </c:txPr>
      </c:legendEntry>
      <c:legendEntry>
        <c:idx val="2"/>
        <c:txPr>
          <a:bodyPr/>
          <a:lstStyle/>
          <a:p>
            <a:pPr>
              <a:defRPr sz="775" b="0" i="0" u="none" strike="noStrike" baseline="0">
                <a:solidFill>
                  <a:srgbClr val="000000"/>
                </a:solidFill>
                <a:latin typeface="Calibri"/>
                <a:ea typeface="Calibri"/>
                <a:cs typeface="Calibri"/>
              </a:defRPr>
            </a:pPr>
            <a:endParaRPr lang="nl-NL"/>
          </a:p>
        </c:txPr>
      </c:legendEntry>
      <c:layout/>
      <c:overlay val="0"/>
      <c:txPr>
        <a:bodyPr/>
        <a:lstStyle/>
        <a:p>
          <a:pPr>
            <a:defRPr sz="775" b="0" i="0" u="none" strike="noStrike" baseline="0">
              <a:solidFill>
                <a:srgbClr val="000000"/>
              </a:solidFill>
              <a:latin typeface="Calibri"/>
              <a:ea typeface="Calibri"/>
              <a:cs typeface="Calibri"/>
            </a:defRPr>
          </a:pPr>
          <a:endParaRPr lang="nl-N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nl-NL"/>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1" y="0"/>
            <a:ext cx="288635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mn-cs"/>
              </a:defRPr>
            </a:lvl1pPr>
          </a:lstStyle>
          <a:p>
            <a:pPr>
              <a:defRPr/>
            </a:pPr>
            <a:endParaRPr lang="en-US" dirty="0"/>
          </a:p>
        </p:txBody>
      </p:sp>
      <p:sp>
        <p:nvSpPr>
          <p:cNvPr id="44035" name="Rectangle 3"/>
          <p:cNvSpPr>
            <a:spLocks noGrp="1" noChangeArrowheads="1"/>
          </p:cNvSpPr>
          <p:nvPr>
            <p:ph type="dt" sz="quarter" idx="1"/>
          </p:nvPr>
        </p:nvSpPr>
        <p:spPr bwMode="auto">
          <a:xfrm>
            <a:off x="3774826" y="0"/>
            <a:ext cx="288635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mn-cs"/>
              </a:defRPr>
            </a:lvl1pPr>
          </a:lstStyle>
          <a:p>
            <a:pPr>
              <a:defRPr/>
            </a:pPr>
            <a:endParaRPr lang="en-US" dirty="0"/>
          </a:p>
        </p:txBody>
      </p:sp>
      <p:sp>
        <p:nvSpPr>
          <p:cNvPr id="44036" name="Rectangle 4"/>
          <p:cNvSpPr>
            <a:spLocks noGrp="1" noChangeArrowheads="1"/>
          </p:cNvSpPr>
          <p:nvPr>
            <p:ph type="ftr" sz="quarter" idx="2"/>
          </p:nvPr>
        </p:nvSpPr>
        <p:spPr bwMode="auto">
          <a:xfrm>
            <a:off x="1" y="9428164"/>
            <a:ext cx="288635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mn-cs"/>
              </a:defRPr>
            </a:lvl1pPr>
          </a:lstStyle>
          <a:p>
            <a:pPr>
              <a:defRPr/>
            </a:pPr>
            <a:endParaRPr lang="en-US" dirty="0"/>
          </a:p>
        </p:txBody>
      </p:sp>
      <p:sp>
        <p:nvSpPr>
          <p:cNvPr id="44037" name="Rectangle 5"/>
          <p:cNvSpPr>
            <a:spLocks noGrp="1" noChangeArrowheads="1"/>
          </p:cNvSpPr>
          <p:nvPr>
            <p:ph type="sldNum" sz="quarter" idx="3"/>
          </p:nvPr>
        </p:nvSpPr>
        <p:spPr bwMode="auto">
          <a:xfrm>
            <a:off x="3774826" y="9428164"/>
            <a:ext cx="288635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9B73E414-252F-4CFF-8D15-D453999E7C06}" type="slidenum">
              <a:rPr lang="en-US"/>
              <a:pPr>
                <a:defRPr/>
              </a:pPr>
              <a:t>‹nr.›</a:t>
            </a:fld>
            <a:endParaRPr lang="en-US" dirty="0"/>
          </a:p>
        </p:txBody>
      </p:sp>
    </p:spTree>
    <p:extLst>
      <p:ext uri="{BB962C8B-B14F-4D97-AF65-F5344CB8AC3E}">
        <p14:creationId xmlns:p14="http://schemas.microsoft.com/office/powerpoint/2010/main" val="907157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1" y="0"/>
            <a:ext cx="288635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mn-cs"/>
              </a:defRPr>
            </a:lvl1pPr>
          </a:lstStyle>
          <a:p>
            <a:pPr>
              <a:defRPr/>
            </a:pPr>
            <a:endParaRPr lang="en-US" dirty="0"/>
          </a:p>
        </p:txBody>
      </p:sp>
      <p:sp>
        <p:nvSpPr>
          <p:cNvPr id="55299" name="Rectangle 3"/>
          <p:cNvSpPr>
            <a:spLocks noGrp="1" noChangeArrowheads="1"/>
          </p:cNvSpPr>
          <p:nvPr>
            <p:ph type="dt" idx="1"/>
          </p:nvPr>
        </p:nvSpPr>
        <p:spPr bwMode="auto">
          <a:xfrm>
            <a:off x="3774826" y="0"/>
            <a:ext cx="288635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mn-cs"/>
              </a:defRPr>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850900"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665963" y="4716464"/>
            <a:ext cx="5330813" cy="44656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5302" name="Rectangle 6"/>
          <p:cNvSpPr>
            <a:spLocks noGrp="1" noChangeArrowheads="1"/>
          </p:cNvSpPr>
          <p:nvPr>
            <p:ph type="ftr" sz="quarter" idx="4"/>
          </p:nvPr>
        </p:nvSpPr>
        <p:spPr bwMode="auto">
          <a:xfrm>
            <a:off x="1" y="9428164"/>
            <a:ext cx="288635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mn-cs"/>
              </a:defRPr>
            </a:lvl1pPr>
          </a:lstStyle>
          <a:p>
            <a:pPr>
              <a:defRPr/>
            </a:pPr>
            <a:endParaRPr lang="en-US" dirty="0"/>
          </a:p>
        </p:txBody>
      </p:sp>
      <p:sp>
        <p:nvSpPr>
          <p:cNvPr id="55303" name="Rectangle 7"/>
          <p:cNvSpPr>
            <a:spLocks noGrp="1" noChangeArrowheads="1"/>
          </p:cNvSpPr>
          <p:nvPr>
            <p:ph type="sldNum" sz="quarter" idx="5"/>
          </p:nvPr>
        </p:nvSpPr>
        <p:spPr bwMode="auto">
          <a:xfrm>
            <a:off x="3774826" y="9428164"/>
            <a:ext cx="2886357"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6B81FFB5-AFD3-430A-9D88-3D8F5D1AE805}" type="slidenum">
              <a:rPr lang="en-US"/>
              <a:pPr>
                <a:defRPr/>
              </a:pPr>
              <a:t>‹nr.›</a:t>
            </a:fld>
            <a:endParaRPr lang="en-US" dirty="0"/>
          </a:p>
        </p:txBody>
      </p:sp>
    </p:spTree>
    <p:extLst>
      <p:ext uri="{BB962C8B-B14F-4D97-AF65-F5344CB8AC3E}">
        <p14:creationId xmlns:p14="http://schemas.microsoft.com/office/powerpoint/2010/main" val="357495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altLang="en-US" dirty="0" smtClean="0">
              <a:latin typeface="Arial" panose="020B0604020202020204" pitchFamily="34"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ahoma" panose="020B0604030504040204" pitchFamily="34" charset="0"/>
                <a:cs typeface="Arial" panose="020B0604020202020204" pitchFamily="34" charset="0"/>
              </a:defRPr>
            </a:lvl1pPr>
            <a:lvl2pPr marL="742950" indent="-285750">
              <a:defRPr b="1">
                <a:solidFill>
                  <a:schemeClr val="tx1"/>
                </a:solidFill>
                <a:latin typeface="Tahoma" panose="020B0604030504040204" pitchFamily="34" charset="0"/>
                <a:cs typeface="Arial" panose="020B0604020202020204" pitchFamily="34" charset="0"/>
              </a:defRPr>
            </a:lvl2pPr>
            <a:lvl3pPr marL="1143000" indent="-228600">
              <a:defRPr b="1">
                <a:solidFill>
                  <a:schemeClr val="tx1"/>
                </a:solidFill>
                <a:latin typeface="Tahoma" panose="020B0604030504040204" pitchFamily="34" charset="0"/>
                <a:cs typeface="Arial" panose="020B0604020202020204" pitchFamily="34" charset="0"/>
              </a:defRPr>
            </a:lvl3pPr>
            <a:lvl4pPr marL="1600200" indent="-228600">
              <a:defRPr b="1">
                <a:solidFill>
                  <a:schemeClr val="tx1"/>
                </a:solidFill>
                <a:latin typeface="Tahoma" panose="020B0604030504040204" pitchFamily="34" charset="0"/>
                <a:cs typeface="Arial" panose="020B0604020202020204" pitchFamily="34" charset="0"/>
              </a:defRPr>
            </a:lvl4pPr>
            <a:lvl5pPr marL="2057400" indent="-228600">
              <a:defRPr b="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9pPr>
          </a:lstStyle>
          <a:p>
            <a:fld id="{353AE4B1-1656-40DE-951C-5E020725E708}" type="slidenum">
              <a:rPr lang="en-US" altLang="en-US" b="0" smtClean="0">
                <a:latin typeface="Arial" panose="020B0604020202020204" pitchFamily="34" charset="0"/>
              </a:rPr>
              <a:pPr/>
              <a:t>1</a:t>
            </a:fld>
            <a:endParaRPr lang="en-US" altLang="en-US" b="0" dirty="0" smtClean="0">
              <a:latin typeface="Arial" panose="020B0604020202020204" pitchFamily="34" charset="0"/>
            </a:endParaRPr>
          </a:p>
        </p:txBody>
      </p:sp>
    </p:spTree>
    <p:extLst>
      <p:ext uri="{BB962C8B-B14F-4D97-AF65-F5344CB8AC3E}">
        <p14:creationId xmlns:p14="http://schemas.microsoft.com/office/powerpoint/2010/main" val="3880863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ahoma" panose="020B0604030504040204" pitchFamily="34" charset="0"/>
                <a:cs typeface="Arial" panose="020B0604020202020204" pitchFamily="34" charset="0"/>
              </a:defRPr>
            </a:lvl1pPr>
            <a:lvl2pPr marL="742950" indent="-285750">
              <a:defRPr b="1">
                <a:solidFill>
                  <a:schemeClr val="tx1"/>
                </a:solidFill>
                <a:latin typeface="Tahoma" panose="020B0604030504040204" pitchFamily="34" charset="0"/>
                <a:cs typeface="Arial" panose="020B0604020202020204" pitchFamily="34" charset="0"/>
              </a:defRPr>
            </a:lvl2pPr>
            <a:lvl3pPr marL="1143000" indent="-228600">
              <a:defRPr b="1">
                <a:solidFill>
                  <a:schemeClr val="tx1"/>
                </a:solidFill>
                <a:latin typeface="Tahoma" panose="020B0604030504040204" pitchFamily="34" charset="0"/>
                <a:cs typeface="Arial" panose="020B0604020202020204" pitchFamily="34" charset="0"/>
              </a:defRPr>
            </a:lvl3pPr>
            <a:lvl4pPr marL="1600200" indent="-228600">
              <a:defRPr b="1">
                <a:solidFill>
                  <a:schemeClr val="tx1"/>
                </a:solidFill>
                <a:latin typeface="Tahoma" panose="020B0604030504040204" pitchFamily="34" charset="0"/>
                <a:cs typeface="Arial" panose="020B0604020202020204" pitchFamily="34" charset="0"/>
              </a:defRPr>
            </a:lvl4pPr>
            <a:lvl5pPr marL="2057400" indent="-228600">
              <a:defRPr b="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9pPr>
          </a:lstStyle>
          <a:p>
            <a:fld id="{534D9553-4E0B-49C0-88A1-4F141C6B3186}" type="slidenum">
              <a:rPr lang="en-GB" altLang="en-US" b="0" smtClean="0">
                <a:solidFill>
                  <a:srgbClr val="000000"/>
                </a:solidFill>
                <a:latin typeface="Arial" panose="020B0604020202020204" pitchFamily="34" charset="0"/>
              </a:rPr>
              <a:pPr/>
              <a:t>2</a:t>
            </a:fld>
            <a:endParaRPr lang="en-GB" altLang="en-US" b="0"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815695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altLang="en-US" dirty="0" smtClean="0">
              <a:latin typeface="Arial" panose="020B0604020202020204" pitchFamily="34" charset="0"/>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Tahoma" panose="020B0604030504040204" pitchFamily="34" charset="0"/>
                <a:cs typeface="Arial" panose="020B0604020202020204" pitchFamily="34" charset="0"/>
              </a:defRPr>
            </a:lvl1pPr>
            <a:lvl2pPr marL="742950" indent="-285750">
              <a:defRPr b="1">
                <a:solidFill>
                  <a:schemeClr val="tx1"/>
                </a:solidFill>
                <a:latin typeface="Tahoma" panose="020B0604030504040204" pitchFamily="34" charset="0"/>
                <a:cs typeface="Arial" panose="020B0604020202020204" pitchFamily="34" charset="0"/>
              </a:defRPr>
            </a:lvl2pPr>
            <a:lvl3pPr marL="1143000" indent="-228600">
              <a:defRPr b="1">
                <a:solidFill>
                  <a:schemeClr val="tx1"/>
                </a:solidFill>
                <a:latin typeface="Tahoma" panose="020B0604030504040204" pitchFamily="34" charset="0"/>
                <a:cs typeface="Arial" panose="020B0604020202020204" pitchFamily="34" charset="0"/>
              </a:defRPr>
            </a:lvl3pPr>
            <a:lvl4pPr marL="1600200" indent="-228600">
              <a:defRPr b="1">
                <a:solidFill>
                  <a:schemeClr val="tx1"/>
                </a:solidFill>
                <a:latin typeface="Tahoma" panose="020B0604030504040204" pitchFamily="34" charset="0"/>
                <a:cs typeface="Arial" panose="020B0604020202020204" pitchFamily="34" charset="0"/>
              </a:defRPr>
            </a:lvl4pPr>
            <a:lvl5pPr marL="2057400" indent="-228600">
              <a:defRPr b="1">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Tahoma" panose="020B0604030504040204" pitchFamily="34" charset="0"/>
                <a:cs typeface="Arial" panose="020B0604020202020204" pitchFamily="34" charset="0"/>
              </a:defRPr>
            </a:lvl9pPr>
          </a:lstStyle>
          <a:p>
            <a:fld id="{AC169553-6573-46E4-8677-AECFFE914513}" type="slidenum">
              <a:rPr lang="en-US" altLang="en-US" b="0" smtClean="0">
                <a:latin typeface="Arial" panose="020B0604020202020204" pitchFamily="34" charset="0"/>
              </a:rPr>
              <a:pPr/>
              <a:t>3</a:t>
            </a:fld>
            <a:endParaRPr lang="en-US" altLang="en-US" b="0" dirty="0" smtClean="0">
              <a:latin typeface="Arial" panose="020B0604020202020204" pitchFamily="34" charset="0"/>
            </a:endParaRPr>
          </a:p>
        </p:txBody>
      </p:sp>
    </p:spTree>
    <p:extLst>
      <p:ext uri="{BB962C8B-B14F-4D97-AF65-F5344CB8AC3E}">
        <p14:creationId xmlns:p14="http://schemas.microsoft.com/office/powerpoint/2010/main" val="1329370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2D67178-8D4E-4A12-9326-3E0B881A7480}" type="slidenum">
              <a:rPr lang="en-US" altLang="en-US" smtClean="0">
                <a:solidFill>
                  <a:srgbClr val="000000"/>
                </a:solidFill>
              </a:rPr>
              <a:pPr>
                <a:spcBef>
                  <a:spcPct val="0"/>
                </a:spcBef>
              </a:pPr>
              <a:t>4</a:t>
            </a:fld>
            <a:endParaRPr lang="en-US" altLang="en-US" dirty="0" smtClean="0">
              <a:solidFill>
                <a:srgbClr val="000000"/>
              </a:solidFill>
            </a:endParaRPr>
          </a:p>
        </p:txBody>
      </p:sp>
    </p:spTree>
    <p:extLst>
      <p:ext uri="{BB962C8B-B14F-4D97-AF65-F5344CB8AC3E}">
        <p14:creationId xmlns:p14="http://schemas.microsoft.com/office/powerpoint/2010/main" val="507235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dirty="0" smtClean="0"/>
          </a:p>
        </p:txBody>
      </p:sp>
      <p:sp>
        <p:nvSpPr>
          <p:cNvPr id="129028" name="Slide Number Placeholder 3"/>
          <p:cNvSpPr>
            <a:spLocks noGrp="1"/>
          </p:cNvSpPr>
          <p:nvPr>
            <p:ph type="sldNum" sz="quarter" idx="5"/>
          </p:nvPr>
        </p:nvSpPr>
        <p:spPr/>
        <p:txBody>
          <a:bodyPr/>
          <a:lstStyle/>
          <a:p>
            <a:pPr>
              <a:defRPr/>
            </a:pPr>
            <a:fld id="{0FEC919F-8A38-4867-8E81-81FBB7918BC9}" type="slidenum">
              <a:rPr lang="en-US">
                <a:solidFill>
                  <a:prstClr val="black"/>
                </a:solidFill>
                <a:latin typeface="Arial" pitchFamily="34" charset="0"/>
              </a:rPr>
              <a:pPr>
                <a:defRPr/>
              </a:pPr>
              <a:t>7</a:t>
            </a:fld>
            <a:endParaRPr lang="en-US" dirty="0">
              <a:solidFill>
                <a:prstClr val="black"/>
              </a:solidFill>
              <a:latin typeface="Arial" pitchFamily="34" charset="0"/>
            </a:endParaRPr>
          </a:p>
        </p:txBody>
      </p:sp>
    </p:spTree>
    <p:extLst>
      <p:ext uri="{BB962C8B-B14F-4D97-AF65-F5344CB8AC3E}">
        <p14:creationId xmlns:p14="http://schemas.microsoft.com/office/powerpoint/2010/main" val="3274170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dirty="0" smtClean="0"/>
          </a:p>
        </p:txBody>
      </p:sp>
      <p:sp>
        <p:nvSpPr>
          <p:cNvPr id="129028" name="Slide Number Placeholder 3"/>
          <p:cNvSpPr>
            <a:spLocks noGrp="1"/>
          </p:cNvSpPr>
          <p:nvPr>
            <p:ph type="sldNum" sz="quarter" idx="5"/>
          </p:nvPr>
        </p:nvSpPr>
        <p:spPr/>
        <p:txBody>
          <a:bodyPr/>
          <a:lstStyle/>
          <a:p>
            <a:pPr>
              <a:defRPr/>
            </a:pPr>
            <a:fld id="{0FEC919F-8A38-4867-8E81-81FBB7918BC9}" type="slidenum">
              <a:rPr lang="en-US">
                <a:solidFill>
                  <a:prstClr val="black"/>
                </a:solidFill>
                <a:latin typeface="Arial" pitchFamily="34" charset="0"/>
              </a:rPr>
              <a:pPr>
                <a:defRPr/>
              </a:pPr>
              <a:t>8</a:t>
            </a:fld>
            <a:endParaRPr lang="en-US" dirty="0">
              <a:solidFill>
                <a:prstClr val="black"/>
              </a:solidFill>
              <a:latin typeface="Arial" pitchFamily="34" charset="0"/>
            </a:endParaRPr>
          </a:p>
        </p:txBody>
      </p:sp>
    </p:spTree>
    <p:extLst>
      <p:ext uri="{BB962C8B-B14F-4D97-AF65-F5344CB8AC3E}">
        <p14:creationId xmlns:p14="http://schemas.microsoft.com/office/powerpoint/2010/main" val="3993860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4394B1D0-8935-41FE-8CB9-532C37479902}"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30996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6B81FFB5-AFD3-430A-9D88-3D8F5D1AE805}"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1669991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p:nvSpPr>
          <p:spPr bwMode="auto">
            <a:xfrm>
              <a:off x="144" y="1680"/>
              <a:ext cx="1808" cy="14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p>
          </p:txBody>
        </p:sp>
        <p:sp>
          <p:nvSpPr>
            <p:cNvPr id="6" name="Rectangle 9"/>
            <p:cNvSpPr>
              <a:spLocks noChangeArrowheads="1"/>
            </p:cNvSpPr>
            <p:nvPr/>
          </p:nvSpPr>
          <p:spPr bwMode="auto">
            <a:xfrm>
              <a:off x="1952" y="1680"/>
              <a:ext cx="1808" cy="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p>
          </p:txBody>
        </p:sp>
        <p:sp>
          <p:nvSpPr>
            <p:cNvPr id="7" name="Rectangle 10"/>
            <p:cNvSpPr>
              <a:spLocks noChangeArrowheads="1"/>
            </p:cNvSpPr>
            <p:nvPr/>
          </p:nvSpPr>
          <p:spPr bwMode="auto">
            <a:xfrm>
              <a:off x="3760" y="1680"/>
              <a:ext cx="1808" cy="14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p>
          </p:txBody>
        </p:sp>
      </p:grpSp>
      <p:pic>
        <p:nvPicPr>
          <p:cNvPr id="8"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113" y="404813"/>
            <a:ext cx="277177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3284984"/>
            <a:ext cx="7772400" cy="1274241"/>
          </a:xfrm>
        </p:spPr>
        <p:txBody>
          <a:bodyPr/>
          <a:lstStyle>
            <a:lvl1pPr algn="ctr">
              <a:defRPr sz="4000"/>
            </a:lvl1pPr>
          </a:lstStyle>
          <a:p>
            <a:r>
              <a:rPr lang="en-US" smtClean="0"/>
              <a:t>Click to edit Master title style</a:t>
            </a:r>
            <a:endParaRPr lang="en-US" dirty="0"/>
          </a:p>
        </p:txBody>
      </p:sp>
      <p:sp>
        <p:nvSpPr>
          <p:cNvPr id="12291" name="Rectangle 3"/>
          <p:cNvSpPr>
            <a:spLocks noGrp="1" noChangeArrowheads="1"/>
          </p:cNvSpPr>
          <p:nvPr>
            <p:ph type="subTitle" idx="1"/>
          </p:nvPr>
        </p:nvSpPr>
        <p:spPr>
          <a:xfrm>
            <a:off x="1371600" y="4869160"/>
            <a:ext cx="6400800" cy="1057672"/>
          </a:xfrm>
        </p:spPr>
        <p:txBody>
          <a:bodyPr/>
          <a:lstStyle>
            <a:lvl1pPr marL="0" indent="0" algn="ctr">
              <a:buFont typeface="Wingdings" pitchFamily="2" charset="2"/>
              <a:buNone/>
              <a:defRPr sz="3000"/>
            </a:lvl1pPr>
          </a:lstStyle>
          <a:p>
            <a:r>
              <a:rPr lang="en-US" smtClean="0"/>
              <a:t>Click to edit Master subtitle style</a:t>
            </a:r>
            <a:endParaRPr lang="en-US" dirty="0"/>
          </a:p>
        </p:txBody>
      </p:sp>
      <p:sp>
        <p:nvSpPr>
          <p:cNvPr id="9"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p>
        </p:txBody>
      </p:sp>
      <p:sp>
        <p:nvSpPr>
          <p:cNvPr id="10"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r>
              <a:rPr lang="en-US" dirty="0" smtClean="0"/>
              <a:t>Surveyor training July 2014</a:t>
            </a:r>
            <a:endParaRPr lang="en-US" dirty="0"/>
          </a:p>
        </p:txBody>
      </p:sp>
      <p:sp>
        <p:nvSpPr>
          <p:cNvPr id="11" name="Rectangle 6"/>
          <p:cNvSpPr>
            <a:spLocks noGrp="1" noChangeArrowheads="1"/>
          </p:cNvSpPr>
          <p:nvPr>
            <p:ph type="sldNum" sz="quarter" idx="12"/>
          </p:nvPr>
        </p:nvSpPr>
        <p:spPr/>
        <p:txBody>
          <a:bodyPr/>
          <a:lstStyle>
            <a:lvl1pPr>
              <a:defRPr/>
            </a:lvl1pPr>
          </a:lstStyle>
          <a:p>
            <a:pPr>
              <a:defRPr/>
            </a:pPr>
            <a:fld id="{88A52467-CB95-4B5B-BC2D-26B67CBD3927}" type="slidenum">
              <a:rPr lang="en-US"/>
              <a:pPr>
                <a:defRPr/>
              </a:pPr>
              <a:t>‹nr.›</a:t>
            </a:fld>
            <a:endParaRPr lang="en-US" dirty="0"/>
          </a:p>
        </p:txBody>
      </p:sp>
    </p:spTree>
    <p:extLst>
      <p:ext uri="{BB962C8B-B14F-4D97-AF65-F5344CB8AC3E}">
        <p14:creationId xmlns:p14="http://schemas.microsoft.com/office/powerpoint/2010/main" val="2688723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7813"/>
            <a:ext cx="6707088" cy="1139825"/>
          </a:xfrm>
        </p:spPr>
        <p:txBody>
          <a:bodyPr/>
          <a:lstStyle>
            <a:lvl1pPr>
              <a:defRPr sz="320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F506A290-282A-4097-AB32-1BBAB0B8F926}"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275329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EAB73933-F056-430D-84ED-A630CD7C39B6}"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340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8" name="Rectangle 5"/>
          <p:cNvSpPr>
            <a:spLocks noGrp="1" noChangeArrowheads="1"/>
          </p:cNvSpPr>
          <p:nvPr>
            <p:ph type="ftr" sz="quarter" idx="11"/>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9" name="Rectangle 6"/>
          <p:cNvSpPr>
            <a:spLocks noGrp="1" noChangeArrowheads="1"/>
          </p:cNvSpPr>
          <p:nvPr>
            <p:ph type="sldNum" sz="quarter" idx="12"/>
          </p:nvPr>
        </p:nvSpPr>
        <p:spPr/>
        <p:txBody>
          <a:bodyPr/>
          <a:lstStyle>
            <a:lvl1pPr>
              <a:defRPr sz="800">
                <a:latin typeface="Arial" pitchFamily="34" charset="0"/>
                <a:cs typeface="Arial" pitchFamily="34" charset="0"/>
              </a:defRPr>
            </a:lvl1pPr>
          </a:lstStyle>
          <a:p>
            <a:pPr>
              <a:defRPr/>
            </a:pPr>
            <a:fld id="{C43C1DE6-3CA4-4E24-B025-AD0ADF65905D}" type="slidenum">
              <a:rPr lang="en-US">
                <a:solidFill>
                  <a:prstClr val="black"/>
                </a:solidFill>
              </a:rPr>
              <a:pPr>
                <a:defRPr/>
              </a:pPr>
              <a:t>‹nr.›</a:t>
            </a:fld>
            <a:endParaRPr lang="en-US" dirty="0">
              <a:solidFill>
                <a:prstClr val="black"/>
              </a:solidFill>
            </a:endParaRPr>
          </a:p>
        </p:txBody>
      </p:sp>
      <p:pic>
        <p:nvPicPr>
          <p:cNvPr id="10"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9223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BED9A00-14DC-46B1-9064-2E788FA601C8}" type="slidenum">
              <a:rPr lang="en-US">
                <a:solidFill>
                  <a:prstClr val="black"/>
                </a:solidFill>
              </a:rPr>
              <a:pPr>
                <a:defRPr/>
              </a:pPr>
              <a:t>‹nr.›</a:t>
            </a:fld>
            <a:endParaRPr lang="en-US" dirty="0">
              <a:solidFill>
                <a:prstClr val="black"/>
              </a:solidFill>
            </a:endParaRPr>
          </a:p>
        </p:txBody>
      </p:sp>
      <p:pic>
        <p:nvPicPr>
          <p:cNvPr id="6"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9144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637418-7121-441E-AC16-0AF38F2B2052}" type="slidenum">
              <a:rPr lang="en-US">
                <a:solidFill>
                  <a:prstClr val="black"/>
                </a:solidFill>
              </a:rPr>
              <a:pPr>
                <a:defRPr/>
              </a:pPr>
              <a:t>‹nr.›</a:t>
            </a:fld>
            <a:endParaRPr lang="en-US" dirty="0">
              <a:solidFill>
                <a:prstClr val="black"/>
              </a:solidFill>
            </a:endParaRPr>
          </a:p>
        </p:txBody>
      </p:sp>
      <p:pic>
        <p:nvPicPr>
          <p:cNvPr id="5"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2038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E76F60-0F88-4F16-B0D4-EC6B2C7A5868}"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7865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2C21BDDE-4722-4EEB-AC9D-56AB8647DBDF}"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5083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p:nvSpPr>
          <p:spPr bwMode="auto">
            <a:xfrm>
              <a:off x="144" y="1680"/>
              <a:ext cx="1808" cy="14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6" name="Rectangle 9"/>
            <p:cNvSpPr>
              <a:spLocks noChangeArrowheads="1"/>
            </p:cNvSpPr>
            <p:nvPr/>
          </p:nvSpPr>
          <p:spPr bwMode="auto">
            <a:xfrm>
              <a:off x="1952" y="1680"/>
              <a:ext cx="1808" cy="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7" name="Rectangle 10"/>
            <p:cNvSpPr>
              <a:spLocks noChangeArrowheads="1"/>
            </p:cNvSpPr>
            <p:nvPr/>
          </p:nvSpPr>
          <p:spPr bwMode="auto">
            <a:xfrm>
              <a:off x="3760" y="1680"/>
              <a:ext cx="1808" cy="14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grpSp>
      <p:pic>
        <p:nvPicPr>
          <p:cNvPr id="8"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113" y="404813"/>
            <a:ext cx="277177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3284984"/>
            <a:ext cx="7772400" cy="1274241"/>
          </a:xfrm>
        </p:spPr>
        <p:txBody>
          <a:bodyPr/>
          <a:lstStyle>
            <a:lvl1pPr algn="ctr">
              <a:defRPr sz="4000"/>
            </a:lvl1pPr>
          </a:lstStyle>
          <a:p>
            <a:r>
              <a:rPr lang="en-US" smtClean="0"/>
              <a:t>Click to edit Master title style</a:t>
            </a:r>
            <a:endParaRPr lang="en-US" dirty="0"/>
          </a:p>
        </p:txBody>
      </p:sp>
      <p:sp>
        <p:nvSpPr>
          <p:cNvPr id="12291" name="Rectangle 3"/>
          <p:cNvSpPr>
            <a:spLocks noGrp="1" noChangeArrowheads="1"/>
          </p:cNvSpPr>
          <p:nvPr>
            <p:ph type="subTitle" idx="1"/>
          </p:nvPr>
        </p:nvSpPr>
        <p:spPr>
          <a:xfrm>
            <a:off x="1371600" y="4869160"/>
            <a:ext cx="6400800" cy="1057672"/>
          </a:xfrm>
        </p:spPr>
        <p:txBody>
          <a:bodyPr/>
          <a:lstStyle>
            <a:lvl1pPr marL="0" indent="0" algn="ctr">
              <a:buFont typeface="Wingdings" pitchFamily="2" charset="2"/>
              <a:buNone/>
              <a:defRPr sz="3000"/>
            </a:lvl1pPr>
          </a:lstStyle>
          <a:p>
            <a:r>
              <a:rPr lang="en-US" smtClean="0"/>
              <a:t>Click to edit Master subtitle style</a:t>
            </a:r>
            <a:endParaRPr lang="en-US" dirty="0"/>
          </a:p>
        </p:txBody>
      </p:sp>
      <p:sp>
        <p:nvSpPr>
          <p:cNvPr id="9"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0"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1" name="Rectangle 6"/>
          <p:cNvSpPr>
            <a:spLocks noGrp="1" noChangeArrowheads="1"/>
          </p:cNvSpPr>
          <p:nvPr>
            <p:ph type="sldNum" sz="quarter" idx="12"/>
          </p:nvPr>
        </p:nvSpPr>
        <p:spPr/>
        <p:txBody>
          <a:bodyPr/>
          <a:lstStyle>
            <a:lvl1pPr>
              <a:defRPr/>
            </a:lvl1pPr>
          </a:lstStyle>
          <a:p>
            <a:pPr>
              <a:defRPr/>
            </a:pPr>
            <a:fld id="{88A52467-CB95-4B5B-BC2D-26B67CBD3927}"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650455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7813"/>
            <a:ext cx="6707088" cy="1139825"/>
          </a:xfrm>
        </p:spPr>
        <p:txBody>
          <a:bodyPr/>
          <a:lstStyle>
            <a:lvl1pPr>
              <a:defRPr sz="320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F506A290-282A-4097-AB32-1BBAB0B8F926}"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25205567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EAB73933-F056-430D-84ED-A630CD7C39B6}"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954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7813"/>
            <a:ext cx="6707088" cy="1139825"/>
          </a:xfrm>
        </p:spPr>
        <p:txBody>
          <a:bodyPr/>
          <a:lstStyle>
            <a:lvl1pPr>
              <a:defRPr sz="320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F506A290-282A-4097-AB32-1BBAB0B8F926}" type="slidenum">
              <a:rPr lang="en-US"/>
              <a:pPr>
                <a:defRPr/>
              </a:pPr>
              <a:t>‹nr.›</a:t>
            </a:fld>
            <a:endParaRPr lang="en-US" dirty="0"/>
          </a:p>
        </p:txBody>
      </p:sp>
    </p:spTree>
    <p:extLst>
      <p:ext uri="{BB962C8B-B14F-4D97-AF65-F5344CB8AC3E}">
        <p14:creationId xmlns:p14="http://schemas.microsoft.com/office/powerpoint/2010/main" val="19842477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8" name="Rectangle 5"/>
          <p:cNvSpPr>
            <a:spLocks noGrp="1" noChangeArrowheads="1"/>
          </p:cNvSpPr>
          <p:nvPr>
            <p:ph type="ftr" sz="quarter" idx="11"/>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9" name="Rectangle 6"/>
          <p:cNvSpPr>
            <a:spLocks noGrp="1" noChangeArrowheads="1"/>
          </p:cNvSpPr>
          <p:nvPr>
            <p:ph type="sldNum" sz="quarter" idx="12"/>
          </p:nvPr>
        </p:nvSpPr>
        <p:spPr/>
        <p:txBody>
          <a:bodyPr/>
          <a:lstStyle>
            <a:lvl1pPr>
              <a:defRPr sz="800">
                <a:latin typeface="Arial" pitchFamily="34" charset="0"/>
                <a:cs typeface="Arial" pitchFamily="34" charset="0"/>
              </a:defRPr>
            </a:lvl1pPr>
          </a:lstStyle>
          <a:p>
            <a:pPr>
              <a:defRPr/>
            </a:pPr>
            <a:fld id="{C43C1DE6-3CA4-4E24-B025-AD0ADF65905D}" type="slidenum">
              <a:rPr lang="en-US">
                <a:solidFill>
                  <a:prstClr val="black"/>
                </a:solidFill>
              </a:rPr>
              <a:pPr>
                <a:defRPr/>
              </a:pPr>
              <a:t>‹nr.›</a:t>
            </a:fld>
            <a:endParaRPr lang="en-US" dirty="0">
              <a:solidFill>
                <a:prstClr val="black"/>
              </a:solidFill>
            </a:endParaRPr>
          </a:p>
        </p:txBody>
      </p:sp>
      <p:pic>
        <p:nvPicPr>
          <p:cNvPr id="10"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65821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BED9A00-14DC-46B1-9064-2E788FA601C8}" type="slidenum">
              <a:rPr lang="en-US">
                <a:solidFill>
                  <a:prstClr val="black"/>
                </a:solidFill>
              </a:rPr>
              <a:pPr>
                <a:defRPr/>
              </a:pPr>
              <a:t>‹nr.›</a:t>
            </a:fld>
            <a:endParaRPr lang="en-US" dirty="0">
              <a:solidFill>
                <a:prstClr val="black"/>
              </a:solidFill>
            </a:endParaRPr>
          </a:p>
        </p:txBody>
      </p:sp>
      <p:pic>
        <p:nvPicPr>
          <p:cNvPr id="6"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1416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637418-7121-441E-AC16-0AF38F2B2052}" type="slidenum">
              <a:rPr lang="en-US">
                <a:solidFill>
                  <a:prstClr val="black"/>
                </a:solidFill>
              </a:rPr>
              <a:pPr>
                <a:defRPr/>
              </a:pPr>
              <a:t>‹nr.›</a:t>
            </a:fld>
            <a:endParaRPr lang="en-US" dirty="0">
              <a:solidFill>
                <a:prstClr val="black"/>
              </a:solidFill>
            </a:endParaRPr>
          </a:p>
        </p:txBody>
      </p:sp>
      <p:pic>
        <p:nvPicPr>
          <p:cNvPr id="5"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73252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E76F60-0F88-4F16-B0D4-EC6B2C7A5868}"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55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2C21BDDE-4722-4EEB-AC9D-56AB8647DBDF}"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99179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p:nvSpPr>
          <p:spPr bwMode="auto">
            <a:xfrm>
              <a:off x="144" y="1680"/>
              <a:ext cx="1808" cy="14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6" name="Rectangle 9"/>
            <p:cNvSpPr>
              <a:spLocks noChangeArrowheads="1"/>
            </p:cNvSpPr>
            <p:nvPr/>
          </p:nvSpPr>
          <p:spPr bwMode="auto">
            <a:xfrm>
              <a:off x="1952" y="1680"/>
              <a:ext cx="1808" cy="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7" name="Rectangle 10"/>
            <p:cNvSpPr>
              <a:spLocks noChangeArrowheads="1"/>
            </p:cNvSpPr>
            <p:nvPr/>
          </p:nvSpPr>
          <p:spPr bwMode="auto">
            <a:xfrm>
              <a:off x="3760" y="1680"/>
              <a:ext cx="1808" cy="14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grpSp>
      <p:pic>
        <p:nvPicPr>
          <p:cNvPr id="8"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113" y="404813"/>
            <a:ext cx="277177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3284984"/>
            <a:ext cx="7772400" cy="1274241"/>
          </a:xfrm>
        </p:spPr>
        <p:txBody>
          <a:bodyPr/>
          <a:lstStyle>
            <a:lvl1pPr algn="ctr">
              <a:defRPr sz="4000"/>
            </a:lvl1pPr>
          </a:lstStyle>
          <a:p>
            <a:r>
              <a:rPr lang="en-US" smtClean="0"/>
              <a:t>Click to edit Master title style</a:t>
            </a:r>
            <a:endParaRPr lang="en-US" dirty="0"/>
          </a:p>
        </p:txBody>
      </p:sp>
      <p:sp>
        <p:nvSpPr>
          <p:cNvPr id="12291" name="Rectangle 3"/>
          <p:cNvSpPr>
            <a:spLocks noGrp="1" noChangeArrowheads="1"/>
          </p:cNvSpPr>
          <p:nvPr>
            <p:ph type="subTitle" idx="1"/>
          </p:nvPr>
        </p:nvSpPr>
        <p:spPr>
          <a:xfrm>
            <a:off x="1371600" y="4869160"/>
            <a:ext cx="6400800" cy="1057672"/>
          </a:xfrm>
        </p:spPr>
        <p:txBody>
          <a:bodyPr/>
          <a:lstStyle>
            <a:lvl1pPr marL="0" indent="0" algn="ctr">
              <a:buFont typeface="Wingdings" pitchFamily="2" charset="2"/>
              <a:buNone/>
              <a:defRPr sz="3000"/>
            </a:lvl1pPr>
          </a:lstStyle>
          <a:p>
            <a:r>
              <a:rPr lang="en-US" smtClean="0"/>
              <a:t>Click to edit Master subtitle style</a:t>
            </a:r>
            <a:endParaRPr lang="en-US" dirty="0"/>
          </a:p>
        </p:txBody>
      </p:sp>
      <p:sp>
        <p:nvSpPr>
          <p:cNvPr id="9"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0"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1" name="Rectangle 6"/>
          <p:cNvSpPr>
            <a:spLocks noGrp="1" noChangeArrowheads="1"/>
          </p:cNvSpPr>
          <p:nvPr>
            <p:ph type="sldNum" sz="quarter" idx="12"/>
          </p:nvPr>
        </p:nvSpPr>
        <p:spPr/>
        <p:txBody>
          <a:bodyPr/>
          <a:lstStyle>
            <a:lvl1pPr>
              <a:defRPr/>
            </a:lvl1pPr>
          </a:lstStyle>
          <a:p>
            <a:pPr>
              <a:defRPr/>
            </a:pPr>
            <a:fld id="{88A52467-CB95-4B5B-BC2D-26B67CBD3927}"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1276263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7813"/>
            <a:ext cx="6707088" cy="1139825"/>
          </a:xfrm>
        </p:spPr>
        <p:txBody>
          <a:bodyPr/>
          <a:lstStyle>
            <a:lvl1pPr>
              <a:defRPr sz="3200">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F506A290-282A-4097-AB32-1BBAB0B8F926}"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15455616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EAB73933-F056-430D-84ED-A630CD7C39B6}"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15779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8" name="Rectangle 5"/>
          <p:cNvSpPr>
            <a:spLocks noGrp="1" noChangeArrowheads="1"/>
          </p:cNvSpPr>
          <p:nvPr>
            <p:ph type="ftr" sz="quarter" idx="11"/>
          </p:nvPr>
        </p:nvSpPr>
        <p:spPr/>
        <p:txBody>
          <a:bodyPr/>
          <a:lstStyle>
            <a:lvl1pPr>
              <a:defRPr sz="800">
                <a:latin typeface="Arial" pitchFamily="34" charset="0"/>
                <a:cs typeface="Arial" pitchFamily="34" charset="0"/>
              </a:defRPr>
            </a:lvl1pPr>
          </a:lstStyle>
          <a:p>
            <a:pPr>
              <a:defRPr/>
            </a:pPr>
            <a:endParaRPr lang="en-US" dirty="0">
              <a:solidFill>
                <a:prstClr val="black"/>
              </a:solidFill>
            </a:endParaRPr>
          </a:p>
        </p:txBody>
      </p:sp>
      <p:sp>
        <p:nvSpPr>
          <p:cNvPr id="9" name="Rectangle 6"/>
          <p:cNvSpPr>
            <a:spLocks noGrp="1" noChangeArrowheads="1"/>
          </p:cNvSpPr>
          <p:nvPr>
            <p:ph type="sldNum" sz="quarter" idx="12"/>
          </p:nvPr>
        </p:nvSpPr>
        <p:spPr/>
        <p:txBody>
          <a:bodyPr/>
          <a:lstStyle>
            <a:lvl1pPr>
              <a:defRPr sz="800">
                <a:latin typeface="Arial" pitchFamily="34" charset="0"/>
                <a:cs typeface="Arial" pitchFamily="34" charset="0"/>
              </a:defRPr>
            </a:lvl1pPr>
          </a:lstStyle>
          <a:p>
            <a:pPr>
              <a:defRPr/>
            </a:pPr>
            <a:fld id="{C43C1DE6-3CA4-4E24-B025-AD0ADF65905D}" type="slidenum">
              <a:rPr lang="en-US">
                <a:solidFill>
                  <a:prstClr val="black"/>
                </a:solidFill>
              </a:rPr>
              <a:pPr>
                <a:defRPr/>
              </a:pPr>
              <a:t>‹nr.›</a:t>
            </a:fld>
            <a:endParaRPr lang="en-US" dirty="0">
              <a:solidFill>
                <a:prstClr val="black"/>
              </a:solidFill>
            </a:endParaRPr>
          </a:p>
        </p:txBody>
      </p:sp>
      <p:pic>
        <p:nvPicPr>
          <p:cNvPr id="10"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2265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BED9A00-14DC-46B1-9064-2E788FA601C8}" type="slidenum">
              <a:rPr lang="en-US">
                <a:solidFill>
                  <a:prstClr val="black"/>
                </a:solidFill>
              </a:rPr>
              <a:pPr>
                <a:defRPr/>
              </a:pPr>
              <a:t>‹nr.›</a:t>
            </a:fld>
            <a:endParaRPr lang="en-US" dirty="0">
              <a:solidFill>
                <a:prstClr val="black"/>
              </a:solidFill>
            </a:endParaRPr>
          </a:p>
        </p:txBody>
      </p:sp>
      <p:pic>
        <p:nvPicPr>
          <p:cNvPr id="6"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0254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r>
              <a:rPr lang="en-US" dirty="0" smtClean="0"/>
              <a:t>Surveyor training July 2014</a:t>
            </a:r>
            <a:endParaRPr lang="en-US" dirty="0"/>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EAB73933-F056-430D-84ED-A630CD7C39B6}" type="slidenum">
              <a:rPr lang="en-US"/>
              <a:pPr>
                <a:defRPr/>
              </a:pPr>
              <a:t>‹nr.›</a:t>
            </a:fld>
            <a:endParaRPr lang="en-US" dirty="0"/>
          </a:p>
        </p:txBody>
      </p:sp>
    </p:spTree>
    <p:extLst>
      <p:ext uri="{BB962C8B-B14F-4D97-AF65-F5344CB8AC3E}">
        <p14:creationId xmlns:p14="http://schemas.microsoft.com/office/powerpoint/2010/main" val="9728731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5637418-7121-441E-AC16-0AF38F2B2052}" type="slidenum">
              <a:rPr lang="en-US">
                <a:solidFill>
                  <a:prstClr val="black"/>
                </a:solidFill>
              </a:rPr>
              <a:pPr>
                <a:defRPr/>
              </a:pPr>
              <a:t>‹nr.›</a:t>
            </a:fld>
            <a:endParaRPr lang="en-US" dirty="0">
              <a:solidFill>
                <a:prstClr val="black"/>
              </a:solidFill>
            </a:endParaRPr>
          </a:p>
        </p:txBody>
      </p:sp>
      <p:pic>
        <p:nvPicPr>
          <p:cNvPr id="5"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36906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E76F60-0F88-4F16-B0D4-EC6B2C7A5868}"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08661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2C21BDDE-4722-4EEB-AC9D-56AB8647DBDF}" type="slidenum">
              <a:rPr lang="en-US">
                <a:solidFill>
                  <a:prstClr val="black"/>
                </a:solidFill>
              </a:rPr>
              <a:pPr>
                <a:defRPr/>
              </a:pPr>
              <a:t>‹nr.›</a:t>
            </a:fld>
            <a:endParaRPr lang="en-US" dirty="0">
              <a:solidFill>
                <a:prstClr val="black"/>
              </a:solidFill>
            </a:endParaRPr>
          </a:p>
        </p:txBody>
      </p:sp>
      <p:pic>
        <p:nvPicPr>
          <p:cNvPr id="8" name="Picture 10"/>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48538" y="0"/>
            <a:ext cx="1795462" cy="139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3047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4"/>
          <p:cNvSpPr>
            <a:spLocks noGrp="1" noChangeArrowheads="1"/>
          </p:cNvSpPr>
          <p:nvPr>
            <p:ph type="dt" sz="half" idx="10"/>
          </p:nvPr>
        </p:nvSpPr>
        <p:spPr/>
        <p:txBody>
          <a:bodyPr/>
          <a:lstStyle>
            <a:lvl1pPr>
              <a:defRPr sz="800">
                <a:latin typeface="Arial" pitchFamily="34" charset="0"/>
                <a:cs typeface="Arial" pitchFamily="34"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a:defRPr sz="800">
                <a:latin typeface="Arial" pitchFamily="34" charset="0"/>
                <a:cs typeface="Arial" pitchFamily="34" charset="0"/>
              </a:defRPr>
            </a:lvl1pPr>
          </a:lstStyle>
          <a:p>
            <a:pPr>
              <a:defRPr/>
            </a:pPr>
            <a:r>
              <a:rPr lang="en-US" dirty="0" smtClean="0"/>
              <a:t>Surveyor training July 2014</a:t>
            </a:r>
            <a:endParaRPr lang="en-US" dirty="0"/>
          </a:p>
        </p:txBody>
      </p:sp>
      <p:sp>
        <p:nvSpPr>
          <p:cNvPr id="9" name="Rectangle 6"/>
          <p:cNvSpPr>
            <a:spLocks noGrp="1" noChangeArrowheads="1"/>
          </p:cNvSpPr>
          <p:nvPr>
            <p:ph type="sldNum" sz="quarter" idx="12"/>
          </p:nvPr>
        </p:nvSpPr>
        <p:spPr/>
        <p:txBody>
          <a:bodyPr/>
          <a:lstStyle>
            <a:lvl1pPr>
              <a:defRPr sz="800">
                <a:latin typeface="Arial" pitchFamily="34" charset="0"/>
                <a:cs typeface="Arial" pitchFamily="34" charset="0"/>
              </a:defRPr>
            </a:lvl1pPr>
          </a:lstStyle>
          <a:p>
            <a:pPr>
              <a:defRPr/>
            </a:pPr>
            <a:fld id="{C43C1DE6-3CA4-4E24-B025-AD0ADF65905D}" type="slidenum">
              <a:rPr lang="en-US"/>
              <a:pPr>
                <a:defRPr/>
              </a:pPr>
              <a:t>‹nr.›</a:t>
            </a:fld>
            <a:endParaRPr lang="en-US" dirty="0"/>
          </a:p>
        </p:txBody>
      </p:sp>
    </p:spTree>
    <p:extLst>
      <p:ext uri="{BB962C8B-B14F-4D97-AF65-F5344CB8AC3E}">
        <p14:creationId xmlns:p14="http://schemas.microsoft.com/office/powerpoint/2010/main" val="1175188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BED9A00-14DC-46B1-9064-2E788FA601C8}" type="slidenum">
              <a:rPr lang="en-US"/>
              <a:pPr>
                <a:defRPr/>
              </a:pPr>
              <a:t>‹nr.›</a:t>
            </a:fld>
            <a:endParaRPr lang="en-US" dirty="0"/>
          </a:p>
        </p:txBody>
      </p:sp>
    </p:spTree>
    <p:extLst>
      <p:ext uri="{BB962C8B-B14F-4D97-AF65-F5344CB8AC3E}">
        <p14:creationId xmlns:p14="http://schemas.microsoft.com/office/powerpoint/2010/main" val="208285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5637418-7121-441E-AC16-0AF38F2B2052}" type="slidenum">
              <a:rPr lang="en-US"/>
              <a:pPr>
                <a:defRPr/>
              </a:pPr>
              <a:t>‹nr.›</a:t>
            </a:fld>
            <a:endParaRPr lang="en-US" dirty="0"/>
          </a:p>
        </p:txBody>
      </p:sp>
    </p:spTree>
    <p:extLst>
      <p:ext uri="{BB962C8B-B14F-4D97-AF65-F5344CB8AC3E}">
        <p14:creationId xmlns:p14="http://schemas.microsoft.com/office/powerpoint/2010/main" val="111569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Surveyor training July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2E76F60-0F88-4F16-B0D4-EC6B2C7A5868}" type="slidenum">
              <a:rPr lang="en-US"/>
              <a:pPr>
                <a:defRPr/>
              </a:pPr>
              <a:t>‹nr.›</a:t>
            </a:fld>
            <a:endParaRPr lang="en-US" dirty="0"/>
          </a:p>
        </p:txBody>
      </p:sp>
    </p:spTree>
    <p:extLst>
      <p:ext uri="{BB962C8B-B14F-4D97-AF65-F5344CB8AC3E}">
        <p14:creationId xmlns:p14="http://schemas.microsoft.com/office/powerpoint/2010/main" val="188645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r>
              <a:rPr lang="en-US" dirty="0" smtClean="0"/>
              <a:t>Surveyor training July 2014</a:t>
            </a:r>
            <a:endParaRPr lang="en-US" dirty="0"/>
          </a:p>
        </p:txBody>
      </p:sp>
      <p:sp>
        <p:nvSpPr>
          <p:cNvPr id="7" name="Rectangle 6"/>
          <p:cNvSpPr>
            <a:spLocks noGrp="1" noChangeArrowheads="1"/>
          </p:cNvSpPr>
          <p:nvPr>
            <p:ph type="sldNum" sz="quarter" idx="12"/>
          </p:nvPr>
        </p:nvSpPr>
        <p:spPr/>
        <p:txBody>
          <a:bodyPr/>
          <a:lstStyle>
            <a:lvl1pPr>
              <a:defRPr>
                <a:latin typeface="Arial" pitchFamily="34" charset="0"/>
                <a:cs typeface="Arial" pitchFamily="34" charset="0"/>
              </a:defRPr>
            </a:lvl1pPr>
          </a:lstStyle>
          <a:p>
            <a:pPr>
              <a:defRPr/>
            </a:pPr>
            <a:fld id="{2C21BDDE-4722-4EEB-AC9D-56AB8647DBDF}" type="slidenum">
              <a:rPr lang="en-US"/>
              <a:pPr>
                <a:defRPr/>
              </a:pPr>
              <a:t>‹nr.›</a:t>
            </a:fld>
            <a:endParaRPr lang="en-US" dirty="0"/>
          </a:p>
        </p:txBody>
      </p:sp>
    </p:spTree>
    <p:extLst>
      <p:ext uri="{BB962C8B-B14F-4D97-AF65-F5344CB8AC3E}">
        <p14:creationId xmlns:p14="http://schemas.microsoft.com/office/powerpoint/2010/main" val="314900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p:nvSpPr>
          <p:spPr bwMode="auto">
            <a:xfrm>
              <a:off x="144" y="1680"/>
              <a:ext cx="1808" cy="14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6" name="Rectangle 9"/>
            <p:cNvSpPr>
              <a:spLocks noChangeArrowheads="1"/>
            </p:cNvSpPr>
            <p:nvPr/>
          </p:nvSpPr>
          <p:spPr bwMode="auto">
            <a:xfrm>
              <a:off x="1952" y="1680"/>
              <a:ext cx="1808" cy="14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sp>
          <p:nvSpPr>
            <p:cNvPr id="7" name="Rectangle 10"/>
            <p:cNvSpPr>
              <a:spLocks noChangeArrowheads="1"/>
            </p:cNvSpPr>
            <p:nvPr/>
          </p:nvSpPr>
          <p:spPr bwMode="auto">
            <a:xfrm>
              <a:off x="3760" y="1680"/>
              <a:ext cx="1808" cy="144"/>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hangingPunct="0"/>
              <a:endParaRPr lang="en-US" dirty="0">
                <a:solidFill>
                  <a:prstClr val="black"/>
                </a:solidFill>
              </a:endParaRPr>
            </a:p>
          </p:txBody>
        </p:sp>
      </p:grpSp>
      <p:pic>
        <p:nvPicPr>
          <p:cNvPr id="8" name="Picture 1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6113" y="404813"/>
            <a:ext cx="2771775"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2"/>
          <p:cNvSpPr>
            <a:spLocks noGrp="1" noChangeArrowheads="1"/>
          </p:cNvSpPr>
          <p:nvPr>
            <p:ph type="ctrTitle"/>
          </p:nvPr>
        </p:nvSpPr>
        <p:spPr>
          <a:xfrm>
            <a:off x="685800" y="3284984"/>
            <a:ext cx="7772400" cy="1274241"/>
          </a:xfrm>
        </p:spPr>
        <p:txBody>
          <a:bodyPr/>
          <a:lstStyle>
            <a:lvl1pPr algn="ctr">
              <a:defRPr sz="4000"/>
            </a:lvl1pPr>
          </a:lstStyle>
          <a:p>
            <a:r>
              <a:rPr lang="en-US" smtClean="0"/>
              <a:t>Click to edit Master title style</a:t>
            </a:r>
            <a:endParaRPr lang="en-US" dirty="0"/>
          </a:p>
        </p:txBody>
      </p:sp>
      <p:sp>
        <p:nvSpPr>
          <p:cNvPr id="12291" name="Rectangle 3"/>
          <p:cNvSpPr>
            <a:spLocks noGrp="1" noChangeArrowheads="1"/>
          </p:cNvSpPr>
          <p:nvPr>
            <p:ph type="subTitle" idx="1"/>
          </p:nvPr>
        </p:nvSpPr>
        <p:spPr>
          <a:xfrm>
            <a:off x="1371600" y="4869160"/>
            <a:ext cx="6400800" cy="1057672"/>
          </a:xfrm>
        </p:spPr>
        <p:txBody>
          <a:bodyPr/>
          <a:lstStyle>
            <a:lvl1pPr marL="0" indent="0" algn="ctr">
              <a:buFont typeface="Wingdings" pitchFamily="2" charset="2"/>
              <a:buNone/>
              <a:defRPr sz="3000"/>
            </a:lvl1pPr>
          </a:lstStyle>
          <a:p>
            <a:r>
              <a:rPr lang="en-US" smtClean="0"/>
              <a:t>Click to edit Master subtitle style</a:t>
            </a:r>
            <a:endParaRPr lang="en-US" dirty="0"/>
          </a:p>
        </p:txBody>
      </p:sp>
      <p:sp>
        <p:nvSpPr>
          <p:cNvPr id="9" name="Rectangle 4"/>
          <p:cNvSpPr>
            <a:spLocks noGrp="1" noChangeArrowheads="1"/>
          </p:cNvSpPr>
          <p:nvPr>
            <p:ph type="dt" sz="half" idx="10"/>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0" name="Rectangle 5"/>
          <p:cNvSpPr>
            <a:spLocks noGrp="1" noChangeArrowheads="1"/>
          </p:cNvSpPr>
          <p:nvPr>
            <p:ph type="ftr" sz="quarter" idx="11"/>
          </p:nvPr>
        </p:nvSpPr>
        <p:spPr/>
        <p:txBody>
          <a:bodyPr/>
          <a:lstStyle>
            <a:lvl1pPr>
              <a:defRPr>
                <a:latin typeface="Arial" pitchFamily="34" charset="0"/>
                <a:cs typeface="Arial" pitchFamily="34" charset="0"/>
              </a:defRPr>
            </a:lvl1pPr>
          </a:lstStyle>
          <a:p>
            <a:pPr>
              <a:defRPr/>
            </a:pPr>
            <a:endParaRPr lang="en-US" dirty="0">
              <a:solidFill>
                <a:prstClr val="black"/>
              </a:solidFill>
            </a:endParaRPr>
          </a:p>
        </p:txBody>
      </p:sp>
      <p:sp>
        <p:nvSpPr>
          <p:cNvPr id="11" name="Rectangle 6"/>
          <p:cNvSpPr>
            <a:spLocks noGrp="1" noChangeArrowheads="1"/>
          </p:cNvSpPr>
          <p:nvPr>
            <p:ph type="sldNum" sz="quarter" idx="12"/>
          </p:nvPr>
        </p:nvSpPr>
        <p:spPr/>
        <p:txBody>
          <a:bodyPr/>
          <a:lstStyle>
            <a:lvl1pPr>
              <a:defRPr/>
            </a:lvl1pPr>
          </a:lstStyle>
          <a:p>
            <a:pPr>
              <a:defRPr/>
            </a:pPr>
            <a:fld id="{88A52467-CB95-4B5B-BC2D-26B67CBD3927}" type="slidenum">
              <a:rPr lang="en-US">
                <a:solidFill>
                  <a:prstClr val="black"/>
                </a:solidFill>
              </a:rPr>
              <a:pPr>
                <a:defRPr/>
              </a:pPr>
              <a:t>‹nr.›</a:t>
            </a:fld>
            <a:endParaRPr lang="en-US" dirty="0">
              <a:solidFill>
                <a:prstClr val="black"/>
              </a:solidFill>
            </a:endParaRPr>
          </a:p>
        </p:txBody>
      </p:sp>
    </p:spTree>
    <p:extLst>
      <p:ext uri="{BB962C8B-B14F-4D97-AF65-F5344CB8AC3E}">
        <p14:creationId xmlns:p14="http://schemas.microsoft.com/office/powerpoint/2010/main" val="2602440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IE" smtClean="0"/>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112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cs typeface="+mn-cs"/>
              </a:defRPr>
            </a:lvl1pPr>
          </a:lstStyle>
          <a:p>
            <a:pPr>
              <a:defRPr/>
            </a:pPr>
            <a:endParaRPr lang="en-US" dirty="0"/>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cs typeface="+mn-cs"/>
              </a:defRPr>
            </a:lvl1pPr>
          </a:lstStyle>
          <a:p>
            <a:pPr>
              <a:defRPr/>
            </a:pPr>
            <a:r>
              <a:rPr lang="en-US" dirty="0" smtClean="0"/>
              <a:t>Surveyor training February 2015</a:t>
            </a:r>
          </a:p>
          <a:p>
            <a:pPr>
              <a:defRPr/>
            </a:pPr>
            <a:endParaRPr lang="en-US" dirty="0"/>
          </a:p>
        </p:txBody>
      </p:sp>
      <p:sp>
        <p:nvSpPr>
          <p:cNvPr id="112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cs typeface="+mn-cs"/>
              </a:defRPr>
            </a:lvl1pPr>
          </a:lstStyle>
          <a:p>
            <a:pPr>
              <a:defRPr/>
            </a:pPr>
            <a:fld id="{DEFA9E12-26DC-4F87-8D5D-396266256E0F}" type="slidenum">
              <a:rPr lang="en-US"/>
              <a:pPr>
                <a:defRPr/>
              </a:pPr>
              <a:t>‹nr.›</a:t>
            </a:fld>
            <a:endParaRPr lang="en-US" dirty="0"/>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IE" dirty="0"/>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48" r:id="rId5"/>
    <p:sldLayoutId id="2147483849" r:id="rId6"/>
    <p:sldLayoutId id="2147483850" r:id="rId7"/>
    <p:sldLayoutId id="2147483855" r:id="rId8"/>
  </p:sldLayoutIdLst>
  <p:timing>
    <p:tnLst>
      <p:par>
        <p:cTn id="1" dur="indefinite" restart="never" nodeType="tmRoot"/>
      </p:par>
    </p:tnLst>
  </p:timing>
  <p:hf hdr="0" dt="0"/>
  <p:txStyles>
    <p:titleStyle>
      <a:lvl1pPr algn="l" rtl="0" eaLnBrk="1" fontAlgn="base" hangingPunct="1">
        <a:spcBef>
          <a:spcPct val="0"/>
        </a:spcBef>
        <a:spcAft>
          <a:spcPct val="0"/>
        </a:spcAft>
        <a:defRPr sz="3600">
          <a:solidFill>
            <a:schemeClr val="tx2"/>
          </a:solidFill>
          <a:latin typeface="Arial" pitchFamily="34" charset="0"/>
          <a:ea typeface="+mj-ea"/>
          <a:cs typeface="Arial" pitchFamily="34" charset="0"/>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IE" smtClean="0"/>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112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cs typeface="+mn-cs"/>
              </a:defRPr>
            </a:lvl1pPr>
          </a:lstStyle>
          <a:p>
            <a:pPr>
              <a:defRPr/>
            </a:pPr>
            <a:endParaRPr lang="en-US" dirty="0">
              <a:solidFill>
                <a:prstClr val="black"/>
              </a:solidFill>
            </a:endParaRPr>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cs typeface="+mn-cs"/>
              </a:defRPr>
            </a:lvl1pPr>
          </a:lstStyle>
          <a:p>
            <a:pPr>
              <a:defRPr/>
            </a:pPr>
            <a:endParaRPr lang="en-US" dirty="0">
              <a:solidFill>
                <a:prstClr val="black"/>
              </a:solidFill>
            </a:endParaRPr>
          </a:p>
        </p:txBody>
      </p:sp>
      <p:sp>
        <p:nvSpPr>
          <p:cNvPr id="112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cs typeface="+mn-cs"/>
              </a:defRPr>
            </a:lvl1pPr>
          </a:lstStyle>
          <a:p>
            <a:pPr>
              <a:defRPr/>
            </a:pPr>
            <a:fld id="{DEFA9E12-26DC-4F87-8D5D-396266256E0F}" type="slidenum">
              <a:rPr lang="en-US">
                <a:solidFill>
                  <a:prstClr val="black"/>
                </a:solidFill>
              </a:rPr>
              <a:pPr>
                <a:defRPr/>
              </a:pPr>
              <a:t>‹nr.›</a:t>
            </a:fld>
            <a:endParaRPr lang="en-US" dirty="0">
              <a:solidFill>
                <a:prstClr val="black"/>
              </a:solidFill>
            </a:endParaRPr>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IE" dirty="0">
              <a:solidFill>
                <a:prstClr val="black"/>
              </a:solidFill>
            </a:endParaRP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Tree>
    <p:extLst>
      <p:ext uri="{BB962C8B-B14F-4D97-AF65-F5344CB8AC3E}">
        <p14:creationId xmlns:p14="http://schemas.microsoft.com/office/powerpoint/2010/main" val="631108386"/>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Lst>
  <p:timing>
    <p:tnLst>
      <p:par>
        <p:cTn id="1" dur="indefinite" restart="never" nodeType="tmRoot"/>
      </p:par>
    </p:tnLst>
  </p:timing>
  <p:hf hdr="0" ftr="0" dt="0"/>
  <p:txStyles>
    <p:titleStyle>
      <a:lvl1pPr algn="l" rtl="0" eaLnBrk="1" fontAlgn="base" hangingPunct="1">
        <a:spcBef>
          <a:spcPct val="0"/>
        </a:spcBef>
        <a:spcAft>
          <a:spcPct val="0"/>
        </a:spcAft>
        <a:defRPr sz="3600">
          <a:solidFill>
            <a:schemeClr val="tx2"/>
          </a:solidFill>
          <a:latin typeface="Arial" pitchFamily="34" charset="0"/>
          <a:ea typeface="+mj-ea"/>
          <a:cs typeface="Arial" pitchFamily="34" charset="0"/>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IE" smtClean="0"/>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112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cs typeface="+mn-cs"/>
              </a:defRPr>
            </a:lvl1pPr>
          </a:lstStyle>
          <a:p>
            <a:pPr>
              <a:defRPr/>
            </a:pPr>
            <a:endParaRPr lang="en-US" dirty="0">
              <a:solidFill>
                <a:prstClr val="black"/>
              </a:solidFill>
            </a:endParaRPr>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cs typeface="+mn-cs"/>
              </a:defRPr>
            </a:lvl1pPr>
          </a:lstStyle>
          <a:p>
            <a:pPr>
              <a:defRPr/>
            </a:pPr>
            <a:endParaRPr lang="en-US" dirty="0">
              <a:solidFill>
                <a:prstClr val="black"/>
              </a:solidFill>
            </a:endParaRPr>
          </a:p>
        </p:txBody>
      </p:sp>
      <p:sp>
        <p:nvSpPr>
          <p:cNvPr id="112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cs typeface="+mn-cs"/>
              </a:defRPr>
            </a:lvl1pPr>
          </a:lstStyle>
          <a:p>
            <a:pPr>
              <a:defRPr/>
            </a:pPr>
            <a:fld id="{DEFA9E12-26DC-4F87-8D5D-396266256E0F}" type="slidenum">
              <a:rPr lang="en-US">
                <a:solidFill>
                  <a:prstClr val="black"/>
                </a:solidFill>
              </a:rPr>
              <a:pPr>
                <a:defRPr/>
              </a:pPr>
              <a:t>‹nr.›</a:t>
            </a:fld>
            <a:endParaRPr lang="en-US" dirty="0">
              <a:solidFill>
                <a:prstClr val="black"/>
              </a:solidFill>
            </a:endParaRPr>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IE" dirty="0">
              <a:solidFill>
                <a:prstClr val="black"/>
              </a:solidFill>
            </a:endParaRP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Tree>
    <p:extLst>
      <p:ext uri="{BB962C8B-B14F-4D97-AF65-F5344CB8AC3E}">
        <p14:creationId xmlns:p14="http://schemas.microsoft.com/office/powerpoint/2010/main" val="2383331128"/>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Lst>
  <p:timing>
    <p:tnLst>
      <p:par>
        <p:cTn id="1" dur="indefinite" restart="never" nodeType="tmRoot"/>
      </p:par>
    </p:tnLst>
  </p:timing>
  <p:hf hdr="0" ftr="0" dt="0"/>
  <p:txStyles>
    <p:titleStyle>
      <a:lvl1pPr algn="l" rtl="0" eaLnBrk="1" fontAlgn="base" hangingPunct="1">
        <a:spcBef>
          <a:spcPct val="0"/>
        </a:spcBef>
        <a:spcAft>
          <a:spcPct val="0"/>
        </a:spcAft>
        <a:defRPr sz="3600">
          <a:solidFill>
            <a:schemeClr val="tx2"/>
          </a:solidFill>
          <a:latin typeface="Arial" pitchFamily="34" charset="0"/>
          <a:ea typeface="+mj-ea"/>
          <a:cs typeface="Arial" pitchFamily="34" charset="0"/>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IE" smtClean="0"/>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11268"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cs typeface="+mn-cs"/>
              </a:defRPr>
            </a:lvl1pPr>
          </a:lstStyle>
          <a:p>
            <a:pPr>
              <a:defRPr/>
            </a:pPr>
            <a:endParaRPr lang="en-US" dirty="0">
              <a:solidFill>
                <a:prstClr val="black"/>
              </a:solidFill>
            </a:endParaRPr>
          </a:p>
        </p:txBody>
      </p:sp>
      <p:sp>
        <p:nvSpPr>
          <p:cNvPr id="1126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cs typeface="+mn-cs"/>
              </a:defRPr>
            </a:lvl1pPr>
          </a:lstStyle>
          <a:p>
            <a:pPr>
              <a:defRPr/>
            </a:pPr>
            <a:endParaRPr lang="en-US" dirty="0">
              <a:solidFill>
                <a:prstClr val="black"/>
              </a:solidFill>
            </a:endParaRPr>
          </a:p>
        </p:txBody>
      </p:sp>
      <p:sp>
        <p:nvSpPr>
          <p:cNvPr id="11270"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cs typeface="+mn-cs"/>
              </a:defRPr>
            </a:lvl1pPr>
          </a:lstStyle>
          <a:p>
            <a:pPr>
              <a:defRPr/>
            </a:pPr>
            <a:fld id="{DEFA9E12-26DC-4F87-8D5D-396266256E0F}" type="slidenum">
              <a:rPr lang="en-US">
                <a:solidFill>
                  <a:prstClr val="black"/>
                </a:solidFill>
              </a:rPr>
              <a:pPr>
                <a:defRPr/>
              </a:pPr>
              <a:t>‹nr.›</a:t>
            </a:fld>
            <a:endParaRPr lang="en-US" dirty="0">
              <a:solidFill>
                <a:prstClr val="black"/>
              </a:solidFill>
            </a:endParaRPr>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IE" dirty="0">
              <a:solidFill>
                <a:prstClr val="black"/>
              </a:solidFill>
            </a:endParaRP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2400" b="0" dirty="0">
              <a:solidFill>
                <a:prstClr val="black"/>
              </a:solidFill>
              <a:latin typeface="Times New Roman" pitchFamily="18" charset="0"/>
            </a:endParaRPr>
          </a:p>
        </p:txBody>
      </p:sp>
    </p:spTree>
    <p:extLst>
      <p:ext uri="{BB962C8B-B14F-4D97-AF65-F5344CB8AC3E}">
        <p14:creationId xmlns:p14="http://schemas.microsoft.com/office/powerpoint/2010/main" val="3366278545"/>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Lst>
  <p:timing>
    <p:tnLst>
      <p:par>
        <p:cTn id="1" dur="indefinite" restart="never" nodeType="tmRoot"/>
      </p:par>
    </p:tnLst>
  </p:timing>
  <p:hf hdr="0" ftr="0" dt="0"/>
  <p:txStyles>
    <p:titleStyle>
      <a:lvl1pPr algn="l" rtl="0" eaLnBrk="1" fontAlgn="base" hangingPunct="1">
        <a:spcBef>
          <a:spcPct val="0"/>
        </a:spcBef>
        <a:spcAft>
          <a:spcPct val="0"/>
        </a:spcAft>
        <a:defRPr sz="3600">
          <a:solidFill>
            <a:schemeClr val="tx2"/>
          </a:solidFill>
          <a:latin typeface="Arial" pitchFamily="34" charset="0"/>
          <a:ea typeface="+mj-ea"/>
          <a:cs typeface="Arial" pitchFamily="34" charset="0"/>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Garamond" pitchFamily="18" charset="0"/>
        </a:defRPr>
      </a:lvl6pPr>
      <a:lvl7pPr marL="914400" algn="l" rtl="0" eaLnBrk="1" fontAlgn="base" hangingPunct="1">
        <a:spcBef>
          <a:spcPct val="0"/>
        </a:spcBef>
        <a:spcAft>
          <a:spcPct val="0"/>
        </a:spcAft>
        <a:defRPr sz="4400">
          <a:solidFill>
            <a:schemeClr val="tx2"/>
          </a:solidFill>
          <a:latin typeface="Garamond" pitchFamily="18" charset="0"/>
        </a:defRPr>
      </a:lvl7pPr>
      <a:lvl8pPr marL="1371600" algn="l" rtl="0" eaLnBrk="1" fontAlgn="base" hangingPunct="1">
        <a:spcBef>
          <a:spcPct val="0"/>
        </a:spcBef>
        <a:spcAft>
          <a:spcPct val="0"/>
        </a:spcAft>
        <a:defRPr sz="4400">
          <a:solidFill>
            <a:schemeClr val="tx2"/>
          </a:solidFill>
          <a:latin typeface="Garamond" pitchFamily="18" charset="0"/>
        </a:defRPr>
      </a:lvl8pPr>
      <a:lvl9pPr marL="1828800" algn="l"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ubTitle" idx="1"/>
          </p:nvPr>
        </p:nvSpPr>
        <p:spPr>
          <a:xfrm>
            <a:off x="1619672" y="4221088"/>
            <a:ext cx="6264696" cy="1656184"/>
          </a:xfrm>
        </p:spPr>
        <p:txBody>
          <a:bodyPr/>
          <a:lstStyle/>
          <a:p>
            <a:pPr eaLnBrk="1" hangingPunct="1"/>
            <a:r>
              <a:rPr lang="en-AU" altLang="en-US" sz="2000" b="1" dirty="0" smtClean="0"/>
              <a:t>Elaine O’Connor</a:t>
            </a:r>
          </a:p>
          <a:p>
            <a:pPr eaLnBrk="1" hangingPunct="1"/>
            <a:r>
              <a:rPr lang="en-AU" altLang="en-US" sz="2000" b="1" dirty="0" smtClean="0"/>
              <a:t>Head of International Accreditation &amp; Regulation  </a:t>
            </a:r>
          </a:p>
          <a:p>
            <a:pPr eaLnBrk="1" hangingPunct="1"/>
            <a:r>
              <a:rPr lang="en-AU" altLang="en-US" sz="2000" b="1" dirty="0" smtClean="0"/>
              <a:t>19</a:t>
            </a:r>
            <a:r>
              <a:rPr lang="en-AU" altLang="en-US" sz="2000" b="1" baseline="30000" dirty="0" smtClean="0"/>
              <a:t>th</a:t>
            </a:r>
            <a:r>
              <a:rPr lang="en-AU" altLang="en-US" sz="2000" b="1" dirty="0" smtClean="0"/>
              <a:t> EPSO Conference Oslo, Norway</a:t>
            </a:r>
          </a:p>
          <a:p>
            <a:pPr eaLnBrk="1" hangingPunct="1"/>
            <a:r>
              <a:rPr lang="en-AU" altLang="en-US" sz="2000" b="1" dirty="0" smtClean="0"/>
              <a:t>April 2015  </a:t>
            </a:r>
          </a:p>
        </p:txBody>
      </p:sp>
    </p:spTree>
    <p:extLst>
      <p:ext uri="{BB962C8B-B14F-4D97-AF65-F5344CB8AC3E}">
        <p14:creationId xmlns:p14="http://schemas.microsoft.com/office/powerpoint/2010/main" val="2263908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Rating Scale</a:t>
            </a:r>
            <a:endParaRPr lang="en-IE" b="1" dirty="0"/>
          </a:p>
        </p:txBody>
      </p:sp>
      <p:sp>
        <p:nvSpPr>
          <p:cNvPr id="3" name="Content Placeholder 2"/>
          <p:cNvSpPr>
            <a:spLocks noGrp="1"/>
          </p:cNvSpPr>
          <p:nvPr>
            <p:ph idx="1"/>
          </p:nvPr>
        </p:nvSpPr>
        <p:spPr/>
        <p:txBody>
          <a:bodyPr/>
          <a:lstStyle/>
          <a:p>
            <a:r>
              <a:rPr lang="en-IE" b="1" dirty="0" smtClean="0"/>
              <a:t>4 = excellent achievement</a:t>
            </a:r>
          </a:p>
          <a:p>
            <a:pPr lvl="2"/>
            <a:r>
              <a:rPr lang="en-IE" i="1" dirty="0"/>
              <a:t>Evidence exceeds the criteria</a:t>
            </a:r>
            <a:endParaRPr lang="en-IE" i="1" dirty="0" smtClean="0"/>
          </a:p>
          <a:p>
            <a:r>
              <a:rPr lang="en-IE" b="1" dirty="0" smtClean="0"/>
              <a:t>3 = good achievement (60%)</a:t>
            </a:r>
          </a:p>
          <a:p>
            <a:pPr lvl="2"/>
            <a:r>
              <a:rPr lang="en-IE" i="1" dirty="0"/>
              <a:t>Evidence meets the intent of the criteria</a:t>
            </a:r>
          </a:p>
          <a:p>
            <a:r>
              <a:rPr lang="en-IE" b="1" dirty="0" smtClean="0"/>
              <a:t>2 = fair </a:t>
            </a:r>
            <a:r>
              <a:rPr lang="en-IE" b="1" dirty="0"/>
              <a:t>achievement </a:t>
            </a:r>
            <a:r>
              <a:rPr lang="en-IE" b="1" dirty="0" smtClean="0"/>
              <a:t>(31 – 59 %)</a:t>
            </a:r>
            <a:endParaRPr lang="en-IE" sz="3600" b="1" dirty="0" smtClean="0"/>
          </a:p>
          <a:p>
            <a:pPr lvl="2"/>
            <a:r>
              <a:rPr lang="en-IE" i="1" dirty="0"/>
              <a:t>Partially in place and evidence of working towards </a:t>
            </a:r>
            <a:r>
              <a:rPr lang="en-IE" i="1" dirty="0" smtClean="0"/>
              <a:t>implementation – risk rated</a:t>
            </a:r>
            <a:endParaRPr lang="en-IE" i="1" dirty="0"/>
          </a:p>
          <a:p>
            <a:pPr lvl="0">
              <a:buClr>
                <a:srgbClr val="56C5D0"/>
              </a:buClr>
            </a:pPr>
            <a:r>
              <a:rPr lang="en-IE" b="1" dirty="0" smtClean="0"/>
              <a:t>1 = poor achievement </a:t>
            </a:r>
            <a:r>
              <a:rPr lang="en-IE" b="1" dirty="0" smtClean="0">
                <a:solidFill>
                  <a:prstClr val="black"/>
                </a:solidFill>
              </a:rPr>
              <a:t>(under 30 </a:t>
            </a:r>
            <a:r>
              <a:rPr lang="en-IE" b="1" dirty="0">
                <a:solidFill>
                  <a:prstClr val="black"/>
                </a:solidFill>
              </a:rPr>
              <a:t>%)</a:t>
            </a:r>
            <a:endParaRPr lang="en-IE" sz="3600" b="1" dirty="0">
              <a:solidFill>
                <a:prstClr val="black"/>
              </a:solidFill>
            </a:endParaRPr>
          </a:p>
          <a:p>
            <a:pPr lvl="2"/>
            <a:r>
              <a:rPr lang="en-IE" i="1" dirty="0" smtClean="0"/>
              <a:t>Nothing </a:t>
            </a:r>
            <a:r>
              <a:rPr lang="en-IE" i="1" dirty="0"/>
              <a:t>properly in place and no evidence of working towards implementation – risk </a:t>
            </a:r>
            <a:r>
              <a:rPr lang="en-IE" i="1" dirty="0" smtClean="0"/>
              <a:t>rated</a:t>
            </a:r>
          </a:p>
          <a:p>
            <a:endParaRPr lang="en-IE" i="1" dirty="0"/>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379236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Risk rating</a:t>
            </a:r>
            <a:endParaRPr lang="en-IE" b="1" dirty="0"/>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11</a:t>
            </a:fld>
            <a:endParaRPr lang="en-US" dirty="0">
              <a:solidFill>
                <a:prstClr val="black"/>
              </a:solidFill>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33354" y="1826523"/>
            <a:ext cx="5877291" cy="4078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1234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Achieving Accreditation</a:t>
            </a:r>
            <a:endParaRPr lang="en-IE" b="1" dirty="0"/>
          </a:p>
        </p:txBody>
      </p:sp>
      <p:sp>
        <p:nvSpPr>
          <p:cNvPr id="3" name="Content Placeholder 2"/>
          <p:cNvSpPr>
            <a:spLocks noGrp="1"/>
          </p:cNvSpPr>
          <p:nvPr>
            <p:ph idx="1"/>
          </p:nvPr>
        </p:nvSpPr>
        <p:spPr/>
        <p:txBody>
          <a:bodyPr/>
          <a:lstStyle/>
          <a:p>
            <a:pPr lvl="1">
              <a:lnSpc>
                <a:spcPct val="115000"/>
              </a:lnSpc>
              <a:buClr>
                <a:schemeClr val="bg2"/>
              </a:buClr>
              <a:buFont typeface="Wingdings" panose="05000000000000000000" pitchFamily="2" charset="2"/>
              <a:buChar char="p"/>
              <a:tabLst>
                <a:tab pos="457200" algn="l"/>
              </a:tabLst>
            </a:pPr>
            <a:r>
              <a:rPr lang="en-GB" sz="2000" dirty="0" smtClean="0">
                <a:solidFill>
                  <a:prstClr val="black"/>
                </a:solidFill>
              </a:rPr>
              <a:t>All </a:t>
            </a:r>
            <a:r>
              <a:rPr lang="en-GB" sz="2000" b="1" dirty="0">
                <a:solidFill>
                  <a:srgbClr val="7030A0"/>
                </a:solidFill>
              </a:rPr>
              <a:t>core criteria </a:t>
            </a:r>
            <a:r>
              <a:rPr lang="en-GB" sz="2000" dirty="0">
                <a:solidFill>
                  <a:prstClr val="black"/>
                </a:solidFill>
              </a:rPr>
              <a:t>must achieve a rating of 3 or more, a rating of 2 may be accepted, if the risk associated with the criterion is rated low or moderate;</a:t>
            </a:r>
            <a:endParaRPr lang="en-IE" sz="2000" dirty="0">
              <a:solidFill>
                <a:prstClr val="black"/>
              </a:solidFill>
            </a:endParaRPr>
          </a:p>
          <a:p>
            <a:pPr lvl="1">
              <a:lnSpc>
                <a:spcPct val="115000"/>
              </a:lnSpc>
              <a:buClr>
                <a:schemeClr val="bg2"/>
              </a:buClr>
              <a:buFont typeface="Wingdings" panose="05000000000000000000" pitchFamily="2" charset="2"/>
              <a:buChar char="p"/>
              <a:tabLst>
                <a:tab pos="457200" algn="l"/>
              </a:tabLst>
            </a:pPr>
            <a:r>
              <a:rPr lang="en-GB" sz="2000" dirty="0" smtClean="0">
                <a:solidFill>
                  <a:prstClr val="black"/>
                </a:solidFill>
              </a:rPr>
              <a:t>There </a:t>
            </a:r>
            <a:r>
              <a:rPr lang="en-GB" sz="2000" dirty="0">
                <a:solidFill>
                  <a:prstClr val="black"/>
                </a:solidFill>
              </a:rPr>
              <a:t>should be </a:t>
            </a:r>
            <a:r>
              <a:rPr lang="en-GB" sz="2000" b="1" dirty="0">
                <a:solidFill>
                  <a:srgbClr val="7030A0"/>
                </a:solidFill>
              </a:rPr>
              <a:t>no more than two criteria </a:t>
            </a:r>
            <a:r>
              <a:rPr lang="en-GB" sz="2000" dirty="0">
                <a:solidFill>
                  <a:prstClr val="black"/>
                </a:solidFill>
              </a:rPr>
              <a:t>within each standard </a:t>
            </a:r>
            <a:r>
              <a:rPr lang="en-GB" sz="2000" b="1" dirty="0">
                <a:solidFill>
                  <a:srgbClr val="7030A0"/>
                </a:solidFill>
              </a:rPr>
              <a:t>rated as 2</a:t>
            </a:r>
            <a:r>
              <a:rPr lang="en-GB" sz="2000" dirty="0">
                <a:solidFill>
                  <a:prstClr val="black"/>
                </a:solidFill>
              </a:rPr>
              <a:t>, if the risk associated with the criterion is rated low or moderate; and</a:t>
            </a:r>
            <a:endParaRPr lang="en-IE" sz="2000" dirty="0">
              <a:solidFill>
                <a:prstClr val="black"/>
              </a:solidFill>
            </a:endParaRPr>
          </a:p>
          <a:p>
            <a:pPr lvl="1">
              <a:lnSpc>
                <a:spcPct val="115000"/>
              </a:lnSpc>
              <a:buClr>
                <a:schemeClr val="bg2"/>
              </a:buClr>
              <a:buFont typeface="Wingdings" panose="05000000000000000000" pitchFamily="2" charset="2"/>
              <a:buChar char="p"/>
              <a:tabLst>
                <a:tab pos="457200" algn="l"/>
              </a:tabLst>
            </a:pPr>
            <a:r>
              <a:rPr lang="en-GB" sz="2000" dirty="0" smtClean="0">
                <a:solidFill>
                  <a:prstClr val="black"/>
                </a:solidFill>
              </a:rPr>
              <a:t>The </a:t>
            </a:r>
            <a:r>
              <a:rPr lang="en-GB" sz="2000" dirty="0">
                <a:solidFill>
                  <a:prstClr val="black"/>
                </a:solidFill>
              </a:rPr>
              <a:t>70% compliance rate can still be achieved even if there are a minimal number of criteria rated 1, the risk associated with each can only be low or moderate</a:t>
            </a:r>
            <a:r>
              <a:rPr lang="en-GB" sz="2000" dirty="0" smtClean="0">
                <a:solidFill>
                  <a:prstClr val="black"/>
                </a:solidFill>
              </a:rPr>
              <a:t>.</a:t>
            </a:r>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1955618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6563072" cy="1067718"/>
          </a:xfrm>
        </p:spPr>
        <p:txBody>
          <a:bodyPr/>
          <a:lstStyle/>
          <a:p>
            <a:r>
              <a:rPr lang="en-US" sz="2200" b="1" dirty="0" smtClean="0">
                <a:solidFill>
                  <a:srgbClr val="336C8E"/>
                </a:solidFill>
                <a:latin typeface="Arial" charset="0"/>
                <a:cs typeface="Arial" charset="0"/>
              </a:rPr>
              <a:t>Guidelines and Principles for the Development of Health and Social Care Organisations 4</a:t>
            </a:r>
            <a:r>
              <a:rPr lang="en-US" sz="2200" b="1" baseline="30000" dirty="0" smtClean="0">
                <a:solidFill>
                  <a:srgbClr val="336C8E"/>
                </a:solidFill>
                <a:latin typeface="Arial" charset="0"/>
                <a:cs typeface="Arial" charset="0"/>
              </a:rPr>
              <a:t>th</a:t>
            </a:r>
            <a:r>
              <a:rPr lang="en-US" sz="2200" b="1" dirty="0" smtClean="0">
                <a:solidFill>
                  <a:srgbClr val="336C8E"/>
                </a:solidFill>
                <a:latin typeface="Arial" charset="0"/>
                <a:cs typeface="Arial" charset="0"/>
              </a:rPr>
              <a:t> Edition, 2014</a:t>
            </a:r>
            <a:endParaRPr lang="en-IE" sz="2200" dirty="0"/>
          </a:p>
        </p:txBody>
      </p:sp>
      <p:sp>
        <p:nvSpPr>
          <p:cNvPr id="6" name="Text Placeholder 5"/>
          <p:cNvSpPr>
            <a:spLocks noGrp="1"/>
          </p:cNvSpPr>
          <p:nvPr>
            <p:ph type="body" sz="half" idx="2"/>
          </p:nvPr>
        </p:nvSpPr>
        <p:spPr>
          <a:xfrm>
            <a:off x="457200" y="1700809"/>
            <a:ext cx="4258816" cy="5129252"/>
          </a:xfrm>
        </p:spPr>
        <p:txBody>
          <a:bodyPr/>
          <a:lstStyle/>
          <a:p>
            <a:pPr lvl="0">
              <a:buClr>
                <a:srgbClr val="56C5D0"/>
              </a:buClr>
            </a:pPr>
            <a:r>
              <a:rPr lang="en-IE" sz="2800" b="1" dirty="0">
                <a:solidFill>
                  <a:srgbClr val="7030A0"/>
                </a:solidFill>
              </a:rPr>
              <a:t>6 </a:t>
            </a:r>
            <a:r>
              <a:rPr lang="en-IE" sz="2800" b="1" dirty="0" smtClean="0">
                <a:solidFill>
                  <a:srgbClr val="7030A0"/>
                </a:solidFill>
              </a:rPr>
              <a:t>Principles</a:t>
            </a:r>
            <a:endParaRPr lang="en-IE" sz="2800" b="1" dirty="0">
              <a:solidFill>
                <a:srgbClr val="7030A0"/>
              </a:solidFill>
            </a:endParaRPr>
          </a:p>
          <a:p>
            <a:pPr marL="285750" lvl="0" indent="-285750">
              <a:buClr>
                <a:srgbClr val="56C5D0"/>
              </a:buClr>
              <a:buFont typeface="Wingdings" pitchFamily="2" charset="2"/>
              <a:buChar char="p"/>
            </a:pPr>
            <a:r>
              <a:rPr lang="en-IE" sz="2400" dirty="0" smtClean="0">
                <a:solidFill>
                  <a:prstClr val="black"/>
                </a:solidFill>
              </a:rPr>
              <a:t>Standards </a:t>
            </a:r>
            <a:r>
              <a:rPr lang="en-IE" sz="2400" dirty="0">
                <a:solidFill>
                  <a:prstClr val="black"/>
                </a:solidFill>
              </a:rPr>
              <a:t>Development</a:t>
            </a:r>
          </a:p>
          <a:p>
            <a:pPr marL="285750" lvl="0" indent="-285750">
              <a:buClr>
                <a:srgbClr val="56C5D0"/>
              </a:buClr>
              <a:buFont typeface="Wingdings" pitchFamily="2" charset="2"/>
              <a:buChar char="p"/>
            </a:pPr>
            <a:r>
              <a:rPr lang="en-IE" sz="2400" dirty="0" smtClean="0">
                <a:solidFill>
                  <a:prstClr val="black"/>
                </a:solidFill>
              </a:rPr>
              <a:t>Standards </a:t>
            </a:r>
            <a:r>
              <a:rPr lang="en-IE" sz="2400" dirty="0">
                <a:solidFill>
                  <a:prstClr val="black"/>
                </a:solidFill>
              </a:rPr>
              <a:t>Measurement</a:t>
            </a:r>
          </a:p>
          <a:p>
            <a:pPr marL="285750" lvl="0" indent="-285750">
              <a:buClr>
                <a:srgbClr val="56C5D0"/>
              </a:buClr>
              <a:buFont typeface="Wingdings" pitchFamily="2" charset="2"/>
              <a:buChar char="p"/>
            </a:pPr>
            <a:r>
              <a:rPr lang="en-IE" sz="2400" dirty="0" smtClean="0">
                <a:solidFill>
                  <a:prstClr val="black"/>
                </a:solidFill>
              </a:rPr>
              <a:t>Organisational </a:t>
            </a:r>
            <a:r>
              <a:rPr lang="en-IE" sz="2400" dirty="0">
                <a:solidFill>
                  <a:prstClr val="black"/>
                </a:solidFill>
              </a:rPr>
              <a:t>role, planning and performance</a:t>
            </a:r>
          </a:p>
          <a:p>
            <a:pPr marL="285750" lvl="0" indent="-285750">
              <a:buClr>
                <a:srgbClr val="56C5D0"/>
              </a:buClr>
              <a:buFont typeface="Wingdings" pitchFamily="2" charset="2"/>
              <a:buChar char="p"/>
            </a:pPr>
            <a:r>
              <a:rPr lang="en-IE" sz="2400" dirty="0" smtClean="0">
                <a:solidFill>
                  <a:prstClr val="black"/>
                </a:solidFill>
              </a:rPr>
              <a:t>Safety </a:t>
            </a:r>
            <a:r>
              <a:rPr lang="en-IE" sz="2400" dirty="0">
                <a:solidFill>
                  <a:prstClr val="black"/>
                </a:solidFill>
              </a:rPr>
              <a:t>and risk</a:t>
            </a:r>
          </a:p>
          <a:p>
            <a:pPr marL="285750" lvl="0" indent="-285750">
              <a:buClr>
                <a:srgbClr val="56C5D0"/>
              </a:buClr>
              <a:buFont typeface="Wingdings" pitchFamily="2" charset="2"/>
              <a:buChar char="p"/>
            </a:pPr>
            <a:r>
              <a:rPr lang="en-IE" sz="2400" dirty="0" smtClean="0">
                <a:solidFill>
                  <a:prstClr val="black"/>
                </a:solidFill>
              </a:rPr>
              <a:t>Patient </a:t>
            </a:r>
            <a:r>
              <a:rPr lang="en-IE" sz="2400" dirty="0">
                <a:solidFill>
                  <a:prstClr val="black"/>
                </a:solidFill>
              </a:rPr>
              <a:t>/ service user focus</a:t>
            </a:r>
          </a:p>
          <a:p>
            <a:pPr marL="285750" lvl="0" indent="-285750">
              <a:buClr>
                <a:srgbClr val="56C5D0"/>
              </a:buClr>
              <a:buFont typeface="Wingdings" pitchFamily="2" charset="2"/>
              <a:buChar char="p"/>
            </a:pPr>
            <a:r>
              <a:rPr lang="en-IE" sz="2400" dirty="0" smtClean="0">
                <a:solidFill>
                  <a:prstClr val="black"/>
                </a:solidFill>
              </a:rPr>
              <a:t>Quality </a:t>
            </a:r>
            <a:r>
              <a:rPr lang="en-IE" sz="2400" dirty="0">
                <a:solidFill>
                  <a:prstClr val="black"/>
                </a:solidFill>
              </a:rPr>
              <a:t>Performance</a:t>
            </a:r>
          </a:p>
          <a:p>
            <a:endParaRPr lang="en-IE" b="1" dirty="0">
              <a:solidFill>
                <a:srgbClr val="7030A0"/>
              </a:solidFill>
            </a:endParaRPr>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13</a:t>
            </a:fld>
            <a:endParaRPr lang="en-US" dirty="0">
              <a:solidFill>
                <a:prstClr val="black"/>
              </a:solidFill>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48064" y="1829584"/>
            <a:ext cx="3266902" cy="4617720"/>
          </a:xfrm>
          <a:prstGeom prst="rect">
            <a:avLst/>
          </a:prstGeom>
        </p:spPr>
      </p:pic>
    </p:spTree>
    <p:extLst>
      <p:ext uri="{BB962C8B-B14F-4D97-AF65-F5344CB8AC3E}">
        <p14:creationId xmlns:p14="http://schemas.microsoft.com/office/powerpoint/2010/main" val="3186155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491064" cy="923702"/>
          </a:xfrm>
        </p:spPr>
        <p:txBody>
          <a:bodyPr/>
          <a:lstStyle/>
          <a:p>
            <a:r>
              <a:rPr lang="en-US" sz="2400" b="1" dirty="0">
                <a:solidFill>
                  <a:srgbClr val="336C8E"/>
                </a:solidFill>
                <a:latin typeface="Arial" charset="0"/>
                <a:cs typeface="Arial" charset="0"/>
              </a:rPr>
              <a:t>Guidelines and Standards for External Evaluation Organisations 4</a:t>
            </a:r>
            <a:r>
              <a:rPr lang="en-US" sz="2400" b="1" baseline="30000" dirty="0">
                <a:solidFill>
                  <a:srgbClr val="336C8E"/>
                </a:solidFill>
                <a:latin typeface="Arial" charset="0"/>
                <a:cs typeface="Arial" charset="0"/>
              </a:rPr>
              <a:t>th</a:t>
            </a:r>
            <a:r>
              <a:rPr lang="en-US" sz="2400" b="1" dirty="0">
                <a:solidFill>
                  <a:srgbClr val="336C8E"/>
                </a:solidFill>
                <a:latin typeface="Arial" charset="0"/>
                <a:cs typeface="Arial" charset="0"/>
              </a:rPr>
              <a:t> </a:t>
            </a:r>
            <a:r>
              <a:rPr lang="en-US" sz="2400" b="1" dirty="0" smtClean="0">
                <a:solidFill>
                  <a:srgbClr val="336C8E"/>
                </a:solidFill>
                <a:latin typeface="Arial" charset="0"/>
                <a:cs typeface="Arial" charset="0"/>
              </a:rPr>
              <a:t>Edition, 2014</a:t>
            </a:r>
            <a:endParaRPr lang="en-IE" dirty="0"/>
          </a:p>
        </p:txBody>
      </p:sp>
      <p:sp>
        <p:nvSpPr>
          <p:cNvPr id="6" name="Text Placeholder 5"/>
          <p:cNvSpPr>
            <a:spLocks noGrp="1"/>
          </p:cNvSpPr>
          <p:nvPr>
            <p:ph type="body" sz="half" idx="2"/>
          </p:nvPr>
        </p:nvSpPr>
        <p:spPr>
          <a:xfrm>
            <a:off x="457200" y="1700809"/>
            <a:ext cx="4258816" cy="4547591"/>
          </a:xfrm>
        </p:spPr>
        <p:txBody>
          <a:bodyPr/>
          <a:lstStyle/>
          <a:p>
            <a:r>
              <a:rPr lang="en-IE" sz="2000" b="1" dirty="0" smtClean="0">
                <a:solidFill>
                  <a:srgbClr val="7030A0"/>
                </a:solidFill>
              </a:rPr>
              <a:t>8 Standards</a:t>
            </a:r>
            <a:endParaRPr lang="en-IE" sz="2000" dirty="0" smtClean="0"/>
          </a:p>
          <a:p>
            <a:pPr marL="285750" indent="-285750">
              <a:buFont typeface="Wingdings" panose="05000000000000000000" pitchFamily="2" charset="2"/>
              <a:buChar char="p"/>
            </a:pPr>
            <a:r>
              <a:rPr lang="en-IE" sz="2000" dirty="0" smtClean="0"/>
              <a:t>Governance</a:t>
            </a:r>
          </a:p>
          <a:p>
            <a:pPr marL="285750" indent="-285750">
              <a:buFont typeface="Wingdings" panose="05000000000000000000" pitchFamily="2" charset="2"/>
              <a:buChar char="p"/>
            </a:pPr>
            <a:r>
              <a:rPr lang="en-IE" sz="2000" dirty="0" smtClean="0"/>
              <a:t>Strategic, operational and financial management</a:t>
            </a:r>
          </a:p>
          <a:p>
            <a:pPr marL="285750" indent="-285750">
              <a:buFont typeface="Wingdings" panose="05000000000000000000" pitchFamily="2" charset="2"/>
              <a:buChar char="p"/>
            </a:pPr>
            <a:r>
              <a:rPr lang="en-IE" sz="2000" dirty="0" smtClean="0">
                <a:latin typeface="Arial" charset="0"/>
                <a:cs typeface="Arial" charset="0"/>
              </a:rPr>
              <a:t>Risk management and performance</a:t>
            </a:r>
          </a:p>
          <a:p>
            <a:pPr marL="285750" indent="-285750">
              <a:buFont typeface="Wingdings" panose="05000000000000000000" pitchFamily="2" charset="2"/>
              <a:buChar char="p"/>
            </a:pPr>
            <a:r>
              <a:rPr lang="en-IE" sz="2000" dirty="0" smtClean="0">
                <a:latin typeface="Arial" charset="0"/>
                <a:cs typeface="Arial" charset="0"/>
              </a:rPr>
              <a:t>Human resources management</a:t>
            </a:r>
          </a:p>
          <a:p>
            <a:pPr marL="285750" indent="-285750">
              <a:buFont typeface="Wingdings" panose="05000000000000000000" pitchFamily="2" charset="2"/>
              <a:buChar char="p"/>
            </a:pPr>
            <a:r>
              <a:rPr lang="en-IE" sz="2000" dirty="0" smtClean="0">
                <a:latin typeface="Arial" charset="0"/>
                <a:cs typeface="Arial" charset="0"/>
              </a:rPr>
              <a:t>Information management</a:t>
            </a:r>
          </a:p>
          <a:p>
            <a:pPr marL="285750" indent="-285750">
              <a:buFont typeface="Wingdings" panose="05000000000000000000" pitchFamily="2" charset="2"/>
              <a:buChar char="p"/>
            </a:pPr>
            <a:r>
              <a:rPr lang="en-IE" sz="2000" dirty="0" smtClean="0">
                <a:latin typeface="Arial" charset="0"/>
                <a:cs typeface="Arial" charset="0"/>
              </a:rPr>
              <a:t>Surveyor management</a:t>
            </a:r>
          </a:p>
          <a:p>
            <a:pPr marL="285750" indent="-285750">
              <a:buFont typeface="Wingdings" panose="05000000000000000000" pitchFamily="2" charset="2"/>
              <a:buChar char="p"/>
            </a:pPr>
            <a:r>
              <a:rPr lang="en-IE" sz="2000" dirty="0" smtClean="0">
                <a:latin typeface="Arial" charset="0"/>
                <a:cs typeface="Arial" charset="0"/>
              </a:rPr>
              <a:t>Survey and client management</a:t>
            </a:r>
          </a:p>
          <a:p>
            <a:pPr marL="285750" indent="-285750">
              <a:buFont typeface="Wingdings" panose="05000000000000000000" pitchFamily="2" charset="2"/>
              <a:buChar char="p"/>
            </a:pPr>
            <a:r>
              <a:rPr lang="en-IE" sz="2000" dirty="0" smtClean="0">
                <a:latin typeface="Arial" charset="0"/>
                <a:cs typeface="Arial" charset="0"/>
              </a:rPr>
              <a:t>Accreditation or certification awards</a:t>
            </a:r>
            <a:r>
              <a:rPr lang="en-IE" dirty="0">
                <a:latin typeface="Arial" charset="0"/>
                <a:cs typeface="Arial" charset="0"/>
              </a:rPr>
              <a:t>				</a:t>
            </a:r>
            <a:endParaRPr lang="en-IE" b="1" dirty="0">
              <a:solidFill>
                <a:srgbClr val="7030A0"/>
              </a:solidFill>
            </a:endParaRPr>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14</a:t>
            </a:fld>
            <a:endParaRPr lang="en-US" dirty="0">
              <a:solidFill>
                <a:prstClr val="black"/>
              </a:solidFill>
            </a:endParaRP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04048" y="1606037"/>
            <a:ext cx="3196361" cy="4520126"/>
          </a:xfrm>
          <a:prstGeom prst="rect">
            <a:avLst/>
          </a:prstGeom>
        </p:spPr>
      </p:pic>
    </p:spTree>
    <p:extLst>
      <p:ext uri="{BB962C8B-B14F-4D97-AF65-F5344CB8AC3E}">
        <p14:creationId xmlns:p14="http://schemas.microsoft.com/office/powerpoint/2010/main" val="4184267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Core Criteria</a:t>
            </a:r>
            <a:endParaRPr lang="en-IE" b="1" dirty="0"/>
          </a:p>
        </p:txBody>
      </p:sp>
      <p:sp>
        <p:nvSpPr>
          <p:cNvPr id="3" name="Content Placeholder 2"/>
          <p:cNvSpPr>
            <a:spLocks noGrp="1"/>
          </p:cNvSpPr>
          <p:nvPr>
            <p:ph idx="1"/>
          </p:nvPr>
        </p:nvSpPr>
        <p:spPr/>
        <p:txBody>
          <a:bodyPr/>
          <a:lstStyle/>
          <a:p>
            <a:r>
              <a:rPr lang="en-IE" dirty="0" smtClean="0"/>
              <a:t>26 in total</a:t>
            </a:r>
          </a:p>
          <a:p>
            <a:pPr lvl="1">
              <a:lnSpc>
                <a:spcPct val="150000"/>
              </a:lnSpc>
              <a:buClr>
                <a:schemeClr val="bg2"/>
              </a:buClr>
              <a:buFont typeface="Wingdings" panose="05000000000000000000" pitchFamily="2" charset="2"/>
              <a:buChar char="p"/>
              <a:tabLst>
                <a:tab pos="457200" algn="l"/>
              </a:tabLst>
            </a:pPr>
            <a:r>
              <a:rPr lang="en-IE" sz="2000" dirty="0" smtClean="0"/>
              <a:t>financial </a:t>
            </a:r>
            <a:r>
              <a:rPr lang="en-IE" sz="2000" dirty="0"/>
              <a:t>loss to the organisation or their clients;</a:t>
            </a:r>
          </a:p>
          <a:p>
            <a:pPr lvl="1">
              <a:lnSpc>
                <a:spcPct val="150000"/>
              </a:lnSpc>
              <a:buClr>
                <a:schemeClr val="bg2"/>
              </a:buClr>
              <a:buFont typeface="Wingdings" panose="05000000000000000000" pitchFamily="2" charset="2"/>
              <a:buChar char="p"/>
              <a:tabLst>
                <a:tab pos="457200" algn="l"/>
              </a:tabLst>
            </a:pPr>
            <a:r>
              <a:rPr lang="en-IE" sz="2000" dirty="0"/>
              <a:t>loss of reputation to the organisation;</a:t>
            </a:r>
          </a:p>
          <a:p>
            <a:pPr lvl="1">
              <a:lnSpc>
                <a:spcPct val="150000"/>
              </a:lnSpc>
              <a:buClr>
                <a:schemeClr val="bg2"/>
              </a:buClr>
              <a:buFont typeface="Wingdings" panose="05000000000000000000" pitchFamily="2" charset="2"/>
              <a:buChar char="p"/>
              <a:tabLst>
                <a:tab pos="457200" algn="l"/>
              </a:tabLst>
            </a:pPr>
            <a:r>
              <a:rPr lang="en-IE" sz="2000" dirty="0"/>
              <a:t>inability to perform surveys;</a:t>
            </a:r>
          </a:p>
          <a:p>
            <a:pPr lvl="1">
              <a:lnSpc>
                <a:spcPct val="150000"/>
              </a:lnSpc>
              <a:buClr>
                <a:schemeClr val="bg2"/>
              </a:buClr>
              <a:buFont typeface="Wingdings" panose="05000000000000000000" pitchFamily="2" charset="2"/>
              <a:buChar char="p"/>
              <a:tabLst>
                <a:tab pos="457200" algn="l"/>
              </a:tabLst>
            </a:pPr>
            <a:r>
              <a:rPr lang="en-IE" sz="2000" dirty="0"/>
              <a:t>suitable workforce, including surveyors; and</a:t>
            </a:r>
          </a:p>
          <a:p>
            <a:pPr lvl="1">
              <a:lnSpc>
                <a:spcPct val="150000"/>
              </a:lnSpc>
              <a:buClr>
                <a:schemeClr val="bg2"/>
              </a:buClr>
              <a:buFont typeface="Wingdings" panose="05000000000000000000" pitchFamily="2" charset="2"/>
              <a:buChar char="p"/>
              <a:tabLst>
                <a:tab pos="457200" algn="l"/>
              </a:tabLst>
            </a:pPr>
            <a:r>
              <a:rPr lang="en-IE" sz="2000" dirty="0"/>
              <a:t>accreditation decision-making</a:t>
            </a:r>
            <a:r>
              <a:rPr lang="en-IE" sz="2000" dirty="0" smtClean="0"/>
              <a:t>.</a:t>
            </a:r>
          </a:p>
          <a:p>
            <a:pPr marL="0" indent="0">
              <a:buNone/>
            </a:pPr>
            <a:endParaRPr lang="en-IE" dirty="0"/>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solidFill>
                  <a:prstClr val="black"/>
                </a:solidFill>
              </a:rPr>
              <a:pPr>
                <a:defRPr/>
              </a:pPr>
              <a:t>15</a:t>
            </a:fld>
            <a:endParaRPr lang="en-US" dirty="0">
              <a:solidFill>
                <a:prstClr val="black"/>
              </a:solidFill>
            </a:endParaRPr>
          </a:p>
        </p:txBody>
      </p:sp>
    </p:spTree>
    <p:extLst>
      <p:ext uri="{BB962C8B-B14F-4D97-AF65-F5344CB8AC3E}">
        <p14:creationId xmlns:p14="http://schemas.microsoft.com/office/powerpoint/2010/main" val="749520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Example of Standard</a:t>
            </a:r>
            <a:endParaRPr lang="en-IE" b="1" dirty="0"/>
          </a:p>
        </p:txBody>
      </p:sp>
      <p:sp>
        <p:nvSpPr>
          <p:cNvPr id="3" name="Content Placeholder 2"/>
          <p:cNvSpPr>
            <a:spLocks noGrp="1"/>
          </p:cNvSpPr>
          <p:nvPr>
            <p:ph idx="1"/>
          </p:nvPr>
        </p:nvSpPr>
        <p:spPr/>
        <p:txBody>
          <a:bodyPr/>
          <a:lstStyle/>
          <a:p>
            <a:r>
              <a:rPr lang="en-IE" dirty="0"/>
              <a:t>Standard </a:t>
            </a:r>
            <a:r>
              <a:rPr lang="en-IE" dirty="0" smtClean="0"/>
              <a:t>1 Governance</a:t>
            </a:r>
          </a:p>
          <a:p>
            <a:pPr marL="0" indent="0">
              <a:buNone/>
            </a:pPr>
            <a:endParaRPr lang="en-IE" dirty="0"/>
          </a:p>
          <a:p>
            <a:pPr marL="0" indent="0">
              <a:buNone/>
            </a:pPr>
            <a:r>
              <a:rPr lang="en-IE" b="1" dirty="0"/>
              <a:t>The external evaluation organisation is responsibly governed to meet its defined purposes and objectives.</a:t>
            </a:r>
            <a:endParaRPr lang="en-IE" dirty="0"/>
          </a:p>
        </p:txBody>
      </p:sp>
      <p:sp>
        <p:nvSpPr>
          <p:cNvPr id="4" name="Slide Number Placeholder 3"/>
          <p:cNvSpPr>
            <a:spLocks noGrp="1"/>
          </p:cNvSpPr>
          <p:nvPr>
            <p:ph type="sldNum" sz="quarter" idx="12"/>
          </p:nvPr>
        </p:nvSpPr>
        <p:spPr/>
        <p:txBody>
          <a:bodyPr/>
          <a:lstStyle/>
          <a:p>
            <a:pPr>
              <a:defRPr/>
            </a:pPr>
            <a:fld id="{F506A290-282A-4097-AB32-1BBAB0B8F926}" type="slidenum">
              <a:rPr lang="en-US" smtClean="0"/>
              <a:pPr>
                <a:defRPr/>
              </a:pPr>
              <a:t>16</a:t>
            </a:fld>
            <a:endParaRPr lang="en-US" dirty="0"/>
          </a:p>
        </p:txBody>
      </p:sp>
    </p:spTree>
    <p:extLst>
      <p:ext uri="{BB962C8B-B14F-4D97-AF65-F5344CB8AC3E}">
        <p14:creationId xmlns:p14="http://schemas.microsoft.com/office/powerpoint/2010/main" val="804016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GB" sz="3200" b="1" dirty="0" smtClean="0">
                <a:latin typeface="Arial" charset="0"/>
                <a:cs typeface="Arial" charset="0"/>
              </a:rPr>
              <a:t>Criteria</a:t>
            </a:r>
            <a:endParaRPr lang="en-US" sz="3200" b="1" dirty="0" smtClean="0">
              <a:latin typeface="Arial" charset="0"/>
              <a:cs typeface="Arial" charset="0"/>
            </a:endParaRPr>
          </a:p>
        </p:txBody>
      </p:sp>
      <p:sp>
        <p:nvSpPr>
          <p:cNvPr id="2" name="Content Placeholder 1"/>
          <p:cNvSpPr>
            <a:spLocks noGrp="1"/>
          </p:cNvSpPr>
          <p:nvPr>
            <p:ph sz="half" idx="1"/>
          </p:nvPr>
        </p:nvSpPr>
        <p:spPr/>
        <p:txBody>
          <a:bodyPr/>
          <a:lstStyle/>
          <a:p>
            <a:pPr lvl="0">
              <a:buClr>
                <a:srgbClr val="56C5D0"/>
              </a:buClr>
            </a:pPr>
            <a:r>
              <a:rPr lang="en-IE" sz="2400" dirty="0">
                <a:solidFill>
                  <a:prstClr val="black"/>
                </a:solidFill>
              </a:rPr>
              <a:t>1.1 Mission &amp; Vision</a:t>
            </a:r>
          </a:p>
          <a:p>
            <a:pPr marL="0" lvl="0" indent="0">
              <a:buClr>
                <a:srgbClr val="56C5D0"/>
              </a:buClr>
              <a:buNone/>
            </a:pPr>
            <a:endParaRPr lang="en-IE" sz="2400" dirty="0">
              <a:solidFill>
                <a:prstClr val="black"/>
              </a:solidFill>
            </a:endParaRPr>
          </a:p>
          <a:p>
            <a:pPr lvl="0">
              <a:buClr>
                <a:srgbClr val="56C5D0"/>
              </a:buClr>
            </a:pPr>
            <a:r>
              <a:rPr lang="en-IE" sz="2400" dirty="0">
                <a:solidFill>
                  <a:prstClr val="black"/>
                </a:solidFill>
              </a:rPr>
              <a:t>1.2 Values </a:t>
            </a:r>
          </a:p>
          <a:p>
            <a:pPr marL="0" lvl="0" indent="0">
              <a:buClr>
                <a:srgbClr val="56C5D0"/>
              </a:buClr>
              <a:buNone/>
            </a:pPr>
            <a:endParaRPr lang="en-IE" sz="2400" dirty="0">
              <a:solidFill>
                <a:prstClr val="black"/>
              </a:solidFill>
            </a:endParaRPr>
          </a:p>
          <a:p>
            <a:pPr lvl="0">
              <a:buClr>
                <a:srgbClr val="56C5D0"/>
              </a:buClr>
            </a:pPr>
            <a:r>
              <a:rPr lang="en-IE" sz="2400" dirty="0">
                <a:solidFill>
                  <a:prstClr val="black"/>
                </a:solidFill>
              </a:rPr>
              <a:t>1.7 Code of conduct</a:t>
            </a:r>
          </a:p>
          <a:p>
            <a:pPr lvl="0">
              <a:buClr>
                <a:srgbClr val="56C5D0"/>
              </a:buClr>
            </a:pPr>
            <a:endParaRPr lang="en-IE" sz="2400" dirty="0">
              <a:solidFill>
                <a:prstClr val="black"/>
              </a:solidFill>
            </a:endParaRPr>
          </a:p>
          <a:p>
            <a:pPr lvl="0">
              <a:buClr>
                <a:srgbClr val="56C5D0"/>
              </a:buClr>
            </a:pPr>
            <a:r>
              <a:rPr lang="en-IE" sz="2400" dirty="0">
                <a:solidFill>
                  <a:prstClr val="black"/>
                </a:solidFill>
              </a:rPr>
              <a:t>1.8 Documented governance arrangements</a:t>
            </a:r>
          </a:p>
          <a:p>
            <a:endParaRPr lang="en-IE" dirty="0"/>
          </a:p>
        </p:txBody>
      </p:sp>
      <p:sp>
        <p:nvSpPr>
          <p:cNvPr id="3" name="Content Placeholder 2"/>
          <p:cNvSpPr>
            <a:spLocks noGrp="1"/>
          </p:cNvSpPr>
          <p:nvPr>
            <p:ph sz="half" idx="2"/>
          </p:nvPr>
        </p:nvSpPr>
        <p:spPr/>
        <p:txBody>
          <a:bodyPr/>
          <a:lstStyle/>
          <a:p>
            <a:pPr lvl="0">
              <a:buClr>
                <a:srgbClr val="56C5D0"/>
              </a:buClr>
            </a:pPr>
            <a:r>
              <a:rPr lang="en-IE" sz="1900" dirty="0">
                <a:solidFill>
                  <a:prstClr val="black"/>
                </a:solidFill>
              </a:rPr>
              <a:t>Stakeholders involved</a:t>
            </a:r>
          </a:p>
          <a:p>
            <a:pPr lvl="0">
              <a:buClr>
                <a:srgbClr val="56C5D0"/>
              </a:buClr>
            </a:pPr>
            <a:endParaRPr lang="en-IE" sz="1900" dirty="0">
              <a:solidFill>
                <a:prstClr val="black"/>
              </a:solidFill>
            </a:endParaRPr>
          </a:p>
          <a:p>
            <a:pPr lvl="0">
              <a:buClr>
                <a:srgbClr val="56C5D0"/>
              </a:buClr>
            </a:pPr>
            <a:r>
              <a:rPr lang="en-IE" sz="1900" dirty="0">
                <a:solidFill>
                  <a:prstClr val="black"/>
                </a:solidFill>
              </a:rPr>
              <a:t>Evidence of implementation across all departments </a:t>
            </a:r>
          </a:p>
          <a:p>
            <a:pPr lvl="0">
              <a:buClr>
                <a:srgbClr val="56C5D0"/>
              </a:buClr>
            </a:pPr>
            <a:endParaRPr lang="en-IE" sz="1900" dirty="0">
              <a:solidFill>
                <a:prstClr val="black"/>
              </a:solidFill>
            </a:endParaRPr>
          </a:p>
          <a:p>
            <a:pPr lvl="0">
              <a:buClr>
                <a:srgbClr val="56C5D0"/>
              </a:buClr>
            </a:pPr>
            <a:r>
              <a:rPr lang="en-IE" sz="1900" dirty="0">
                <a:solidFill>
                  <a:prstClr val="black"/>
                </a:solidFill>
              </a:rPr>
              <a:t>Code of conduct </a:t>
            </a:r>
          </a:p>
          <a:p>
            <a:pPr lvl="0">
              <a:buClr>
                <a:srgbClr val="56C5D0"/>
              </a:buClr>
            </a:pPr>
            <a:endParaRPr lang="en-IE" sz="1900" dirty="0">
              <a:solidFill>
                <a:prstClr val="black"/>
              </a:solidFill>
            </a:endParaRPr>
          </a:p>
          <a:p>
            <a:pPr lvl="0">
              <a:buClr>
                <a:srgbClr val="56C5D0"/>
              </a:buClr>
            </a:pPr>
            <a:r>
              <a:rPr lang="en-IE" sz="1900" dirty="0">
                <a:solidFill>
                  <a:prstClr val="black"/>
                </a:solidFill>
              </a:rPr>
              <a:t>Constitution of the governing body, terms of reference for governing body, meeting papers, agendas, documented lines of accountability, supporting committees terms of reference</a:t>
            </a:r>
          </a:p>
          <a:p>
            <a:endParaRPr lang="en-IE" dirty="0"/>
          </a:p>
        </p:txBody>
      </p:sp>
      <p:sp>
        <p:nvSpPr>
          <p:cNvPr id="4" name="Slide Number Placeholder 3"/>
          <p:cNvSpPr>
            <a:spLocks noGrp="1"/>
          </p:cNvSpPr>
          <p:nvPr>
            <p:ph type="sldNum" sz="quarter" idx="12"/>
          </p:nvPr>
        </p:nvSpPr>
        <p:spPr/>
        <p:txBody>
          <a:bodyPr/>
          <a:lstStyle/>
          <a:p>
            <a:pPr>
              <a:defRPr/>
            </a:pPr>
            <a:fld id="{5F73D83D-A69B-4207-AE9B-F2F10D110AA7}"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2458754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GB" sz="3200" b="1" dirty="0" smtClean="0">
                <a:latin typeface="Arial" charset="0"/>
                <a:cs typeface="Arial" charset="0"/>
              </a:rPr>
              <a:t>Example of Core Criteria</a:t>
            </a:r>
            <a:endParaRPr lang="en-US" sz="3200" b="1" dirty="0" smtClean="0">
              <a:latin typeface="Arial" charset="0"/>
              <a:cs typeface="Arial" charset="0"/>
            </a:endParaRPr>
          </a:p>
        </p:txBody>
      </p:sp>
      <p:sp>
        <p:nvSpPr>
          <p:cNvPr id="2" name="Content Placeholder 1"/>
          <p:cNvSpPr>
            <a:spLocks noGrp="1"/>
          </p:cNvSpPr>
          <p:nvPr>
            <p:ph sz="half" idx="1"/>
          </p:nvPr>
        </p:nvSpPr>
        <p:spPr/>
        <p:txBody>
          <a:bodyPr/>
          <a:lstStyle/>
          <a:p>
            <a:pPr lvl="0">
              <a:buClr>
                <a:srgbClr val="56C5D0"/>
              </a:buClr>
            </a:pPr>
            <a:r>
              <a:rPr lang="en-IE" sz="2400" dirty="0">
                <a:solidFill>
                  <a:prstClr val="black"/>
                </a:solidFill>
              </a:rPr>
              <a:t>1.10 The governing body defines and documents overall authority and responsibility for:</a:t>
            </a:r>
          </a:p>
          <a:p>
            <a:pPr marL="0" lvl="0" indent="0">
              <a:buClr>
                <a:srgbClr val="56C5D0"/>
              </a:buClr>
              <a:buNone/>
            </a:pPr>
            <a:endParaRPr lang="en-IE" sz="2400" dirty="0">
              <a:solidFill>
                <a:prstClr val="black"/>
              </a:solidFill>
            </a:endParaRPr>
          </a:p>
          <a:p>
            <a:pPr lvl="0">
              <a:buClr>
                <a:srgbClr val="56C5D0"/>
              </a:buClr>
            </a:pPr>
            <a:r>
              <a:rPr lang="en-IE" sz="2400" dirty="0">
                <a:solidFill>
                  <a:prstClr val="black"/>
                </a:solidFill>
              </a:rPr>
              <a:t>1.11 The governing body defines and documents overall authority and responsibility for financial activities including:</a:t>
            </a:r>
          </a:p>
          <a:p>
            <a:pPr marL="0" indent="0">
              <a:buNone/>
            </a:pPr>
            <a:endParaRPr lang="en-IE" dirty="0"/>
          </a:p>
        </p:txBody>
      </p:sp>
      <p:sp>
        <p:nvSpPr>
          <p:cNvPr id="3" name="Content Placeholder 2"/>
          <p:cNvSpPr>
            <a:spLocks noGrp="1"/>
          </p:cNvSpPr>
          <p:nvPr>
            <p:ph sz="half" idx="2"/>
          </p:nvPr>
        </p:nvSpPr>
        <p:spPr/>
        <p:txBody>
          <a:bodyPr/>
          <a:lstStyle/>
          <a:p>
            <a:pPr lvl="0">
              <a:buClr>
                <a:srgbClr val="56C5D0"/>
              </a:buClr>
            </a:pPr>
            <a:r>
              <a:rPr lang="en-IE" sz="2400" dirty="0">
                <a:solidFill>
                  <a:prstClr val="black"/>
                </a:solidFill>
              </a:rPr>
              <a:t>Annual plan</a:t>
            </a:r>
          </a:p>
          <a:p>
            <a:pPr lvl="0">
              <a:buClr>
                <a:srgbClr val="56C5D0"/>
              </a:buClr>
            </a:pPr>
            <a:r>
              <a:rPr lang="en-IE" sz="2400" dirty="0">
                <a:solidFill>
                  <a:prstClr val="black"/>
                </a:solidFill>
              </a:rPr>
              <a:t>Strategic documents</a:t>
            </a:r>
          </a:p>
          <a:p>
            <a:pPr lvl="0">
              <a:buClr>
                <a:srgbClr val="56C5D0"/>
              </a:buClr>
            </a:pPr>
            <a:r>
              <a:rPr lang="en-IE" sz="2400" dirty="0">
                <a:solidFill>
                  <a:prstClr val="black"/>
                </a:solidFill>
              </a:rPr>
              <a:t>Job descriptions</a:t>
            </a:r>
          </a:p>
          <a:p>
            <a:pPr lvl="0">
              <a:buClr>
                <a:srgbClr val="56C5D0"/>
              </a:buClr>
            </a:pPr>
            <a:endParaRPr lang="en-IE" sz="2400" dirty="0">
              <a:solidFill>
                <a:prstClr val="black"/>
              </a:solidFill>
            </a:endParaRPr>
          </a:p>
          <a:p>
            <a:pPr lvl="0">
              <a:buClr>
                <a:srgbClr val="56C5D0"/>
              </a:buClr>
            </a:pPr>
            <a:endParaRPr lang="en-IE" sz="2400" dirty="0">
              <a:solidFill>
                <a:prstClr val="black"/>
              </a:solidFill>
            </a:endParaRPr>
          </a:p>
          <a:p>
            <a:pPr lvl="0">
              <a:buClr>
                <a:srgbClr val="56C5D0"/>
              </a:buClr>
            </a:pPr>
            <a:r>
              <a:rPr lang="en-IE" sz="2400" dirty="0">
                <a:solidFill>
                  <a:prstClr val="black"/>
                </a:solidFill>
              </a:rPr>
              <a:t>Terms of reference</a:t>
            </a:r>
          </a:p>
          <a:p>
            <a:pPr lvl="0">
              <a:buClr>
                <a:srgbClr val="56C5D0"/>
              </a:buClr>
            </a:pPr>
            <a:r>
              <a:rPr lang="en-IE" sz="2400" dirty="0">
                <a:solidFill>
                  <a:prstClr val="black"/>
                </a:solidFill>
              </a:rPr>
              <a:t>Budget approval</a:t>
            </a:r>
          </a:p>
          <a:p>
            <a:pPr lvl="0">
              <a:buClr>
                <a:srgbClr val="56C5D0"/>
              </a:buClr>
            </a:pPr>
            <a:r>
              <a:rPr lang="en-IE" sz="2400" dirty="0">
                <a:solidFill>
                  <a:prstClr val="black"/>
                </a:solidFill>
              </a:rPr>
              <a:t>Financial reports</a:t>
            </a:r>
          </a:p>
          <a:p>
            <a:pPr lvl="0">
              <a:buClr>
                <a:srgbClr val="56C5D0"/>
              </a:buClr>
            </a:pPr>
            <a:r>
              <a:rPr lang="en-IE" sz="2400" dirty="0">
                <a:solidFill>
                  <a:prstClr val="black"/>
                </a:solidFill>
              </a:rPr>
              <a:t>Job description</a:t>
            </a:r>
          </a:p>
          <a:p>
            <a:endParaRPr lang="en-IE" dirty="0"/>
          </a:p>
        </p:txBody>
      </p:sp>
      <p:sp>
        <p:nvSpPr>
          <p:cNvPr id="4" name="Slide Number Placeholder 3"/>
          <p:cNvSpPr>
            <a:spLocks noGrp="1"/>
          </p:cNvSpPr>
          <p:nvPr>
            <p:ph type="sldNum" sz="quarter" idx="12"/>
          </p:nvPr>
        </p:nvSpPr>
        <p:spPr/>
        <p:txBody>
          <a:bodyPr/>
          <a:lstStyle/>
          <a:p>
            <a:pPr>
              <a:defRPr/>
            </a:pPr>
            <a:fld id="{5F73D83D-A69B-4207-AE9B-F2F10D110AA7}" type="slidenum">
              <a:rPr lang="en-US" smtClean="0">
                <a:solidFill>
                  <a:prstClr val="black"/>
                </a:solidFill>
              </a:rPr>
              <a:pPr>
                <a:defRPr/>
              </a:pPr>
              <a:t>18</a:t>
            </a:fld>
            <a:endParaRPr lang="en-US" dirty="0">
              <a:solidFill>
                <a:prstClr val="black"/>
              </a:solidFill>
            </a:endParaRPr>
          </a:p>
        </p:txBody>
      </p:sp>
    </p:spTree>
    <p:extLst>
      <p:ext uri="{BB962C8B-B14F-4D97-AF65-F5344CB8AC3E}">
        <p14:creationId xmlns:p14="http://schemas.microsoft.com/office/powerpoint/2010/main" val="40570109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6707088" cy="846931"/>
          </a:xfrm>
        </p:spPr>
        <p:txBody>
          <a:bodyPr/>
          <a:lstStyle/>
          <a:p>
            <a:r>
              <a:rPr lang="en-IE" b="1" dirty="0" smtClean="0"/>
              <a:t>Self Assessment </a:t>
            </a:r>
            <a:endParaRPr lang="en-IE"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7938665"/>
              </p:ext>
            </p:extLst>
          </p:nvPr>
        </p:nvGraphicFramePr>
        <p:xfrm>
          <a:off x="457200" y="1556792"/>
          <a:ext cx="8229600" cy="3144918"/>
        </p:xfrm>
        <a:graphic>
          <a:graphicData uri="http://schemas.openxmlformats.org/drawingml/2006/table">
            <a:tbl>
              <a:tblPr firstRow="1" firstCol="1" bandRow="1"/>
              <a:tblGrid>
                <a:gridCol w="427939"/>
                <a:gridCol w="2556114"/>
                <a:gridCol w="1830263"/>
                <a:gridCol w="818022"/>
                <a:gridCol w="1850014"/>
                <a:gridCol w="747248"/>
              </a:tblGrid>
              <a:tr h="147276">
                <a:tc rowSpan="2">
                  <a:txBody>
                    <a:bodyPr/>
                    <a:lstStyle/>
                    <a:p>
                      <a:pPr>
                        <a:spcBef>
                          <a:spcPts val="300"/>
                        </a:spcBef>
                      </a:pPr>
                      <a:r>
                        <a:rPr lang="en-IE" sz="900" dirty="0">
                          <a:effectLst/>
                          <a:latin typeface="Arial" panose="020B0604020202020204" pitchFamily="34" charset="0"/>
                          <a:cs typeface="Arial" panose="020B0604020202020204" pitchFamily="34" charset="0"/>
                        </a:rPr>
                        <a:t>1.10</a:t>
                      </a:r>
                      <a:endParaRPr lang="en-IE" sz="900" dirty="0">
                        <a:effectLst/>
                        <a:latin typeface="Arial" panose="020B0604020202020204" pitchFamily="34" charset="0"/>
                        <a:cs typeface="Times New Roman" panose="02020603050405020304" pitchFamily="18" charset="0"/>
                      </a:endParaRPr>
                    </a:p>
                    <a:p>
                      <a:pPr>
                        <a:spcBef>
                          <a:spcPts val="300"/>
                        </a:spcBef>
                      </a:pPr>
                      <a:r>
                        <a:rPr lang="en-IE" sz="900" b="1" dirty="0">
                          <a:effectLst/>
                          <a:latin typeface="Arial" panose="020B0604020202020204" pitchFamily="34" charset="0"/>
                          <a:cs typeface="Arial" panose="020B0604020202020204" pitchFamily="34" charset="0"/>
                        </a:rPr>
                        <a:t>Core</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rowSpan="2">
                  <a:txBody>
                    <a:bodyPr/>
                    <a:lstStyle/>
                    <a:p>
                      <a:pPr>
                        <a:spcBef>
                          <a:spcPts val="300"/>
                        </a:spcBef>
                      </a:pPr>
                      <a:r>
                        <a:rPr lang="en-IE" sz="900" dirty="0">
                          <a:effectLst/>
                          <a:latin typeface="Arial" panose="020B0604020202020204" pitchFamily="34" charset="0"/>
                          <a:cs typeface="Arial" panose="020B0604020202020204" pitchFamily="34" charset="0"/>
                        </a:rPr>
                        <a:t>The governing body defines and documents overall authority and responsibility for:</a:t>
                      </a:r>
                      <a:endParaRPr lang="en-IE" sz="900" dirty="0">
                        <a:effectLst/>
                        <a:latin typeface="Arial" panose="020B060402020202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overseeing the strategic planning process,</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developing and approving accreditation/certification standards used by the organisation,</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ensuring the organisation meets legal and regulatory requirements as well as reporting, monitoring, and accountability obligations, </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approving the organisation's corporate policies and ensuring the policies are followed,</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ensuring appropriate communications plans and strategies are in place, </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alphaLcParenR"/>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monitoring the organisation's performance including the achievement of the strategic goals and objectives</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201295">
                        <a:spcBef>
                          <a:spcPts val="300"/>
                        </a:spcBef>
                        <a:spcAft>
                          <a:spcPts val="300"/>
                        </a:spcAft>
                        <a:tabLst>
                          <a:tab pos="201295" algn="l"/>
                        </a:tabLst>
                      </a:pPr>
                      <a:r>
                        <a:rPr lang="en-IE" sz="900" dirty="0">
                          <a:effectLst/>
                          <a:latin typeface="Arial" panose="020B0604020202020204" pitchFamily="34" charset="0"/>
                          <a:ea typeface="Calibri" panose="020F0502020204030204" pitchFamily="34" charset="0"/>
                          <a:cs typeface="Arial" panose="020B0604020202020204" pitchFamily="34" charset="0"/>
                        </a:rPr>
                        <a:t> </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Self - Rating</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Surveyor Rating</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r h="2997642">
                <a:tc vMerge="1">
                  <a:txBody>
                    <a:bodyPr/>
                    <a:lstStyle/>
                    <a:p>
                      <a:endParaRPr lang="en-IE"/>
                    </a:p>
                  </a:txBody>
                  <a:tcPr/>
                </a:tc>
                <a:tc vMerge="1">
                  <a:txBody>
                    <a:bodyPr/>
                    <a:lstStyle/>
                    <a:p>
                      <a:endParaRPr lang="en-IE"/>
                    </a:p>
                  </a:txBody>
                  <a:tcPr/>
                </a:tc>
                <a:tc gridSpan="2">
                  <a:txBody>
                    <a:bodyPr/>
                    <a:lstStyle/>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E"/>
                    </a:p>
                  </a:txBody>
                  <a:tcPr/>
                </a:tc>
                <a:tc gridSpan="2">
                  <a:txBody>
                    <a:bodyPr/>
                    <a:lstStyle/>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E"/>
                    </a:p>
                  </a:txBody>
                  <a:tcPr/>
                </a:tc>
              </a:tr>
            </a:tbl>
          </a:graphicData>
        </a:graphic>
      </p:graphicFrame>
      <p:sp>
        <p:nvSpPr>
          <p:cNvPr id="4" name="Slide Number Placeholder 3"/>
          <p:cNvSpPr>
            <a:spLocks noGrp="1"/>
          </p:cNvSpPr>
          <p:nvPr>
            <p:ph type="sldNum" sz="quarter" idx="12"/>
          </p:nvPr>
        </p:nvSpPr>
        <p:spPr/>
        <p:txBody>
          <a:bodyPr/>
          <a:lstStyle/>
          <a:p>
            <a:pPr>
              <a:defRPr/>
            </a:pPr>
            <a:fld id="{F506A290-282A-4097-AB32-1BBAB0B8F926}" type="slidenum">
              <a:rPr lang="en-US" smtClean="0"/>
              <a:pPr>
                <a:defRPr/>
              </a:pPr>
              <a:t>19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62333793"/>
              </p:ext>
            </p:extLst>
          </p:nvPr>
        </p:nvGraphicFramePr>
        <p:xfrm>
          <a:off x="457200" y="4029412"/>
          <a:ext cx="8229600" cy="1386840"/>
        </p:xfrm>
        <a:graphic>
          <a:graphicData uri="http://schemas.openxmlformats.org/drawingml/2006/table">
            <a:tbl>
              <a:tblPr firstRow="1" firstCol="1" bandRow="1"/>
              <a:tblGrid>
                <a:gridCol w="8229600"/>
              </a:tblGrid>
              <a:tr h="678831">
                <a:tc>
                  <a:txBody>
                    <a:bodyPr/>
                    <a:lstStyle/>
                    <a:p>
                      <a:pPr>
                        <a:spcBef>
                          <a:spcPts val="300"/>
                        </a:spcBef>
                        <a:spcAft>
                          <a:spcPts val="300"/>
                        </a:spcAft>
                      </a:pPr>
                      <a:r>
                        <a:rPr lang="en-IE" sz="900" dirty="0" smtClean="0">
                          <a:effectLst/>
                          <a:latin typeface="Arial" panose="020B0604020202020204" pitchFamily="34" charset="0"/>
                          <a:ea typeface="Calibri" panose="020F0502020204030204" pitchFamily="34" charset="0"/>
                          <a:cs typeface="Arial" panose="020B0604020202020204" pitchFamily="34" charset="0"/>
                        </a:rPr>
                        <a:t>Guidance</a:t>
                      </a:r>
                    </a:p>
                    <a:p>
                      <a:pPr>
                        <a:spcBef>
                          <a:spcPts val="300"/>
                        </a:spcBef>
                        <a:spcAft>
                          <a:spcPts val="300"/>
                        </a:spcAft>
                      </a:pPr>
                      <a:r>
                        <a:rPr lang="en-IE" sz="900" dirty="0" smtClean="0">
                          <a:effectLst/>
                          <a:latin typeface="Arial" panose="020B0604020202020204" pitchFamily="34" charset="0"/>
                          <a:ea typeface="Calibri" panose="020F0502020204030204" pitchFamily="34" charset="0"/>
                          <a:cs typeface="Arial" panose="020B0604020202020204" pitchFamily="34" charset="0"/>
                        </a:rPr>
                        <a:t>These </a:t>
                      </a:r>
                      <a:r>
                        <a:rPr lang="en-IE" sz="900" dirty="0">
                          <a:effectLst/>
                          <a:latin typeface="Arial" panose="020B0604020202020204" pitchFamily="34" charset="0"/>
                          <a:ea typeface="Calibri" panose="020F0502020204030204" pitchFamily="34" charset="0"/>
                          <a:cs typeface="Arial" panose="020B0604020202020204" pitchFamily="34" charset="0"/>
                        </a:rPr>
                        <a:t>may be included in the annual plan, strategic documents or operational documents. Other areas may include:</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romanLcPeriod"/>
                      </a:pPr>
                      <a:r>
                        <a:rPr lang="en-IE" sz="900" dirty="0">
                          <a:effectLst/>
                          <a:latin typeface="Arial" panose="020B0604020202020204" pitchFamily="34" charset="0"/>
                          <a:ea typeface="Calibri" panose="020F0502020204030204" pitchFamily="34" charset="0"/>
                          <a:cs typeface="Arial" panose="020B0604020202020204" pitchFamily="34" charset="0"/>
                        </a:rPr>
                        <a:t>overseeing the business development and marketing process;</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mj-lt"/>
                        <a:buAutoNum type="romanLcPeriod"/>
                      </a:pPr>
                      <a:r>
                        <a:rPr lang="en-IE" sz="900" dirty="0">
                          <a:effectLst/>
                          <a:latin typeface="Arial" panose="020B0604020202020204" pitchFamily="34" charset="0"/>
                          <a:ea typeface="Calibri" panose="020F0502020204030204" pitchFamily="34" charset="0"/>
                          <a:cs typeface="Arial" panose="020B0604020202020204" pitchFamily="34" charset="0"/>
                        </a:rPr>
                        <a:t>ensuring research plans and strategies are in place as appropriate in view of the overall mission and vision of the external evaluation organisation</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marL="201295">
                        <a:spcBef>
                          <a:spcPts val="300"/>
                        </a:spcBef>
                        <a:spcAft>
                          <a:spcPts val="300"/>
                        </a:spcAft>
                      </a:pPr>
                      <a:r>
                        <a:rPr lang="en-IE" sz="900" dirty="0">
                          <a:effectLst/>
                          <a:latin typeface="Arial" panose="020B0604020202020204" pitchFamily="34" charset="0"/>
                          <a:ea typeface="Calibri" panose="020F0502020204030204" pitchFamily="34" charset="0"/>
                          <a:cs typeface="Arial" panose="020B0604020202020204" pitchFamily="34" charset="0"/>
                        </a:rPr>
                        <a:t> </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444325">
                <a:tc>
                  <a:txBody>
                    <a:bodyPr/>
                    <a:lstStyle/>
                    <a:p>
                      <a:pPr marL="0" lvl="0" indent="0">
                        <a:spcAft>
                          <a:spcPts val="0"/>
                        </a:spcAft>
                        <a:buFont typeface="Symbol" panose="05050102010706020507" pitchFamily="18" charset="2"/>
                        <a:buNone/>
                      </a:pPr>
                      <a:r>
                        <a:rPr lang="en-IE" sz="900" i="1" dirty="0" smtClean="0">
                          <a:effectLst/>
                          <a:latin typeface="Arial" panose="020B0604020202020204" pitchFamily="34" charset="0"/>
                          <a:cs typeface="Arial" panose="020B0604020202020204" pitchFamily="34" charset="0"/>
                        </a:rPr>
                        <a:t>Evidence </a:t>
                      </a:r>
                    </a:p>
                    <a:p>
                      <a:pPr marL="342900" lvl="0" indent="-342900">
                        <a:spcAft>
                          <a:spcPts val="0"/>
                        </a:spcAft>
                        <a:buFont typeface="Symbol" panose="05050102010706020507" pitchFamily="18" charset="2"/>
                        <a:buChar char=""/>
                      </a:pPr>
                      <a:r>
                        <a:rPr lang="en-IE" sz="900" i="1" dirty="0" smtClean="0">
                          <a:effectLst/>
                          <a:latin typeface="Arial" panose="020B0604020202020204" pitchFamily="34" charset="0"/>
                          <a:cs typeface="Arial" panose="020B0604020202020204" pitchFamily="34" charset="0"/>
                        </a:rPr>
                        <a:t>Annual plan</a:t>
                      </a:r>
                      <a:endParaRPr lang="en-IE" sz="900" dirty="0">
                        <a:effectLst/>
                        <a:latin typeface="Arial" panose="020B060402020202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900" i="1" dirty="0">
                          <a:effectLst/>
                          <a:latin typeface="Arial" panose="020B0604020202020204" pitchFamily="34" charset="0"/>
                          <a:cs typeface="Arial" panose="020B0604020202020204" pitchFamily="34" charset="0"/>
                        </a:rPr>
                        <a:t>Strategic documents</a:t>
                      </a:r>
                      <a:endParaRPr lang="en-IE" sz="900" dirty="0">
                        <a:effectLst/>
                        <a:latin typeface="Arial" panose="020B060402020202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IE" sz="900" i="1" dirty="0">
                          <a:effectLst/>
                          <a:latin typeface="Arial" panose="020B0604020202020204" pitchFamily="34" charset="0"/>
                          <a:cs typeface="Arial" panose="020B0604020202020204" pitchFamily="34" charset="0"/>
                        </a:rPr>
                        <a:t>Job descriptions</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Tree>
    <p:extLst>
      <p:ext uri="{BB962C8B-B14F-4D97-AF65-F5344CB8AC3E}">
        <p14:creationId xmlns:p14="http://schemas.microsoft.com/office/powerpoint/2010/main" val="290397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5"/>
          <p:cNvSpPr txBox="1">
            <a:spLocks noChangeArrowheads="1"/>
          </p:cNvSpPr>
          <p:nvPr/>
        </p:nvSpPr>
        <p:spPr bwMode="auto">
          <a:xfrm>
            <a:off x="1547813" y="4508500"/>
            <a:ext cx="183673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SzTx/>
              <a:buFontTx/>
              <a:buNone/>
            </a:pPr>
            <a:endParaRPr lang="en-IE" altLang="en-US" sz="2100" dirty="0">
              <a:solidFill>
                <a:srgbClr val="CC0099"/>
              </a:solidFill>
              <a:latin typeface="Tahoma" panose="020B0604030504040204" pitchFamily="34" charset="0"/>
            </a:endParaRPr>
          </a:p>
        </p:txBody>
      </p:sp>
      <p:sp>
        <p:nvSpPr>
          <p:cNvPr id="17411" name="TextBox 12"/>
          <p:cNvSpPr txBox="1">
            <a:spLocks noChangeArrowheads="1"/>
          </p:cNvSpPr>
          <p:nvPr/>
        </p:nvSpPr>
        <p:spPr bwMode="auto">
          <a:xfrm>
            <a:off x="5327650" y="1862138"/>
            <a:ext cx="24844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ClrTx/>
              <a:buSzTx/>
              <a:buFontTx/>
              <a:buNone/>
            </a:pPr>
            <a:endParaRPr lang="en-IE" altLang="en-US" sz="2100" dirty="0">
              <a:solidFill>
                <a:srgbClr val="2E70DA"/>
              </a:solidFill>
              <a:latin typeface="Tahoma" panose="020B0604030504040204" pitchFamily="34" charset="0"/>
            </a:endParaRPr>
          </a:p>
        </p:txBody>
      </p:sp>
      <p:pic>
        <p:nvPicPr>
          <p:cNvPr id="27650" name="Picture 2" descr="C:\Users\TCooper\AppData\Local\Microsoft\Windows\Temporary Internet Files\Content.Outlook\FUMF0Y15\ISQua(Membership)Colour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84913" y="2255838"/>
            <a:ext cx="1362075"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3" descr="C:\Users\TCooper\AppData\Local\Microsoft\Windows\Temporary Internet Files\Content.Outlook\FUMF0Y15\ISQua(Education)Colour - We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0313" y="4030663"/>
            <a:ext cx="1309687"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96950" y="2109788"/>
            <a:ext cx="1468438" cy="170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Title 1"/>
          <p:cNvSpPr>
            <a:spLocks noGrp="1"/>
          </p:cNvSpPr>
          <p:nvPr>
            <p:ph type="title"/>
          </p:nvPr>
        </p:nvSpPr>
        <p:spPr>
          <a:xfrm>
            <a:off x="457200" y="277813"/>
            <a:ext cx="6707188" cy="1139825"/>
          </a:xfrm>
        </p:spPr>
        <p:txBody>
          <a:bodyPr/>
          <a:lstStyle/>
          <a:p>
            <a:r>
              <a:rPr lang="en-IE" altLang="en-US" sz="2700" b="1" dirty="0" smtClean="0"/>
              <a:t>About ISQua</a:t>
            </a:r>
          </a:p>
        </p:txBody>
      </p:sp>
      <p:pic>
        <p:nvPicPr>
          <p:cNvPr id="4" name="Picture 3"/>
          <p:cNvPicPr>
            <a:picLocks noChangeAspect="1"/>
          </p:cNvPicPr>
          <p:nvPr/>
        </p:nvPicPr>
        <p:blipFill>
          <a:blip r:embed="rId6"/>
          <a:stretch>
            <a:fillRect/>
          </a:stretch>
        </p:blipFill>
        <p:spPr>
          <a:xfrm>
            <a:off x="3846513" y="2109788"/>
            <a:ext cx="1314450" cy="1697037"/>
          </a:xfrm>
          <a:prstGeom prst="rect">
            <a:avLst/>
          </a:prstGeom>
          <a:ln>
            <a:solidFill>
              <a:schemeClr val="tx2">
                <a:lumMod val="50000"/>
              </a:schemeClr>
            </a:solidFill>
          </a:ln>
          <a:effectLst>
            <a:outerShdw blurRad="63500" sx="102000" sy="102000" algn="ctr" rotWithShape="0">
              <a:prstClr val="black">
                <a:alpha val="40000"/>
              </a:prstClr>
            </a:outerShdw>
          </a:effectLst>
        </p:spPr>
      </p:pic>
      <p:pic>
        <p:nvPicPr>
          <p:cNvPr id="2" name="Picture 1"/>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1213" y="4281488"/>
            <a:ext cx="4048125"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741738" y="5602288"/>
            <a:ext cx="3859212"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10" descr="CGH"/>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2338" y="5637213"/>
            <a:ext cx="16192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9567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Language </a:t>
            </a:r>
            <a:endParaRPr lang="en-IE"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9142051"/>
              </p:ext>
            </p:extLst>
          </p:nvPr>
        </p:nvGraphicFramePr>
        <p:xfrm>
          <a:off x="1331640" y="1916833"/>
          <a:ext cx="7355160" cy="4139949"/>
        </p:xfrm>
        <a:graphic>
          <a:graphicData uri="http://schemas.openxmlformats.org/drawingml/2006/table">
            <a:tbl>
              <a:tblPr firstRow="1" firstCol="1" bandRow="1"/>
              <a:tblGrid>
                <a:gridCol w="1056272"/>
                <a:gridCol w="6298888"/>
              </a:tblGrid>
              <a:tr h="420485">
                <a:tc>
                  <a:txBody>
                    <a:bodyPr/>
                    <a:lstStyle/>
                    <a:p>
                      <a:pPr>
                        <a:spcBef>
                          <a:spcPts val="300"/>
                        </a:spcBef>
                      </a:pPr>
                      <a:r>
                        <a:rPr lang="en-IE" sz="900" b="1" dirty="0">
                          <a:effectLst/>
                          <a:latin typeface="Arial" panose="020B0604020202020204" pitchFamily="34" charset="0"/>
                          <a:cs typeface="Arial" panose="020B0604020202020204" pitchFamily="34" charset="0"/>
                        </a:rPr>
                        <a:t>8.0</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pPr>
                      <a:r>
                        <a:rPr lang="en-IE" sz="900" b="1" dirty="0">
                          <a:effectLst/>
                          <a:latin typeface="Arial" panose="020B0604020202020204" pitchFamily="34" charset="0"/>
                          <a:cs typeface="Arial" panose="020B0604020202020204" pitchFamily="34" charset="0"/>
                        </a:rPr>
                        <a:t>The processes for determination, awarding and maintenance of accreditation or certification are objective, consistent and meet the external evaluation organisation’s objectives.</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969">
                <a:tc>
                  <a:txBody>
                    <a:bodyPr/>
                    <a:lstStyle/>
                    <a:p>
                      <a:pPr>
                        <a:spcBef>
                          <a:spcPts val="300"/>
                        </a:spcBef>
                      </a:pPr>
                      <a:r>
                        <a:rPr lang="en-IE" sz="900" b="1" dirty="0">
                          <a:effectLst/>
                          <a:latin typeface="Arial" panose="020B0604020202020204" pitchFamily="34" charset="0"/>
                          <a:cs typeface="Arial" panose="020B0604020202020204" pitchFamily="34" charset="0"/>
                        </a:rPr>
                        <a:t>8.1</a:t>
                      </a:r>
                      <a:endParaRPr lang="en-IE" sz="900" dirty="0">
                        <a:effectLst/>
                        <a:latin typeface="Arial" panose="020B0604020202020204" pitchFamily="34" charset="0"/>
                        <a:cs typeface="Times New Roman" panose="02020603050405020304" pitchFamily="18" charset="0"/>
                      </a:endParaRPr>
                    </a:p>
                    <a:p>
                      <a:pPr>
                        <a:spcBef>
                          <a:spcPts val="300"/>
                        </a:spcBef>
                      </a:pPr>
                      <a:r>
                        <a:rPr lang="en-IE" sz="900" b="1" dirty="0">
                          <a:effectLst/>
                          <a:latin typeface="Arial" panose="020B0604020202020204" pitchFamily="34" charset="0"/>
                          <a:cs typeface="Arial" panose="020B0604020202020204" pitchFamily="34" charset="0"/>
                        </a:rPr>
                        <a:t>Core</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The external evaluation organisation states who is responsible for determining the outcome of the survey; that the award of accreditation or certification is made in accordance with criteria, set by the governing body; and on the basis of the findings in the survey report. The process is transparent, consistent, and impartial and is determined within a set timescale.</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r h="1692506">
                <a:tc>
                  <a:txBody>
                    <a:bodyPr/>
                    <a:lstStyle/>
                    <a:p>
                      <a:pPr marL="71755" marR="71755">
                        <a:spcBef>
                          <a:spcPts val="300"/>
                        </a:spcBef>
                        <a:spcAft>
                          <a:spcPts val="300"/>
                        </a:spcAft>
                      </a:pPr>
                      <a:r>
                        <a:rPr lang="en-IE" sz="900" dirty="0">
                          <a:effectLst/>
                          <a:latin typeface="Arial" panose="020B0604020202020204" pitchFamily="34" charset="0"/>
                          <a:cs typeface="Arial" panose="020B0604020202020204" pitchFamily="34" charset="0"/>
                        </a:rPr>
                        <a:t>Guidance</a:t>
                      </a:r>
                      <a:endParaRPr lang="en-IE" sz="900" dirty="0">
                        <a:effectLst/>
                        <a:latin typeface="Arial" panose="020B0604020202020204" pitchFamily="34" charset="0"/>
                        <a:cs typeface="Times New Roman" panose="02020603050405020304" pitchFamily="18" charset="0"/>
                      </a:endParaRPr>
                    </a:p>
                  </a:txBody>
                  <a:tcPr marL="68580" marR="68580" marT="0" marB="0" vert="vert"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marL="21590">
                        <a:spcBef>
                          <a:spcPts val="300"/>
                        </a:spcBef>
                        <a:spcAft>
                          <a:spcPts val="300"/>
                        </a:spcAft>
                      </a:pPr>
                      <a:r>
                        <a:rPr lang="en-IE" sz="900" dirty="0">
                          <a:effectLst/>
                          <a:latin typeface="Arial" panose="020B0604020202020204" pitchFamily="34" charset="0"/>
                          <a:cs typeface="Arial" panose="020B0604020202020204" pitchFamily="34" charset="0"/>
                        </a:rPr>
                        <a:t>This could include accreditation and certification decisions being:</a:t>
                      </a:r>
                      <a:endParaRPr lang="en-IE" sz="900" dirty="0">
                        <a:effectLst/>
                        <a:latin typeface="Arial" panose="020B0604020202020204" pitchFamily="34" charset="0"/>
                        <a:cs typeface="Times New Roman" panose="02020603050405020304" pitchFamily="18" charset="0"/>
                      </a:endParaRPr>
                    </a:p>
                    <a:p>
                      <a:pPr marL="342900" lvl="0" indent="-342900">
                        <a:spcAft>
                          <a:spcPts val="0"/>
                        </a:spcAft>
                        <a:buFont typeface="+mj-lt"/>
                        <a:buAutoNum type="romanLcPeriod"/>
                      </a:pPr>
                      <a:r>
                        <a:rPr lang="en-IE" sz="900" dirty="0">
                          <a:effectLst/>
                          <a:latin typeface="Arial" panose="020B0604020202020204" pitchFamily="34" charset="0"/>
                          <a:ea typeface="Calibri" panose="020F0502020204030204" pitchFamily="34" charset="0"/>
                          <a:cs typeface="Arial" panose="020B0604020202020204" pitchFamily="34" charset="0"/>
                        </a:rPr>
                        <a:t>confined to matters relevant to the scope of the accreditation or certification being considered</a:t>
                      </a:r>
                      <a:endParaRPr lang="en-IE" sz="9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300"/>
                        </a:spcBef>
                      </a:pPr>
                      <a:r>
                        <a:rPr lang="en-IE" sz="900" dirty="0">
                          <a:effectLst/>
                          <a:latin typeface="Arial" panose="020B0604020202020204" pitchFamily="34" charset="0"/>
                          <a:cs typeface="Arial" panose="020B0604020202020204" pitchFamily="34" charset="0"/>
                        </a:rPr>
                        <a:t> </a:t>
                      </a:r>
                      <a:endParaRPr lang="en-IE" sz="900" dirty="0">
                        <a:effectLst/>
                        <a:latin typeface="Arial" panose="020B0604020202020204" pitchFamily="34" charset="0"/>
                        <a:cs typeface="Times New Roman" panose="02020603050405020304" pitchFamily="18" charset="0"/>
                      </a:endParaRPr>
                    </a:p>
                    <a:p>
                      <a:pPr>
                        <a:spcBef>
                          <a:spcPts val="300"/>
                        </a:spcBef>
                      </a:pPr>
                      <a:r>
                        <a:rPr lang="en-IE" sz="900" dirty="0">
                          <a:effectLst/>
                          <a:latin typeface="Arial" panose="020B0604020202020204" pitchFamily="34" charset="0"/>
                          <a:cs typeface="Arial" panose="020B0604020202020204" pitchFamily="34" charset="0"/>
                        </a:rPr>
                        <a:t>The set timescale in which all activities have to be met be included in the criteria set by the governing body.</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765504">
                <a:tc>
                  <a:txBody>
                    <a:bodyPr/>
                    <a:lstStyle/>
                    <a:p>
                      <a:pPr marL="71755" marR="71755">
                        <a:spcBef>
                          <a:spcPts val="300"/>
                        </a:spcBef>
                        <a:spcAft>
                          <a:spcPts val="300"/>
                        </a:spcAft>
                      </a:pPr>
                      <a:r>
                        <a:rPr lang="en-IE" sz="900" dirty="0">
                          <a:effectLst/>
                          <a:latin typeface="Arial" panose="020B0604020202020204" pitchFamily="34" charset="0"/>
                          <a:cs typeface="Arial" panose="020B0604020202020204" pitchFamily="34" charset="0"/>
                        </a:rPr>
                        <a:t>Suggested Evidence</a:t>
                      </a:r>
                      <a:endParaRPr lang="en-IE" sz="900" dirty="0">
                        <a:effectLst/>
                        <a:latin typeface="Arial" panose="020B0604020202020204" pitchFamily="34" charset="0"/>
                        <a:cs typeface="Times New Roman" panose="02020603050405020304" pitchFamily="18" charset="0"/>
                      </a:endParaRPr>
                    </a:p>
                  </a:txBody>
                  <a:tcPr marL="68580" marR="68580" marT="0" marB="0" vert="vert"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342900" lvl="0" indent="-342900">
                        <a:spcAft>
                          <a:spcPts val="0"/>
                        </a:spcAft>
                        <a:buFont typeface="Symbol" panose="05050102010706020507" pitchFamily="18" charset="2"/>
                        <a:buChar char=""/>
                      </a:pPr>
                      <a:r>
                        <a:rPr lang="en-IE" sz="900" i="1" dirty="0">
                          <a:effectLst/>
                          <a:latin typeface="Arial" panose="020B0604020202020204" pitchFamily="34" charset="0"/>
                          <a:cs typeface="Arial" panose="020B0604020202020204" pitchFamily="34" charset="0"/>
                        </a:rPr>
                        <a:t>Defined process and criteria for making accreditation decisions</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20485">
                <a:tc>
                  <a:txBody>
                    <a:bodyPr/>
                    <a:lstStyle/>
                    <a:p>
                      <a:pPr>
                        <a:spcBef>
                          <a:spcPts val="300"/>
                        </a:spcBef>
                      </a:pPr>
                      <a:r>
                        <a:rPr lang="en-IE" sz="900" b="1" dirty="0">
                          <a:effectLst/>
                          <a:latin typeface="Arial" panose="020B0604020202020204" pitchFamily="34" charset="0"/>
                          <a:cs typeface="Arial" panose="020B0604020202020204" pitchFamily="34" charset="0"/>
                        </a:rPr>
                        <a:t>8.2</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spcBef>
                          <a:spcPts val="300"/>
                        </a:spcBef>
                      </a:pPr>
                      <a:r>
                        <a:rPr lang="en-IE" sz="900" dirty="0">
                          <a:effectLst/>
                          <a:latin typeface="Arial" panose="020B0604020202020204" pitchFamily="34" charset="0"/>
                          <a:cs typeface="Arial" panose="020B0604020202020204" pitchFamily="34" charset="0"/>
                        </a:rPr>
                        <a:t>The certificate awarded to the participating organisation details the name of the organisation, the scope and effective date of the accreditation or certification and the term for which it is valid.</a:t>
                      </a:r>
                      <a:endParaRPr lang="en-IE" sz="900" dirty="0">
                        <a:effectLst/>
                        <a:latin typeface="Arial" panose="020B06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r>
            </a:tbl>
          </a:graphicData>
        </a:graphic>
      </p:graphicFrame>
      <p:sp>
        <p:nvSpPr>
          <p:cNvPr id="4" name="Slide Number Placeholder 3"/>
          <p:cNvSpPr>
            <a:spLocks noGrp="1"/>
          </p:cNvSpPr>
          <p:nvPr>
            <p:ph type="sldNum" sz="quarter" idx="12"/>
          </p:nvPr>
        </p:nvSpPr>
        <p:spPr/>
        <p:txBody>
          <a:bodyPr/>
          <a:lstStyle/>
          <a:p>
            <a:pPr>
              <a:defRPr/>
            </a:pPr>
            <a:fld id="{F506A290-282A-4097-AB32-1BBAB0B8F926}" type="slidenum">
              <a:rPr lang="en-US" smtClean="0"/>
              <a:pPr>
                <a:defRPr/>
              </a:pPr>
              <a:t>20</a:t>
            </a:fld>
            <a:endParaRPr lang="en-US" dirty="0"/>
          </a:p>
        </p:txBody>
      </p:sp>
    </p:spTree>
    <p:extLst>
      <p:ext uri="{BB962C8B-B14F-4D97-AF65-F5344CB8AC3E}">
        <p14:creationId xmlns:p14="http://schemas.microsoft.com/office/powerpoint/2010/main" val="1265733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7813"/>
            <a:ext cx="6707188" cy="1139825"/>
          </a:xfrm>
        </p:spPr>
        <p:txBody>
          <a:bodyPr/>
          <a:lstStyle/>
          <a:p>
            <a:r>
              <a:rPr lang="en-IE" altLang="en-US" b="1" dirty="0" smtClean="0"/>
              <a:t>Board Accreditation Committee</a:t>
            </a:r>
          </a:p>
        </p:txBody>
      </p:sp>
      <p:sp>
        <p:nvSpPr>
          <p:cNvPr id="3" name="Content Placeholder 2"/>
          <p:cNvSpPr>
            <a:spLocks noGrp="1"/>
          </p:cNvSpPr>
          <p:nvPr>
            <p:ph idx="1"/>
          </p:nvPr>
        </p:nvSpPr>
        <p:spPr/>
        <p:txBody>
          <a:bodyPr/>
          <a:lstStyle/>
          <a:p>
            <a:pPr>
              <a:defRPr/>
            </a:pPr>
            <a:r>
              <a:rPr lang="en-IE" sz="2000" b="1" dirty="0"/>
              <a:t>Tracey Cooper (Chairperson)</a:t>
            </a:r>
            <a:endParaRPr lang="en-IE" sz="2000" dirty="0"/>
          </a:p>
          <a:p>
            <a:pPr marL="400050" lvl="1" indent="0">
              <a:buFont typeface="Wingdings" panose="05000000000000000000" pitchFamily="2" charset="2"/>
              <a:buNone/>
              <a:defRPr/>
            </a:pPr>
            <a:r>
              <a:rPr lang="en-IE" sz="1600" dirty="0" smtClean="0"/>
              <a:t>Chief Executive, Public Health Wales, UK</a:t>
            </a:r>
            <a:endParaRPr lang="en-IE" sz="1600" dirty="0"/>
          </a:p>
          <a:p>
            <a:pPr>
              <a:defRPr/>
            </a:pPr>
            <a:r>
              <a:rPr lang="en-IE" sz="2000" b="1" dirty="0"/>
              <a:t>Wendy Nicklin</a:t>
            </a:r>
            <a:endParaRPr lang="en-IE" sz="2000" dirty="0"/>
          </a:p>
          <a:p>
            <a:pPr marL="400050" lvl="1" indent="0">
              <a:buFont typeface="Wingdings" panose="05000000000000000000" pitchFamily="2" charset="2"/>
              <a:buNone/>
              <a:defRPr/>
            </a:pPr>
            <a:r>
              <a:rPr lang="en-IE" sz="1600" dirty="0" smtClean="0"/>
              <a:t>President &amp; CEO, Accreditation </a:t>
            </a:r>
            <a:r>
              <a:rPr lang="en-IE" sz="1600" dirty="0"/>
              <a:t>Canada, Canada</a:t>
            </a:r>
          </a:p>
          <a:p>
            <a:pPr>
              <a:defRPr/>
            </a:pPr>
            <a:r>
              <a:rPr lang="en-IE" sz="2000" b="1" dirty="0"/>
              <a:t>B.K Rana </a:t>
            </a:r>
            <a:endParaRPr lang="en-IE" sz="2000" dirty="0"/>
          </a:p>
          <a:p>
            <a:pPr marL="400050" lvl="1" indent="0">
              <a:buFont typeface="Wingdings" panose="05000000000000000000" pitchFamily="2" charset="2"/>
              <a:buNone/>
              <a:defRPr/>
            </a:pPr>
            <a:r>
              <a:rPr lang="en-IE" sz="1600" dirty="0" smtClean="0"/>
              <a:t>Joint Director, NABH, </a:t>
            </a:r>
            <a:r>
              <a:rPr lang="en-IE" sz="1600" dirty="0"/>
              <a:t>India</a:t>
            </a:r>
          </a:p>
          <a:p>
            <a:pPr>
              <a:defRPr/>
            </a:pPr>
            <a:r>
              <a:rPr lang="en-IE" sz="2000" b="1" dirty="0"/>
              <a:t>Janne Lehmann Knudsen </a:t>
            </a:r>
            <a:endParaRPr lang="en-IE" sz="2000" dirty="0"/>
          </a:p>
          <a:p>
            <a:pPr marL="400050" lvl="1" indent="0">
              <a:buFont typeface="Wingdings" panose="05000000000000000000" pitchFamily="2" charset="2"/>
              <a:buNone/>
              <a:defRPr/>
            </a:pPr>
            <a:r>
              <a:rPr lang="en-IE" sz="1600" dirty="0" smtClean="0"/>
              <a:t>Director of Quality, Danish </a:t>
            </a:r>
            <a:r>
              <a:rPr lang="en-IE" sz="1600" dirty="0"/>
              <a:t>Cancer Society, Denmark</a:t>
            </a:r>
          </a:p>
          <a:p>
            <a:pPr>
              <a:defRPr/>
            </a:pPr>
            <a:r>
              <a:rPr lang="en-IE" sz="2000" b="1" dirty="0"/>
              <a:t>Cliff Hughes</a:t>
            </a:r>
            <a:endParaRPr lang="en-IE" sz="2000" dirty="0"/>
          </a:p>
          <a:p>
            <a:pPr marL="400050" lvl="1" indent="0">
              <a:buFont typeface="Wingdings" panose="05000000000000000000" pitchFamily="2" charset="2"/>
              <a:buNone/>
              <a:defRPr/>
            </a:pPr>
            <a:r>
              <a:rPr lang="en-IE" sz="1600" dirty="0" smtClean="0"/>
              <a:t>CEO, Clinical </a:t>
            </a:r>
            <a:r>
              <a:rPr lang="en-IE" sz="1600" dirty="0"/>
              <a:t>Excellence Commission, Australia</a:t>
            </a:r>
          </a:p>
          <a:p>
            <a:pPr>
              <a:defRPr/>
            </a:pPr>
            <a:r>
              <a:rPr lang="en-IE" sz="2000" b="1" dirty="0"/>
              <a:t>Triona Fortune </a:t>
            </a:r>
            <a:endParaRPr lang="en-IE" sz="2000" dirty="0"/>
          </a:p>
          <a:p>
            <a:pPr marL="400050" lvl="1" indent="0">
              <a:buFont typeface="Wingdings" panose="05000000000000000000" pitchFamily="2" charset="2"/>
              <a:buNone/>
              <a:defRPr/>
            </a:pPr>
            <a:r>
              <a:rPr lang="en-IE" sz="1600" dirty="0"/>
              <a:t>Deputy CEO, ISQua</a:t>
            </a:r>
          </a:p>
          <a:p>
            <a:pPr marL="0" indent="0">
              <a:buFont typeface="Wingdings" panose="05000000000000000000" pitchFamily="2" charset="2"/>
              <a:buNone/>
              <a:defRPr/>
            </a:pPr>
            <a:endParaRPr lang="en-IE" dirty="0"/>
          </a:p>
        </p:txBody>
      </p:sp>
      <p:sp>
        <p:nvSpPr>
          <p:cNvPr id="27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EAF1235C-32A6-467A-B822-709318891730}" type="slidenum">
              <a:rPr lang="en-US" altLang="en-US" sz="1000" smtClean="0"/>
              <a:pPr>
                <a:spcBef>
                  <a:spcPct val="0"/>
                </a:spcBef>
                <a:buClrTx/>
                <a:buSzTx/>
                <a:buFontTx/>
                <a:buNone/>
              </a:pPr>
              <a:t>21</a:t>
            </a:fld>
            <a:endParaRPr lang="en-US" altLang="en-US" sz="1000" dirty="0" smtClean="0"/>
          </a:p>
        </p:txBody>
      </p:sp>
    </p:spTree>
    <p:extLst>
      <p:ext uri="{BB962C8B-B14F-4D97-AF65-F5344CB8AC3E}">
        <p14:creationId xmlns:p14="http://schemas.microsoft.com/office/powerpoint/2010/main" val="769045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GB" sz="3400" b="1" dirty="0" smtClean="0">
                <a:latin typeface="Arial" charset="0"/>
                <a:cs typeface="Arial" charset="0"/>
              </a:rPr>
              <a:t>Accreditation Status </a:t>
            </a:r>
            <a:endParaRPr lang="en-US" sz="3400" b="1" dirty="0" smtClean="0">
              <a:latin typeface="Arial" charset="0"/>
              <a:cs typeface="Arial" charset="0"/>
            </a:endParaRPr>
          </a:p>
        </p:txBody>
      </p:sp>
      <p:sp>
        <p:nvSpPr>
          <p:cNvPr id="64515" name="Content Placeholder 2"/>
          <p:cNvSpPr>
            <a:spLocks noGrp="1"/>
          </p:cNvSpPr>
          <p:nvPr>
            <p:ph idx="1"/>
          </p:nvPr>
        </p:nvSpPr>
        <p:spPr/>
        <p:txBody>
          <a:bodyPr/>
          <a:lstStyle/>
          <a:p>
            <a:pPr>
              <a:lnSpc>
                <a:spcPct val="150000"/>
              </a:lnSpc>
              <a:buFont typeface="Wingdings" pitchFamily="2" charset="2"/>
              <a:buNone/>
            </a:pPr>
            <a:r>
              <a:rPr lang="en-GB" dirty="0" smtClean="0">
                <a:latin typeface="Arial" charset="0"/>
                <a:cs typeface="Arial" charset="0"/>
              </a:rPr>
              <a:t>Approval Process</a:t>
            </a:r>
          </a:p>
          <a:p>
            <a:r>
              <a:rPr lang="en-GB" sz="2400" dirty="0" smtClean="0">
                <a:latin typeface="Arial" charset="0"/>
                <a:cs typeface="Arial" charset="0"/>
              </a:rPr>
              <a:t>Validation Panel </a:t>
            </a:r>
          </a:p>
          <a:p>
            <a:pPr lvl="1"/>
            <a:r>
              <a:rPr lang="en-GB" sz="2000" dirty="0" smtClean="0">
                <a:latin typeface="Arial" charset="0"/>
                <a:cs typeface="Arial" charset="0"/>
              </a:rPr>
              <a:t>Recommend to award accreditation with or without comments</a:t>
            </a:r>
          </a:p>
          <a:p>
            <a:r>
              <a:rPr lang="en-GB" sz="2400" dirty="0" smtClean="0">
                <a:latin typeface="Arial" charset="0"/>
                <a:cs typeface="Arial" charset="0"/>
              </a:rPr>
              <a:t>BAC approve or may ask for further information</a:t>
            </a:r>
          </a:p>
          <a:p>
            <a:r>
              <a:rPr lang="en-GB" sz="2400" dirty="0" smtClean="0">
                <a:latin typeface="Arial" charset="0"/>
                <a:cs typeface="Arial" charset="0"/>
              </a:rPr>
              <a:t>Award for 4 years, continuing accreditation maintained through continuous assessment</a:t>
            </a:r>
          </a:p>
          <a:p>
            <a:pPr marL="0" indent="0">
              <a:buNone/>
            </a:pPr>
            <a:endParaRPr lang="en-GB" sz="2400" dirty="0">
              <a:latin typeface="Arial" charset="0"/>
              <a:cs typeface="Arial" charset="0"/>
            </a:endParaRPr>
          </a:p>
          <a:p>
            <a:r>
              <a:rPr lang="en-GB" sz="2400" dirty="0" smtClean="0">
                <a:latin typeface="Arial" charset="0"/>
                <a:cs typeface="Arial" charset="0"/>
              </a:rPr>
              <a:t>Appeals </a:t>
            </a:r>
            <a:r>
              <a:rPr lang="en-GB" sz="2400" dirty="0">
                <a:latin typeface="Arial" charset="0"/>
                <a:cs typeface="Arial" charset="0"/>
              </a:rPr>
              <a:t>process</a:t>
            </a:r>
            <a:endParaRPr lang="en-US" sz="2400" dirty="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5F73D83D-A69B-4207-AE9B-F2F10D110AA7}" type="slidenum">
              <a:rPr lang="en-US" smtClean="0">
                <a:solidFill>
                  <a:prstClr val="black"/>
                </a:solidFill>
              </a:rPr>
              <a:pPr>
                <a:defRPr/>
              </a:pPr>
              <a:t>22</a:t>
            </a:fld>
            <a:endParaRPr lang="en-US" dirty="0">
              <a:solidFill>
                <a:prstClr val="black"/>
              </a:solidFill>
            </a:endParaRPr>
          </a:p>
        </p:txBody>
      </p:sp>
    </p:spTree>
    <p:extLst>
      <p:ext uri="{BB962C8B-B14F-4D97-AF65-F5344CB8AC3E}">
        <p14:creationId xmlns:p14="http://schemas.microsoft.com/office/powerpoint/2010/main" val="5987884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sz="3400" b="1" dirty="0" smtClean="0">
                <a:latin typeface="Arial" charset="0"/>
                <a:cs typeface="Arial" charset="0"/>
              </a:rPr>
              <a:t>Thank you</a:t>
            </a:r>
          </a:p>
        </p:txBody>
      </p:sp>
      <p:sp>
        <p:nvSpPr>
          <p:cNvPr id="50179" name="Content Placeholder 2"/>
          <p:cNvSpPr>
            <a:spLocks noGrp="1"/>
          </p:cNvSpPr>
          <p:nvPr>
            <p:ph idx="1"/>
          </p:nvPr>
        </p:nvSpPr>
        <p:spPr/>
        <p:txBody>
          <a:bodyPr/>
          <a:lstStyle/>
          <a:p>
            <a:pPr marL="0" indent="0">
              <a:buNone/>
            </a:pPr>
            <a:endParaRPr lang="en-GB" b="1" dirty="0" smtClean="0">
              <a:latin typeface="Arial" charset="0"/>
              <a:cs typeface="Arial" charset="0"/>
            </a:endParaRPr>
          </a:p>
          <a:p>
            <a:pPr marL="0" indent="0">
              <a:buNone/>
            </a:pPr>
            <a:r>
              <a:rPr lang="en-GB" b="1" dirty="0" smtClean="0">
                <a:latin typeface="Arial" charset="0"/>
                <a:cs typeface="Arial" charset="0"/>
              </a:rPr>
              <a:t>Any </a:t>
            </a:r>
            <a:r>
              <a:rPr lang="en-GB" b="1" dirty="0">
                <a:latin typeface="Arial" charset="0"/>
                <a:cs typeface="Arial" charset="0"/>
              </a:rPr>
              <a:t>Questions…</a:t>
            </a:r>
            <a:endParaRPr 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72DC9DA7-28E8-4AA4-8FA2-6618AE031532}" type="slidenum">
              <a:rPr lang="en-US" smtClean="0">
                <a:solidFill>
                  <a:prstClr val="black"/>
                </a:solidFill>
              </a:rPr>
              <a:pPr>
                <a:defRPr/>
              </a:pPr>
              <a:t>23</a:t>
            </a:fld>
            <a:endParaRPr lang="en-US" dirty="0">
              <a:solidFill>
                <a:prstClr val="black"/>
              </a:solidFill>
            </a:endParaRPr>
          </a:p>
        </p:txBody>
      </p:sp>
      <p:grpSp>
        <p:nvGrpSpPr>
          <p:cNvPr id="50182" name="Group 12"/>
          <p:cNvGrpSpPr>
            <a:grpSpLocks noChangeAspect="1"/>
          </p:cNvGrpSpPr>
          <p:nvPr/>
        </p:nvGrpSpPr>
        <p:grpSpPr bwMode="auto">
          <a:xfrm>
            <a:off x="4002088" y="2517775"/>
            <a:ext cx="1139825" cy="1822450"/>
            <a:chOff x="2521" y="1586"/>
            <a:chExt cx="718" cy="1148"/>
          </a:xfrm>
        </p:grpSpPr>
        <p:sp>
          <p:nvSpPr>
            <p:cNvPr id="50183" name="AutoShape 11"/>
            <p:cNvSpPr>
              <a:spLocks noChangeAspect="1" noChangeArrowheads="1" noTextEdit="1"/>
            </p:cNvSpPr>
            <p:nvPr/>
          </p:nvSpPr>
          <p:spPr bwMode="auto">
            <a:xfrm>
              <a:off x="2521" y="1586"/>
              <a:ext cx="718" cy="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IE" dirty="0">
                <a:solidFill>
                  <a:prstClr val="black"/>
                </a:solidFill>
              </a:endParaRPr>
            </a:p>
          </p:txBody>
        </p:sp>
        <p:sp>
          <p:nvSpPr>
            <p:cNvPr id="50184" name="Freeform 13"/>
            <p:cNvSpPr>
              <a:spLocks/>
            </p:cNvSpPr>
            <p:nvPr/>
          </p:nvSpPr>
          <p:spPr bwMode="auto">
            <a:xfrm>
              <a:off x="2521" y="1596"/>
              <a:ext cx="718" cy="1086"/>
            </a:xfrm>
            <a:custGeom>
              <a:avLst/>
              <a:gdLst>
                <a:gd name="T0" fmla="*/ 1 w 1436"/>
                <a:gd name="T1" fmla="*/ 0 h 2172"/>
                <a:gd name="T2" fmla="*/ 0 w 1436"/>
                <a:gd name="T3" fmla="*/ 1 h 2172"/>
                <a:gd name="T4" fmla="*/ 1 w 1436"/>
                <a:gd name="T5" fmla="*/ 1 h 2172"/>
                <a:gd name="T6" fmla="*/ 1 w 1436"/>
                <a:gd name="T7" fmla="*/ 1 h 2172"/>
                <a:gd name="T8" fmla="*/ 1 w 1436"/>
                <a:gd name="T9" fmla="*/ 0 h 2172"/>
                <a:gd name="T10" fmla="*/ 0 60000 65536"/>
                <a:gd name="T11" fmla="*/ 0 60000 65536"/>
                <a:gd name="T12" fmla="*/ 0 60000 65536"/>
                <a:gd name="T13" fmla="*/ 0 60000 65536"/>
                <a:gd name="T14" fmla="*/ 0 60000 65536"/>
                <a:gd name="T15" fmla="*/ 0 w 1436"/>
                <a:gd name="T16" fmla="*/ 0 h 2172"/>
                <a:gd name="T17" fmla="*/ 1436 w 1436"/>
                <a:gd name="T18" fmla="*/ 2172 h 2172"/>
              </a:gdLst>
              <a:ahLst/>
              <a:cxnLst>
                <a:cxn ang="T10">
                  <a:pos x="T0" y="T1"/>
                </a:cxn>
                <a:cxn ang="T11">
                  <a:pos x="T2" y="T3"/>
                </a:cxn>
                <a:cxn ang="T12">
                  <a:pos x="T4" y="T5"/>
                </a:cxn>
                <a:cxn ang="T13">
                  <a:pos x="T6" y="T7"/>
                </a:cxn>
                <a:cxn ang="T14">
                  <a:pos x="T8" y="T9"/>
                </a:cxn>
              </a:cxnLst>
              <a:rect l="T15" t="T16" r="T17" b="T18"/>
              <a:pathLst>
                <a:path w="1436" h="2172">
                  <a:moveTo>
                    <a:pt x="478" y="0"/>
                  </a:moveTo>
                  <a:lnTo>
                    <a:pt x="0" y="2172"/>
                  </a:lnTo>
                  <a:lnTo>
                    <a:pt x="1436" y="2106"/>
                  </a:lnTo>
                  <a:lnTo>
                    <a:pt x="1072" y="32"/>
                  </a:lnTo>
                  <a:lnTo>
                    <a:pt x="478" y="0"/>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85" name="Freeform 14"/>
            <p:cNvSpPr>
              <a:spLocks/>
            </p:cNvSpPr>
            <p:nvPr/>
          </p:nvSpPr>
          <p:spPr bwMode="auto">
            <a:xfrm>
              <a:off x="2663" y="1616"/>
              <a:ext cx="488" cy="1054"/>
            </a:xfrm>
            <a:custGeom>
              <a:avLst/>
              <a:gdLst>
                <a:gd name="T0" fmla="*/ 1 w 975"/>
                <a:gd name="T1" fmla="*/ 1 h 2108"/>
                <a:gd name="T2" fmla="*/ 1 w 975"/>
                <a:gd name="T3" fmla="*/ 1 h 2108"/>
                <a:gd name="T4" fmla="*/ 1 w 975"/>
                <a:gd name="T5" fmla="*/ 1 h 2108"/>
                <a:gd name="T6" fmla="*/ 1 w 975"/>
                <a:gd name="T7" fmla="*/ 1 h 2108"/>
                <a:gd name="T8" fmla="*/ 1 w 975"/>
                <a:gd name="T9" fmla="*/ 1 h 2108"/>
                <a:gd name="T10" fmla="*/ 1 w 975"/>
                <a:gd name="T11" fmla="*/ 1 h 2108"/>
                <a:gd name="T12" fmla="*/ 1 w 975"/>
                <a:gd name="T13" fmla="*/ 1 h 2108"/>
                <a:gd name="T14" fmla="*/ 1 w 975"/>
                <a:gd name="T15" fmla="*/ 1 h 2108"/>
                <a:gd name="T16" fmla="*/ 1 w 975"/>
                <a:gd name="T17" fmla="*/ 1 h 2108"/>
                <a:gd name="T18" fmla="*/ 1 w 975"/>
                <a:gd name="T19" fmla="*/ 1 h 2108"/>
                <a:gd name="T20" fmla="*/ 1 w 975"/>
                <a:gd name="T21" fmla="*/ 1 h 2108"/>
                <a:gd name="T22" fmla="*/ 1 w 975"/>
                <a:gd name="T23" fmla="*/ 1 h 2108"/>
                <a:gd name="T24" fmla="*/ 1 w 975"/>
                <a:gd name="T25" fmla="*/ 1 h 2108"/>
                <a:gd name="T26" fmla="*/ 1 w 975"/>
                <a:gd name="T27" fmla="*/ 1 h 2108"/>
                <a:gd name="T28" fmla="*/ 1 w 975"/>
                <a:gd name="T29" fmla="*/ 1 h 2108"/>
                <a:gd name="T30" fmla="*/ 1 w 975"/>
                <a:gd name="T31" fmla="*/ 1 h 2108"/>
                <a:gd name="T32" fmla="*/ 1 w 975"/>
                <a:gd name="T33" fmla="*/ 1 h 2108"/>
                <a:gd name="T34" fmla="*/ 1 w 975"/>
                <a:gd name="T35" fmla="*/ 1 h 2108"/>
                <a:gd name="T36" fmla="*/ 1 w 975"/>
                <a:gd name="T37" fmla="*/ 1 h 2108"/>
                <a:gd name="T38" fmla="*/ 1 w 975"/>
                <a:gd name="T39" fmla="*/ 1 h 2108"/>
                <a:gd name="T40" fmla="*/ 1 w 975"/>
                <a:gd name="T41" fmla="*/ 1 h 2108"/>
                <a:gd name="T42" fmla="*/ 1 w 975"/>
                <a:gd name="T43" fmla="*/ 1 h 2108"/>
                <a:gd name="T44" fmla="*/ 1 w 975"/>
                <a:gd name="T45" fmla="*/ 1 h 2108"/>
                <a:gd name="T46" fmla="*/ 1 w 975"/>
                <a:gd name="T47" fmla="*/ 1 h 2108"/>
                <a:gd name="T48" fmla="*/ 1 w 975"/>
                <a:gd name="T49" fmla="*/ 1 h 2108"/>
                <a:gd name="T50" fmla="*/ 1 w 975"/>
                <a:gd name="T51" fmla="*/ 1 h 2108"/>
                <a:gd name="T52" fmla="*/ 1 w 975"/>
                <a:gd name="T53" fmla="*/ 1 h 2108"/>
                <a:gd name="T54" fmla="*/ 1 w 975"/>
                <a:gd name="T55" fmla="*/ 1 h 2108"/>
                <a:gd name="T56" fmla="*/ 1 w 975"/>
                <a:gd name="T57" fmla="*/ 1 h 2108"/>
                <a:gd name="T58" fmla="*/ 1 w 975"/>
                <a:gd name="T59" fmla="*/ 1 h 2108"/>
                <a:gd name="T60" fmla="*/ 1 w 975"/>
                <a:gd name="T61" fmla="*/ 1 h 2108"/>
                <a:gd name="T62" fmla="*/ 1 w 975"/>
                <a:gd name="T63" fmla="*/ 1 h 2108"/>
                <a:gd name="T64" fmla="*/ 1 w 975"/>
                <a:gd name="T65" fmla="*/ 1 h 2108"/>
                <a:gd name="T66" fmla="*/ 1 w 975"/>
                <a:gd name="T67" fmla="*/ 1 h 2108"/>
                <a:gd name="T68" fmla="*/ 1 w 975"/>
                <a:gd name="T69" fmla="*/ 1 h 2108"/>
                <a:gd name="T70" fmla="*/ 1 w 975"/>
                <a:gd name="T71" fmla="*/ 1 h 2108"/>
                <a:gd name="T72" fmla="*/ 1 w 975"/>
                <a:gd name="T73" fmla="*/ 1 h 2108"/>
                <a:gd name="T74" fmla="*/ 1 w 975"/>
                <a:gd name="T75" fmla="*/ 1 h 2108"/>
                <a:gd name="T76" fmla="*/ 1 w 975"/>
                <a:gd name="T77" fmla="*/ 1 h 2108"/>
                <a:gd name="T78" fmla="*/ 1 w 975"/>
                <a:gd name="T79" fmla="*/ 1 h 2108"/>
                <a:gd name="T80" fmla="*/ 1 w 975"/>
                <a:gd name="T81" fmla="*/ 1 h 2108"/>
                <a:gd name="T82" fmla="*/ 1 w 975"/>
                <a:gd name="T83" fmla="*/ 1 h 2108"/>
                <a:gd name="T84" fmla="*/ 1 w 975"/>
                <a:gd name="T85" fmla="*/ 1 h 2108"/>
                <a:gd name="T86" fmla="*/ 1 w 975"/>
                <a:gd name="T87" fmla="*/ 1 h 2108"/>
                <a:gd name="T88" fmla="*/ 1 w 975"/>
                <a:gd name="T89" fmla="*/ 1 h 2108"/>
                <a:gd name="T90" fmla="*/ 1 w 975"/>
                <a:gd name="T91" fmla="*/ 1 h 2108"/>
                <a:gd name="T92" fmla="*/ 0 w 975"/>
                <a:gd name="T93" fmla="*/ 1 h 2108"/>
                <a:gd name="T94" fmla="*/ 1 w 975"/>
                <a:gd name="T95" fmla="*/ 1 h 2108"/>
                <a:gd name="T96" fmla="*/ 1 w 975"/>
                <a:gd name="T97" fmla="*/ 1 h 2108"/>
                <a:gd name="T98" fmla="*/ 1 w 975"/>
                <a:gd name="T99" fmla="*/ 1 h 2108"/>
                <a:gd name="T100" fmla="*/ 1 w 975"/>
                <a:gd name="T101" fmla="*/ 1 h 210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75"/>
                <a:gd name="T154" fmla="*/ 0 h 2108"/>
                <a:gd name="T155" fmla="*/ 975 w 975"/>
                <a:gd name="T156" fmla="*/ 2108 h 2108"/>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75" h="2108">
                  <a:moveTo>
                    <a:pt x="169" y="72"/>
                  </a:moveTo>
                  <a:lnTo>
                    <a:pt x="200" y="54"/>
                  </a:lnTo>
                  <a:lnTo>
                    <a:pt x="234" y="39"/>
                  </a:lnTo>
                  <a:lnTo>
                    <a:pt x="269" y="26"/>
                  </a:lnTo>
                  <a:lnTo>
                    <a:pt x="307" y="16"/>
                  </a:lnTo>
                  <a:lnTo>
                    <a:pt x="345" y="8"/>
                  </a:lnTo>
                  <a:lnTo>
                    <a:pt x="386" y="3"/>
                  </a:lnTo>
                  <a:lnTo>
                    <a:pt x="426" y="1"/>
                  </a:lnTo>
                  <a:lnTo>
                    <a:pt x="469" y="0"/>
                  </a:lnTo>
                  <a:lnTo>
                    <a:pt x="510" y="2"/>
                  </a:lnTo>
                  <a:lnTo>
                    <a:pt x="553" y="6"/>
                  </a:lnTo>
                  <a:lnTo>
                    <a:pt x="594" y="11"/>
                  </a:lnTo>
                  <a:lnTo>
                    <a:pt x="636" y="19"/>
                  </a:lnTo>
                  <a:lnTo>
                    <a:pt x="677" y="30"/>
                  </a:lnTo>
                  <a:lnTo>
                    <a:pt x="718" y="41"/>
                  </a:lnTo>
                  <a:lnTo>
                    <a:pt x="757" y="54"/>
                  </a:lnTo>
                  <a:lnTo>
                    <a:pt x="795" y="69"/>
                  </a:lnTo>
                  <a:lnTo>
                    <a:pt x="975" y="1035"/>
                  </a:lnTo>
                  <a:lnTo>
                    <a:pt x="959" y="1063"/>
                  </a:lnTo>
                  <a:lnTo>
                    <a:pt x="942" y="1088"/>
                  </a:lnTo>
                  <a:lnTo>
                    <a:pt x="926" y="1110"/>
                  </a:lnTo>
                  <a:lnTo>
                    <a:pt x="911" y="1129"/>
                  </a:lnTo>
                  <a:lnTo>
                    <a:pt x="895" y="1148"/>
                  </a:lnTo>
                  <a:lnTo>
                    <a:pt x="879" y="1164"/>
                  </a:lnTo>
                  <a:lnTo>
                    <a:pt x="863" y="1179"/>
                  </a:lnTo>
                  <a:lnTo>
                    <a:pt x="846" y="1194"/>
                  </a:lnTo>
                  <a:lnTo>
                    <a:pt x="828" y="1208"/>
                  </a:lnTo>
                  <a:lnTo>
                    <a:pt x="810" y="1222"/>
                  </a:lnTo>
                  <a:lnTo>
                    <a:pt x="791" y="1237"/>
                  </a:lnTo>
                  <a:lnTo>
                    <a:pt x="772" y="1252"/>
                  </a:lnTo>
                  <a:lnTo>
                    <a:pt x="750" y="1266"/>
                  </a:lnTo>
                  <a:lnTo>
                    <a:pt x="728" y="1285"/>
                  </a:lnTo>
                  <a:lnTo>
                    <a:pt x="704" y="1303"/>
                  </a:lnTo>
                  <a:lnTo>
                    <a:pt x="678" y="1325"/>
                  </a:lnTo>
                  <a:lnTo>
                    <a:pt x="665" y="1809"/>
                  </a:lnTo>
                  <a:lnTo>
                    <a:pt x="631" y="1856"/>
                  </a:lnTo>
                  <a:lnTo>
                    <a:pt x="660" y="1904"/>
                  </a:lnTo>
                  <a:lnTo>
                    <a:pt x="706" y="1901"/>
                  </a:lnTo>
                  <a:lnTo>
                    <a:pt x="740" y="1907"/>
                  </a:lnTo>
                  <a:lnTo>
                    <a:pt x="760" y="1922"/>
                  </a:lnTo>
                  <a:lnTo>
                    <a:pt x="773" y="1945"/>
                  </a:lnTo>
                  <a:lnTo>
                    <a:pt x="778" y="1973"/>
                  </a:lnTo>
                  <a:lnTo>
                    <a:pt x="778" y="2007"/>
                  </a:lnTo>
                  <a:lnTo>
                    <a:pt x="775" y="2044"/>
                  </a:lnTo>
                  <a:lnTo>
                    <a:pt x="772" y="2083"/>
                  </a:lnTo>
                  <a:lnTo>
                    <a:pt x="42" y="2108"/>
                  </a:lnTo>
                  <a:lnTo>
                    <a:pt x="42" y="2074"/>
                  </a:lnTo>
                  <a:lnTo>
                    <a:pt x="41" y="2045"/>
                  </a:lnTo>
                  <a:lnTo>
                    <a:pt x="39" y="2018"/>
                  </a:lnTo>
                  <a:lnTo>
                    <a:pt x="38" y="1995"/>
                  </a:lnTo>
                  <a:lnTo>
                    <a:pt x="38" y="1976"/>
                  </a:lnTo>
                  <a:lnTo>
                    <a:pt x="38" y="1960"/>
                  </a:lnTo>
                  <a:lnTo>
                    <a:pt x="40" y="1946"/>
                  </a:lnTo>
                  <a:lnTo>
                    <a:pt x="43" y="1933"/>
                  </a:lnTo>
                  <a:lnTo>
                    <a:pt x="48" y="1923"/>
                  </a:lnTo>
                  <a:lnTo>
                    <a:pt x="56" y="1914"/>
                  </a:lnTo>
                  <a:lnTo>
                    <a:pt x="68" y="1906"/>
                  </a:lnTo>
                  <a:lnTo>
                    <a:pt x="83" y="1897"/>
                  </a:lnTo>
                  <a:lnTo>
                    <a:pt x="100" y="1889"/>
                  </a:lnTo>
                  <a:lnTo>
                    <a:pt x="123" y="1883"/>
                  </a:lnTo>
                  <a:lnTo>
                    <a:pt x="149" y="1874"/>
                  </a:lnTo>
                  <a:lnTo>
                    <a:pt x="182" y="1865"/>
                  </a:lnTo>
                  <a:lnTo>
                    <a:pt x="220" y="1832"/>
                  </a:lnTo>
                  <a:lnTo>
                    <a:pt x="163" y="1809"/>
                  </a:lnTo>
                  <a:lnTo>
                    <a:pt x="167" y="1181"/>
                  </a:lnTo>
                  <a:lnTo>
                    <a:pt x="297" y="1022"/>
                  </a:lnTo>
                  <a:lnTo>
                    <a:pt x="468" y="906"/>
                  </a:lnTo>
                  <a:lnTo>
                    <a:pt x="492" y="869"/>
                  </a:lnTo>
                  <a:lnTo>
                    <a:pt x="511" y="836"/>
                  </a:lnTo>
                  <a:lnTo>
                    <a:pt x="526" y="804"/>
                  </a:lnTo>
                  <a:lnTo>
                    <a:pt x="538" y="768"/>
                  </a:lnTo>
                  <a:lnTo>
                    <a:pt x="544" y="724"/>
                  </a:lnTo>
                  <a:lnTo>
                    <a:pt x="545" y="669"/>
                  </a:lnTo>
                  <a:lnTo>
                    <a:pt x="539" y="597"/>
                  </a:lnTo>
                  <a:lnTo>
                    <a:pt x="528" y="507"/>
                  </a:lnTo>
                  <a:lnTo>
                    <a:pt x="509" y="489"/>
                  </a:lnTo>
                  <a:lnTo>
                    <a:pt x="494" y="475"/>
                  </a:lnTo>
                  <a:lnTo>
                    <a:pt x="481" y="463"/>
                  </a:lnTo>
                  <a:lnTo>
                    <a:pt x="471" y="452"/>
                  </a:lnTo>
                  <a:lnTo>
                    <a:pt x="462" y="444"/>
                  </a:lnTo>
                  <a:lnTo>
                    <a:pt x="454" y="439"/>
                  </a:lnTo>
                  <a:lnTo>
                    <a:pt x="447" y="434"/>
                  </a:lnTo>
                  <a:lnTo>
                    <a:pt x="439" y="431"/>
                  </a:lnTo>
                  <a:lnTo>
                    <a:pt x="431" y="428"/>
                  </a:lnTo>
                  <a:lnTo>
                    <a:pt x="421" y="428"/>
                  </a:lnTo>
                  <a:lnTo>
                    <a:pt x="410" y="428"/>
                  </a:lnTo>
                  <a:lnTo>
                    <a:pt x="397" y="431"/>
                  </a:lnTo>
                  <a:lnTo>
                    <a:pt x="381" y="433"/>
                  </a:lnTo>
                  <a:lnTo>
                    <a:pt x="362" y="435"/>
                  </a:lnTo>
                  <a:lnTo>
                    <a:pt x="340" y="440"/>
                  </a:lnTo>
                  <a:lnTo>
                    <a:pt x="312" y="443"/>
                  </a:lnTo>
                  <a:lnTo>
                    <a:pt x="274" y="535"/>
                  </a:lnTo>
                  <a:lnTo>
                    <a:pt x="264" y="797"/>
                  </a:lnTo>
                  <a:lnTo>
                    <a:pt x="0" y="817"/>
                  </a:lnTo>
                  <a:lnTo>
                    <a:pt x="8" y="785"/>
                  </a:lnTo>
                  <a:lnTo>
                    <a:pt x="27" y="700"/>
                  </a:lnTo>
                  <a:lnTo>
                    <a:pt x="55" y="579"/>
                  </a:lnTo>
                  <a:lnTo>
                    <a:pt x="87" y="442"/>
                  </a:lnTo>
                  <a:lnTo>
                    <a:pt x="118" y="305"/>
                  </a:lnTo>
                  <a:lnTo>
                    <a:pt x="146" y="185"/>
                  </a:lnTo>
                  <a:lnTo>
                    <a:pt x="163" y="102"/>
                  </a:lnTo>
                  <a:lnTo>
                    <a:pt x="169" y="72"/>
                  </a:lnTo>
                  <a:close/>
                </a:path>
              </a:pathLst>
            </a:custGeom>
            <a:solidFill>
              <a:srgbClr val="8989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86" name="Freeform 15"/>
            <p:cNvSpPr>
              <a:spLocks/>
            </p:cNvSpPr>
            <p:nvPr/>
          </p:nvSpPr>
          <p:spPr bwMode="auto">
            <a:xfrm>
              <a:off x="2664" y="1621"/>
              <a:ext cx="486" cy="1049"/>
            </a:xfrm>
            <a:custGeom>
              <a:avLst/>
              <a:gdLst>
                <a:gd name="T0" fmla="*/ 1 w 970"/>
                <a:gd name="T1" fmla="*/ 1 h 2098"/>
                <a:gd name="T2" fmla="*/ 1 w 970"/>
                <a:gd name="T3" fmla="*/ 1 h 2098"/>
                <a:gd name="T4" fmla="*/ 1 w 970"/>
                <a:gd name="T5" fmla="*/ 0 h 2098"/>
                <a:gd name="T6" fmla="*/ 1 w 970"/>
                <a:gd name="T7" fmla="*/ 1 h 2098"/>
                <a:gd name="T8" fmla="*/ 1 w 970"/>
                <a:gd name="T9" fmla="*/ 1 h 2098"/>
                <a:gd name="T10" fmla="*/ 1 w 970"/>
                <a:gd name="T11" fmla="*/ 1 h 2098"/>
                <a:gd name="T12" fmla="*/ 1 w 970"/>
                <a:gd name="T13" fmla="*/ 1 h 2098"/>
                <a:gd name="T14" fmla="*/ 1 w 970"/>
                <a:gd name="T15" fmla="*/ 1 h 2098"/>
                <a:gd name="T16" fmla="*/ 1 w 970"/>
                <a:gd name="T17" fmla="*/ 1 h 2098"/>
                <a:gd name="T18" fmla="*/ 1 w 970"/>
                <a:gd name="T19" fmla="*/ 1 h 2098"/>
                <a:gd name="T20" fmla="*/ 1 w 970"/>
                <a:gd name="T21" fmla="*/ 1 h 2098"/>
                <a:gd name="T22" fmla="*/ 1 w 970"/>
                <a:gd name="T23" fmla="*/ 1 h 2098"/>
                <a:gd name="T24" fmla="*/ 1 w 970"/>
                <a:gd name="T25" fmla="*/ 1 h 2098"/>
                <a:gd name="T26" fmla="*/ 1 w 970"/>
                <a:gd name="T27" fmla="*/ 1 h 2098"/>
                <a:gd name="T28" fmla="*/ 1 w 970"/>
                <a:gd name="T29" fmla="*/ 1 h 2098"/>
                <a:gd name="T30" fmla="*/ 1 w 970"/>
                <a:gd name="T31" fmla="*/ 1 h 2098"/>
                <a:gd name="T32" fmla="*/ 1 w 970"/>
                <a:gd name="T33" fmla="*/ 1 h 2098"/>
                <a:gd name="T34" fmla="*/ 1 w 970"/>
                <a:gd name="T35" fmla="*/ 1 h 2098"/>
                <a:gd name="T36" fmla="*/ 1 w 970"/>
                <a:gd name="T37" fmla="*/ 1 h 2098"/>
                <a:gd name="T38" fmla="*/ 1 w 970"/>
                <a:gd name="T39" fmla="*/ 1 h 2098"/>
                <a:gd name="T40" fmla="*/ 1 w 970"/>
                <a:gd name="T41" fmla="*/ 1 h 2098"/>
                <a:gd name="T42" fmla="*/ 1 w 970"/>
                <a:gd name="T43" fmla="*/ 1 h 2098"/>
                <a:gd name="T44" fmla="*/ 1 w 970"/>
                <a:gd name="T45" fmla="*/ 1 h 2098"/>
                <a:gd name="T46" fmla="*/ 1 w 970"/>
                <a:gd name="T47" fmla="*/ 1 h 2098"/>
                <a:gd name="T48" fmla="*/ 1 w 970"/>
                <a:gd name="T49" fmla="*/ 1 h 2098"/>
                <a:gd name="T50" fmla="*/ 1 w 970"/>
                <a:gd name="T51" fmla="*/ 1 h 2098"/>
                <a:gd name="T52" fmla="*/ 1 w 970"/>
                <a:gd name="T53" fmla="*/ 1 h 2098"/>
                <a:gd name="T54" fmla="*/ 1 w 970"/>
                <a:gd name="T55" fmla="*/ 1 h 2098"/>
                <a:gd name="T56" fmla="*/ 1 w 970"/>
                <a:gd name="T57" fmla="*/ 1 h 2098"/>
                <a:gd name="T58" fmla="*/ 1 w 970"/>
                <a:gd name="T59" fmla="*/ 1 h 2098"/>
                <a:gd name="T60" fmla="*/ 1 w 970"/>
                <a:gd name="T61" fmla="*/ 1 h 2098"/>
                <a:gd name="T62" fmla="*/ 1 w 970"/>
                <a:gd name="T63" fmla="*/ 1 h 2098"/>
                <a:gd name="T64" fmla="*/ 1 w 970"/>
                <a:gd name="T65" fmla="*/ 1 h 2098"/>
                <a:gd name="T66" fmla="*/ 1 w 970"/>
                <a:gd name="T67" fmla="*/ 1 h 2098"/>
                <a:gd name="T68" fmla="*/ 1 w 970"/>
                <a:gd name="T69" fmla="*/ 1 h 2098"/>
                <a:gd name="T70" fmla="*/ 1 w 970"/>
                <a:gd name="T71" fmla="*/ 1 h 2098"/>
                <a:gd name="T72" fmla="*/ 1 w 970"/>
                <a:gd name="T73" fmla="*/ 1 h 2098"/>
                <a:gd name="T74" fmla="*/ 1 w 970"/>
                <a:gd name="T75" fmla="*/ 1 h 2098"/>
                <a:gd name="T76" fmla="*/ 1 w 970"/>
                <a:gd name="T77" fmla="*/ 1 h 2098"/>
                <a:gd name="T78" fmla="*/ 1 w 970"/>
                <a:gd name="T79" fmla="*/ 1 h 2098"/>
                <a:gd name="T80" fmla="*/ 1 w 970"/>
                <a:gd name="T81" fmla="*/ 1 h 2098"/>
                <a:gd name="T82" fmla="*/ 1 w 970"/>
                <a:gd name="T83" fmla="*/ 1 h 2098"/>
                <a:gd name="T84" fmla="*/ 1 w 970"/>
                <a:gd name="T85" fmla="*/ 1 h 2098"/>
                <a:gd name="T86" fmla="*/ 1 w 970"/>
                <a:gd name="T87" fmla="*/ 1 h 2098"/>
                <a:gd name="T88" fmla="*/ 1 w 970"/>
                <a:gd name="T89" fmla="*/ 1 h 2098"/>
                <a:gd name="T90" fmla="*/ 1 w 970"/>
                <a:gd name="T91" fmla="*/ 1 h 2098"/>
                <a:gd name="T92" fmla="*/ 1 w 970"/>
                <a:gd name="T93" fmla="*/ 1 h 2098"/>
                <a:gd name="T94" fmla="*/ 1 w 970"/>
                <a:gd name="T95" fmla="*/ 1 h 2098"/>
                <a:gd name="T96" fmla="*/ 1 w 970"/>
                <a:gd name="T97" fmla="*/ 1 h 2098"/>
                <a:gd name="T98" fmla="*/ 1 w 970"/>
                <a:gd name="T99" fmla="*/ 1 h 2098"/>
                <a:gd name="T100" fmla="*/ 1 w 970"/>
                <a:gd name="T101" fmla="*/ 1 h 2098"/>
                <a:gd name="T102" fmla="*/ 1 w 970"/>
                <a:gd name="T103" fmla="*/ 1 h 2098"/>
                <a:gd name="T104" fmla="*/ 1 w 970"/>
                <a:gd name="T105" fmla="*/ 1 h 2098"/>
                <a:gd name="T106" fmla="*/ 1 w 970"/>
                <a:gd name="T107" fmla="*/ 1 h 2098"/>
                <a:gd name="T108" fmla="*/ 1 w 970"/>
                <a:gd name="T109" fmla="*/ 1 h 2098"/>
                <a:gd name="T110" fmla="*/ 1 w 970"/>
                <a:gd name="T111" fmla="*/ 1 h 2098"/>
                <a:gd name="T112" fmla="*/ 1 w 970"/>
                <a:gd name="T113" fmla="*/ 1 h 2098"/>
                <a:gd name="T114" fmla="*/ 1 w 970"/>
                <a:gd name="T115" fmla="*/ 1 h 2098"/>
                <a:gd name="T116" fmla="*/ 1 w 970"/>
                <a:gd name="T117" fmla="*/ 1 h 2098"/>
                <a:gd name="T118" fmla="*/ 1 w 970"/>
                <a:gd name="T119" fmla="*/ 1 h 2098"/>
                <a:gd name="T120" fmla="*/ 1 w 970"/>
                <a:gd name="T121" fmla="*/ 1 h 2098"/>
                <a:gd name="T122" fmla="*/ 1 w 970"/>
                <a:gd name="T123" fmla="*/ 1 h 2098"/>
                <a:gd name="T124" fmla="*/ 1 w 970"/>
                <a:gd name="T125" fmla="*/ 1 h 20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70"/>
                <a:gd name="T190" fmla="*/ 0 h 2098"/>
                <a:gd name="T191" fmla="*/ 970 w 970"/>
                <a:gd name="T192" fmla="*/ 2098 h 209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70" h="2098">
                  <a:moveTo>
                    <a:pt x="165" y="73"/>
                  </a:moveTo>
                  <a:lnTo>
                    <a:pt x="198" y="54"/>
                  </a:lnTo>
                  <a:lnTo>
                    <a:pt x="234" y="39"/>
                  </a:lnTo>
                  <a:lnTo>
                    <a:pt x="271" y="27"/>
                  </a:lnTo>
                  <a:lnTo>
                    <a:pt x="309" y="16"/>
                  </a:lnTo>
                  <a:lnTo>
                    <a:pt x="347" y="8"/>
                  </a:lnTo>
                  <a:lnTo>
                    <a:pt x="387" y="4"/>
                  </a:lnTo>
                  <a:lnTo>
                    <a:pt x="428" y="0"/>
                  </a:lnTo>
                  <a:lnTo>
                    <a:pt x="469" y="0"/>
                  </a:lnTo>
                  <a:lnTo>
                    <a:pt x="511" y="1"/>
                  </a:lnTo>
                  <a:lnTo>
                    <a:pt x="552" y="6"/>
                  </a:lnTo>
                  <a:lnTo>
                    <a:pt x="594" y="12"/>
                  </a:lnTo>
                  <a:lnTo>
                    <a:pt x="635" y="20"/>
                  </a:lnTo>
                  <a:lnTo>
                    <a:pt x="676" y="30"/>
                  </a:lnTo>
                  <a:lnTo>
                    <a:pt x="717" y="43"/>
                  </a:lnTo>
                  <a:lnTo>
                    <a:pt x="757" y="58"/>
                  </a:lnTo>
                  <a:lnTo>
                    <a:pt x="796" y="74"/>
                  </a:lnTo>
                  <a:lnTo>
                    <a:pt x="818" y="191"/>
                  </a:lnTo>
                  <a:lnTo>
                    <a:pt x="840" y="308"/>
                  </a:lnTo>
                  <a:lnTo>
                    <a:pt x="862" y="425"/>
                  </a:lnTo>
                  <a:lnTo>
                    <a:pt x="884" y="543"/>
                  </a:lnTo>
                  <a:lnTo>
                    <a:pt x="905" y="660"/>
                  </a:lnTo>
                  <a:lnTo>
                    <a:pt x="927" y="777"/>
                  </a:lnTo>
                  <a:lnTo>
                    <a:pt x="948" y="895"/>
                  </a:lnTo>
                  <a:lnTo>
                    <a:pt x="970" y="1012"/>
                  </a:lnTo>
                  <a:lnTo>
                    <a:pt x="954" y="1040"/>
                  </a:lnTo>
                  <a:lnTo>
                    <a:pt x="938" y="1065"/>
                  </a:lnTo>
                  <a:lnTo>
                    <a:pt x="922" y="1088"/>
                  </a:lnTo>
                  <a:lnTo>
                    <a:pt x="906" y="1109"/>
                  </a:lnTo>
                  <a:lnTo>
                    <a:pt x="890" y="1128"/>
                  </a:lnTo>
                  <a:lnTo>
                    <a:pt x="872" y="1145"/>
                  </a:lnTo>
                  <a:lnTo>
                    <a:pt x="856" y="1160"/>
                  </a:lnTo>
                  <a:lnTo>
                    <a:pt x="838" y="1175"/>
                  </a:lnTo>
                  <a:lnTo>
                    <a:pt x="819" y="1190"/>
                  </a:lnTo>
                  <a:lnTo>
                    <a:pt x="801" y="1205"/>
                  </a:lnTo>
                  <a:lnTo>
                    <a:pt x="781" y="1218"/>
                  </a:lnTo>
                  <a:lnTo>
                    <a:pt x="761" y="1235"/>
                  </a:lnTo>
                  <a:lnTo>
                    <a:pt x="739" y="1251"/>
                  </a:lnTo>
                  <a:lnTo>
                    <a:pt x="716" y="1268"/>
                  </a:lnTo>
                  <a:lnTo>
                    <a:pt x="691" y="1288"/>
                  </a:lnTo>
                  <a:lnTo>
                    <a:pt x="666" y="1309"/>
                  </a:lnTo>
                  <a:lnTo>
                    <a:pt x="663" y="1430"/>
                  </a:lnTo>
                  <a:lnTo>
                    <a:pt x="660" y="1550"/>
                  </a:lnTo>
                  <a:lnTo>
                    <a:pt x="657" y="1671"/>
                  </a:lnTo>
                  <a:lnTo>
                    <a:pt x="653" y="1792"/>
                  </a:lnTo>
                  <a:lnTo>
                    <a:pt x="648" y="1798"/>
                  </a:lnTo>
                  <a:lnTo>
                    <a:pt x="642" y="1803"/>
                  </a:lnTo>
                  <a:lnTo>
                    <a:pt x="637" y="1809"/>
                  </a:lnTo>
                  <a:lnTo>
                    <a:pt x="632" y="1814"/>
                  </a:lnTo>
                  <a:lnTo>
                    <a:pt x="626" y="1820"/>
                  </a:lnTo>
                  <a:lnTo>
                    <a:pt x="621" y="1825"/>
                  </a:lnTo>
                  <a:lnTo>
                    <a:pt x="615" y="1830"/>
                  </a:lnTo>
                  <a:lnTo>
                    <a:pt x="610" y="1836"/>
                  </a:lnTo>
                  <a:lnTo>
                    <a:pt x="615" y="1847"/>
                  </a:lnTo>
                  <a:lnTo>
                    <a:pt x="621" y="1860"/>
                  </a:lnTo>
                  <a:lnTo>
                    <a:pt x="627" y="1871"/>
                  </a:lnTo>
                  <a:lnTo>
                    <a:pt x="633" y="1883"/>
                  </a:lnTo>
                  <a:lnTo>
                    <a:pt x="680" y="1882"/>
                  </a:lnTo>
                  <a:lnTo>
                    <a:pt x="715" y="1890"/>
                  </a:lnTo>
                  <a:lnTo>
                    <a:pt x="738" y="1907"/>
                  </a:lnTo>
                  <a:lnTo>
                    <a:pt x="751" y="1930"/>
                  </a:lnTo>
                  <a:lnTo>
                    <a:pt x="757" y="1960"/>
                  </a:lnTo>
                  <a:lnTo>
                    <a:pt x="758" y="1995"/>
                  </a:lnTo>
                  <a:lnTo>
                    <a:pt x="757" y="2034"/>
                  </a:lnTo>
                  <a:lnTo>
                    <a:pt x="755" y="2074"/>
                  </a:lnTo>
                  <a:lnTo>
                    <a:pt x="711" y="2075"/>
                  </a:lnTo>
                  <a:lnTo>
                    <a:pt x="667" y="2077"/>
                  </a:lnTo>
                  <a:lnTo>
                    <a:pt x="623" y="2079"/>
                  </a:lnTo>
                  <a:lnTo>
                    <a:pt x="580" y="2080"/>
                  </a:lnTo>
                  <a:lnTo>
                    <a:pt x="536" y="2082"/>
                  </a:lnTo>
                  <a:lnTo>
                    <a:pt x="492" y="2083"/>
                  </a:lnTo>
                  <a:lnTo>
                    <a:pt x="448" y="2084"/>
                  </a:lnTo>
                  <a:lnTo>
                    <a:pt x="404" y="2086"/>
                  </a:lnTo>
                  <a:lnTo>
                    <a:pt x="361" y="2088"/>
                  </a:lnTo>
                  <a:lnTo>
                    <a:pt x="317" y="2089"/>
                  </a:lnTo>
                  <a:lnTo>
                    <a:pt x="273" y="2090"/>
                  </a:lnTo>
                  <a:lnTo>
                    <a:pt x="230" y="2092"/>
                  </a:lnTo>
                  <a:lnTo>
                    <a:pt x="187" y="2094"/>
                  </a:lnTo>
                  <a:lnTo>
                    <a:pt x="143" y="2095"/>
                  </a:lnTo>
                  <a:lnTo>
                    <a:pt x="99" y="2097"/>
                  </a:lnTo>
                  <a:lnTo>
                    <a:pt x="55" y="2098"/>
                  </a:lnTo>
                  <a:lnTo>
                    <a:pt x="55" y="2064"/>
                  </a:lnTo>
                  <a:lnTo>
                    <a:pt x="54" y="2034"/>
                  </a:lnTo>
                  <a:lnTo>
                    <a:pt x="53" y="2008"/>
                  </a:lnTo>
                  <a:lnTo>
                    <a:pt x="52" y="1985"/>
                  </a:lnTo>
                  <a:lnTo>
                    <a:pt x="52" y="1966"/>
                  </a:lnTo>
                  <a:lnTo>
                    <a:pt x="53" y="1948"/>
                  </a:lnTo>
                  <a:lnTo>
                    <a:pt x="55" y="1934"/>
                  </a:lnTo>
                  <a:lnTo>
                    <a:pt x="59" y="1921"/>
                  </a:lnTo>
                  <a:lnTo>
                    <a:pt x="65" y="1911"/>
                  </a:lnTo>
                  <a:lnTo>
                    <a:pt x="74" y="1900"/>
                  </a:lnTo>
                  <a:lnTo>
                    <a:pt x="85" y="1892"/>
                  </a:lnTo>
                  <a:lnTo>
                    <a:pt x="100" y="1884"/>
                  </a:lnTo>
                  <a:lnTo>
                    <a:pt x="119" y="1876"/>
                  </a:lnTo>
                  <a:lnTo>
                    <a:pt x="142" y="1869"/>
                  </a:lnTo>
                  <a:lnTo>
                    <a:pt x="168" y="1861"/>
                  </a:lnTo>
                  <a:lnTo>
                    <a:pt x="201" y="1852"/>
                  </a:lnTo>
                  <a:lnTo>
                    <a:pt x="209" y="1843"/>
                  </a:lnTo>
                  <a:lnTo>
                    <a:pt x="218" y="1833"/>
                  </a:lnTo>
                  <a:lnTo>
                    <a:pt x="226" y="1824"/>
                  </a:lnTo>
                  <a:lnTo>
                    <a:pt x="234" y="1815"/>
                  </a:lnTo>
                  <a:lnTo>
                    <a:pt x="226" y="1813"/>
                  </a:lnTo>
                  <a:lnTo>
                    <a:pt x="218" y="1809"/>
                  </a:lnTo>
                  <a:lnTo>
                    <a:pt x="210" y="1807"/>
                  </a:lnTo>
                  <a:lnTo>
                    <a:pt x="202" y="1805"/>
                  </a:lnTo>
                  <a:lnTo>
                    <a:pt x="194" y="1802"/>
                  </a:lnTo>
                  <a:lnTo>
                    <a:pt x="186" y="1799"/>
                  </a:lnTo>
                  <a:lnTo>
                    <a:pt x="177" y="1797"/>
                  </a:lnTo>
                  <a:lnTo>
                    <a:pt x="169" y="1794"/>
                  </a:lnTo>
                  <a:lnTo>
                    <a:pt x="171" y="1640"/>
                  </a:lnTo>
                  <a:lnTo>
                    <a:pt x="172" y="1487"/>
                  </a:lnTo>
                  <a:lnTo>
                    <a:pt x="172" y="1332"/>
                  </a:lnTo>
                  <a:lnTo>
                    <a:pt x="173" y="1179"/>
                  </a:lnTo>
                  <a:lnTo>
                    <a:pt x="189" y="1160"/>
                  </a:lnTo>
                  <a:lnTo>
                    <a:pt x="205" y="1139"/>
                  </a:lnTo>
                  <a:lnTo>
                    <a:pt x="220" y="1119"/>
                  </a:lnTo>
                  <a:lnTo>
                    <a:pt x="236" y="1099"/>
                  </a:lnTo>
                  <a:lnTo>
                    <a:pt x="252" y="1079"/>
                  </a:lnTo>
                  <a:lnTo>
                    <a:pt x="267" y="1060"/>
                  </a:lnTo>
                  <a:lnTo>
                    <a:pt x="283" y="1039"/>
                  </a:lnTo>
                  <a:lnTo>
                    <a:pt x="300" y="1019"/>
                  </a:lnTo>
                  <a:lnTo>
                    <a:pt x="322" y="1004"/>
                  </a:lnTo>
                  <a:lnTo>
                    <a:pt x="342" y="990"/>
                  </a:lnTo>
                  <a:lnTo>
                    <a:pt x="364" y="976"/>
                  </a:lnTo>
                  <a:lnTo>
                    <a:pt x="385" y="961"/>
                  </a:lnTo>
                  <a:lnTo>
                    <a:pt x="407" y="946"/>
                  </a:lnTo>
                  <a:lnTo>
                    <a:pt x="428" y="932"/>
                  </a:lnTo>
                  <a:lnTo>
                    <a:pt x="449" y="917"/>
                  </a:lnTo>
                  <a:lnTo>
                    <a:pt x="470" y="903"/>
                  </a:lnTo>
                  <a:lnTo>
                    <a:pt x="499" y="864"/>
                  </a:lnTo>
                  <a:lnTo>
                    <a:pt x="521" y="829"/>
                  </a:lnTo>
                  <a:lnTo>
                    <a:pt x="538" y="795"/>
                  </a:lnTo>
                  <a:lnTo>
                    <a:pt x="550" y="757"/>
                  </a:lnTo>
                  <a:lnTo>
                    <a:pt x="555" y="712"/>
                  </a:lnTo>
                  <a:lnTo>
                    <a:pt x="554" y="654"/>
                  </a:lnTo>
                  <a:lnTo>
                    <a:pt x="549" y="583"/>
                  </a:lnTo>
                  <a:lnTo>
                    <a:pt x="537" y="492"/>
                  </a:lnTo>
                  <a:lnTo>
                    <a:pt x="520" y="473"/>
                  </a:lnTo>
                  <a:lnTo>
                    <a:pt x="504" y="456"/>
                  </a:lnTo>
                  <a:lnTo>
                    <a:pt x="491" y="444"/>
                  </a:lnTo>
                  <a:lnTo>
                    <a:pt x="479" y="432"/>
                  </a:lnTo>
                  <a:lnTo>
                    <a:pt x="469" y="423"/>
                  </a:lnTo>
                  <a:lnTo>
                    <a:pt x="459" y="415"/>
                  </a:lnTo>
                  <a:lnTo>
                    <a:pt x="449" y="410"/>
                  </a:lnTo>
                  <a:lnTo>
                    <a:pt x="440" y="407"/>
                  </a:lnTo>
                  <a:lnTo>
                    <a:pt x="430" y="404"/>
                  </a:lnTo>
                  <a:lnTo>
                    <a:pt x="418" y="404"/>
                  </a:lnTo>
                  <a:lnTo>
                    <a:pt x="406" y="406"/>
                  </a:lnTo>
                  <a:lnTo>
                    <a:pt x="391" y="407"/>
                  </a:lnTo>
                  <a:lnTo>
                    <a:pt x="373" y="410"/>
                  </a:lnTo>
                  <a:lnTo>
                    <a:pt x="353" y="415"/>
                  </a:lnTo>
                  <a:lnTo>
                    <a:pt x="328" y="419"/>
                  </a:lnTo>
                  <a:lnTo>
                    <a:pt x="301" y="424"/>
                  </a:lnTo>
                  <a:lnTo>
                    <a:pt x="296" y="435"/>
                  </a:lnTo>
                  <a:lnTo>
                    <a:pt x="292" y="447"/>
                  </a:lnTo>
                  <a:lnTo>
                    <a:pt x="287" y="459"/>
                  </a:lnTo>
                  <a:lnTo>
                    <a:pt x="282" y="470"/>
                  </a:lnTo>
                  <a:lnTo>
                    <a:pt x="277" y="482"/>
                  </a:lnTo>
                  <a:lnTo>
                    <a:pt x="272" y="493"/>
                  </a:lnTo>
                  <a:lnTo>
                    <a:pt x="267" y="505"/>
                  </a:lnTo>
                  <a:lnTo>
                    <a:pt x="263" y="516"/>
                  </a:lnTo>
                  <a:lnTo>
                    <a:pt x="260" y="582"/>
                  </a:lnTo>
                  <a:lnTo>
                    <a:pt x="258" y="646"/>
                  </a:lnTo>
                  <a:lnTo>
                    <a:pt x="256" y="712"/>
                  </a:lnTo>
                  <a:lnTo>
                    <a:pt x="254" y="777"/>
                  </a:lnTo>
                  <a:lnTo>
                    <a:pt x="237" y="779"/>
                  </a:lnTo>
                  <a:lnTo>
                    <a:pt x="221" y="780"/>
                  </a:lnTo>
                  <a:lnTo>
                    <a:pt x="205" y="781"/>
                  </a:lnTo>
                  <a:lnTo>
                    <a:pt x="190" y="782"/>
                  </a:lnTo>
                  <a:lnTo>
                    <a:pt x="174" y="784"/>
                  </a:lnTo>
                  <a:lnTo>
                    <a:pt x="158" y="786"/>
                  </a:lnTo>
                  <a:lnTo>
                    <a:pt x="142" y="787"/>
                  </a:lnTo>
                  <a:lnTo>
                    <a:pt x="127" y="788"/>
                  </a:lnTo>
                  <a:lnTo>
                    <a:pt x="111" y="789"/>
                  </a:lnTo>
                  <a:lnTo>
                    <a:pt x="94" y="790"/>
                  </a:lnTo>
                  <a:lnTo>
                    <a:pt x="78" y="791"/>
                  </a:lnTo>
                  <a:lnTo>
                    <a:pt x="63" y="792"/>
                  </a:lnTo>
                  <a:lnTo>
                    <a:pt x="47" y="794"/>
                  </a:lnTo>
                  <a:lnTo>
                    <a:pt x="31" y="795"/>
                  </a:lnTo>
                  <a:lnTo>
                    <a:pt x="16" y="796"/>
                  </a:lnTo>
                  <a:lnTo>
                    <a:pt x="0" y="797"/>
                  </a:lnTo>
                  <a:lnTo>
                    <a:pt x="7" y="766"/>
                  </a:lnTo>
                  <a:lnTo>
                    <a:pt x="26" y="683"/>
                  </a:lnTo>
                  <a:lnTo>
                    <a:pt x="54" y="566"/>
                  </a:lnTo>
                  <a:lnTo>
                    <a:pt x="85" y="432"/>
                  </a:lnTo>
                  <a:lnTo>
                    <a:pt x="115" y="298"/>
                  </a:lnTo>
                  <a:lnTo>
                    <a:pt x="142" y="182"/>
                  </a:lnTo>
                  <a:lnTo>
                    <a:pt x="160" y="102"/>
                  </a:lnTo>
                  <a:lnTo>
                    <a:pt x="165" y="73"/>
                  </a:lnTo>
                  <a:close/>
                </a:path>
              </a:pathLst>
            </a:custGeom>
            <a:solidFill>
              <a:srgbClr val="9696B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87" name="Freeform 16"/>
            <p:cNvSpPr>
              <a:spLocks/>
            </p:cNvSpPr>
            <p:nvPr/>
          </p:nvSpPr>
          <p:spPr bwMode="auto">
            <a:xfrm>
              <a:off x="2666" y="1626"/>
              <a:ext cx="483" cy="1044"/>
            </a:xfrm>
            <a:custGeom>
              <a:avLst/>
              <a:gdLst>
                <a:gd name="T0" fmla="*/ 0 w 967"/>
                <a:gd name="T1" fmla="*/ 0 h 2089"/>
                <a:gd name="T2" fmla="*/ 0 w 967"/>
                <a:gd name="T3" fmla="*/ 0 h 2089"/>
                <a:gd name="T4" fmla="*/ 0 w 967"/>
                <a:gd name="T5" fmla="*/ 0 h 2089"/>
                <a:gd name="T6" fmla="*/ 0 w 967"/>
                <a:gd name="T7" fmla="*/ 0 h 2089"/>
                <a:gd name="T8" fmla="*/ 0 w 967"/>
                <a:gd name="T9" fmla="*/ 0 h 2089"/>
                <a:gd name="T10" fmla="*/ 0 w 967"/>
                <a:gd name="T11" fmla="*/ 0 h 2089"/>
                <a:gd name="T12" fmla="*/ 0 w 967"/>
                <a:gd name="T13" fmla="*/ 0 h 2089"/>
                <a:gd name="T14" fmla="*/ 0 w 967"/>
                <a:gd name="T15" fmla="*/ 0 h 2089"/>
                <a:gd name="T16" fmla="*/ 0 w 967"/>
                <a:gd name="T17" fmla="*/ 0 h 2089"/>
                <a:gd name="T18" fmla="*/ 0 w 967"/>
                <a:gd name="T19" fmla="*/ 0 h 2089"/>
                <a:gd name="T20" fmla="*/ 0 w 967"/>
                <a:gd name="T21" fmla="*/ 0 h 2089"/>
                <a:gd name="T22" fmla="*/ 0 w 967"/>
                <a:gd name="T23" fmla="*/ 0 h 2089"/>
                <a:gd name="T24" fmla="*/ 0 w 967"/>
                <a:gd name="T25" fmla="*/ 0 h 2089"/>
                <a:gd name="T26" fmla="*/ 0 w 967"/>
                <a:gd name="T27" fmla="*/ 0 h 2089"/>
                <a:gd name="T28" fmla="*/ 0 w 967"/>
                <a:gd name="T29" fmla="*/ 0 h 2089"/>
                <a:gd name="T30" fmla="*/ 0 w 967"/>
                <a:gd name="T31" fmla="*/ 0 h 2089"/>
                <a:gd name="T32" fmla="*/ 0 w 967"/>
                <a:gd name="T33" fmla="*/ 0 h 2089"/>
                <a:gd name="T34" fmla="*/ 0 w 967"/>
                <a:gd name="T35" fmla="*/ 0 h 2089"/>
                <a:gd name="T36" fmla="*/ 0 w 967"/>
                <a:gd name="T37" fmla="*/ 0 h 2089"/>
                <a:gd name="T38" fmla="*/ 0 w 967"/>
                <a:gd name="T39" fmla="*/ 0 h 2089"/>
                <a:gd name="T40" fmla="*/ 0 w 967"/>
                <a:gd name="T41" fmla="*/ 0 h 2089"/>
                <a:gd name="T42" fmla="*/ 0 w 967"/>
                <a:gd name="T43" fmla="*/ 0 h 2089"/>
                <a:gd name="T44" fmla="*/ 0 w 967"/>
                <a:gd name="T45" fmla="*/ 0 h 2089"/>
                <a:gd name="T46" fmla="*/ 0 w 967"/>
                <a:gd name="T47" fmla="*/ 0 h 2089"/>
                <a:gd name="T48" fmla="*/ 0 w 967"/>
                <a:gd name="T49" fmla="*/ 0 h 2089"/>
                <a:gd name="T50" fmla="*/ 0 w 967"/>
                <a:gd name="T51" fmla="*/ 0 h 2089"/>
                <a:gd name="T52" fmla="*/ 0 w 967"/>
                <a:gd name="T53" fmla="*/ 0 h 2089"/>
                <a:gd name="T54" fmla="*/ 0 w 967"/>
                <a:gd name="T55" fmla="*/ 0 h 2089"/>
                <a:gd name="T56" fmla="*/ 0 w 967"/>
                <a:gd name="T57" fmla="*/ 0 h 2089"/>
                <a:gd name="T58" fmla="*/ 0 w 967"/>
                <a:gd name="T59" fmla="*/ 0 h 2089"/>
                <a:gd name="T60" fmla="*/ 0 w 967"/>
                <a:gd name="T61" fmla="*/ 0 h 2089"/>
                <a:gd name="T62" fmla="*/ 0 w 967"/>
                <a:gd name="T63" fmla="*/ 0 h 2089"/>
                <a:gd name="T64" fmla="*/ 0 w 967"/>
                <a:gd name="T65" fmla="*/ 0 h 2089"/>
                <a:gd name="T66" fmla="*/ 0 w 967"/>
                <a:gd name="T67" fmla="*/ 0 h 2089"/>
                <a:gd name="T68" fmla="*/ 0 w 967"/>
                <a:gd name="T69" fmla="*/ 0 h 2089"/>
                <a:gd name="T70" fmla="*/ 0 w 967"/>
                <a:gd name="T71" fmla="*/ 0 h 2089"/>
                <a:gd name="T72" fmla="*/ 0 w 967"/>
                <a:gd name="T73" fmla="*/ 0 h 2089"/>
                <a:gd name="T74" fmla="*/ 0 w 967"/>
                <a:gd name="T75" fmla="*/ 0 h 2089"/>
                <a:gd name="T76" fmla="*/ 0 w 967"/>
                <a:gd name="T77" fmla="*/ 0 h 2089"/>
                <a:gd name="T78" fmla="*/ 0 w 967"/>
                <a:gd name="T79" fmla="*/ 0 h 2089"/>
                <a:gd name="T80" fmla="*/ 0 w 967"/>
                <a:gd name="T81" fmla="*/ 0 h 2089"/>
                <a:gd name="T82" fmla="*/ 0 w 967"/>
                <a:gd name="T83" fmla="*/ 0 h 2089"/>
                <a:gd name="T84" fmla="*/ 0 w 967"/>
                <a:gd name="T85" fmla="*/ 0 h 2089"/>
                <a:gd name="T86" fmla="*/ 0 w 967"/>
                <a:gd name="T87" fmla="*/ 0 h 2089"/>
                <a:gd name="T88" fmla="*/ 0 w 967"/>
                <a:gd name="T89" fmla="*/ 0 h 2089"/>
                <a:gd name="T90" fmla="*/ 0 w 967"/>
                <a:gd name="T91" fmla="*/ 0 h 2089"/>
                <a:gd name="T92" fmla="*/ 0 w 967"/>
                <a:gd name="T93" fmla="*/ 0 h 2089"/>
                <a:gd name="T94" fmla="*/ 0 w 967"/>
                <a:gd name="T95" fmla="*/ 0 h 2089"/>
                <a:gd name="T96" fmla="*/ 0 w 967"/>
                <a:gd name="T97" fmla="*/ 0 h 2089"/>
                <a:gd name="T98" fmla="*/ 0 w 967"/>
                <a:gd name="T99" fmla="*/ 0 h 2089"/>
                <a:gd name="T100" fmla="*/ 0 w 967"/>
                <a:gd name="T101" fmla="*/ 0 h 2089"/>
                <a:gd name="T102" fmla="*/ 0 w 967"/>
                <a:gd name="T103" fmla="*/ 0 h 2089"/>
                <a:gd name="T104" fmla="*/ 0 w 967"/>
                <a:gd name="T105" fmla="*/ 0 h 2089"/>
                <a:gd name="T106" fmla="*/ 0 w 967"/>
                <a:gd name="T107" fmla="*/ 0 h 2089"/>
                <a:gd name="T108" fmla="*/ 0 w 967"/>
                <a:gd name="T109" fmla="*/ 0 h 2089"/>
                <a:gd name="T110" fmla="*/ 0 w 967"/>
                <a:gd name="T111" fmla="*/ 0 h 2089"/>
                <a:gd name="T112" fmla="*/ 0 w 967"/>
                <a:gd name="T113" fmla="*/ 0 h 2089"/>
                <a:gd name="T114" fmla="*/ 0 w 967"/>
                <a:gd name="T115" fmla="*/ 0 h 2089"/>
                <a:gd name="T116" fmla="*/ 0 w 967"/>
                <a:gd name="T117" fmla="*/ 0 h 2089"/>
                <a:gd name="T118" fmla="*/ 0 w 967"/>
                <a:gd name="T119" fmla="*/ 0 h 20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967"/>
                <a:gd name="T181" fmla="*/ 0 h 2089"/>
                <a:gd name="T182" fmla="*/ 967 w 967"/>
                <a:gd name="T183" fmla="*/ 2089 h 208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967" h="2089">
                  <a:moveTo>
                    <a:pt x="160" y="74"/>
                  </a:moveTo>
                  <a:lnTo>
                    <a:pt x="196" y="56"/>
                  </a:lnTo>
                  <a:lnTo>
                    <a:pt x="233" y="41"/>
                  </a:lnTo>
                  <a:lnTo>
                    <a:pt x="271" y="28"/>
                  </a:lnTo>
                  <a:lnTo>
                    <a:pt x="310" y="18"/>
                  </a:lnTo>
                  <a:lnTo>
                    <a:pt x="349" y="10"/>
                  </a:lnTo>
                  <a:lnTo>
                    <a:pt x="389" y="4"/>
                  </a:lnTo>
                  <a:lnTo>
                    <a:pt x="429" y="0"/>
                  </a:lnTo>
                  <a:lnTo>
                    <a:pt x="470" y="0"/>
                  </a:lnTo>
                  <a:lnTo>
                    <a:pt x="511" y="2"/>
                  </a:lnTo>
                  <a:lnTo>
                    <a:pt x="552" y="6"/>
                  </a:lnTo>
                  <a:lnTo>
                    <a:pt x="594" y="12"/>
                  </a:lnTo>
                  <a:lnTo>
                    <a:pt x="635" y="21"/>
                  </a:lnTo>
                  <a:lnTo>
                    <a:pt x="676" y="32"/>
                  </a:lnTo>
                  <a:lnTo>
                    <a:pt x="717" y="45"/>
                  </a:lnTo>
                  <a:lnTo>
                    <a:pt x="757" y="60"/>
                  </a:lnTo>
                  <a:lnTo>
                    <a:pt x="798" y="79"/>
                  </a:lnTo>
                  <a:lnTo>
                    <a:pt x="819" y="193"/>
                  </a:lnTo>
                  <a:lnTo>
                    <a:pt x="840" y="307"/>
                  </a:lnTo>
                  <a:lnTo>
                    <a:pt x="861" y="421"/>
                  </a:lnTo>
                  <a:lnTo>
                    <a:pt x="883" y="535"/>
                  </a:lnTo>
                  <a:lnTo>
                    <a:pt x="904" y="649"/>
                  </a:lnTo>
                  <a:lnTo>
                    <a:pt x="925" y="763"/>
                  </a:lnTo>
                  <a:lnTo>
                    <a:pt x="946" y="878"/>
                  </a:lnTo>
                  <a:lnTo>
                    <a:pt x="967" y="992"/>
                  </a:lnTo>
                  <a:lnTo>
                    <a:pt x="951" y="1021"/>
                  </a:lnTo>
                  <a:lnTo>
                    <a:pt x="934" y="1046"/>
                  </a:lnTo>
                  <a:lnTo>
                    <a:pt x="918" y="1069"/>
                  </a:lnTo>
                  <a:lnTo>
                    <a:pt x="900" y="1090"/>
                  </a:lnTo>
                  <a:lnTo>
                    <a:pt x="884" y="1108"/>
                  </a:lnTo>
                  <a:lnTo>
                    <a:pt x="866" y="1125"/>
                  </a:lnTo>
                  <a:lnTo>
                    <a:pt x="849" y="1142"/>
                  </a:lnTo>
                  <a:lnTo>
                    <a:pt x="830" y="1158"/>
                  </a:lnTo>
                  <a:lnTo>
                    <a:pt x="810" y="1173"/>
                  </a:lnTo>
                  <a:lnTo>
                    <a:pt x="791" y="1188"/>
                  </a:lnTo>
                  <a:lnTo>
                    <a:pt x="770" y="1203"/>
                  </a:lnTo>
                  <a:lnTo>
                    <a:pt x="749" y="1219"/>
                  </a:lnTo>
                  <a:lnTo>
                    <a:pt x="727" y="1236"/>
                  </a:lnTo>
                  <a:lnTo>
                    <a:pt x="703" y="1253"/>
                  </a:lnTo>
                  <a:lnTo>
                    <a:pt x="679" y="1273"/>
                  </a:lnTo>
                  <a:lnTo>
                    <a:pt x="654" y="1295"/>
                  </a:lnTo>
                  <a:lnTo>
                    <a:pt x="651" y="1414"/>
                  </a:lnTo>
                  <a:lnTo>
                    <a:pt x="648" y="1535"/>
                  </a:lnTo>
                  <a:lnTo>
                    <a:pt x="645" y="1656"/>
                  </a:lnTo>
                  <a:lnTo>
                    <a:pt x="642" y="1776"/>
                  </a:lnTo>
                  <a:lnTo>
                    <a:pt x="635" y="1781"/>
                  </a:lnTo>
                  <a:lnTo>
                    <a:pt x="628" y="1786"/>
                  </a:lnTo>
                  <a:lnTo>
                    <a:pt x="621" y="1791"/>
                  </a:lnTo>
                  <a:lnTo>
                    <a:pt x="616" y="1797"/>
                  </a:lnTo>
                  <a:lnTo>
                    <a:pt x="609" y="1801"/>
                  </a:lnTo>
                  <a:lnTo>
                    <a:pt x="602" y="1807"/>
                  </a:lnTo>
                  <a:lnTo>
                    <a:pt x="595" y="1812"/>
                  </a:lnTo>
                  <a:lnTo>
                    <a:pt x="588" y="1817"/>
                  </a:lnTo>
                  <a:lnTo>
                    <a:pt x="593" y="1829"/>
                  </a:lnTo>
                  <a:lnTo>
                    <a:pt x="597" y="1840"/>
                  </a:lnTo>
                  <a:lnTo>
                    <a:pt x="602" y="1852"/>
                  </a:lnTo>
                  <a:lnTo>
                    <a:pt x="606" y="1864"/>
                  </a:lnTo>
                  <a:lnTo>
                    <a:pt x="655" y="1865"/>
                  </a:lnTo>
                  <a:lnTo>
                    <a:pt x="689" y="1875"/>
                  </a:lnTo>
                  <a:lnTo>
                    <a:pt x="714" y="1893"/>
                  </a:lnTo>
                  <a:lnTo>
                    <a:pt x="729" y="1918"/>
                  </a:lnTo>
                  <a:lnTo>
                    <a:pt x="737" y="1949"/>
                  </a:lnTo>
                  <a:lnTo>
                    <a:pt x="739" y="1984"/>
                  </a:lnTo>
                  <a:lnTo>
                    <a:pt x="739" y="2024"/>
                  </a:lnTo>
                  <a:lnTo>
                    <a:pt x="737" y="2066"/>
                  </a:lnTo>
                  <a:lnTo>
                    <a:pt x="695" y="2067"/>
                  </a:lnTo>
                  <a:lnTo>
                    <a:pt x="653" y="2068"/>
                  </a:lnTo>
                  <a:lnTo>
                    <a:pt x="611" y="2070"/>
                  </a:lnTo>
                  <a:lnTo>
                    <a:pt x="570" y="2072"/>
                  </a:lnTo>
                  <a:lnTo>
                    <a:pt x="527" y="2073"/>
                  </a:lnTo>
                  <a:lnTo>
                    <a:pt x="485" y="2074"/>
                  </a:lnTo>
                  <a:lnTo>
                    <a:pt x="444" y="2075"/>
                  </a:lnTo>
                  <a:lnTo>
                    <a:pt x="402" y="2078"/>
                  </a:lnTo>
                  <a:lnTo>
                    <a:pt x="360" y="2079"/>
                  </a:lnTo>
                  <a:lnTo>
                    <a:pt x="318" y="2080"/>
                  </a:lnTo>
                  <a:lnTo>
                    <a:pt x="277" y="2081"/>
                  </a:lnTo>
                  <a:lnTo>
                    <a:pt x="234" y="2083"/>
                  </a:lnTo>
                  <a:lnTo>
                    <a:pt x="193" y="2085"/>
                  </a:lnTo>
                  <a:lnTo>
                    <a:pt x="151" y="2086"/>
                  </a:lnTo>
                  <a:lnTo>
                    <a:pt x="109" y="2088"/>
                  </a:lnTo>
                  <a:lnTo>
                    <a:pt x="67" y="2089"/>
                  </a:lnTo>
                  <a:lnTo>
                    <a:pt x="66" y="2025"/>
                  </a:lnTo>
                  <a:lnTo>
                    <a:pt x="65" y="1975"/>
                  </a:lnTo>
                  <a:lnTo>
                    <a:pt x="67" y="1938"/>
                  </a:lnTo>
                  <a:lnTo>
                    <a:pt x="74" y="1910"/>
                  </a:lnTo>
                  <a:lnTo>
                    <a:pt x="90" y="1889"/>
                  </a:lnTo>
                  <a:lnTo>
                    <a:pt x="117" y="1872"/>
                  </a:lnTo>
                  <a:lnTo>
                    <a:pt x="159" y="1855"/>
                  </a:lnTo>
                  <a:lnTo>
                    <a:pt x="218" y="1838"/>
                  </a:lnTo>
                  <a:lnTo>
                    <a:pt x="226" y="1829"/>
                  </a:lnTo>
                  <a:lnTo>
                    <a:pt x="233" y="1819"/>
                  </a:lnTo>
                  <a:lnTo>
                    <a:pt x="241" y="1808"/>
                  </a:lnTo>
                  <a:lnTo>
                    <a:pt x="248" y="1799"/>
                  </a:lnTo>
                  <a:lnTo>
                    <a:pt x="239" y="1797"/>
                  </a:lnTo>
                  <a:lnTo>
                    <a:pt x="230" y="1794"/>
                  </a:lnTo>
                  <a:lnTo>
                    <a:pt x="220" y="1792"/>
                  </a:lnTo>
                  <a:lnTo>
                    <a:pt x="211" y="1790"/>
                  </a:lnTo>
                  <a:lnTo>
                    <a:pt x="202" y="1788"/>
                  </a:lnTo>
                  <a:lnTo>
                    <a:pt x="193" y="1785"/>
                  </a:lnTo>
                  <a:lnTo>
                    <a:pt x="184" y="1783"/>
                  </a:lnTo>
                  <a:lnTo>
                    <a:pt x="174" y="1781"/>
                  </a:lnTo>
                  <a:lnTo>
                    <a:pt x="175" y="1630"/>
                  </a:lnTo>
                  <a:lnTo>
                    <a:pt x="177" y="1479"/>
                  </a:lnTo>
                  <a:lnTo>
                    <a:pt x="178" y="1328"/>
                  </a:lnTo>
                  <a:lnTo>
                    <a:pt x="179" y="1177"/>
                  </a:lnTo>
                  <a:lnTo>
                    <a:pt x="194" y="1158"/>
                  </a:lnTo>
                  <a:lnTo>
                    <a:pt x="210" y="1138"/>
                  </a:lnTo>
                  <a:lnTo>
                    <a:pt x="225" y="1119"/>
                  </a:lnTo>
                  <a:lnTo>
                    <a:pt x="241" y="1098"/>
                  </a:lnTo>
                  <a:lnTo>
                    <a:pt x="256" y="1078"/>
                  </a:lnTo>
                  <a:lnTo>
                    <a:pt x="272" y="1057"/>
                  </a:lnTo>
                  <a:lnTo>
                    <a:pt x="287" y="1038"/>
                  </a:lnTo>
                  <a:lnTo>
                    <a:pt x="302" y="1017"/>
                  </a:lnTo>
                  <a:lnTo>
                    <a:pt x="324" y="1002"/>
                  </a:lnTo>
                  <a:lnTo>
                    <a:pt x="345" y="988"/>
                  </a:lnTo>
                  <a:lnTo>
                    <a:pt x="367" y="973"/>
                  </a:lnTo>
                  <a:lnTo>
                    <a:pt x="388" y="958"/>
                  </a:lnTo>
                  <a:lnTo>
                    <a:pt x="409" y="943"/>
                  </a:lnTo>
                  <a:lnTo>
                    <a:pt x="430" y="930"/>
                  </a:lnTo>
                  <a:lnTo>
                    <a:pt x="452" y="915"/>
                  </a:lnTo>
                  <a:lnTo>
                    <a:pt x="473" y="901"/>
                  </a:lnTo>
                  <a:lnTo>
                    <a:pt x="506" y="861"/>
                  </a:lnTo>
                  <a:lnTo>
                    <a:pt x="532" y="824"/>
                  </a:lnTo>
                  <a:lnTo>
                    <a:pt x="550" y="787"/>
                  </a:lnTo>
                  <a:lnTo>
                    <a:pt x="563" y="748"/>
                  </a:lnTo>
                  <a:lnTo>
                    <a:pt x="567" y="701"/>
                  </a:lnTo>
                  <a:lnTo>
                    <a:pt x="566" y="642"/>
                  </a:lnTo>
                  <a:lnTo>
                    <a:pt x="559" y="568"/>
                  </a:lnTo>
                  <a:lnTo>
                    <a:pt x="548" y="477"/>
                  </a:lnTo>
                  <a:lnTo>
                    <a:pt x="530" y="456"/>
                  </a:lnTo>
                  <a:lnTo>
                    <a:pt x="514" y="438"/>
                  </a:lnTo>
                  <a:lnTo>
                    <a:pt x="500" y="423"/>
                  </a:lnTo>
                  <a:lnTo>
                    <a:pt x="488" y="410"/>
                  </a:lnTo>
                  <a:lnTo>
                    <a:pt x="476" y="401"/>
                  </a:lnTo>
                  <a:lnTo>
                    <a:pt x="465" y="393"/>
                  </a:lnTo>
                  <a:lnTo>
                    <a:pt x="453" y="387"/>
                  </a:lnTo>
                  <a:lnTo>
                    <a:pt x="442" y="384"/>
                  </a:lnTo>
                  <a:lnTo>
                    <a:pt x="429" y="382"/>
                  </a:lnTo>
                  <a:lnTo>
                    <a:pt x="416" y="382"/>
                  </a:lnTo>
                  <a:lnTo>
                    <a:pt x="401" y="383"/>
                  </a:lnTo>
                  <a:lnTo>
                    <a:pt x="384" y="385"/>
                  </a:lnTo>
                  <a:lnTo>
                    <a:pt x="366" y="388"/>
                  </a:lnTo>
                  <a:lnTo>
                    <a:pt x="344" y="394"/>
                  </a:lnTo>
                  <a:lnTo>
                    <a:pt x="318" y="399"/>
                  </a:lnTo>
                  <a:lnTo>
                    <a:pt x="291" y="406"/>
                  </a:lnTo>
                  <a:lnTo>
                    <a:pt x="286" y="417"/>
                  </a:lnTo>
                  <a:lnTo>
                    <a:pt x="281" y="429"/>
                  </a:lnTo>
                  <a:lnTo>
                    <a:pt x="277" y="440"/>
                  </a:lnTo>
                  <a:lnTo>
                    <a:pt x="272" y="452"/>
                  </a:lnTo>
                  <a:lnTo>
                    <a:pt x="266" y="463"/>
                  </a:lnTo>
                  <a:lnTo>
                    <a:pt x="262" y="475"/>
                  </a:lnTo>
                  <a:lnTo>
                    <a:pt x="257" y="486"/>
                  </a:lnTo>
                  <a:lnTo>
                    <a:pt x="253" y="498"/>
                  </a:lnTo>
                  <a:lnTo>
                    <a:pt x="250" y="564"/>
                  </a:lnTo>
                  <a:lnTo>
                    <a:pt x="248" y="628"/>
                  </a:lnTo>
                  <a:lnTo>
                    <a:pt x="246" y="694"/>
                  </a:lnTo>
                  <a:lnTo>
                    <a:pt x="243" y="759"/>
                  </a:lnTo>
                  <a:lnTo>
                    <a:pt x="228" y="760"/>
                  </a:lnTo>
                  <a:lnTo>
                    <a:pt x="213" y="762"/>
                  </a:lnTo>
                  <a:lnTo>
                    <a:pt x="199" y="763"/>
                  </a:lnTo>
                  <a:lnTo>
                    <a:pt x="182" y="764"/>
                  </a:lnTo>
                  <a:lnTo>
                    <a:pt x="167" y="765"/>
                  </a:lnTo>
                  <a:lnTo>
                    <a:pt x="152" y="766"/>
                  </a:lnTo>
                  <a:lnTo>
                    <a:pt x="137" y="767"/>
                  </a:lnTo>
                  <a:lnTo>
                    <a:pt x="122" y="768"/>
                  </a:lnTo>
                  <a:lnTo>
                    <a:pt x="106" y="771"/>
                  </a:lnTo>
                  <a:lnTo>
                    <a:pt x="91" y="772"/>
                  </a:lnTo>
                  <a:lnTo>
                    <a:pt x="76" y="773"/>
                  </a:lnTo>
                  <a:lnTo>
                    <a:pt x="61" y="774"/>
                  </a:lnTo>
                  <a:lnTo>
                    <a:pt x="45" y="775"/>
                  </a:lnTo>
                  <a:lnTo>
                    <a:pt x="30" y="777"/>
                  </a:lnTo>
                  <a:lnTo>
                    <a:pt x="15" y="778"/>
                  </a:lnTo>
                  <a:lnTo>
                    <a:pt x="0" y="779"/>
                  </a:lnTo>
                  <a:lnTo>
                    <a:pt x="7" y="748"/>
                  </a:lnTo>
                  <a:lnTo>
                    <a:pt x="27" y="667"/>
                  </a:lnTo>
                  <a:lnTo>
                    <a:pt x="53" y="554"/>
                  </a:lnTo>
                  <a:lnTo>
                    <a:pt x="83" y="423"/>
                  </a:lnTo>
                  <a:lnTo>
                    <a:pt x="113" y="294"/>
                  </a:lnTo>
                  <a:lnTo>
                    <a:pt x="139" y="181"/>
                  </a:lnTo>
                  <a:lnTo>
                    <a:pt x="156" y="102"/>
                  </a:lnTo>
                  <a:lnTo>
                    <a:pt x="160" y="74"/>
                  </a:lnTo>
                  <a:close/>
                </a:path>
              </a:pathLst>
            </a:custGeom>
            <a:solidFill>
              <a:srgbClr val="A3A3C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88" name="Freeform 17"/>
            <p:cNvSpPr>
              <a:spLocks/>
            </p:cNvSpPr>
            <p:nvPr/>
          </p:nvSpPr>
          <p:spPr bwMode="auto">
            <a:xfrm>
              <a:off x="2667" y="1630"/>
              <a:ext cx="481" cy="1040"/>
            </a:xfrm>
            <a:custGeom>
              <a:avLst/>
              <a:gdLst>
                <a:gd name="T0" fmla="*/ 1 w 962"/>
                <a:gd name="T1" fmla="*/ 1 h 2079"/>
                <a:gd name="T2" fmla="*/ 1 w 962"/>
                <a:gd name="T3" fmla="*/ 1 h 2079"/>
                <a:gd name="T4" fmla="*/ 1 w 962"/>
                <a:gd name="T5" fmla="*/ 0 h 2079"/>
                <a:gd name="T6" fmla="*/ 1 w 962"/>
                <a:gd name="T7" fmla="*/ 1 h 2079"/>
                <a:gd name="T8" fmla="*/ 1 w 962"/>
                <a:gd name="T9" fmla="*/ 1 h 2079"/>
                <a:gd name="T10" fmla="*/ 1 w 962"/>
                <a:gd name="T11" fmla="*/ 1 h 2079"/>
                <a:gd name="T12" fmla="*/ 1 w 962"/>
                <a:gd name="T13" fmla="*/ 1 h 2079"/>
                <a:gd name="T14" fmla="*/ 1 w 962"/>
                <a:gd name="T15" fmla="*/ 1 h 2079"/>
                <a:gd name="T16" fmla="*/ 1 w 962"/>
                <a:gd name="T17" fmla="*/ 1 h 2079"/>
                <a:gd name="T18" fmla="*/ 1 w 962"/>
                <a:gd name="T19" fmla="*/ 1 h 2079"/>
                <a:gd name="T20" fmla="*/ 1 w 962"/>
                <a:gd name="T21" fmla="*/ 1 h 2079"/>
                <a:gd name="T22" fmla="*/ 1 w 962"/>
                <a:gd name="T23" fmla="*/ 1 h 2079"/>
                <a:gd name="T24" fmla="*/ 1 w 962"/>
                <a:gd name="T25" fmla="*/ 1 h 2079"/>
                <a:gd name="T26" fmla="*/ 1 w 962"/>
                <a:gd name="T27" fmla="*/ 1 h 2079"/>
                <a:gd name="T28" fmla="*/ 1 w 962"/>
                <a:gd name="T29" fmla="*/ 1 h 2079"/>
                <a:gd name="T30" fmla="*/ 1 w 962"/>
                <a:gd name="T31" fmla="*/ 1 h 2079"/>
                <a:gd name="T32" fmla="*/ 1 w 962"/>
                <a:gd name="T33" fmla="*/ 1 h 2079"/>
                <a:gd name="T34" fmla="*/ 1 w 962"/>
                <a:gd name="T35" fmla="*/ 1 h 2079"/>
                <a:gd name="T36" fmla="*/ 1 w 962"/>
                <a:gd name="T37" fmla="*/ 1 h 2079"/>
                <a:gd name="T38" fmla="*/ 1 w 962"/>
                <a:gd name="T39" fmla="*/ 1 h 2079"/>
                <a:gd name="T40" fmla="*/ 1 w 962"/>
                <a:gd name="T41" fmla="*/ 1 h 2079"/>
                <a:gd name="T42" fmla="*/ 1 w 962"/>
                <a:gd name="T43" fmla="*/ 1 h 2079"/>
                <a:gd name="T44" fmla="*/ 1 w 962"/>
                <a:gd name="T45" fmla="*/ 1 h 2079"/>
                <a:gd name="T46" fmla="*/ 1 w 962"/>
                <a:gd name="T47" fmla="*/ 1 h 2079"/>
                <a:gd name="T48" fmla="*/ 1 w 962"/>
                <a:gd name="T49" fmla="*/ 1 h 2079"/>
                <a:gd name="T50" fmla="*/ 1 w 962"/>
                <a:gd name="T51" fmla="*/ 1 h 2079"/>
                <a:gd name="T52" fmla="*/ 1 w 962"/>
                <a:gd name="T53" fmla="*/ 1 h 2079"/>
                <a:gd name="T54" fmla="*/ 1 w 962"/>
                <a:gd name="T55" fmla="*/ 1 h 2079"/>
                <a:gd name="T56" fmla="*/ 1 w 962"/>
                <a:gd name="T57" fmla="*/ 1 h 2079"/>
                <a:gd name="T58" fmla="*/ 1 w 962"/>
                <a:gd name="T59" fmla="*/ 1 h 2079"/>
                <a:gd name="T60" fmla="*/ 1 w 962"/>
                <a:gd name="T61" fmla="*/ 1 h 2079"/>
                <a:gd name="T62" fmla="*/ 1 w 962"/>
                <a:gd name="T63" fmla="*/ 1 h 2079"/>
                <a:gd name="T64" fmla="*/ 1 w 962"/>
                <a:gd name="T65" fmla="*/ 1 h 2079"/>
                <a:gd name="T66" fmla="*/ 1 w 962"/>
                <a:gd name="T67" fmla="*/ 1 h 2079"/>
                <a:gd name="T68" fmla="*/ 1 w 962"/>
                <a:gd name="T69" fmla="*/ 1 h 2079"/>
                <a:gd name="T70" fmla="*/ 1 w 962"/>
                <a:gd name="T71" fmla="*/ 1 h 2079"/>
                <a:gd name="T72" fmla="*/ 1 w 962"/>
                <a:gd name="T73" fmla="*/ 1 h 2079"/>
                <a:gd name="T74" fmla="*/ 1 w 962"/>
                <a:gd name="T75" fmla="*/ 1 h 2079"/>
                <a:gd name="T76" fmla="*/ 1 w 962"/>
                <a:gd name="T77" fmla="*/ 1 h 2079"/>
                <a:gd name="T78" fmla="*/ 1 w 962"/>
                <a:gd name="T79" fmla="*/ 1 h 2079"/>
                <a:gd name="T80" fmla="*/ 1 w 962"/>
                <a:gd name="T81" fmla="*/ 1 h 2079"/>
                <a:gd name="T82" fmla="*/ 1 w 962"/>
                <a:gd name="T83" fmla="*/ 1 h 2079"/>
                <a:gd name="T84" fmla="*/ 1 w 962"/>
                <a:gd name="T85" fmla="*/ 1 h 2079"/>
                <a:gd name="T86" fmla="*/ 1 w 962"/>
                <a:gd name="T87" fmla="*/ 1 h 2079"/>
                <a:gd name="T88" fmla="*/ 1 w 962"/>
                <a:gd name="T89" fmla="*/ 1 h 2079"/>
                <a:gd name="T90" fmla="*/ 1 w 962"/>
                <a:gd name="T91" fmla="*/ 1 h 2079"/>
                <a:gd name="T92" fmla="*/ 1 w 962"/>
                <a:gd name="T93" fmla="*/ 1 h 2079"/>
                <a:gd name="T94" fmla="*/ 1 w 962"/>
                <a:gd name="T95" fmla="*/ 1 h 2079"/>
                <a:gd name="T96" fmla="*/ 1 w 962"/>
                <a:gd name="T97" fmla="*/ 1 h 2079"/>
                <a:gd name="T98" fmla="*/ 1 w 962"/>
                <a:gd name="T99" fmla="*/ 1 h 2079"/>
                <a:gd name="T100" fmla="*/ 1 w 962"/>
                <a:gd name="T101" fmla="*/ 1 h 2079"/>
                <a:gd name="T102" fmla="*/ 1 w 962"/>
                <a:gd name="T103" fmla="*/ 1 h 2079"/>
                <a:gd name="T104" fmla="*/ 1 w 962"/>
                <a:gd name="T105" fmla="*/ 1 h 2079"/>
                <a:gd name="T106" fmla="*/ 1 w 962"/>
                <a:gd name="T107" fmla="*/ 1 h 2079"/>
                <a:gd name="T108" fmla="*/ 1 w 962"/>
                <a:gd name="T109" fmla="*/ 1 h 2079"/>
                <a:gd name="T110" fmla="*/ 1 w 962"/>
                <a:gd name="T111" fmla="*/ 1 h 2079"/>
                <a:gd name="T112" fmla="*/ 1 w 962"/>
                <a:gd name="T113" fmla="*/ 1 h 2079"/>
                <a:gd name="T114" fmla="*/ 1 w 962"/>
                <a:gd name="T115" fmla="*/ 1 h 2079"/>
                <a:gd name="T116" fmla="*/ 1 w 962"/>
                <a:gd name="T117" fmla="*/ 1 h 2079"/>
                <a:gd name="T118" fmla="*/ 1 w 962"/>
                <a:gd name="T119" fmla="*/ 1 h 2079"/>
                <a:gd name="T120" fmla="*/ 1 w 962"/>
                <a:gd name="T121" fmla="*/ 1 h 2079"/>
                <a:gd name="T122" fmla="*/ 1 w 962"/>
                <a:gd name="T123" fmla="*/ 1 h 2079"/>
                <a:gd name="T124" fmla="*/ 1 w 962"/>
                <a:gd name="T125" fmla="*/ 1 h 207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62"/>
                <a:gd name="T190" fmla="*/ 0 h 2079"/>
                <a:gd name="T191" fmla="*/ 962 w 962"/>
                <a:gd name="T192" fmla="*/ 2079 h 207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62" h="2079">
                  <a:moveTo>
                    <a:pt x="155" y="75"/>
                  </a:moveTo>
                  <a:lnTo>
                    <a:pt x="193" y="57"/>
                  </a:lnTo>
                  <a:lnTo>
                    <a:pt x="232" y="41"/>
                  </a:lnTo>
                  <a:lnTo>
                    <a:pt x="270" y="28"/>
                  </a:lnTo>
                  <a:lnTo>
                    <a:pt x="310" y="18"/>
                  </a:lnTo>
                  <a:lnTo>
                    <a:pt x="350" y="9"/>
                  </a:lnTo>
                  <a:lnTo>
                    <a:pt x="389" y="3"/>
                  </a:lnTo>
                  <a:lnTo>
                    <a:pt x="429" y="1"/>
                  </a:lnTo>
                  <a:lnTo>
                    <a:pt x="470" y="0"/>
                  </a:lnTo>
                  <a:lnTo>
                    <a:pt x="510" y="1"/>
                  </a:lnTo>
                  <a:lnTo>
                    <a:pt x="550" y="5"/>
                  </a:lnTo>
                  <a:lnTo>
                    <a:pt x="592" y="12"/>
                  </a:lnTo>
                  <a:lnTo>
                    <a:pt x="633" y="20"/>
                  </a:lnTo>
                  <a:lnTo>
                    <a:pt x="674" y="33"/>
                  </a:lnTo>
                  <a:lnTo>
                    <a:pt x="715" y="47"/>
                  </a:lnTo>
                  <a:lnTo>
                    <a:pt x="757" y="63"/>
                  </a:lnTo>
                  <a:lnTo>
                    <a:pt x="798" y="83"/>
                  </a:lnTo>
                  <a:lnTo>
                    <a:pt x="819" y="193"/>
                  </a:lnTo>
                  <a:lnTo>
                    <a:pt x="839" y="305"/>
                  </a:lnTo>
                  <a:lnTo>
                    <a:pt x="859" y="415"/>
                  </a:lnTo>
                  <a:lnTo>
                    <a:pt x="880" y="526"/>
                  </a:lnTo>
                  <a:lnTo>
                    <a:pt x="901" y="638"/>
                  </a:lnTo>
                  <a:lnTo>
                    <a:pt x="922" y="748"/>
                  </a:lnTo>
                  <a:lnTo>
                    <a:pt x="941" y="859"/>
                  </a:lnTo>
                  <a:lnTo>
                    <a:pt x="962" y="969"/>
                  </a:lnTo>
                  <a:lnTo>
                    <a:pt x="946" y="998"/>
                  </a:lnTo>
                  <a:lnTo>
                    <a:pt x="928" y="1023"/>
                  </a:lnTo>
                  <a:lnTo>
                    <a:pt x="912" y="1046"/>
                  </a:lnTo>
                  <a:lnTo>
                    <a:pt x="895" y="1068"/>
                  </a:lnTo>
                  <a:lnTo>
                    <a:pt x="877" y="1088"/>
                  </a:lnTo>
                  <a:lnTo>
                    <a:pt x="859" y="1106"/>
                  </a:lnTo>
                  <a:lnTo>
                    <a:pt x="840" y="1122"/>
                  </a:lnTo>
                  <a:lnTo>
                    <a:pt x="821" y="1138"/>
                  </a:lnTo>
                  <a:lnTo>
                    <a:pt x="802" y="1155"/>
                  </a:lnTo>
                  <a:lnTo>
                    <a:pt x="781" y="1170"/>
                  </a:lnTo>
                  <a:lnTo>
                    <a:pt x="759" y="1186"/>
                  </a:lnTo>
                  <a:lnTo>
                    <a:pt x="737" y="1202"/>
                  </a:lnTo>
                  <a:lnTo>
                    <a:pt x="714" y="1219"/>
                  </a:lnTo>
                  <a:lnTo>
                    <a:pt x="691" y="1237"/>
                  </a:lnTo>
                  <a:lnTo>
                    <a:pt x="666" y="1257"/>
                  </a:lnTo>
                  <a:lnTo>
                    <a:pt x="640" y="1279"/>
                  </a:lnTo>
                  <a:lnTo>
                    <a:pt x="638" y="1399"/>
                  </a:lnTo>
                  <a:lnTo>
                    <a:pt x="636" y="1518"/>
                  </a:lnTo>
                  <a:lnTo>
                    <a:pt x="632" y="1639"/>
                  </a:lnTo>
                  <a:lnTo>
                    <a:pt x="630" y="1759"/>
                  </a:lnTo>
                  <a:lnTo>
                    <a:pt x="622" y="1764"/>
                  </a:lnTo>
                  <a:lnTo>
                    <a:pt x="614" y="1768"/>
                  </a:lnTo>
                  <a:lnTo>
                    <a:pt x="606" y="1773"/>
                  </a:lnTo>
                  <a:lnTo>
                    <a:pt x="598" y="1778"/>
                  </a:lnTo>
                  <a:lnTo>
                    <a:pt x="590" y="1783"/>
                  </a:lnTo>
                  <a:lnTo>
                    <a:pt x="582" y="1788"/>
                  </a:lnTo>
                  <a:lnTo>
                    <a:pt x="574" y="1792"/>
                  </a:lnTo>
                  <a:lnTo>
                    <a:pt x="565" y="1797"/>
                  </a:lnTo>
                  <a:lnTo>
                    <a:pt x="569" y="1809"/>
                  </a:lnTo>
                  <a:lnTo>
                    <a:pt x="572" y="1819"/>
                  </a:lnTo>
                  <a:lnTo>
                    <a:pt x="576" y="1830"/>
                  </a:lnTo>
                  <a:lnTo>
                    <a:pt x="579" y="1842"/>
                  </a:lnTo>
                  <a:lnTo>
                    <a:pt x="628" y="1847"/>
                  </a:lnTo>
                  <a:lnTo>
                    <a:pt x="665" y="1858"/>
                  </a:lnTo>
                  <a:lnTo>
                    <a:pt x="690" y="1878"/>
                  </a:lnTo>
                  <a:lnTo>
                    <a:pt x="706" y="1904"/>
                  </a:lnTo>
                  <a:lnTo>
                    <a:pt x="715" y="1936"/>
                  </a:lnTo>
                  <a:lnTo>
                    <a:pt x="720" y="1972"/>
                  </a:lnTo>
                  <a:lnTo>
                    <a:pt x="720" y="2014"/>
                  </a:lnTo>
                  <a:lnTo>
                    <a:pt x="719" y="2057"/>
                  </a:lnTo>
                  <a:lnTo>
                    <a:pt x="678" y="2058"/>
                  </a:lnTo>
                  <a:lnTo>
                    <a:pt x="638" y="2060"/>
                  </a:lnTo>
                  <a:lnTo>
                    <a:pt x="599" y="2061"/>
                  </a:lnTo>
                  <a:lnTo>
                    <a:pt x="559" y="2063"/>
                  </a:lnTo>
                  <a:lnTo>
                    <a:pt x="518" y="2064"/>
                  </a:lnTo>
                  <a:lnTo>
                    <a:pt x="478" y="2065"/>
                  </a:lnTo>
                  <a:lnTo>
                    <a:pt x="439" y="2067"/>
                  </a:lnTo>
                  <a:lnTo>
                    <a:pt x="398" y="2068"/>
                  </a:lnTo>
                  <a:lnTo>
                    <a:pt x="358" y="2069"/>
                  </a:lnTo>
                  <a:lnTo>
                    <a:pt x="319" y="2070"/>
                  </a:lnTo>
                  <a:lnTo>
                    <a:pt x="278" y="2072"/>
                  </a:lnTo>
                  <a:lnTo>
                    <a:pt x="238" y="2073"/>
                  </a:lnTo>
                  <a:lnTo>
                    <a:pt x="198" y="2075"/>
                  </a:lnTo>
                  <a:lnTo>
                    <a:pt x="159" y="2076"/>
                  </a:lnTo>
                  <a:lnTo>
                    <a:pt x="118" y="2078"/>
                  </a:lnTo>
                  <a:lnTo>
                    <a:pt x="78" y="2079"/>
                  </a:lnTo>
                  <a:lnTo>
                    <a:pt x="78" y="2045"/>
                  </a:lnTo>
                  <a:lnTo>
                    <a:pt x="77" y="2015"/>
                  </a:lnTo>
                  <a:lnTo>
                    <a:pt x="77" y="1988"/>
                  </a:lnTo>
                  <a:lnTo>
                    <a:pt x="77" y="1965"/>
                  </a:lnTo>
                  <a:lnTo>
                    <a:pt x="78" y="1944"/>
                  </a:lnTo>
                  <a:lnTo>
                    <a:pt x="79" y="1927"/>
                  </a:lnTo>
                  <a:lnTo>
                    <a:pt x="83" y="1911"/>
                  </a:lnTo>
                  <a:lnTo>
                    <a:pt x="88" y="1897"/>
                  </a:lnTo>
                  <a:lnTo>
                    <a:pt x="95" y="1886"/>
                  </a:lnTo>
                  <a:lnTo>
                    <a:pt x="104" y="1875"/>
                  </a:lnTo>
                  <a:lnTo>
                    <a:pt x="117" y="1866"/>
                  </a:lnTo>
                  <a:lnTo>
                    <a:pt x="133" y="1858"/>
                  </a:lnTo>
                  <a:lnTo>
                    <a:pt x="153" y="1849"/>
                  </a:lnTo>
                  <a:lnTo>
                    <a:pt x="176" y="1841"/>
                  </a:lnTo>
                  <a:lnTo>
                    <a:pt x="204" y="1833"/>
                  </a:lnTo>
                  <a:lnTo>
                    <a:pt x="236" y="1824"/>
                  </a:lnTo>
                  <a:lnTo>
                    <a:pt x="242" y="1813"/>
                  </a:lnTo>
                  <a:lnTo>
                    <a:pt x="249" y="1803"/>
                  </a:lnTo>
                  <a:lnTo>
                    <a:pt x="255" y="1792"/>
                  </a:lnTo>
                  <a:lnTo>
                    <a:pt x="261" y="1782"/>
                  </a:lnTo>
                  <a:lnTo>
                    <a:pt x="251" y="1780"/>
                  </a:lnTo>
                  <a:lnTo>
                    <a:pt x="240" y="1778"/>
                  </a:lnTo>
                  <a:lnTo>
                    <a:pt x="230" y="1776"/>
                  </a:lnTo>
                  <a:lnTo>
                    <a:pt x="221" y="1774"/>
                  </a:lnTo>
                  <a:lnTo>
                    <a:pt x="210" y="1773"/>
                  </a:lnTo>
                  <a:lnTo>
                    <a:pt x="200" y="1771"/>
                  </a:lnTo>
                  <a:lnTo>
                    <a:pt x="190" y="1769"/>
                  </a:lnTo>
                  <a:lnTo>
                    <a:pt x="179" y="1767"/>
                  </a:lnTo>
                  <a:lnTo>
                    <a:pt x="181" y="1619"/>
                  </a:lnTo>
                  <a:lnTo>
                    <a:pt x="182" y="1471"/>
                  </a:lnTo>
                  <a:lnTo>
                    <a:pt x="182" y="1323"/>
                  </a:lnTo>
                  <a:lnTo>
                    <a:pt x="183" y="1175"/>
                  </a:lnTo>
                  <a:lnTo>
                    <a:pt x="198" y="1156"/>
                  </a:lnTo>
                  <a:lnTo>
                    <a:pt x="214" y="1135"/>
                  </a:lnTo>
                  <a:lnTo>
                    <a:pt x="229" y="1115"/>
                  </a:lnTo>
                  <a:lnTo>
                    <a:pt x="244" y="1095"/>
                  </a:lnTo>
                  <a:lnTo>
                    <a:pt x="260" y="1075"/>
                  </a:lnTo>
                  <a:lnTo>
                    <a:pt x="275" y="1054"/>
                  </a:lnTo>
                  <a:lnTo>
                    <a:pt x="290" y="1035"/>
                  </a:lnTo>
                  <a:lnTo>
                    <a:pt x="305" y="1014"/>
                  </a:lnTo>
                  <a:lnTo>
                    <a:pt x="326" y="999"/>
                  </a:lnTo>
                  <a:lnTo>
                    <a:pt x="348" y="985"/>
                  </a:lnTo>
                  <a:lnTo>
                    <a:pt x="368" y="970"/>
                  </a:lnTo>
                  <a:lnTo>
                    <a:pt x="390" y="955"/>
                  </a:lnTo>
                  <a:lnTo>
                    <a:pt x="411" y="940"/>
                  </a:lnTo>
                  <a:lnTo>
                    <a:pt x="433" y="927"/>
                  </a:lnTo>
                  <a:lnTo>
                    <a:pt x="454" y="912"/>
                  </a:lnTo>
                  <a:lnTo>
                    <a:pt x="474" y="898"/>
                  </a:lnTo>
                  <a:lnTo>
                    <a:pt x="512" y="855"/>
                  </a:lnTo>
                  <a:lnTo>
                    <a:pt x="541" y="817"/>
                  </a:lnTo>
                  <a:lnTo>
                    <a:pt x="561" y="778"/>
                  </a:lnTo>
                  <a:lnTo>
                    <a:pt x="574" y="737"/>
                  </a:lnTo>
                  <a:lnTo>
                    <a:pt x="578" y="687"/>
                  </a:lnTo>
                  <a:lnTo>
                    <a:pt x="577" y="627"/>
                  </a:lnTo>
                  <a:lnTo>
                    <a:pt x="570" y="554"/>
                  </a:lnTo>
                  <a:lnTo>
                    <a:pt x="557" y="461"/>
                  </a:lnTo>
                  <a:lnTo>
                    <a:pt x="540" y="438"/>
                  </a:lnTo>
                  <a:lnTo>
                    <a:pt x="524" y="420"/>
                  </a:lnTo>
                  <a:lnTo>
                    <a:pt x="510" y="403"/>
                  </a:lnTo>
                  <a:lnTo>
                    <a:pt x="496" y="389"/>
                  </a:lnTo>
                  <a:lnTo>
                    <a:pt x="482" y="378"/>
                  </a:lnTo>
                  <a:lnTo>
                    <a:pt x="470" y="369"/>
                  </a:lnTo>
                  <a:lnTo>
                    <a:pt x="456" y="364"/>
                  </a:lnTo>
                  <a:lnTo>
                    <a:pt x="442" y="360"/>
                  </a:lnTo>
                  <a:lnTo>
                    <a:pt x="428" y="358"/>
                  </a:lnTo>
                  <a:lnTo>
                    <a:pt x="412" y="358"/>
                  </a:lnTo>
                  <a:lnTo>
                    <a:pt x="396" y="359"/>
                  </a:lnTo>
                  <a:lnTo>
                    <a:pt x="376" y="362"/>
                  </a:lnTo>
                  <a:lnTo>
                    <a:pt x="356" y="367"/>
                  </a:lnTo>
                  <a:lnTo>
                    <a:pt x="333" y="373"/>
                  </a:lnTo>
                  <a:lnTo>
                    <a:pt x="307" y="378"/>
                  </a:lnTo>
                  <a:lnTo>
                    <a:pt x="278" y="387"/>
                  </a:lnTo>
                  <a:lnTo>
                    <a:pt x="274" y="398"/>
                  </a:lnTo>
                  <a:lnTo>
                    <a:pt x="269" y="410"/>
                  </a:lnTo>
                  <a:lnTo>
                    <a:pt x="265" y="421"/>
                  </a:lnTo>
                  <a:lnTo>
                    <a:pt x="260" y="433"/>
                  </a:lnTo>
                  <a:lnTo>
                    <a:pt x="254" y="444"/>
                  </a:lnTo>
                  <a:lnTo>
                    <a:pt x="250" y="456"/>
                  </a:lnTo>
                  <a:lnTo>
                    <a:pt x="245" y="467"/>
                  </a:lnTo>
                  <a:lnTo>
                    <a:pt x="240" y="479"/>
                  </a:lnTo>
                  <a:lnTo>
                    <a:pt x="239" y="544"/>
                  </a:lnTo>
                  <a:lnTo>
                    <a:pt x="237" y="609"/>
                  </a:lnTo>
                  <a:lnTo>
                    <a:pt x="236" y="674"/>
                  </a:lnTo>
                  <a:lnTo>
                    <a:pt x="234" y="740"/>
                  </a:lnTo>
                  <a:lnTo>
                    <a:pt x="219" y="741"/>
                  </a:lnTo>
                  <a:lnTo>
                    <a:pt x="205" y="742"/>
                  </a:lnTo>
                  <a:lnTo>
                    <a:pt x="190" y="744"/>
                  </a:lnTo>
                  <a:lnTo>
                    <a:pt x="175" y="745"/>
                  </a:lnTo>
                  <a:lnTo>
                    <a:pt x="160" y="746"/>
                  </a:lnTo>
                  <a:lnTo>
                    <a:pt x="146" y="747"/>
                  </a:lnTo>
                  <a:lnTo>
                    <a:pt x="131" y="748"/>
                  </a:lnTo>
                  <a:lnTo>
                    <a:pt x="116" y="749"/>
                  </a:lnTo>
                  <a:lnTo>
                    <a:pt x="101" y="750"/>
                  </a:lnTo>
                  <a:lnTo>
                    <a:pt x="87" y="752"/>
                  </a:lnTo>
                  <a:lnTo>
                    <a:pt x="72" y="753"/>
                  </a:lnTo>
                  <a:lnTo>
                    <a:pt x="57" y="754"/>
                  </a:lnTo>
                  <a:lnTo>
                    <a:pt x="43" y="755"/>
                  </a:lnTo>
                  <a:lnTo>
                    <a:pt x="28" y="756"/>
                  </a:lnTo>
                  <a:lnTo>
                    <a:pt x="15" y="757"/>
                  </a:lnTo>
                  <a:lnTo>
                    <a:pt x="0" y="758"/>
                  </a:lnTo>
                  <a:lnTo>
                    <a:pt x="6" y="729"/>
                  </a:lnTo>
                  <a:lnTo>
                    <a:pt x="25" y="650"/>
                  </a:lnTo>
                  <a:lnTo>
                    <a:pt x="50" y="540"/>
                  </a:lnTo>
                  <a:lnTo>
                    <a:pt x="80" y="413"/>
                  </a:lnTo>
                  <a:lnTo>
                    <a:pt x="109" y="288"/>
                  </a:lnTo>
                  <a:lnTo>
                    <a:pt x="133" y="178"/>
                  </a:lnTo>
                  <a:lnTo>
                    <a:pt x="151" y="102"/>
                  </a:lnTo>
                  <a:lnTo>
                    <a:pt x="155" y="75"/>
                  </a:lnTo>
                  <a:close/>
                </a:path>
              </a:pathLst>
            </a:custGeom>
            <a:solidFill>
              <a:srgbClr val="AFAF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89" name="Freeform 18"/>
            <p:cNvSpPr>
              <a:spLocks/>
            </p:cNvSpPr>
            <p:nvPr/>
          </p:nvSpPr>
          <p:spPr bwMode="auto">
            <a:xfrm>
              <a:off x="2668" y="1635"/>
              <a:ext cx="479" cy="1035"/>
            </a:xfrm>
            <a:custGeom>
              <a:avLst/>
              <a:gdLst>
                <a:gd name="T0" fmla="*/ 0 w 959"/>
                <a:gd name="T1" fmla="*/ 1 h 2070"/>
                <a:gd name="T2" fmla="*/ 0 w 959"/>
                <a:gd name="T3" fmla="*/ 1 h 2070"/>
                <a:gd name="T4" fmla="*/ 0 w 959"/>
                <a:gd name="T5" fmla="*/ 0 h 2070"/>
                <a:gd name="T6" fmla="*/ 0 w 959"/>
                <a:gd name="T7" fmla="*/ 1 h 2070"/>
                <a:gd name="T8" fmla="*/ 0 w 959"/>
                <a:gd name="T9" fmla="*/ 1 h 2070"/>
                <a:gd name="T10" fmla="*/ 0 w 959"/>
                <a:gd name="T11" fmla="*/ 1 h 2070"/>
                <a:gd name="T12" fmla="*/ 0 w 959"/>
                <a:gd name="T13" fmla="*/ 1 h 2070"/>
                <a:gd name="T14" fmla="*/ 0 w 959"/>
                <a:gd name="T15" fmla="*/ 1 h 2070"/>
                <a:gd name="T16" fmla="*/ 0 w 959"/>
                <a:gd name="T17" fmla="*/ 1 h 2070"/>
                <a:gd name="T18" fmla="*/ 0 w 959"/>
                <a:gd name="T19" fmla="*/ 1 h 2070"/>
                <a:gd name="T20" fmla="*/ 0 w 959"/>
                <a:gd name="T21" fmla="*/ 1 h 2070"/>
                <a:gd name="T22" fmla="*/ 0 w 959"/>
                <a:gd name="T23" fmla="*/ 1 h 2070"/>
                <a:gd name="T24" fmla="*/ 0 w 959"/>
                <a:gd name="T25" fmla="*/ 1 h 2070"/>
                <a:gd name="T26" fmla="*/ 0 w 959"/>
                <a:gd name="T27" fmla="*/ 1 h 2070"/>
                <a:gd name="T28" fmla="*/ 0 w 959"/>
                <a:gd name="T29" fmla="*/ 1 h 2070"/>
                <a:gd name="T30" fmla="*/ 0 w 959"/>
                <a:gd name="T31" fmla="*/ 1 h 2070"/>
                <a:gd name="T32" fmla="*/ 0 w 959"/>
                <a:gd name="T33" fmla="*/ 1 h 2070"/>
                <a:gd name="T34" fmla="*/ 0 w 959"/>
                <a:gd name="T35" fmla="*/ 1 h 2070"/>
                <a:gd name="T36" fmla="*/ 0 w 959"/>
                <a:gd name="T37" fmla="*/ 1 h 2070"/>
                <a:gd name="T38" fmla="*/ 0 w 959"/>
                <a:gd name="T39" fmla="*/ 1 h 2070"/>
                <a:gd name="T40" fmla="*/ 0 w 959"/>
                <a:gd name="T41" fmla="*/ 1 h 2070"/>
                <a:gd name="T42" fmla="*/ 0 w 959"/>
                <a:gd name="T43" fmla="*/ 1 h 2070"/>
                <a:gd name="T44" fmla="*/ 0 w 959"/>
                <a:gd name="T45" fmla="*/ 1 h 2070"/>
                <a:gd name="T46" fmla="*/ 0 w 959"/>
                <a:gd name="T47" fmla="*/ 1 h 2070"/>
                <a:gd name="T48" fmla="*/ 0 w 959"/>
                <a:gd name="T49" fmla="*/ 1 h 2070"/>
                <a:gd name="T50" fmla="*/ 0 w 959"/>
                <a:gd name="T51" fmla="*/ 1 h 2070"/>
                <a:gd name="T52" fmla="*/ 0 w 959"/>
                <a:gd name="T53" fmla="*/ 1 h 2070"/>
                <a:gd name="T54" fmla="*/ 0 w 959"/>
                <a:gd name="T55" fmla="*/ 1 h 2070"/>
                <a:gd name="T56" fmla="*/ 0 w 959"/>
                <a:gd name="T57" fmla="*/ 1 h 2070"/>
                <a:gd name="T58" fmla="*/ 0 w 959"/>
                <a:gd name="T59" fmla="*/ 1 h 2070"/>
                <a:gd name="T60" fmla="*/ 0 w 959"/>
                <a:gd name="T61" fmla="*/ 1 h 2070"/>
                <a:gd name="T62" fmla="*/ 0 w 959"/>
                <a:gd name="T63" fmla="*/ 1 h 2070"/>
                <a:gd name="T64" fmla="*/ 0 w 959"/>
                <a:gd name="T65" fmla="*/ 1 h 2070"/>
                <a:gd name="T66" fmla="*/ 0 w 959"/>
                <a:gd name="T67" fmla="*/ 1 h 2070"/>
                <a:gd name="T68" fmla="*/ 0 w 959"/>
                <a:gd name="T69" fmla="*/ 1 h 2070"/>
                <a:gd name="T70" fmla="*/ 0 w 959"/>
                <a:gd name="T71" fmla="*/ 1 h 2070"/>
                <a:gd name="T72" fmla="*/ 0 w 959"/>
                <a:gd name="T73" fmla="*/ 1 h 2070"/>
                <a:gd name="T74" fmla="*/ 0 w 959"/>
                <a:gd name="T75" fmla="*/ 1 h 2070"/>
                <a:gd name="T76" fmla="*/ 0 w 959"/>
                <a:gd name="T77" fmla="*/ 1 h 2070"/>
                <a:gd name="T78" fmla="*/ 0 w 959"/>
                <a:gd name="T79" fmla="*/ 1 h 2070"/>
                <a:gd name="T80" fmla="*/ 0 w 959"/>
                <a:gd name="T81" fmla="*/ 1 h 2070"/>
                <a:gd name="T82" fmla="*/ 0 w 959"/>
                <a:gd name="T83" fmla="*/ 1 h 2070"/>
                <a:gd name="T84" fmla="*/ 0 w 959"/>
                <a:gd name="T85" fmla="*/ 1 h 2070"/>
                <a:gd name="T86" fmla="*/ 0 w 959"/>
                <a:gd name="T87" fmla="*/ 1 h 2070"/>
                <a:gd name="T88" fmla="*/ 0 w 959"/>
                <a:gd name="T89" fmla="*/ 1 h 2070"/>
                <a:gd name="T90" fmla="*/ 0 w 959"/>
                <a:gd name="T91" fmla="*/ 1 h 2070"/>
                <a:gd name="T92" fmla="*/ 0 w 959"/>
                <a:gd name="T93" fmla="*/ 1 h 2070"/>
                <a:gd name="T94" fmla="*/ 0 w 959"/>
                <a:gd name="T95" fmla="*/ 1 h 2070"/>
                <a:gd name="T96" fmla="*/ 0 w 959"/>
                <a:gd name="T97" fmla="*/ 1 h 2070"/>
                <a:gd name="T98" fmla="*/ 0 w 959"/>
                <a:gd name="T99" fmla="*/ 1 h 2070"/>
                <a:gd name="T100" fmla="*/ 0 w 959"/>
                <a:gd name="T101" fmla="*/ 1 h 2070"/>
                <a:gd name="T102" fmla="*/ 0 w 959"/>
                <a:gd name="T103" fmla="*/ 1 h 2070"/>
                <a:gd name="T104" fmla="*/ 0 w 959"/>
                <a:gd name="T105" fmla="*/ 1 h 2070"/>
                <a:gd name="T106" fmla="*/ 0 w 959"/>
                <a:gd name="T107" fmla="*/ 1 h 2070"/>
                <a:gd name="T108" fmla="*/ 0 w 959"/>
                <a:gd name="T109" fmla="*/ 1 h 2070"/>
                <a:gd name="T110" fmla="*/ 0 w 959"/>
                <a:gd name="T111" fmla="*/ 1 h 2070"/>
                <a:gd name="T112" fmla="*/ 0 w 959"/>
                <a:gd name="T113" fmla="*/ 1 h 2070"/>
                <a:gd name="T114" fmla="*/ 0 w 959"/>
                <a:gd name="T115" fmla="*/ 1 h 2070"/>
                <a:gd name="T116" fmla="*/ 0 w 959"/>
                <a:gd name="T117" fmla="*/ 1 h 2070"/>
                <a:gd name="T118" fmla="*/ 0 w 959"/>
                <a:gd name="T119" fmla="*/ 1 h 2070"/>
                <a:gd name="T120" fmla="*/ 0 w 959"/>
                <a:gd name="T121" fmla="*/ 1 h 2070"/>
                <a:gd name="T122" fmla="*/ 0 w 959"/>
                <a:gd name="T123" fmla="*/ 1 h 2070"/>
                <a:gd name="T124" fmla="*/ 0 w 959"/>
                <a:gd name="T125" fmla="*/ 1 h 207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59"/>
                <a:gd name="T190" fmla="*/ 0 h 2070"/>
                <a:gd name="T191" fmla="*/ 959 w 959"/>
                <a:gd name="T192" fmla="*/ 2070 h 207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59" h="2070">
                  <a:moveTo>
                    <a:pt x="151" y="77"/>
                  </a:moveTo>
                  <a:lnTo>
                    <a:pt x="191" y="59"/>
                  </a:lnTo>
                  <a:lnTo>
                    <a:pt x="232" y="44"/>
                  </a:lnTo>
                  <a:lnTo>
                    <a:pt x="272" y="30"/>
                  </a:lnTo>
                  <a:lnTo>
                    <a:pt x="311" y="19"/>
                  </a:lnTo>
                  <a:lnTo>
                    <a:pt x="351" y="11"/>
                  </a:lnTo>
                  <a:lnTo>
                    <a:pt x="392" y="4"/>
                  </a:lnTo>
                  <a:lnTo>
                    <a:pt x="431" y="1"/>
                  </a:lnTo>
                  <a:lnTo>
                    <a:pt x="471" y="0"/>
                  </a:lnTo>
                  <a:lnTo>
                    <a:pt x="512" y="2"/>
                  </a:lnTo>
                  <a:lnTo>
                    <a:pt x="551" y="6"/>
                  </a:lnTo>
                  <a:lnTo>
                    <a:pt x="592" y="13"/>
                  </a:lnTo>
                  <a:lnTo>
                    <a:pt x="633" y="22"/>
                  </a:lnTo>
                  <a:lnTo>
                    <a:pt x="674" y="34"/>
                  </a:lnTo>
                  <a:lnTo>
                    <a:pt x="716" y="49"/>
                  </a:lnTo>
                  <a:lnTo>
                    <a:pt x="757" y="67"/>
                  </a:lnTo>
                  <a:lnTo>
                    <a:pt x="800" y="87"/>
                  </a:lnTo>
                  <a:lnTo>
                    <a:pt x="819" y="194"/>
                  </a:lnTo>
                  <a:lnTo>
                    <a:pt x="840" y="303"/>
                  </a:lnTo>
                  <a:lnTo>
                    <a:pt x="860" y="410"/>
                  </a:lnTo>
                  <a:lnTo>
                    <a:pt x="879" y="518"/>
                  </a:lnTo>
                  <a:lnTo>
                    <a:pt x="899" y="626"/>
                  </a:lnTo>
                  <a:lnTo>
                    <a:pt x="920" y="733"/>
                  </a:lnTo>
                  <a:lnTo>
                    <a:pt x="939" y="842"/>
                  </a:lnTo>
                  <a:lnTo>
                    <a:pt x="959" y="949"/>
                  </a:lnTo>
                  <a:lnTo>
                    <a:pt x="943" y="977"/>
                  </a:lnTo>
                  <a:lnTo>
                    <a:pt x="925" y="1003"/>
                  </a:lnTo>
                  <a:lnTo>
                    <a:pt x="908" y="1027"/>
                  </a:lnTo>
                  <a:lnTo>
                    <a:pt x="890" y="1049"/>
                  </a:lnTo>
                  <a:lnTo>
                    <a:pt x="871" y="1068"/>
                  </a:lnTo>
                  <a:lnTo>
                    <a:pt x="853" y="1087"/>
                  </a:lnTo>
                  <a:lnTo>
                    <a:pt x="833" y="1104"/>
                  </a:lnTo>
                  <a:lnTo>
                    <a:pt x="814" y="1121"/>
                  </a:lnTo>
                  <a:lnTo>
                    <a:pt x="793" y="1138"/>
                  </a:lnTo>
                  <a:lnTo>
                    <a:pt x="771" y="1154"/>
                  </a:lnTo>
                  <a:lnTo>
                    <a:pt x="749" y="1170"/>
                  </a:lnTo>
                  <a:lnTo>
                    <a:pt x="727" y="1186"/>
                  </a:lnTo>
                  <a:lnTo>
                    <a:pt x="703" y="1203"/>
                  </a:lnTo>
                  <a:lnTo>
                    <a:pt x="679" y="1222"/>
                  </a:lnTo>
                  <a:lnTo>
                    <a:pt x="653" y="1241"/>
                  </a:lnTo>
                  <a:lnTo>
                    <a:pt x="628" y="1263"/>
                  </a:lnTo>
                  <a:lnTo>
                    <a:pt x="626" y="1383"/>
                  </a:lnTo>
                  <a:lnTo>
                    <a:pt x="623" y="1503"/>
                  </a:lnTo>
                  <a:lnTo>
                    <a:pt x="621" y="1623"/>
                  </a:lnTo>
                  <a:lnTo>
                    <a:pt x="619" y="1743"/>
                  </a:lnTo>
                  <a:lnTo>
                    <a:pt x="610" y="1748"/>
                  </a:lnTo>
                  <a:lnTo>
                    <a:pt x="600" y="1751"/>
                  </a:lnTo>
                  <a:lnTo>
                    <a:pt x="591" y="1756"/>
                  </a:lnTo>
                  <a:lnTo>
                    <a:pt x="582" y="1760"/>
                  </a:lnTo>
                  <a:lnTo>
                    <a:pt x="572" y="1765"/>
                  </a:lnTo>
                  <a:lnTo>
                    <a:pt x="562" y="1769"/>
                  </a:lnTo>
                  <a:lnTo>
                    <a:pt x="553" y="1773"/>
                  </a:lnTo>
                  <a:lnTo>
                    <a:pt x="544" y="1778"/>
                  </a:lnTo>
                  <a:lnTo>
                    <a:pt x="546" y="1789"/>
                  </a:lnTo>
                  <a:lnTo>
                    <a:pt x="548" y="1800"/>
                  </a:lnTo>
                  <a:lnTo>
                    <a:pt x="550" y="1810"/>
                  </a:lnTo>
                  <a:lnTo>
                    <a:pt x="552" y="1821"/>
                  </a:lnTo>
                  <a:lnTo>
                    <a:pt x="601" y="1828"/>
                  </a:lnTo>
                  <a:lnTo>
                    <a:pt x="640" y="1843"/>
                  </a:lnTo>
                  <a:lnTo>
                    <a:pt x="666" y="1864"/>
                  </a:lnTo>
                  <a:lnTo>
                    <a:pt x="684" y="1892"/>
                  </a:lnTo>
                  <a:lnTo>
                    <a:pt x="696" y="1924"/>
                  </a:lnTo>
                  <a:lnTo>
                    <a:pt x="701" y="1961"/>
                  </a:lnTo>
                  <a:lnTo>
                    <a:pt x="703" y="2003"/>
                  </a:lnTo>
                  <a:lnTo>
                    <a:pt x="702" y="2048"/>
                  </a:lnTo>
                  <a:lnTo>
                    <a:pt x="664" y="2049"/>
                  </a:lnTo>
                  <a:lnTo>
                    <a:pt x="626" y="2051"/>
                  </a:lnTo>
                  <a:lnTo>
                    <a:pt x="587" y="2052"/>
                  </a:lnTo>
                  <a:lnTo>
                    <a:pt x="548" y="2054"/>
                  </a:lnTo>
                  <a:lnTo>
                    <a:pt x="510" y="2055"/>
                  </a:lnTo>
                  <a:lnTo>
                    <a:pt x="472" y="2056"/>
                  </a:lnTo>
                  <a:lnTo>
                    <a:pt x="434" y="2058"/>
                  </a:lnTo>
                  <a:lnTo>
                    <a:pt x="396" y="2059"/>
                  </a:lnTo>
                  <a:lnTo>
                    <a:pt x="357" y="2061"/>
                  </a:lnTo>
                  <a:lnTo>
                    <a:pt x="319" y="2062"/>
                  </a:lnTo>
                  <a:lnTo>
                    <a:pt x="281" y="2063"/>
                  </a:lnTo>
                  <a:lnTo>
                    <a:pt x="243" y="2064"/>
                  </a:lnTo>
                  <a:lnTo>
                    <a:pt x="205" y="2067"/>
                  </a:lnTo>
                  <a:lnTo>
                    <a:pt x="166" y="2068"/>
                  </a:lnTo>
                  <a:lnTo>
                    <a:pt x="128" y="2069"/>
                  </a:lnTo>
                  <a:lnTo>
                    <a:pt x="90" y="2070"/>
                  </a:lnTo>
                  <a:lnTo>
                    <a:pt x="90" y="2036"/>
                  </a:lnTo>
                  <a:lnTo>
                    <a:pt x="90" y="2006"/>
                  </a:lnTo>
                  <a:lnTo>
                    <a:pt x="89" y="1979"/>
                  </a:lnTo>
                  <a:lnTo>
                    <a:pt x="90" y="1955"/>
                  </a:lnTo>
                  <a:lnTo>
                    <a:pt x="91" y="1934"/>
                  </a:lnTo>
                  <a:lnTo>
                    <a:pt x="93" y="1916"/>
                  </a:lnTo>
                  <a:lnTo>
                    <a:pt x="97" y="1901"/>
                  </a:lnTo>
                  <a:lnTo>
                    <a:pt x="104" y="1887"/>
                  </a:lnTo>
                  <a:lnTo>
                    <a:pt x="111" y="1874"/>
                  </a:lnTo>
                  <a:lnTo>
                    <a:pt x="121" y="1864"/>
                  </a:lnTo>
                  <a:lnTo>
                    <a:pt x="135" y="1854"/>
                  </a:lnTo>
                  <a:lnTo>
                    <a:pt x="151" y="1846"/>
                  </a:lnTo>
                  <a:lnTo>
                    <a:pt x="170" y="1836"/>
                  </a:lnTo>
                  <a:lnTo>
                    <a:pt x="195" y="1828"/>
                  </a:lnTo>
                  <a:lnTo>
                    <a:pt x="222" y="1820"/>
                  </a:lnTo>
                  <a:lnTo>
                    <a:pt x="255" y="1811"/>
                  </a:lnTo>
                  <a:lnTo>
                    <a:pt x="260" y="1800"/>
                  </a:lnTo>
                  <a:lnTo>
                    <a:pt x="265" y="1788"/>
                  </a:lnTo>
                  <a:lnTo>
                    <a:pt x="271" y="1778"/>
                  </a:lnTo>
                  <a:lnTo>
                    <a:pt x="275" y="1766"/>
                  </a:lnTo>
                  <a:lnTo>
                    <a:pt x="264" y="1765"/>
                  </a:lnTo>
                  <a:lnTo>
                    <a:pt x="253" y="1763"/>
                  </a:lnTo>
                  <a:lnTo>
                    <a:pt x="242" y="1762"/>
                  </a:lnTo>
                  <a:lnTo>
                    <a:pt x="230" y="1759"/>
                  </a:lnTo>
                  <a:lnTo>
                    <a:pt x="219" y="1758"/>
                  </a:lnTo>
                  <a:lnTo>
                    <a:pt x="208" y="1757"/>
                  </a:lnTo>
                  <a:lnTo>
                    <a:pt x="197" y="1755"/>
                  </a:lnTo>
                  <a:lnTo>
                    <a:pt x="185" y="1754"/>
                  </a:lnTo>
                  <a:lnTo>
                    <a:pt x="187" y="1608"/>
                  </a:lnTo>
                  <a:lnTo>
                    <a:pt x="188" y="1463"/>
                  </a:lnTo>
                  <a:lnTo>
                    <a:pt x="188" y="1318"/>
                  </a:lnTo>
                  <a:lnTo>
                    <a:pt x="189" y="1174"/>
                  </a:lnTo>
                  <a:lnTo>
                    <a:pt x="204" y="1154"/>
                  </a:lnTo>
                  <a:lnTo>
                    <a:pt x="219" y="1134"/>
                  </a:lnTo>
                  <a:lnTo>
                    <a:pt x="234" y="1113"/>
                  </a:lnTo>
                  <a:lnTo>
                    <a:pt x="249" y="1093"/>
                  </a:lnTo>
                  <a:lnTo>
                    <a:pt x="263" y="1073"/>
                  </a:lnTo>
                  <a:lnTo>
                    <a:pt x="278" y="1052"/>
                  </a:lnTo>
                  <a:lnTo>
                    <a:pt x="293" y="1033"/>
                  </a:lnTo>
                  <a:lnTo>
                    <a:pt x="308" y="1012"/>
                  </a:lnTo>
                  <a:lnTo>
                    <a:pt x="329" y="997"/>
                  </a:lnTo>
                  <a:lnTo>
                    <a:pt x="350" y="983"/>
                  </a:lnTo>
                  <a:lnTo>
                    <a:pt x="372" y="968"/>
                  </a:lnTo>
                  <a:lnTo>
                    <a:pt x="393" y="953"/>
                  </a:lnTo>
                  <a:lnTo>
                    <a:pt x="415" y="938"/>
                  </a:lnTo>
                  <a:lnTo>
                    <a:pt x="436" y="924"/>
                  </a:lnTo>
                  <a:lnTo>
                    <a:pt x="457" y="910"/>
                  </a:lnTo>
                  <a:lnTo>
                    <a:pt x="478" y="896"/>
                  </a:lnTo>
                  <a:lnTo>
                    <a:pt x="521" y="852"/>
                  </a:lnTo>
                  <a:lnTo>
                    <a:pt x="552" y="812"/>
                  </a:lnTo>
                  <a:lnTo>
                    <a:pt x="574" y="770"/>
                  </a:lnTo>
                  <a:lnTo>
                    <a:pt x="585" y="726"/>
                  </a:lnTo>
                  <a:lnTo>
                    <a:pt x="590" y="676"/>
                  </a:lnTo>
                  <a:lnTo>
                    <a:pt x="588" y="615"/>
                  </a:lnTo>
                  <a:lnTo>
                    <a:pt x="580" y="540"/>
                  </a:lnTo>
                  <a:lnTo>
                    <a:pt x="567" y="448"/>
                  </a:lnTo>
                  <a:lnTo>
                    <a:pt x="550" y="424"/>
                  </a:lnTo>
                  <a:lnTo>
                    <a:pt x="533" y="402"/>
                  </a:lnTo>
                  <a:lnTo>
                    <a:pt x="519" y="384"/>
                  </a:lnTo>
                  <a:lnTo>
                    <a:pt x="504" y="369"/>
                  </a:lnTo>
                  <a:lnTo>
                    <a:pt x="489" y="357"/>
                  </a:lnTo>
                  <a:lnTo>
                    <a:pt x="474" y="348"/>
                  </a:lnTo>
                  <a:lnTo>
                    <a:pt x="459" y="342"/>
                  </a:lnTo>
                  <a:lnTo>
                    <a:pt x="444" y="337"/>
                  </a:lnTo>
                  <a:lnTo>
                    <a:pt x="427" y="335"/>
                  </a:lnTo>
                  <a:lnTo>
                    <a:pt x="410" y="335"/>
                  </a:lnTo>
                  <a:lnTo>
                    <a:pt x="391" y="337"/>
                  </a:lnTo>
                  <a:lnTo>
                    <a:pt x="371" y="341"/>
                  </a:lnTo>
                  <a:lnTo>
                    <a:pt x="349" y="345"/>
                  </a:lnTo>
                  <a:lnTo>
                    <a:pt x="325" y="352"/>
                  </a:lnTo>
                  <a:lnTo>
                    <a:pt x="297" y="360"/>
                  </a:lnTo>
                  <a:lnTo>
                    <a:pt x="268" y="368"/>
                  </a:lnTo>
                  <a:lnTo>
                    <a:pt x="264" y="380"/>
                  </a:lnTo>
                  <a:lnTo>
                    <a:pt x="258" y="391"/>
                  </a:lnTo>
                  <a:lnTo>
                    <a:pt x="253" y="403"/>
                  </a:lnTo>
                  <a:lnTo>
                    <a:pt x="249" y="414"/>
                  </a:lnTo>
                  <a:lnTo>
                    <a:pt x="243" y="426"/>
                  </a:lnTo>
                  <a:lnTo>
                    <a:pt x="238" y="437"/>
                  </a:lnTo>
                  <a:lnTo>
                    <a:pt x="234" y="449"/>
                  </a:lnTo>
                  <a:lnTo>
                    <a:pt x="229" y="460"/>
                  </a:lnTo>
                  <a:lnTo>
                    <a:pt x="228" y="526"/>
                  </a:lnTo>
                  <a:lnTo>
                    <a:pt x="227" y="591"/>
                  </a:lnTo>
                  <a:lnTo>
                    <a:pt x="225" y="656"/>
                  </a:lnTo>
                  <a:lnTo>
                    <a:pt x="223" y="722"/>
                  </a:lnTo>
                  <a:lnTo>
                    <a:pt x="210" y="723"/>
                  </a:lnTo>
                  <a:lnTo>
                    <a:pt x="196" y="724"/>
                  </a:lnTo>
                  <a:lnTo>
                    <a:pt x="181" y="725"/>
                  </a:lnTo>
                  <a:lnTo>
                    <a:pt x="167" y="726"/>
                  </a:lnTo>
                  <a:lnTo>
                    <a:pt x="153" y="728"/>
                  </a:lnTo>
                  <a:lnTo>
                    <a:pt x="139" y="729"/>
                  </a:lnTo>
                  <a:lnTo>
                    <a:pt x="126" y="730"/>
                  </a:lnTo>
                  <a:lnTo>
                    <a:pt x="112" y="731"/>
                  </a:lnTo>
                  <a:lnTo>
                    <a:pt x="97" y="732"/>
                  </a:lnTo>
                  <a:lnTo>
                    <a:pt x="83" y="733"/>
                  </a:lnTo>
                  <a:lnTo>
                    <a:pt x="69" y="735"/>
                  </a:lnTo>
                  <a:lnTo>
                    <a:pt x="55" y="736"/>
                  </a:lnTo>
                  <a:lnTo>
                    <a:pt x="41" y="737"/>
                  </a:lnTo>
                  <a:lnTo>
                    <a:pt x="28" y="738"/>
                  </a:lnTo>
                  <a:lnTo>
                    <a:pt x="14" y="739"/>
                  </a:lnTo>
                  <a:lnTo>
                    <a:pt x="0" y="740"/>
                  </a:lnTo>
                  <a:lnTo>
                    <a:pt x="7" y="711"/>
                  </a:lnTo>
                  <a:lnTo>
                    <a:pt x="24" y="635"/>
                  </a:lnTo>
                  <a:lnTo>
                    <a:pt x="49" y="528"/>
                  </a:lnTo>
                  <a:lnTo>
                    <a:pt x="78" y="405"/>
                  </a:lnTo>
                  <a:lnTo>
                    <a:pt x="106" y="283"/>
                  </a:lnTo>
                  <a:lnTo>
                    <a:pt x="130" y="177"/>
                  </a:lnTo>
                  <a:lnTo>
                    <a:pt x="146" y="102"/>
                  </a:lnTo>
                  <a:lnTo>
                    <a:pt x="151" y="77"/>
                  </a:lnTo>
                  <a:close/>
                </a:path>
              </a:pathLst>
            </a:custGeom>
            <a:solidFill>
              <a:srgbClr val="BCBC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0" name="Freeform 19"/>
            <p:cNvSpPr>
              <a:spLocks/>
            </p:cNvSpPr>
            <p:nvPr/>
          </p:nvSpPr>
          <p:spPr bwMode="auto">
            <a:xfrm>
              <a:off x="2669" y="1640"/>
              <a:ext cx="477" cy="1030"/>
            </a:xfrm>
            <a:custGeom>
              <a:avLst/>
              <a:gdLst>
                <a:gd name="T0" fmla="*/ 1 w 954"/>
                <a:gd name="T1" fmla="*/ 0 h 2061"/>
                <a:gd name="T2" fmla="*/ 1 w 954"/>
                <a:gd name="T3" fmla="*/ 0 h 2061"/>
                <a:gd name="T4" fmla="*/ 1 w 954"/>
                <a:gd name="T5" fmla="*/ 0 h 2061"/>
                <a:gd name="T6" fmla="*/ 1 w 954"/>
                <a:gd name="T7" fmla="*/ 0 h 2061"/>
                <a:gd name="T8" fmla="*/ 1 w 954"/>
                <a:gd name="T9" fmla="*/ 0 h 2061"/>
                <a:gd name="T10" fmla="*/ 1 w 954"/>
                <a:gd name="T11" fmla="*/ 0 h 2061"/>
                <a:gd name="T12" fmla="*/ 1 w 954"/>
                <a:gd name="T13" fmla="*/ 0 h 2061"/>
                <a:gd name="T14" fmla="*/ 1 w 954"/>
                <a:gd name="T15" fmla="*/ 0 h 2061"/>
                <a:gd name="T16" fmla="*/ 1 w 954"/>
                <a:gd name="T17" fmla="*/ 0 h 2061"/>
                <a:gd name="T18" fmla="*/ 1 w 954"/>
                <a:gd name="T19" fmla="*/ 0 h 2061"/>
                <a:gd name="T20" fmla="*/ 1 w 954"/>
                <a:gd name="T21" fmla="*/ 0 h 2061"/>
                <a:gd name="T22" fmla="*/ 1 w 954"/>
                <a:gd name="T23" fmla="*/ 0 h 2061"/>
                <a:gd name="T24" fmla="*/ 1 w 954"/>
                <a:gd name="T25" fmla="*/ 0 h 2061"/>
                <a:gd name="T26" fmla="*/ 1 w 954"/>
                <a:gd name="T27" fmla="*/ 0 h 2061"/>
                <a:gd name="T28" fmla="*/ 1 w 954"/>
                <a:gd name="T29" fmla="*/ 0 h 2061"/>
                <a:gd name="T30" fmla="*/ 1 w 954"/>
                <a:gd name="T31" fmla="*/ 0 h 2061"/>
                <a:gd name="T32" fmla="*/ 1 w 954"/>
                <a:gd name="T33" fmla="*/ 0 h 2061"/>
                <a:gd name="T34" fmla="*/ 1 w 954"/>
                <a:gd name="T35" fmla="*/ 0 h 2061"/>
                <a:gd name="T36" fmla="*/ 1 w 954"/>
                <a:gd name="T37" fmla="*/ 0 h 2061"/>
                <a:gd name="T38" fmla="*/ 1 w 954"/>
                <a:gd name="T39" fmla="*/ 0 h 2061"/>
                <a:gd name="T40" fmla="*/ 1 w 954"/>
                <a:gd name="T41" fmla="*/ 0 h 2061"/>
                <a:gd name="T42" fmla="*/ 1 w 954"/>
                <a:gd name="T43" fmla="*/ 0 h 2061"/>
                <a:gd name="T44" fmla="*/ 1 w 954"/>
                <a:gd name="T45" fmla="*/ 0 h 2061"/>
                <a:gd name="T46" fmla="*/ 1 w 954"/>
                <a:gd name="T47" fmla="*/ 0 h 2061"/>
                <a:gd name="T48" fmla="*/ 1 w 954"/>
                <a:gd name="T49" fmla="*/ 0 h 2061"/>
                <a:gd name="T50" fmla="*/ 1 w 954"/>
                <a:gd name="T51" fmla="*/ 0 h 2061"/>
                <a:gd name="T52" fmla="*/ 1 w 954"/>
                <a:gd name="T53" fmla="*/ 0 h 2061"/>
                <a:gd name="T54" fmla="*/ 1 w 954"/>
                <a:gd name="T55" fmla="*/ 0 h 2061"/>
                <a:gd name="T56" fmla="*/ 1 w 954"/>
                <a:gd name="T57" fmla="*/ 0 h 2061"/>
                <a:gd name="T58" fmla="*/ 1 w 954"/>
                <a:gd name="T59" fmla="*/ 0 h 2061"/>
                <a:gd name="T60" fmla="*/ 1 w 954"/>
                <a:gd name="T61" fmla="*/ 0 h 2061"/>
                <a:gd name="T62" fmla="*/ 1 w 954"/>
                <a:gd name="T63" fmla="*/ 0 h 2061"/>
                <a:gd name="T64" fmla="*/ 1 w 954"/>
                <a:gd name="T65" fmla="*/ 0 h 2061"/>
                <a:gd name="T66" fmla="*/ 1 w 954"/>
                <a:gd name="T67" fmla="*/ 0 h 2061"/>
                <a:gd name="T68" fmla="*/ 1 w 954"/>
                <a:gd name="T69" fmla="*/ 0 h 2061"/>
                <a:gd name="T70" fmla="*/ 1 w 954"/>
                <a:gd name="T71" fmla="*/ 0 h 2061"/>
                <a:gd name="T72" fmla="*/ 1 w 954"/>
                <a:gd name="T73" fmla="*/ 0 h 2061"/>
                <a:gd name="T74" fmla="*/ 1 w 954"/>
                <a:gd name="T75" fmla="*/ 0 h 2061"/>
                <a:gd name="T76" fmla="*/ 1 w 954"/>
                <a:gd name="T77" fmla="*/ 0 h 2061"/>
                <a:gd name="T78" fmla="*/ 1 w 954"/>
                <a:gd name="T79" fmla="*/ 0 h 2061"/>
                <a:gd name="T80" fmla="*/ 1 w 954"/>
                <a:gd name="T81" fmla="*/ 0 h 2061"/>
                <a:gd name="T82" fmla="*/ 1 w 954"/>
                <a:gd name="T83" fmla="*/ 0 h 2061"/>
                <a:gd name="T84" fmla="*/ 1 w 954"/>
                <a:gd name="T85" fmla="*/ 0 h 2061"/>
                <a:gd name="T86" fmla="*/ 1 w 954"/>
                <a:gd name="T87" fmla="*/ 0 h 2061"/>
                <a:gd name="T88" fmla="*/ 1 w 954"/>
                <a:gd name="T89" fmla="*/ 0 h 2061"/>
                <a:gd name="T90" fmla="*/ 1 w 954"/>
                <a:gd name="T91" fmla="*/ 0 h 2061"/>
                <a:gd name="T92" fmla="*/ 1 w 954"/>
                <a:gd name="T93" fmla="*/ 0 h 2061"/>
                <a:gd name="T94" fmla="*/ 1 w 954"/>
                <a:gd name="T95" fmla="*/ 0 h 2061"/>
                <a:gd name="T96" fmla="*/ 1 w 954"/>
                <a:gd name="T97" fmla="*/ 0 h 2061"/>
                <a:gd name="T98" fmla="*/ 1 w 954"/>
                <a:gd name="T99" fmla="*/ 0 h 2061"/>
                <a:gd name="T100" fmla="*/ 1 w 954"/>
                <a:gd name="T101" fmla="*/ 0 h 2061"/>
                <a:gd name="T102" fmla="*/ 1 w 954"/>
                <a:gd name="T103" fmla="*/ 0 h 2061"/>
                <a:gd name="T104" fmla="*/ 1 w 954"/>
                <a:gd name="T105" fmla="*/ 0 h 2061"/>
                <a:gd name="T106" fmla="*/ 1 w 954"/>
                <a:gd name="T107" fmla="*/ 0 h 2061"/>
                <a:gd name="T108" fmla="*/ 1 w 954"/>
                <a:gd name="T109" fmla="*/ 0 h 2061"/>
                <a:gd name="T110" fmla="*/ 1 w 954"/>
                <a:gd name="T111" fmla="*/ 0 h 2061"/>
                <a:gd name="T112" fmla="*/ 1 w 954"/>
                <a:gd name="T113" fmla="*/ 0 h 2061"/>
                <a:gd name="T114" fmla="*/ 1 w 954"/>
                <a:gd name="T115" fmla="*/ 0 h 2061"/>
                <a:gd name="T116" fmla="*/ 1 w 954"/>
                <a:gd name="T117" fmla="*/ 0 h 2061"/>
                <a:gd name="T118" fmla="*/ 1 w 954"/>
                <a:gd name="T119" fmla="*/ 0 h 2061"/>
                <a:gd name="T120" fmla="*/ 1 w 954"/>
                <a:gd name="T121" fmla="*/ 0 h 2061"/>
                <a:gd name="T122" fmla="*/ 1 w 954"/>
                <a:gd name="T123" fmla="*/ 0 h 2061"/>
                <a:gd name="T124" fmla="*/ 1 w 954"/>
                <a:gd name="T125" fmla="*/ 0 h 206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54"/>
                <a:gd name="T190" fmla="*/ 0 h 2061"/>
                <a:gd name="T191" fmla="*/ 954 w 954"/>
                <a:gd name="T192" fmla="*/ 2061 h 206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54" h="2061">
                  <a:moveTo>
                    <a:pt x="147" y="78"/>
                  </a:moveTo>
                  <a:lnTo>
                    <a:pt x="189" y="61"/>
                  </a:lnTo>
                  <a:lnTo>
                    <a:pt x="231" y="45"/>
                  </a:lnTo>
                  <a:lnTo>
                    <a:pt x="272" y="31"/>
                  </a:lnTo>
                  <a:lnTo>
                    <a:pt x="313" y="21"/>
                  </a:lnTo>
                  <a:lnTo>
                    <a:pt x="353" y="12"/>
                  </a:lnTo>
                  <a:lnTo>
                    <a:pt x="393" y="6"/>
                  </a:lnTo>
                  <a:lnTo>
                    <a:pt x="432" y="1"/>
                  </a:lnTo>
                  <a:lnTo>
                    <a:pt x="472" y="0"/>
                  </a:lnTo>
                  <a:lnTo>
                    <a:pt x="511" y="1"/>
                  </a:lnTo>
                  <a:lnTo>
                    <a:pt x="551" y="6"/>
                  </a:lnTo>
                  <a:lnTo>
                    <a:pt x="591" y="13"/>
                  </a:lnTo>
                  <a:lnTo>
                    <a:pt x="632" y="22"/>
                  </a:lnTo>
                  <a:lnTo>
                    <a:pt x="673" y="36"/>
                  </a:lnTo>
                  <a:lnTo>
                    <a:pt x="715" y="51"/>
                  </a:lnTo>
                  <a:lnTo>
                    <a:pt x="757" y="70"/>
                  </a:lnTo>
                  <a:lnTo>
                    <a:pt x="801" y="92"/>
                  </a:lnTo>
                  <a:lnTo>
                    <a:pt x="821" y="197"/>
                  </a:lnTo>
                  <a:lnTo>
                    <a:pt x="839" y="301"/>
                  </a:lnTo>
                  <a:lnTo>
                    <a:pt x="859" y="405"/>
                  </a:lnTo>
                  <a:lnTo>
                    <a:pt x="878" y="510"/>
                  </a:lnTo>
                  <a:lnTo>
                    <a:pt x="897" y="615"/>
                  </a:lnTo>
                  <a:lnTo>
                    <a:pt x="916" y="719"/>
                  </a:lnTo>
                  <a:lnTo>
                    <a:pt x="935" y="823"/>
                  </a:lnTo>
                  <a:lnTo>
                    <a:pt x="954" y="928"/>
                  </a:lnTo>
                  <a:lnTo>
                    <a:pt x="938" y="957"/>
                  </a:lnTo>
                  <a:lnTo>
                    <a:pt x="921" y="982"/>
                  </a:lnTo>
                  <a:lnTo>
                    <a:pt x="903" y="1006"/>
                  </a:lnTo>
                  <a:lnTo>
                    <a:pt x="885" y="1028"/>
                  </a:lnTo>
                  <a:lnTo>
                    <a:pt x="866" y="1048"/>
                  </a:lnTo>
                  <a:lnTo>
                    <a:pt x="846" y="1067"/>
                  </a:lnTo>
                  <a:lnTo>
                    <a:pt x="827" y="1085"/>
                  </a:lnTo>
                  <a:lnTo>
                    <a:pt x="806" y="1102"/>
                  </a:lnTo>
                  <a:lnTo>
                    <a:pt x="784" y="1119"/>
                  </a:lnTo>
                  <a:lnTo>
                    <a:pt x="762" y="1135"/>
                  </a:lnTo>
                  <a:lnTo>
                    <a:pt x="739" y="1153"/>
                  </a:lnTo>
                  <a:lnTo>
                    <a:pt x="716" y="1170"/>
                  </a:lnTo>
                  <a:lnTo>
                    <a:pt x="693" y="1187"/>
                  </a:lnTo>
                  <a:lnTo>
                    <a:pt x="667" y="1207"/>
                  </a:lnTo>
                  <a:lnTo>
                    <a:pt x="642" y="1226"/>
                  </a:lnTo>
                  <a:lnTo>
                    <a:pt x="617" y="1248"/>
                  </a:lnTo>
                  <a:lnTo>
                    <a:pt x="614" y="1368"/>
                  </a:lnTo>
                  <a:lnTo>
                    <a:pt x="612" y="1488"/>
                  </a:lnTo>
                  <a:lnTo>
                    <a:pt x="610" y="1608"/>
                  </a:lnTo>
                  <a:lnTo>
                    <a:pt x="608" y="1727"/>
                  </a:lnTo>
                  <a:lnTo>
                    <a:pt x="597" y="1731"/>
                  </a:lnTo>
                  <a:lnTo>
                    <a:pt x="586" y="1735"/>
                  </a:lnTo>
                  <a:lnTo>
                    <a:pt x="575" y="1739"/>
                  </a:lnTo>
                  <a:lnTo>
                    <a:pt x="565" y="1742"/>
                  </a:lnTo>
                  <a:lnTo>
                    <a:pt x="555" y="1747"/>
                  </a:lnTo>
                  <a:lnTo>
                    <a:pt x="544" y="1750"/>
                  </a:lnTo>
                  <a:lnTo>
                    <a:pt x="533" y="1755"/>
                  </a:lnTo>
                  <a:lnTo>
                    <a:pt x="522" y="1758"/>
                  </a:lnTo>
                  <a:lnTo>
                    <a:pt x="523" y="1770"/>
                  </a:lnTo>
                  <a:lnTo>
                    <a:pt x="525" y="1780"/>
                  </a:lnTo>
                  <a:lnTo>
                    <a:pt x="525" y="1791"/>
                  </a:lnTo>
                  <a:lnTo>
                    <a:pt x="526" y="1802"/>
                  </a:lnTo>
                  <a:lnTo>
                    <a:pt x="576" y="1812"/>
                  </a:lnTo>
                  <a:lnTo>
                    <a:pt x="616" y="1829"/>
                  </a:lnTo>
                  <a:lnTo>
                    <a:pt x="643" y="1850"/>
                  </a:lnTo>
                  <a:lnTo>
                    <a:pt x="663" y="1878"/>
                  </a:lnTo>
                  <a:lnTo>
                    <a:pt x="676" y="1911"/>
                  </a:lnTo>
                  <a:lnTo>
                    <a:pt x="682" y="1951"/>
                  </a:lnTo>
                  <a:lnTo>
                    <a:pt x="685" y="1993"/>
                  </a:lnTo>
                  <a:lnTo>
                    <a:pt x="685" y="2040"/>
                  </a:lnTo>
                  <a:lnTo>
                    <a:pt x="648" y="2042"/>
                  </a:lnTo>
                  <a:lnTo>
                    <a:pt x="612" y="2043"/>
                  </a:lnTo>
                  <a:lnTo>
                    <a:pt x="575" y="2044"/>
                  </a:lnTo>
                  <a:lnTo>
                    <a:pt x="538" y="2045"/>
                  </a:lnTo>
                  <a:lnTo>
                    <a:pt x="503" y="2047"/>
                  </a:lnTo>
                  <a:lnTo>
                    <a:pt x="466" y="2049"/>
                  </a:lnTo>
                  <a:lnTo>
                    <a:pt x="430" y="2050"/>
                  </a:lnTo>
                  <a:lnTo>
                    <a:pt x="393" y="2051"/>
                  </a:lnTo>
                  <a:lnTo>
                    <a:pt x="357" y="2052"/>
                  </a:lnTo>
                  <a:lnTo>
                    <a:pt x="321" y="2053"/>
                  </a:lnTo>
                  <a:lnTo>
                    <a:pt x="285" y="2054"/>
                  </a:lnTo>
                  <a:lnTo>
                    <a:pt x="248" y="2055"/>
                  </a:lnTo>
                  <a:lnTo>
                    <a:pt x="212" y="2058"/>
                  </a:lnTo>
                  <a:lnTo>
                    <a:pt x="175" y="2059"/>
                  </a:lnTo>
                  <a:lnTo>
                    <a:pt x="140" y="2060"/>
                  </a:lnTo>
                  <a:lnTo>
                    <a:pt x="103" y="2061"/>
                  </a:lnTo>
                  <a:lnTo>
                    <a:pt x="103" y="2027"/>
                  </a:lnTo>
                  <a:lnTo>
                    <a:pt x="103" y="1997"/>
                  </a:lnTo>
                  <a:lnTo>
                    <a:pt x="103" y="1969"/>
                  </a:lnTo>
                  <a:lnTo>
                    <a:pt x="103" y="1945"/>
                  </a:lnTo>
                  <a:lnTo>
                    <a:pt x="105" y="1924"/>
                  </a:lnTo>
                  <a:lnTo>
                    <a:pt x="107" y="1906"/>
                  </a:lnTo>
                  <a:lnTo>
                    <a:pt x="112" y="1890"/>
                  </a:lnTo>
                  <a:lnTo>
                    <a:pt x="119" y="1876"/>
                  </a:lnTo>
                  <a:lnTo>
                    <a:pt x="127" y="1863"/>
                  </a:lnTo>
                  <a:lnTo>
                    <a:pt x="137" y="1852"/>
                  </a:lnTo>
                  <a:lnTo>
                    <a:pt x="151" y="1841"/>
                  </a:lnTo>
                  <a:lnTo>
                    <a:pt x="168" y="1832"/>
                  </a:lnTo>
                  <a:lnTo>
                    <a:pt x="188" y="1824"/>
                  </a:lnTo>
                  <a:lnTo>
                    <a:pt x="212" y="1815"/>
                  </a:lnTo>
                  <a:lnTo>
                    <a:pt x="240" y="1807"/>
                  </a:lnTo>
                  <a:lnTo>
                    <a:pt x="272" y="1798"/>
                  </a:lnTo>
                  <a:lnTo>
                    <a:pt x="277" y="1786"/>
                  </a:lnTo>
                  <a:lnTo>
                    <a:pt x="281" y="1773"/>
                  </a:lnTo>
                  <a:lnTo>
                    <a:pt x="285" y="1762"/>
                  </a:lnTo>
                  <a:lnTo>
                    <a:pt x="289" y="1750"/>
                  </a:lnTo>
                  <a:lnTo>
                    <a:pt x="277" y="1749"/>
                  </a:lnTo>
                  <a:lnTo>
                    <a:pt x="265" y="1748"/>
                  </a:lnTo>
                  <a:lnTo>
                    <a:pt x="253" y="1747"/>
                  </a:lnTo>
                  <a:lnTo>
                    <a:pt x="240" y="1745"/>
                  </a:lnTo>
                  <a:lnTo>
                    <a:pt x="228" y="1743"/>
                  </a:lnTo>
                  <a:lnTo>
                    <a:pt x="216" y="1742"/>
                  </a:lnTo>
                  <a:lnTo>
                    <a:pt x="203" y="1741"/>
                  </a:lnTo>
                  <a:lnTo>
                    <a:pt x="190" y="1740"/>
                  </a:lnTo>
                  <a:lnTo>
                    <a:pt x="192" y="1598"/>
                  </a:lnTo>
                  <a:lnTo>
                    <a:pt x="193" y="1457"/>
                  </a:lnTo>
                  <a:lnTo>
                    <a:pt x="194" y="1315"/>
                  </a:lnTo>
                  <a:lnTo>
                    <a:pt x="195" y="1172"/>
                  </a:lnTo>
                  <a:lnTo>
                    <a:pt x="209" y="1152"/>
                  </a:lnTo>
                  <a:lnTo>
                    <a:pt x="224" y="1132"/>
                  </a:lnTo>
                  <a:lnTo>
                    <a:pt x="238" y="1111"/>
                  </a:lnTo>
                  <a:lnTo>
                    <a:pt x="253" y="1091"/>
                  </a:lnTo>
                  <a:lnTo>
                    <a:pt x="268" y="1071"/>
                  </a:lnTo>
                  <a:lnTo>
                    <a:pt x="283" y="1050"/>
                  </a:lnTo>
                  <a:lnTo>
                    <a:pt x="296" y="1031"/>
                  </a:lnTo>
                  <a:lnTo>
                    <a:pt x="311" y="1010"/>
                  </a:lnTo>
                  <a:lnTo>
                    <a:pt x="332" y="995"/>
                  </a:lnTo>
                  <a:lnTo>
                    <a:pt x="354" y="980"/>
                  </a:lnTo>
                  <a:lnTo>
                    <a:pt x="375" y="966"/>
                  </a:lnTo>
                  <a:lnTo>
                    <a:pt x="397" y="951"/>
                  </a:lnTo>
                  <a:lnTo>
                    <a:pt x="417" y="936"/>
                  </a:lnTo>
                  <a:lnTo>
                    <a:pt x="439" y="921"/>
                  </a:lnTo>
                  <a:lnTo>
                    <a:pt x="460" y="907"/>
                  </a:lnTo>
                  <a:lnTo>
                    <a:pt x="481" y="892"/>
                  </a:lnTo>
                  <a:lnTo>
                    <a:pt x="528" y="848"/>
                  </a:lnTo>
                  <a:lnTo>
                    <a:pt x="563" y="805"/>
                  </a:lnTo>
                  <a:lnTo>
                    <a:pt x="586" y="762"/>
                  </a:lnTo>
                  <a:lnTo>
                    <a:pt x="598" y="716"/>
                  </a:lnTo>
                  <a:lnTo>
                    <a:pt x="603" y="664"/>
                  </a:lnTo>
                  <a:lnTo>
                    <a:pt x="599" y="601"/>
                  </a:lnTo>
                  <a:lnTo>
                    <a:pt x="590" y="525"/>
                  </a:lnTo>
                  <a:lnTo>
                    <a:pt x="578" y="433"/>
                  </a:lnTo>
                  <a:lnTo>
                    <a:pt x="560" y="407"/>
                  </a:lnTo>
                  <a:lnTo>
                    <a:pt x="544" y="384"/>
                  </a:lnTo>
                  <a:lnTo>
                    <a:pt x="528" y="365"/>
                  </a:lnTo>
                  <a:lnTo>
                    <a:pt x="512" y="349"/>
                  </a:lnTo>
                  <a:lnTo>
                    <a:pt x="496" y="336"/>
                  </a:lnTo>
                  <a:lnTo>
                    <a:pt x="480" y="326"/>
                  </a:lnTo>
                  <a:lnTo>
                    <a:pt x="462" y="319"/>
                  </a:lnTo>
                  <a:lnTo>
                    <a:pt x="445" y="314"/>
                  </a:lnTo>
                  <a:lnTo>
                    <a:pt x="427" y="312"/>
                  </a:lnTo>
                  <a:lnTo>
                    <a:pt x="407" y="312"/>
                  </a:lnTo>
                  <a:lnTo>
                    <a:pt x="386" y="314"/>
                  </a:lnTo>
                  <a:lnTo>
                    <a:pt x="364" y="319"/>
                  </a:lnTo>
                  <a:lnTo>
                    <a:pt x="340" y="325"/>
                  </a:lnTo>
                  <a:lnTo>
                    <a:pt x="315" y="332"/>
                  </a:lnTo>
                  <a:lnTo>
                    <a:pt x="287" y="340"/>
                  </a:lnTo>
                  <a:lnTo>
                    <a:pt x="257" y="350"/>
                  </a:lnTo>
                  <a:lnTo>
                    <a:pt x="253" y="362"/>
                  </a:lnTo>
                  <a:lnTo>
                    <a:pt x="248" y="373"/>
                  </a:lnTo>
                  <a:lnTo>
                    <a:pt x="243" y="385"/>
                  </a:lnTo>
                  <a:lnTo>
                    <a:pt x="239" y="396"/>
                  </a:lnTo>
                  <a:lnTo>
                    <a:pt x="233" y="408"/>
                  </a:lnTo>
                  <a:lnTo>
                    <a:pt x="228" y="419"/>
                  </a:lnTo>
                  <a:lnTo>
                    <a:pt x="224" y="431"/>
                  </a:lnTo>
                  <a:lnTo>
                    <a:pt x="219" y="442"/>
                  </a:lnTo>
                  <a:lnTo>
                    <a:pt x="218" y="507"/>
                  </a:lnTo>
                  <a:lnTo>
                    <a:pt x="217" y="572"/>
                  </a:lnTo>
                  <a:lnTo>
                    <a:pt x="216" y="638"/>
                  </a:lnTo>
                  <a:lnTo>
                    <a:pt x="215" y="704"/>
                  </a:lnTo>
                  <a:lnTo>
                    <a:pt x="201" y="705"/>
                  </a:lnTo>
                  <a:lnTo>
                    <a:pt x="187" y="706"/>
                  </a:lnTo>
                  <a:lnTo>
                    <a:pt x="174" y="707"/>
                  </a:lnTo>
                  <a:lnTo>
                    <a:pt x="160" y="708"/>
                  </a:lnTo>
                  <a:lnTo>
                    <a:pt x="147" y="709"/>
                  </a:lnTo>
                  <a:lnTo>
                    <a:pt x="134" y="711"/>
                  </a:lnTo>
                  <a:lnTo>
                    <a:pt x="120" y="712"/>
                  </a:lnTo>
                  <a:lnTo>
                    <a:pt x="106" y="712"/>
                  </a:lnTo>
                  <a:lnTo>
                    <a:pt x="94" y="713"/>
                  </a:lnTo>
                  <a:lnTo>
                    <a:pt x="80" y="714"/>
                  </a:lnTo>
                  <a:lnTo>
                    <a:pt x="66" y="715"/>
                  </a:lnTo>
                  <a:lnTo>
                    <a:pt x="53" y="716"/>
                  </a:lnTo>
                  <a:lnTo>
                    <a:pt x="39" y="717"/>
                  </a:lnTo>
                  <a:lnTo>
                    <a:pt x="27" y="719"/>
                  </a:lnTo>
                  <a:lnTo>
                    <a:pt x="13" y="720"/>
                  </a:lnTo>
                  <a:lnTo>
                    <a:pt x="0" y="721"/>
                  </a:lnTo>
                  <a:lnTo>
                    <a:pt x="7" y="693"/>
                  </a:lnTo>
                  <a:lnTo>
                    <a:pt x="24" y="620"/>
                  </a:lnTo>
                  <a:lnTo>
                    <a:pt x="49" y="515"/>
                  </a:lnTo>
                  <a:lnTo>
                    <a:pt x="76" y="396"/>
                  </a:lnTo>
                  <a:lnTo>
                    <a:pt x="103" y="278"/>
                  </a:lnTo>
                  <a:lnTo>
                    <a:pt x="127" y="175"/>
                  </a:lnTo>
                  <a:lnTo>
                    <a:pt x="142" y="104"/>
                  </a:lnTo>
                  <a:lnTo>
                    <a:pt x="147" y="78"/>
                  </a:lnTo>
                  <a:close/>
                </a:path>
              </a:pathLst>
            </a:custGeom>
            <a:solidFill>
              <a:srgbClr val="CCCC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1" name="Freeform 20"/>
            <p:cNvSpPr>
              <a:spLocks/>
            </p:cNvSpPr>
            <p:nvPr/>
          </p:nvSpPr>
          <p:spPr bwMode="auto">
            <a:xfrm>
              <a:off x="2670" y="1645"/>
              <a:ext cx="476" cy="1025"/>
            </a:xfrm>
            <a:custGeom>
              <a:avLst/>
              <a:gdLst>
                <a:gd name="T0" fmla="*/ 1 w 951"/>
                <a:gd name="T1" fmla="*/ 0 h 2051"/>
                <a:gd name="T2" fmla="*/ 1 w 951"/>
                <a:gd name="T3" fmla="*/ 0 h 2051"/>
                <a:gd name="T4" fmla="*/ 1 w 951"/>
                <a:gd name="T5" fmla="*/ 0 h 2051"/>
                <a:gd name="T6" fmla="*/ 1 w 951"/>
                <a:gd name="T7" fmla="*/ 0 h 2051"/>
                <a:gd name="T8" fmla="*/ 1 w 951"/>
                <a:gd name="T9" fmla="*/ 0 h 2051"/>
                <a:gd name="T10" fmla="*/ 1 w 951"/>
                <a:gd name="T11" fmla="*/ 0 h 2051"/>
                <a:gd name="T12" fmla="*/ 1 w 951"/>
                <a:gd name="T13" fmla="*/ 0 h 2051"/>
                <a:gd name="T14" fmla="*/ 1 w 951"/>
                <a:gd name="T15" fmla="*/ 0 h 2051"/>
                <a:gd name="T16" fmla="*/ 1 w 951"/>
                <a:gd name="T17" fmla="*/ 0 h 2051"/>
                <a:gd name="T18" fmla="*/ 1 w 951"/>
                <a:gd name="T19" fmla="*/ 0 h 2051"/>
                <a:gd name="T20" fmla="*/ 1 w 951"/>
                <a:gd name="T21" fmla="*/ 0 h 2051"/>
                <a:gd name="T22" fmla="*/ 1 w 951"/>
                <a:gd name="T23" fmla="*/ 0 h 2051"/>
                <a:gd name="T24" fmla="*/ 1 w 951"/>
                <a:gd name="T25" fmla="*/ 0 h 2051"/>
                <a:gd name="T26" fmla="*/ 1 w 951"/>
                <a:gd name="T27" fmla="*/ 0 h 2051"/>
                <a:gd name="T28" fmla="*/ 1 w 951"/>
                <a:gd name="T29" fmla="*/ 0 h 2051"/>
                <a:gd name="T30" fmla="*/ 1 w 951"/>
                <a:gd name="T31" fmla="*/ 0 h 2051"/>
                <a:gd name="T32" fmla="*/ 1 w 951"/>
                <a:gd name="T33" fmla="*/ 0 h 2051"/>
                <a:gd name="T34" fmla="*/ 1 w 951"/>
                <a:gd name="T35" fmla="*/ 0 h 2051"/>
                <a:gd name="T36" fmla="*/ 1 w 951"/>
                <a:gd name="T37" fmla="*/ 0 h 2051"/>
                <a:gd name="T38" fmla="*/ 1 w 951"/>
                <a:gd name="T39" fmla="*/ 0 h 2051"/>
                <a:gd name="T40" fmla="*/ 1 w 951"/>
                <a:gd name="T41" fmla="*/ 0 h 2051"/>
                <a:gd name="T42" fmla="*/ 1 w 951"/>
                <a:gd name="T43" fmla="*/ 0 h 2051"/>
                <a:gd name="T44" fmla="*/ 1 w 951"/>
                <a:gd name="T45" fmla="*/ 0 h 2051"/>
                <a:gd name="T46" fmla="*/ 1 w 951"/>
                <a:gd name="T47" fmla="*/ 0 h 2051"/>
                <a:gd name="T48" fmla="*/ 1 w 951"/>
                <a:gd name="T49" fmla="*/ 0 h 2051"/>
                <a:gd name="T50" fmla="*/ 1 w 951"/>
                <a:gd name="T51" fmla="*/ 0 h 2051"/>
                <a:gd name="T52" fmla="*/ 1 w 951"/>
                <a:gd name="T53" fmla="*/ 0 h 2051"/>
                <a:gd name="T54" fmla="*/ 1 w 951"/>
                <a:gd name="T55" fmla="*/ 0 h 2051"/>
                <a:gd name="T56" fmla="*/ 1 w 951"/>
                <a:gd name="T57" fmla="*/ 0 h 2051"/>
                <a:gd name="T58" fmla="*/ 1 w 951"/>
                <a:gd name="T59" fmla="*/ 0 h 2051"/>
                <a:gd name="T60" fmla="*/ 1 w 951"/>
                <a:gd name="T61" fmla="*/ 0 h 2051"/>
                <a:gd name="T62" fmla="*/ 1 w 951"/>
                <a:gd name="T63" fmla="*/ 0 h 2051"/>
                <a:gd name="T64" fmla="*/ 1 w 951"/>
                <a:gd name="T65" fmla="*/ 0 h 2051"/>
                <a:gd name="T66" fmla="*/ 1 w 951"/>
                <a:gd name="T67" fmla="*/ 0 h 2051"/>
                <a:gd name="T68" fmla="*/ 1 w 951"/>
                <a:gd name="T69" fmla="*/ 0 h 2051"/>
                <a:gd name="T70" fmla="*/ 1 w 951"/>
                <a:gd name="T71" fmla="*/ 0 h 2051"/>
                <a:gd name="T72" fmla="*/ 1 w 951"/>
                <a:gd name="T73" fmla="*/ 0 h 2051"/>
                <a:gd name="T74" fmla="*/ 1 w 951"/>
                <a:gd name="T75" fmla="*/ 0 h 2051"/>
                <a:gd name="T76" fmla="*/ 1 w 951"/>
                <a:gd name="T77" fmla="*/ 0 h 2051"/>
                <a:gd name="T78" fmla="*/ 1 w 951"/>
                <a:gd name="T79" fmla="*/ 0 h 2051"/>
                <a:gd name="T80" fmla="*/ 1 w 951"/>
                <a:gd name="T81" fmla="*/ 0 h 2051"/>
                <a:gd name="T82" fmla="*/ 1 w 951"/>
                <a:gd name="T83" fmla="*/ 0 h 2051"/>
                <a:gd name="T84" fmla="*/ 1 w 951"/>
                <a:gd name="T85" fmla="*/ 0 h 2051"/>
                <a:gd name="T86" fmla="*/ 1 w 951"/>
                <a:gd name="T87" fmla="*/ 0 h 2051"/>
                <a:gd name="T88" fmla="*/ 1 w 951"/>
                <a:gd name="T89" fmla="*/ 0 h 2051"/>
                <a:gd name="T90" fmla="*/ 1 w 951"/>
                <a:gd name="T91" fmla="*/ 0 h 2051"/>
                <a:gd name="T92" fmla="*/ 1 w 951"/>
                <a:gd name="T93" fmla="*/ 0 h 2051"/>
                <a:gd name="T94" fmla="*/ 1 w 951"/>
                <a:gd name="T95" fmla="*/ 0 h 2051"/>
                <a:gd name="T96" fmla="*/ 1 w 951"/>
                <a:gd name="T97" fmla="*/ 0 h 2051"/>
                <a:gd name="T98" fmla="*/ 1 w 951"/>
                <a:gd name="T99" fmla="*/ 0 h 2051"/>
                <a:gd name="T100" fmla="*/ 1 w 951"/>
                <a:gd name="T101" fmla="*/ 0 h 2051"/>
                <a:gd name="T102" fmla="*/ 1 w 951"/>
                <a:gd name="T103" fmla="*/ 0 h 2051"/>
                <a:gd name="T104" fmla="*/ 1 w 951"/>
                <a:gd name="T105" fmla="*/ 0 h 2051"/>
                <a:gd name="T106" fmla="*/ 1 w 951"/>
                <a:gd name="T107" fmla="*/ 0 h 2051"/>
                <a:gd name="T108" fmla="*/ 1 w 951"/>
                <a:gd name="T109" fmla="*/ 0 h 2051"/>
                <a:gd name="T110" fmla="*/ 1 w 951"/>
                <a:gd name="T111" fmla="*/ 0 h 2051"/>
                <a:gd name="T112" fmla="*/ 1 w 951"/>
                <a:gd name="T113" fmla="*/ 0 h 2051"/>
                <a:gd name="T114" fmla="*/ 1 w 951"/>
                <a:gd name="T115" fmla="*/ 0 h 2051"/>
                <a:gd name="T116" fmla="*/ 1 w 951"/>
                <a:gd name="T117" fmla="*/ 0 h 2051"/>
                <a:gd name="T118" fmla="*/ 1 w 951"/>
                <a:gd name="T119" fmla="*/ 0 h 2051"/>
                <a:gd name="T120" fmla="*/ 1 w 951"/>
                <a:gd name="T121" fmla="*/ 0 h 2051"/>
                <a:gd name="T122" fmla="*/ 1 w 951"/>
                <a:gd name="T123" fmla="*/ 0 h 2051"/>
                <a:gd name="T124" fmla="*/ 1 w 951"/>
                <a:gd name="T125" fmla="*/ 0 h 20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51"/>
                <a:gd name="T190" fmla="*/ 0 h 2051"/>
                <a:gd name="T191" fmla="*/ 951 w 951"/>
                <a:gd name="T192" fmla="*/ 2051 h 205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51" h="2051">
                  <a:moveTo>
                    <a:pt x="142" y="79"/>
                  </a:moveTo>
                  <a:lnTo>
                    <a:pt x="187" y="61"/>
                  </a:lnTo>
                  <a:lnTo>
                    <a:pt x="231" y="45"/>
                  </a:lnTo>
                  <a:lnTo>
                    <a:pt x="274" y="33"/>
                  </a:lnTo>
                  <a:lnTo>
                    <a:pt x="314" y="21"/>
                  </a:lnTo>
                  <a:lnTo>
                    <a:pt x="354" y="12"/>
                  </a:lnTo>
                  <a:lnTo>
                    <a:pt x="395" y="6"/>
                  </a:lnTo>
                  <a:lnTo>
                    <a:pt x="434" y="2"/>
                  </a:lnTo>
                  <a:lnTo>
                    <a:pt x="473" y="0"/>
                  </a:lnTo>
                  <a:lnTo>
                    <a:pt x="512" y="2"/>
                  </a:lnTo>
                  <a:lnTo>
                    <a:pt x="551" y="6"/>
                  </a:lnTo>
                  <a:lnTo>
                    <a:pt x="591" y="13"/>
                  </a:lnTo>
                  <a:lnTo>
                    <a:pt x="631" y="23"/>
                  </a:lnTo>
                  <a:lnTo>
                    <a:pt x="672" y="36"/>
                  </a:lnTo>
                  <a:lnTo>
                    <a:pt x="714" y="53"/>
                  </a:lnTo>
                  <a:lnTo>
                    <a:pt x="758" y="73"/>
                  </a:lnTo>
                  <a:lnTo>
                    <a:pt x="803" y="97"/>
                  </a:lnTo>
                  <a:lnTo>
                    <a:pt x="821" y="198"/>
                  </a:lnTo>
                  <a:lnTo>
                    <a:pt x="840" y="299"/>
                  </a:lnTo>
                  <a:lnTo>
                    <a:pt x="858" y="400"/>
                  </a:lnTo>
                  <a:lnTo>
                    <a:pt x="878" y="501"/>
                  </a:lnTo>
                  <a:lnTo>
                    <a:pt x="896" y="603"/>
                  </a:lnTo>
                  <a:lnTo>
                    <a:pt x="914" y="703"/>
                  </a:lnTo>
                  <a:lnTo>
                    <a:pt x="933" y="804"/>
                  </a:lnTo>
                  <a:lnTo>
                    <a:pt x="951" y="905"/>
                  </a:lnTo>
                  <a:lnTo>
                    <a:pt x="934" y="934"/>
                  </a:lnTo>
                  <a:lnTo>
                    <a:pt x="917" y="961"/>
                  </a:lnTo>
                  <a:lnTo>
                    <a:pt x="898" y="985"/>
                  </a:lnTo>
                  <a:lnTo>
                    <a:pt x="880" y="1007"/>
                  </a:lnTo>
                  <a:lnTo>
                    <a:pt x="860" y="1028"/>
                  </a:lnTo>
                  <a:lnTo>
                    <a:pt x="840" y="1047"/>
                  </a:lnTo>
                  <a:lnTo>
                    <a:pt x="819" y="1066"/>
                  </a:lnTo>
                  <a:lnTo>
                    <a:pt x="797" y="1084"/>
                  </a:lnTo>
                  <a:lnTo>
                    <a:pt x="775" y="1101"/>
                  </a:lnTo>
                  <a:lnTo>
                    <a:pt x="752" y="1119"/>
                  </a:lnTo>
                  <a:lnTo>
                    <a:pt x="729" y="1136"/>
                  </a:lnTo>
                  <a:lnTo>
                    <a:pt x="705" y="1153"/>
                  </a:lnTo>
                  <a:lnTo>
                    <a:pt x="680" y="1171"/>
                  </a:lnTo>
                  <a:lnTo>
                    <a:pt x="656" y="1190"/>
                  </a:lnTo>
                  <a:lnTo>
                    <a:pt x="630" y="1211"/>
                  </a:lnTo>
                  <a:lnTo>
                    <a:pt x="604" y="1233"/>
                  </a:lnTo>
                  <a:lnTo>
                    <a:pt x="602" y="1352"/>
                  </a:lnTo>
                  <a:lnTo>
                    <a:pt x="600" y="1471"/>
                  </a:lnTo>
                  <a:lnTo>
                    <a:pt x="599" y="1591"/>
                  </a:lnTo>
                  <a:lnTo>
                    <a:pt x="596" y="1710"/>
                  </a:lnTo>
                  <a:lnTo>
                    <a:pt x="585" y="1714"/>
                  </a:lnTo>
                  <a:lnTo>
                    <a:pt x="572" y="1717"/>
                  </a:lnTo>
                  <a:lnTo>
                    <a:pt x="561" y="1721"/>
                  </a:lnTo>
                  <a:lnTo>
                    <a:pt x="549" y="1724"/>
                  </a:lnTo>
                  <a:lnTo>
                    <a:pt x="536" y="1728"/>
                  </a:lnTo>
                  <a:lnTo>
                    <a:pt x="525" y="1731"/>
                  </a:lnTo>
                  <a:lnTo>
                    <a:pt x="512" y="1735"/>
                  </a:lnTo>
                  <a:lnTo>
                    <a:pt x="501" y="1738"/>
                  </a:lnTo>
                  <a:lnTo>
                    <a:pt x="501" y="1748"/>
                  </a:lnTo>
                  <a:lnTo>
                    <a:pt x="501" y="1759"/>
                  </a:lnTo>
                  <a:lnTo>
                    <a:pt x="500" y="1770"/>
                  </a:lnTo>
                  <a:lnTo>
                    <a:pt x="500" y="1781"/>
                  </a:lnTo>
                  <a:lnTo>
                    <a:pt x="550" y="1793"/>
                  </a:lnTo>
                  <a:lnTo>
                    <a:pt x="591" y="1812"/>
                  </a:lnTo>
                  <a:lnTo>
                    <a:pt x="621" y="1836"/>
                  </a:lnTo>
                  <a:lnTo>
                    <a:pt x="641" y="1865"/>
                  </a:lnTo>
                  <a:lnTo>
                    <a:pt x="655" y="1899"/>
                  </a:lnTo>
                  <a:lnTo>
                    <a:pt x="663" y="1938"/>
                  </a:lnTo>
                  <a:lnTo>
                    <a:pt x="667" y="1983"/>
                  </a:lnTo>
                  <a:lnTo>
                    <a:pt x="667" y="2032"/>
                  </a:lnTo>
                  <a:lnTo>
                    <a:pt x="632" y="2033"/>
                  </a:lnTo>
                  <a:lnTo>
                    <a:pt x="597" y="2034"/>
                  </a:lnTo>
                  <a:lnTo>
                    <a:pt x="563" y="2035"/>
                  </a:lnTo>
                  <a:lnTo>
                    <a:pt x="528" y="2036"/>
                  </a:lnTo>
                  <a:lnTo>
                    <a:pt x="494" y="2037"/>
                  </a:lnTo>
                  <a:lnTo>
                    <a:pt x="459" y="2039"/>
                  </a:lnTo>
                  <a:lnTo>
                    <a:pt x="425" y="2040"/>
                  </a:lnTo>
                  <a:lnTo>
                    <a:pt x="391" y="2041"/>
                  </a:lnTo>
                  <a:lnTo>
                    <a:pt x="357" y="2042"/>
                  </a:lnTo>
                  <a:lnTo>
                    <a:pt x="322" y="2043"/>
                  </a:lnTo>
                  <a:lnTo>
                    <a:pt x="287" y="2044"/>
                  </a:lnTo>
                  <a:lnTo>
                    <a:pt x="253" y="2047"/>
                  </a:lnTo>
                  <a:lnTo>
                    <a:pt x="218" y="2048"/>
                  </a:lnTo>
                  <a:lnTo>
                    <a:pt x="184" y="2049"/>
                  </a:lnTo>
                  <a:lnTo>
                    <a:pt x="149" y="2050"/>
                  </a:lnTo>
                  <a:lnTo>
                    <a:pt x="115" y="2051"/>
                  </a:lnTo>
                  <a:lnTo>
                    <a:pt x="115" y="2017"/>
                  </a:lnTo>
                  <a:lnTo>
                    <a:pt x="115" y="1987"/>
                  </a:lnTo>
                  <a:lnTo>
                    <a:pt x="115" y="1959"/>
                  </a:lnTo>
                  <a:lnTo>
                    <a:pt x="116" y="1935"/>
                  </a:lnTo>
                  <a:lnTo>
                    <a:pt x="118" y="1913"/>
                  </a:lnTo>
                  <a:lnTo>
                    <a:pt x="122" y="1895"/>
                  </a:lnTo>
                  <a:lnTo>
                    <a:pt x="127" y="1878"/>
                  </a:lnTo>
                  <a:lnTo>
                    <a:pt x="134" y="1864"/>
                  </a:lnTo>
                  <a:lnTo>
                    <a:pt x="142" y="1851"/>
                  </a:lnTo>
                  <a:lnTo>
                    <a:pt x="154" y="1839"/>
                  </a:lnTo>
                  <a:lnTo>
                    <a:pt x="169" y="1829"/>
                  </a:lnTo>
                  <a:lnTo>
                    <a:pt x="186" y="1819"/>
                  </a:lnTo>
                  <a:lnTo>
                    <a:pt x="206" y="1809"/>
                  </a:lnTo>
                  <a:lnTo>
                    <a:pt x="230" y="1801"/>
                  </a:lnTo>
                  <a:lnTo>
                    <a:pt x="259" y="1792"/>
                  </a:lnTo>
                  <a:lnTo>
                    <a:pt x="291" y="1783"/>
                  </a:lnTo>
                  <a:lnTo>
                    <a:pt x="294" y="1770"/>
                  </a:lnTo>
                  <a:lnTo>
                    <a:pt x="298" y="1758"/>
                  </a:lnTo>
                  <a:lnTo>
                    <a:pt x="300" y="1746"/>
                  </a:lnTo>
                  <a:lnTo>
                    <a:pt x="304" y="1733"/>
                  </a:lnTo>
                  <a:lnTo>
                    <a:pt x="290" y="1732"/>
                  </a:lnTo>
                  <a:lnTo>
                    <a:pt x="277" y="1731"/>
                  </a:lnTo>
                  <a:lnTo>
                    <a:pt x="263" y="1731"/>
                  </a:lnTo>
                  <a:lnTo>
                    <a:pt x="251" y="1730"/>
                  </a:lnTo>
                  <a:lnTo>
                    <a:pt x="237" y="1729"/>
                  </a:lnTo>
                  <a:lnTo>
                    <a:pt x="223" y="1728"/>
                  </a:lnTo>
                  <a:lnTo>
                    <a:pt x="210" y="1726"/>
                  </a:lnTo>
                  <a:lnTo>
                    <a:pt x="196" y="1725"/>
                  </a:lnTo>
                  <a:lnTo>
                    <a:pt x="198" y="1587"/>
                  </a:lnTo>
                  <a:lnTo>
                    <a:pt x="199" y="1448"/>
                  </a:lnTo>
                  <a:lnTo>
                    <a:pt x="199" y="1310"/>
                  </a:lnTo>
                  <a:lnTo>
                    <a:pt x="200" y="1170"/>
                  </a:lnTo>
                  <a:lnTo>
                    <a:pt x="214" y="1150"/>
                  </a:lnTo>
                  <a:lnTo>
                    <a:pt x="229" y="1129"/>
                  </a:lnTo>
                  <a:lnTo>
                    <a:pt x="243" y="1108"/>
                  </a:lnTo>
                  <a:lnTo>
                    <a:pt x="257" y="1087"/>
                  </a:lnTo>
                  <a:lnTo>
                    <a:pt x="271" y="1068"/>
                  </a:lnTo>
                  <a:lnTo>
                    <a:pt x="285" y="1047"/>
                  </a:lnTo>
                  <a:lnTo>
                    <a:pt x="300" y="1026"/>
                  </a:lnTo>
                  <a:lnTo>
                    <a:pt x="314" y="1006"/>
                  </a:lnTo>
                  <a:lnTo>
                    <a:pt x="336" y="992"/>
                  </a:lnTo>
                  <a:lnTo>
                    <a:pt x="357" y="977"/>
                  </a:lnTo>
                  <a:lnTo>
                    <a:pt x="379" y="963"/>
                  </a:lnTo>
                  <a:lnTo>
                    <a:pt x="399" y="948"/>
                  </a:lnTo>
                  <a:lnTo>
                    <a:pt x="421" y="933"/>
                  </a:lnTo>
                  <a:lnTo>
                    <a:pt x="442" y="918"/>
                  </a:lnTo>
                  <a:lnTo>
                    <a:pt x="464" y="904"/>
                  </a:lnTo>
                  <a:lnTo>
                    <a:pt x="485" y="889"/>
                  </a:lnTo>
                  <a:lnTo>
                    <a:pt x="536" y="842"/>
                  </a:lnTo>
                  <a:lnTo>
                    <a:pt x="573" y="798"/>
                  </a:lnTo>
                  <a:lnTo>
                    <a:pt x="597" y="753"/>
                  </a:lnTo>
                  <a:lnTo>
                    <a:pt x="610" y="706"/>
                  </a:lnTo>
                  <a:lnTo>
                    <a:pt x="614" y="652"/>
                  </a:lnTo>
                  <a:lnTo>
                    <a:pt x="610" y="588"/>
                  </a:lnTo>
                  <a:lnTo>
                    <a:pt x="601" y="511"/>
                  </a:lnTo>
                  <a:lnTo>
                    <a:pt x="587" y="418"/>
                  </a:lnTo>
                  <a:lnTo>
                    <a:pt x="571" y="390"/>
                  </a:lnTo>
                  <a:lnTo>
                    <a:pt x="554" y="365"/>
                  </a:lnTo>
                  <a:lnTo>
                    <a:pt x="538" y="345"/>
                  </a:lnTo>
                  <a:lnTo>
                    <a:pt x="520" y="327"/>
                  </a:lnTo>
                  <a:lnTo>
                    <a:pt x="502" y="314"/>
                  </a:lnTo>
                  <a:lnTo>
                    <a:pt x="485" y="303"/>
                  </a:lnTo>
                  <a:lnTo>
                    <a:pt x="465" y="295"/>
                  </a:lnTo>
                  <a:lnTo>
                    <a:pt x="447" y="291"/>
                  </a:lnTo>
                  <a:lnTo>
                    <a:pt x="426" y="288"/>
                  </a:lnTo>
                  <a:lnTo>
                    <a:pt x="404" y="288"/>
                  </a:lnTo>
                  <a:lnTo>
                    <a:pt x="381" y="291"/>
                  </a:lnTo>
                  <a:lnTo>
                    <a:pt x="358" y="295"/>
                  </a:lnTo>
                  <a:lnTo>
                    <a:pt x="332" y="302"/>
                  </a:lnTo>
                  <a:lnTo>
                    <a:pt x="305" y="310"/>
                  </a:lnTo>
                  <a:lnTo>
                    <a:pt x="276" y="319"/>
                  </a:lnTo>
                  <a:lnTo>
                    <a:pt x="246" y="331"/>
                  </a:lnTo>
                  <a:lnTo>
                    <a:pt x="241" y="342"/>
                  </a:lnTo>
                  <a:lnTo>
                    <a:pt x="237" y="354"/>
                  </a:lnTo>
                  <a:lnTo>
                    <a:pt x="232" y="365"/>
                  </a:lnTo>
                  <a:lnTo>
                    <a:pt x="228" y="377"/>
                  </a:lnTo>
                  <a:lnTo>
                    <a:pt x="222" y="388"/>
                  </a:lnTo>
                  <a:lnTo>
                    <a:pt x="217" y="400"/>
                  </a:lnTo>
                  <a:lnTo>
                    <a:pt x="213" y="412"/>
                  </a:lnTo>
                  <a:lnTo>
                    <a:pt x="208" y="423"/>
                  </a:lnTo>
                  <a:lnTo>
                    <a:pt x="207" y="488"/>
                  </a:lnTo>
                  <a:lnTo>
                    <a:pt x="207" y="553"/>
                  </a:lnTo>
                  <a:lnTo>
                    <a:pt x="206" y="619"/>
                  </a:lnTo>
                  <a:lnTo>
                    <a:pt x="204" y="683"/>
                  </a:lnTo>
                  <a:lnTo>
                    <a:pt x="192" y="684"/>
                  </a:lnTo>
                  <a:lnTo>
                    <a:pt x="179" y="686"/>
                  </a:lnTo>
                  <a:lnTo>
                    <a:pt x="166" y="687"/>
                  </a:lnTo>
                  <a:lnTo>
                    <a:pt x="154" y="688"/>
                  </a:lnTo>
                  <a:lnTo>
                    <a:pt x="140" y="689"/>
                  </a:lnTo>
                  <a:lnTo>
                    <a:pt x="127" y="690"/>
                  </a:lnTo>
                  <a:lnTo>
                    <a:pt x="115" y="691"/>
                  </a:lnTo>
                  <a:lnTo>
                    <a:pt x="102" y="691"/>
                  </a:lnTo>
                  <a:lnTo>
                    <a:pt x="89" y="692"/>
                  </a:lnTo>
                  <a:lnTo>
                    <a:pt x="77" y="694"/>
                  </a:lnTo>
                  <a:lnTo>
                    <a:pt x="64" y="695"/>
                  </a:lnTo>
                  <a:lnTo>
                    <a:pt x="51" y="696"/>
                  </a:lnTo>
                  <a:lnTo>
                    <a:pt x="39" y="697"/>
                  </a:lnTo>
                  <a:lnTo>
                    <a:pt x="26" y="698"/>
                  </a:lnTo>
                  <a:lnTo>
                    <a:pt x="13" y="699"/>
                  </a:lnTo>
                  <a:lnTo>
                    <a:pt x="0" y="701"/>
                  </a:lnTo>
                  <a:lnTo>
                    <a:pt x="7" y="674"/>
                  </a:lnTo>
                  <a:lnTo>
                    <a:pt x="24" y="603"/>
                  </a:lnTo>
                  <a:lnTo>
                    <a:pt x="48" y="501"/>
                  </a:lnTo>
                  <a:lnTo>
                    <a:pt x="74" y="386"/>
                  </a:lnTo>
                  <a:lnTo>
                    <a:pt x="101" y="272"/>
                  </a:lnTo>
                  <a:lnTo>
                    <a:pt x="123" y="172"/>
                  </a:lnTo>
                  <a:lnTo>
                    <a:pt x="138" y="103"/>
                  </a:lnTo>
                  <a:lnTo>
                    <a:pt x="142" y="79"/>
                  </a:lnTo>
                  <a:close/>
                </a:path>
              </a:pathLst>
            </a:custGeom>
            <a:solidFill>
              <a:srgbClr val="D8D8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2" name="Freeform 21"/>
            <p:cNvSpPr>
              <a:spLocks/>
            </p:cNvSpPr>
            <p:nvPr/>
          </p:nvSpPr>
          <p:spPr bwMode="auto">
            <a:xfrm>
              <a:off x="2671" y="1649"/>
              <a:ext cx="474" cy="1021"/>
            </a:xfrm>
            <a:custGeom>
              <a:avLst/>
              <a:gdLst>
                <a:gd name="T0" fmla="*/ 1 w 947"/>
                <a:gd name="T1" fmla="*/ 1 h 2041"/>
                <a:gd name="T2" fmla="*/ 1 w 947"/>
                <a:gd name="T3" fmla="*/ 1 h 2041"/>
                <a:gd name="T4" fmla="*/ 1 w 947"/>
                <a:gd name="T5" fmla="*/ 0 h 2041"/>
                <a:gd name="T6" fmla="*/ 1 w 947"/>
                <a:gd name="T7" fmla="*/ 1 h 2041"/>
                <a:gd name="T8" fmla="*/ 1 w 947"/>
                <a:gd name="T9" fmla="*/ 1 h 2041"/>
                <a:gd name="T10" fmla="*/ 1 w 947"/>
                <a:gd name="T11" fmla="*/ 1 h 2041"/>
                <a:gd name="T12" fmla="*/ 1 w 947"/>
                <a:gd name="T13" fmla="*/ 1 h 2041"/>
                <a:gd name="T14" fmla="*/ 1 w 947"/>
                <a:gd name="T15" fmla="*/ 1 h 2041"/>
                <a:gd name="T16" fmla="*/ 1 w 947"/>
                <a:gd name="T17" fmla="*/ 1 h 2041"/>
                <a:gd name="T18" fmla="*/ 1 w 947"/>
                <a:gd name="T19" fmla="*/ 1 h 2041"/>
                <a:gd name="T20" fmla="*/ 1 w 947"/>
                <a:gd name="T21" fmla="*/ 1 h 2041"/>
                <a:gd name="T22" fmla="*/ 1 w 947"/>
                <a:gd name="T23" fmla="*/ 1 h 2041"/>
                <a:gd name="T24" fmla="*/ 1 w 947"/>
                <a:gd name="T25" fmla="*/ 1 h 2041"/>
                <a:gd name="T26" fmla="*/ 1 w 947"/>
                <a:gd name="T27" fmla="*/ 1 h 2041"/>
                <a:gd name="T28" fmla="*/ 1 w 947"/>
                <a:gd name="T29" fmla="*/ 1 h 2041"/>
                <a:gd name="T30" fmla="*/ 1 w 947"/>
                <a:gd name="T31" fmla="*/ 1 h 2041"/>
                <a:gd name="T32" fmla="*/ 1 w 947"/>
                <a:gd name="T33" fmla="*/ 1 h 2041"/>
                <a:gd name="T34" fmla="*/ 1 w 947"/>
                <a:gd name="T35" fmla="*/ 1 h 2041"/>
                <a:gd name="T36" fmla="*/ 1 w 947"/>
                <a:gd name="T37" fmla="*/ 1 h 2041"/>
                <a:gd name="T38" fmla="*/ 1 w 947"/>
                <a:gd name="T39" fmla="*/ 1 h 2041"/>
                <a:gd name="T40" fmla="*/ 1 w 947"/>
                <a:gd name="T41" fmla="*/ 1 h 2041"/>
                <a:gd name="T42" fmla="*/ 1 w 947"/>
                <a:gd name="T43" fmla="*/ 1 h 2041"/>
                <a:gd name="T44" fmla="*/ 1 w 947"/>
                <a:gd name="T45" fmla="*/ 1 h 2041"/>
                <a:gd name="T46" fmla="*/ 1 w 947"/>
                <a:gd name="T47" fmla="*/ 1 h 2041"/>
                <a:gd name="T48" fmla="*/ 1 w 947"/>
                <a:gd name="T49" fmla="*/ 1 h 2041"/>
                <a:gd name="T50" fmla="*/ 1 w 947"/>
                <a:gd name="T51" fmla="*/ 1 h 2041"/>
                <a:gd name="T52" fmla="*/ 1 w 947"/>
                <a:gd name="T53" fmla="*/ 1 h 2041"/>
                <a:gd name="T54" fmla="*/ 1 w 947"/>
                <a:gd name="T55" fmla="*/ 1 h 2041"/>
                <a:gd name="T56" fmla="*/ 1 w 947"/>
                <a:gd name="T57" fmla="*/ 1 h 2041"/>
                <a:gd name="T58" fmla="*/ 1 w 947"/>
                <a:gd name="T59" fmla="*/ 1 h 2041"/>
                <a:gd name="T60" fmla="*/ 1 w 947"/>
                <a:gd name="T61" fmla="*/ 1 h 2041"/>
                <a:gd name="T62" fmla="*/ 1 w 947"/>
                <a:gd name="T63" fmla="*/ 1 h 2041"/>
                <a:gd name="T64" fmla="*/ 1 w 947"/>
                <a:gd name="T65" fmla="*/ 1 h 2041"/>
                <a:gd name="T66" fmla="*/ 1 w 947"/>
                <a:gd name="T67" fmla="*/ 1 h 2041"/>
                <a:gd name="T68" fmla="*/ 1 w 947"/>
                <a:gd name="T69" fmla="*/ 1 h 2041"/>
                <a:gd name="T70" fmla="*/ 1 w 947"/>
                <a:gd name="T71" fmla="*/ 1 h 2041"/>
                <a:gd name="T72" fmla="*/ 1 w 947"/>
                <a:gd name="T73" fmla="*/ 1 h 2041"/>
                <a:gd name="T74" fmla="*/ 1 w 947"/>
                <a:gd name="T75" fmla="*/ 1 h 2041"/>
                <a:gd name="T76" fmla="*/ 1 w 947"/>
                <a:gd name="T77" fmla="*/ 1 h 2041"/>
                <a:gd name="T78" fmla="*/ 1 w 947"/>
                <a:gd name="T79" fmla="*/ 1 h 2041"/>
                <a:gd name="T80" fmla="*/ 1 w 947"/>
                <a:gd name="T81" fmla="*/ 1 h 2041"/>
                <a:gd name="T82" fmla="*/ 1 w 947"/>
                <a:gd name="T83" fmla="*/ 1 h 2041"/>
                <a:gd name="T84" fmla="*/ 1 w 947"/>
                <a:gd name="T85" fmla="*/ 1 h 2041"/>
                <a:gd name="T86" fmla="*/ 1 w 947"/>
                <a:gd name="T87" fmla="*/ 1 h 2041"/>
                <a:gd name="T88" fmla="*/ 1 w 947"/>
                <a:gd name="T89" fmla="*/ 1 h 2041"/>
                <a:gd name="T90" fmla="*/ 1 w 947"/>
                <a:gd name="T91" fmla="*/ 1 h 2041"/>
                <a:gd name="T92" fmla="*/ 1 w 947"/>
                <a:gd name="T93" fmla="*/ 1 h 2041"/>
                <a:gd name="T94" fmla="*/ 1 w 947"/>
                <a:gd name="T95" fmla="*/ 1 h 2041"/>
                <a:gd name="T96" fmla="*/ 1 w 947"/>
                <a:gd name="T97" fmla="*/ 1 h 2041"/>
                <a:gd name="T98" fmla="*/ 1 w 947"/>
                <a:gd name="T99" fmla="*/ 1 h 2041"/>
                <a:gd name="T100" fmla="*/ 1 w 947"/>
                <a:gd name="T101" fmla="*/ 1 h 2041"/>
                <a:gd name="T102" fmla="*/ 1 w 947"/>
                <a:gd name="T103" fmla="*/ 1 h 2041"/>
                <a:gd name="T104" fmla="*/ 1 w 947"/>
                <a:gd name="T105" fmla="*/ 1 h 2041"/>
                <a:gd name="T106" fmla="*/ 1 w 947"/>
                <a:gd name="T107" fmla="*/ 1 h 2041"/>
                <a:gd name="T108" fmla="*/ 1 w 947"/>
                <a:gd name="T109" fmla="*/ 1 h 2041"/>
                <a:gd name="T110" fmla="*/ 1 w 947"/>
                <a:gd name="T111" fmla="*/ 1 h 2041"/>
                <a:gd name="T112" fmla="*/ 1 w 947"/>
                <a:gd name="T113" fmla="*/ 1 h 2041"/>
                <a:gd name="T114" fmla="*/ 1 w 947"/>
                <a:gd name="T115" fmla="*/ 1 h 2041"/>
                <a:gd name="T116" fmla="*/ 1 w 947"/>
                <a:gd name="T117" fmla="*/ 1 h 2041"/>
                <a:gd name="T118" fmla="*/ 1 w 947"/>
                <a:gd name="T119" fmla="*/ 1 h 2041"/>
                <a:gd name="T120" fmla="*/ 1 w 947"/>
                <a:gd name="T121" fmla="*/ 1 h 2041"/>
                <a:gd name="T122" fmla="*/ 1 w 947"/>
                <a:gd name="T123" fmla="*/ 1 h 2041"/>
                <a:gd name="T124" fmla="*/ 1 w 947"/>
                <a:gd name="T125" fmla="*/ 1 h 204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47"/>
                <a:gd name="T190" fmla="*/ 0 h 2041"/>
                <a:gd name="T191" fmla="*/ 947 w 947"/>
                <a:gd name="T192" fmla="*/ 2041 h 204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47" h="2041">
                  <a:moveTo>
                    <a:pt x="137" y="79"/>
                  </a:moveTo>
                  <a:lnTo>
                    <a:pt x="184" y="62"/>
                  </a:lnTo>
                  <a:lnTo>
                    <a:pt x="229" y="47"/>
                  </a:lnTo>
                  <a:lnTo>
                    <a:pt x="273" y="33"/>
                  </a:lnTo>
                  <a:lnTo>
                    <a:pt x="314" y="22"/>
                  </a:lnTo>
                  <a:lnTo>
                    <a:pt x="355" y="12"/>
                  </a:lnTo>
                  <a:lnTo>
                    <a:pt x="395" y="5"/>
                  </a:lnTo>
                  <a:lnTo>
                    <a:pt x="434" y="1"/>
                  </a:lnTo>
                  <a:lnTo>
                    <a:pt x="472" y="0"/>
                  </a:lnTo>
                  <a:lnTo>
                    <a:pt x="512" y="1"/>
                  </a:lnTo>
                  <a:lnTo>
                    <a:pt x="550" y="4"/>
                  </a:lnTo>
                  <a:lnTo>
                    <a:pt x="589" y="12"/>
                  </a:lnTo>
                  <a:lnTo>
                    <a:pt x="629" y="23"/>
                  </a:lnTo>
                  <a:lnTo>
                    <a:pt x="671" y="37"/>
                  </a:lnTo>
                  <a:lnTo>
                    <a:pt x="713" y="55"/>
                  </a:lnTo>
                  <a:lnTo>
                    <a:pt x="757" y="76"/>
                  </a:lnTo>
                  <a:lnTo>
                    <a:pt x="803" y="101"/>
                  </a:lnTo>
                  <a:lnTo>
                    <a:pt x="820" y="199"/>
                  </a:lnTo>
                  <a:lnTo>
                    <a:pt x="839" y="297"/>
                  </a:lnTo>
                  <a:lnTo>
                    <a:pt x="856" y="395"/>
                  </a:lnTo>
                  <a:lnTo>
                    <a:pt x="875" y="492"/>
                  </a:lnTo>
                  <a:lnTo>
                    <a:pt x="893" y="590"/>
                  </a:lnTo>
                  <a:lnTo>
                    <a:pt x="911" y="688"/>
                  </a:lnTo>
                  <a:lnTo>
                    <a:pt x="929" y="786"/>
                  </a:lnTo>
                  <a:lnTo>
                    <a:pt x="947" y="884"/>
                  </a:lnTo>
                  <a:lnTo>
                    <a:pt x="930" y="913"/>
                  </a:lnTo>
                  <a:lnTo>
                    <a:pt x="913" y="939"/>
                  </a:lnTo>
                  <a:lnTo>
                    <a:pt x="894" y="963"/>
                  </a:lnTo>
                  <a:lnTo>
                    <a:pt x="875" y="986"/>
                  </a:lnTo>
                  <a:lnTo>
                    <a:pt x="854" y="1008"/>
                  </a:lnTo>
                  <a:lnTo>
                    <a:pt x="833" y="1028"/>
                  </a:lnTo>
                  <a:lnTo>
                    <a:pt x="811" y="1047"/>
                  </a:lnTo>
                  <a:lnTo>
                    <a:pt x="788" y="1066"/>
                  </a:lnTo>
                  <a:lnTo>
                    <a:pt x="765" y="1083"/>
                  </a:lnTo>
                  <a:lnTo>
                    <a:pt x="742" y="1102"/>
                  </a:lnTo>
                  <a:lnTo>
                    <a:pt x="718" y="1119"/>
                  </a:lnTo>
                  <a:lnTo>
                    <a:pt x="694" y="1137"/>
                  </a:lnTo>
                  <a:lnTo>
                    <a:pt x="668" y="1156"/>
                  </a:lnTo>
                  <a:lnTo>
                    <a:pt x="643" y="1174"/>
                  </a:lnTo>
                  <a:lnTo>
                    <a:pt x="618" y="1195"/>
                  </a:lnTo>
                  <a:lnTo>
                    <a:pt x="591" y="1217"/>
                  </a:lnTo>
                  <a:lnTo>
                    <a:pt x="589" y="1335"/>
                  </a:lnTo>
                  <a:lnTo>
                    <a:pt x="588" y="1455"/>
                  </a:lnTo>
                  <a:lnTo>
                    <a:pt x="585" y="1574"/>
                  </a:lnTo>
                  <a:lnTo>
                    <a:pt x="583" y="1693"/>
                  </a:lnTo>
                  <a:lnTo>
                    <a:pt x="570" y="1697"/>
                  </a:lnTo>
                  <a:lnTo>
                    <a:pt x="556" y="1699"/>
                  </a:lnTo>
                  <a:lnTo>
                    <a:pt x="544" y="1703"/>
                  </a:lnTo>
                  <a:lnTo>
                    <a:pt x="531" y="1705"/>
                  </a:lnTo>
                  <a:lnTo>
                    <a:pt x="518" y="1708"/>
                  </a:lnTo>
                  <a:lnTo>
                    <a:pt x="505" y="1712"/>
                  </a:lnTo>
                  <a:lnTo>
                    <a:pt x="492" y="1714"/>
                  </a:lnTo>
                  <a:lnTo>
                    <a:pt x="478" y="1718"/>
                  </a:lnTo>
                  <a:lnTo>
                    <a:pt x="477" y="1728"/>
                  </a:lnTo>
                  <a:lnTo>
                    <a:pt x="475" y="1738"/>
                  </a:lnTo>
                  <a:lnTo>
                    <a:pt x="473" y="1749"/>
                  </a:lnTo>
                  <a:lnTo>
                    <a:pt x="471" y="1759"/>
                  </a:lnTo>
                  <a:lnTo>
                    <a:pt x="524" y="1774"/>
                  </a:lnTo>
                  <a:lnTo>
                    <a:pt x="566" y="1795"/>
                  </a:lnTo>
                  <a:lnTo>
                    <a:pt x="597" y="1820"/>
                  </a:lnTo>
                  <a:lnTo>
                    <a:pt x="619" y="1850"/>
                  </a:lnTo>
                  <a:lnTo>
                    <a:pt x="635" y="1886"/>
                  </a:lnTo>
                  <a:lnTo>
                    <a:pt x="643" y="1926"/>
                  </a:lnTo>
                  <a:lnTo>
                    <a:pt x="647" y="1971"/>
                  </a:lnTo>
                  <a:lnTo>
                    <a:pt x="649" y="2022"/>
                  </a:lnTo>
                  <a:lnTo>
                    <a:pt x="616" y="2023"/>
                  </a:lnTo>
                  <a:lnTo>
                    <a:pt x="583" y="2024"/>
                  </a:lnTo>
                  <a:lnTo>
                    <a:pt x="551" y="2025"/>
                  </a:lnTo>
                  <a:lnTo>
                    <a:pt x="518" y="2026"/>
                  </a:lnTo>
                  <a:lnTo>
                    <a:pt x="485" y="2027"/>
                  </a:lnTo>
                  <a:lnTo>
                    <a:pt x="453" y="2029"/>
                  </a:lnTo>
                  <a:lnTo>
                    <a:pt x="420" y="2030"/>
                  </a:lnTo>
                  <a:lnTo>
                    <a:pt x="388" y="2031"/>
                  </a:lnTo>
                  <a:lnTo>
                    <a:pt x="355" y="2033"/>
                  </a:lnTo>
                  <a:lnTo>
                    <a:pt x="322" y="2034"/>
                  </a:lnTo>
                  <a:lnTo>
                    <a:pt x="290" y="2035"/>
                  </a:lnTo>
                  <a:lnTo>
                    <a:pt x="257" y="2037"/>
                  </a:lnTo>
                  <a:lnTo>
                    <a:pt x="225" y="2038"/>
                  </a:lnTo>
                  <a:lnTo>
                    <a:pt x="192" y="2039"/>
                  </a:lnTo>
                  <a:lnTo>
                    <a:pt x="159" y="2040"/>
                  </a:lnTo>
                  <a:lnTo>
                    <a:pt x="127" y="2041"/>
                  </a:lnTo>
                  <a:lnTo>
                    <a:pt x="127" y="2007"/>
                  </a:lnTo>
                  <a:lnTo>
                    <a:pt x="127" y="1976"/>
                  </a:lnTo>
                  <a:lnTo>
                    <a:pt x="128" y="1949"/>
                  </a:lnTo>
                  <a:lnTo>
                    <a:pt x="129" y="1924"/>
                  </a:lnTo>
                  <a:lnTo>
                    <a:pt x="131" y="1902"/>
                  </a:lnTo>
                  <a:lnTo>
                    <a:pt x="136" y="1883"/>
                  </a:lnTo>
                  <a:lnTo>
                    <a:pt x="140" y="1866"/>
                  </a:lnTo>
                  <a:lnTo>
                    <a:pt x="148" y="1851"/>
                  </a:lnTo>
                  <a:lnTo>
                    <a:pt x="158" y="1837"/>
                  </a:lnTo>
                  <a:lnTo>
                    <a:pt x="169" y="1826"/>
                  </a:lnTo>
                  <a:lnTo>
                    <a:pt x="184" y="1816"/>
                  </a:lnTo>
                  <a:lnTo>
                    <a:pt x="201" y="1805"/>
                  </a:lnTo>
                  <a:lnTo>
                    <a:pt x="223" y="1796"/>
                  </a:lnTo>
                  <a:lnTo>
                    <a:pt x="248" y="1787"/>
                  </a:lnTo>
                  <a:lnTo>
                    <a:pt x="276" y="1778"/>
                  </a:lnTo>
                  <a:lnTo>
                    <a:pt x="309" y="1768"/>
                  </a:lnTo>
                  <a:lnTo>
                    <a:pt x="311" y="1756"/>
                  </a:lnTo>
                  <a:lnTo>
                    <a:pt x="313" y="1742"/>
                  </a:lnTo>
                  <a:lnTo>
                    <a:pt x="314" y="1729"/>
                  </a:lnTo>
                  <a:lnTo>
                    <a:pt x="317" y="1716"/>
                  </a:lnTo>
                  <a:lnTo>
                    <a:pt x="303" y="1716"/>
                  </a:lnTo>
                  <a:lnTo>
                    <a:pt x="288" y="1715"/>
                  </a:lnTo>
                  <a:lnTo>
                    <a:pt x="274" y="1715"/>
                  </a:lnTo>
                  <a:lnTo>
                    <a:pt x="259" y="1714"/>
                  </a:lnTo>
                  <a:lnTo>
                    <a:pt x="244" y="1713"/>
                  </a:lnTo>
                  <a:lnTo>
                    <a:pt x="230" y="1713"/>
                  </a:lnTo>
                  <a:lnTo>
                    <a:pt x="215" y="1712"/>
                  </a:lnTo>
                  <a:lnTo>
                    <a:pt x="201" y="1712"/>
                  </a:lnTo>
                  <a:lnTo>
                    <a:pt x="203" y="1576"/>
                  </a:lnTo>
                  <a:lnTo>
                    <a:pt x="204" y="1440"/>
                  </a:lnTo>
                  <a:lnTo>
                    <a:pt x="204" y="1304"/>
                  </a:lnTo>
                  <a:lnTo>
                    <a:pt x="205" y="1168"/>
                  </a:lnTo>
                  <a:lnTo>
                    <a:pt x="219" y="1148"/>
                  </a:lnTo>
                  <a:lnTo>
                    <a:pt x="233" y="1127"/>
                  </a:lnTo>
                  <a:lnTo>
                    <a:pt x="246" y="1106"/>
                  </a:lnTo>
                  <a:lnTo>
                    <a:pt x="260" y="1085"/>
                  </a:lnTo>
                  <a:lnTo>
                    <a:pt x="274" y="1065"/>
                  </a:lnTo>
                  <a:lnTo>
                    <a:pt x="288" y="1044"/>
                  </a:lnTo>
                  <a:lnTo>
                    <a:pt x="303" y="1023"/>
                  </a:lnTo>
                  <a:lnTo>
                    <a:pt x="317" y="1003"/>
                  </a:lnTo>
                  <a:lnTo>
                    <a:pt x="337" y="989"/>
                  </a:lnTo>
                  <a:lnTo>
                    <a:pt x="359" y="974"/>
                  </a:lnTo>
                  <a:lnTo>
                    <a:pt x="380" y="960"/>
                  </a:lnTo>
                  <a:lnTo>
                    <a:pt x="402" y="945"/>
                  </a:lnTo>
                  <a:lnTo>
                    <a:pt x="423" y="930"/>
                  </a:lnTo>
                  <a:lnTo>
                    <a:pt x="445" y="915"/>
                  </a:lnTo>
                  <a:lnTo>
                    <a:pt x="465" y="901"/>
                  </a:lnTo>
                  <a:lnTo>
                    <a:pt x="486" y="886"/>
                  </a:lnTo>
                  <a:lnTo>
                    <a:pt x="543" y="838"/>
                  </a:lnTo>
                  <a:lnTo>
                    <a:pt x="583" y="792"/>
                  </a:lnTo>
                  <a:lnTo>
                    <a:pt x="608" y="745"/>
                  </a:lnTo>
                  <a:lnTo>
                    <a:pt x="622" y="695"/>
                  </a:lnTo>
                  <a:lnTo>
                    <a:pt x="626" y="639"/>
                  </a:lnTo>
                  <a:lnTo>
                    <a:pt x="621" y="574"/>
                  </a:lnTo>
                  <a:lnTo>
                    <a:pt x="611" y="496"/>
                  </a:lnTo>
                  <a:lnTo>
                    <a:pt x="597" y="403"/>
                  </a:lnTo>
                  <a:lnTo>
                    <a:pt x="581" y="373"/>
                  </a:lnTo>
                  <a:lnTo>
                    <a:pt x="563" y="346"/>
                  </a:lnTo>
                  <a:lnTo>
                    <a:pt x="546" y="324"/>
                  </a:lnTo>
                  <a:lnTo>
                    <a:pt x="528" y="306"/>
                  </a:lnTo>
                  <a:lnTo>
                    <a:pt x="508" y="291"/>
                  </a:lnTo>
                  <a:lnTo>
                    <a:pt x="488" y="281"/>
                  </a:lnTo>
                  <a:lnTo>
                    <a:pt x="468" y="273"/>
                  </a:lnTo>
                  <a:lnTo>
                    <a:pt x="447" y="267"/>
                  </a:lnTo>
                  <a:lnTo>
                    <a:pt x="424" y="264"/>
                  </a:lnTo>
                  <a:lnTo>
                    <a:pt x="401" y="266"/>
                  </a:lnTo>
                  <a:lnTo>
                    <a:pt x="376" y="268"/>
                  </a:lnTo>
                  <a:lnTo>
                    <a:pt x="350" y="273"/>
                  </a:lnTo>
                  <a:lnTo>
                    <a:pt x="324" y="281"/>
                  </a:lnTo>
                  <a:lnTo>
                    <a:pt x="295" y="289"/>
                  </a:lnTo>
                  <a:lnTo>
                    <a:pt x="266" y="300"/>
                  </a:lnTo>
                  <a:lnTo>
                    <a:pt x="235" y="312"/>
                  </a:lnTo>
                  <a:lnTo>
                    <a:pt x="230" y="323"/>
                  </a:lnTo>
                  <a:lnTo>
                    <a:pt x="226" y="335"/>
                  </a:lnTo>
                  <a:lnTo>
                    <a:pt x="221" y="346"/>
                  </a:lnTo>
                  <a:lnTo>
                    <a:pt x="216" y="358"/>
                  </a:lnTo>
                  <a:lnTo>
                    <a:pt x="211" y="369"/>
                  </a:lnTo>
                  <a:lnTo>
                    <a:pt x="206" y="381"/>
                  </a:lnTo>
                  <a:lnTo>
                    <a:pt x="201" y="392"/>
                  </a:lnTo>
                  <a:lnTo>
                    <a:pt x="197" y="404"/>
                  </a:lnTo>
                  <a:lnTo>
                    <a:pt x="196" y="468"/>
                  </a:lnTo>
                  <a:lnTo>
                    <a:pt x="196" y="534"/>
                  </a:lnTo>
                  <a:lnTo>
                    <a:pt x="195" y="600"/>
                  </a:lnTo>
                  <a:lnTo>
                    <a:pt x="195" y="664"/>
                  </a:lnTo>
                  <a:lnTo>
                    <a:pt x="182" y="665"/>
                  </a:lnTo>
                  <a:lnTo>
                    <a:pt x="170" y="666"/>
                  </a:lnTo>
                  <a:lnTo>
                    <a:pt x="158" y="668"/>
                  </a:lnTo>
                  <a:lnTo>
                    <a:pt x="145" y="669"/>
                  </a:lnTo>
                  <a:lnTo>
                    <a:pt x="133" y="670"/>
                  </a:lnTo>
                  <a:lnTo>
                    <a:pt x="121" y="671"/>
                  </a:lnTo>
                  <a:lnTo>
                    <a:pt x="109" y="672"/>
                  </a:lnTo>
                  <a:lnTo>
                    <a:pt x="97" y="672"/>
                  </a:lnTo>
                  <a:lnTo>
                    <a:pt x="85" y="673"/>
                  </a:lnTo>
                  <a:lnTo>
                    <a:pt x="72" y="674"/>
                  </a:lnTo>
                  <a:lnTo>
                    <a:pt x="61" y="676"/>
                  </a:lnTo>
                  <a:lnTo>
                    <a:pt x="48" y="677"/>
                  </a:lnTo>
                  <a:lnTo>
                    <a:pt x="37" y="678"/>
                  </a:lnTo>
                  <a:lnTo>
                    <a:pt x="24" y="679"/>
                  </a:lnTo>
                  <a:lnTo>
                    <a:pt x="12" y="680"/>
                  </a:lnTo>
                  <a:lnTo>
                    <a:pt x="0" y="681"/>
                  </a:lnTo>
                  <a:lnTo>
                    <a:pt x="6" y="655"/>
                  </a:lnTo>
                  <a:lnTo>
                    <a:pt x="22" y="586"/>
                  </a:lnTo>
                  <a:lnTo>
                    <a:pt x="45" y="489"/>
                  </a:lnTo>
                  <a:lnTo>
                    <a:pt x="71" y="377"/>
                  </a:lnTo>
                  <a:lnTo>
                    <a:pt x="97" y="266"/>
                  </a:lnTo>
                  <a:lnTo>
                    <a:pt x="119" y="170"/>
                  </a:lnTo>
                  <a:lnTo>
                    <a:pt x="133" y="102"/>
                  </a:lnTo>
                  <a:lnTo>
                    <a:pt x="137" y="79"/>
                  </a:lnTo>
                  <a:close/>
                </a:path>
              </a:pathLst>
            </a:custGeom>
            <a:solidFill>
              <a:srgbClr val="E5E5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3" name="Freeform 22"/>
            <p:cNvSpPr>
              <a:spLocks/>
            </p:cNvSpPr>
            <p:nvPr/>
          </p:nvSpPr>
          <p:spPr bwMode="auto">
            <a:xfrm>
              <a:off x="2673" y="1654"/>
              <a:ext cx="471" cy="1016"/>
            </a:xfrm>
            <a:custGeom>
              <a:avLst/>
              <a:gdLst>
                <a:gd name="T0" fmla="*/ 0 w 943"/>
                <a:gd name="T1" fmla="*/ 1 h 2032"/>
                <a:gd name="T2" fmla="*/ 0 w 943"/>
                <a:gd name="T3" fmla="*/ 1 h 2032"/>
                <a:gd name="T4" fmla="*/ 0 w 943"/>
                <a:gd name="T5" fmla="*/ 1 h 2032"/>
                <a:gd name="T6" fmla="*/ 0 w 943"/>
                <a:gd name="T7" fmla="*/ 1 h 2032"/>
                <a:gd name="T8" fmla="*/ 0 w 943"/>
                <a:gd name="T9" fmla="*/ 1 h 2032"/>
                <a:gd name="T10" fmla="*/ 0 w 943"/>
                <a:gd name="T11" fmla="*/ 1 h 2032"/>
                <a:gd name="T12" fmla="*/ 0 w 943"/>
                <a:gd name="T13" fmla="*/ 1 h 2032"/>
                <a:gd name="T14" fmla="*/ 0 w 943"/>
                <a:gd name="T15" fmla="*/ 1 h 2032"/>
                <a:gd name="T16" fmla="*/ 0 w 943"/>
                <a:gd name="T17" fmla="*/ 1 h 2032"/>
                <a:gd name="T18" fmla="*/ 0 w 943"/>
                <a:gd name="T19" fmla="*/ 1 h 2032"/>
                <a:gd name="T20" fmla="*/ 0 w 943"/>
                <a:gd name="T21" fmla="*/ 1 h 2032"/>
                <a:gd name="T22" fmla="*/ 0 w 943"/>
                <a:gd name="T23" fmla="*/ 1 h 2032"/>
                <a:gd name="T24" fmla="*/ 0 w 943"/>
                <a:gd name="T25" fmla="*/ 1 h 2032"/>
                <a:gd name="T26" fmla="*/ 0 w 943"/>
                <a:gd name="T27" fmla="*/ 1 h 2032"/>
                <a:gd name="T28" fmla="*/ 0 w 943"/>
                <a:gd name="T29" fmla="*/ 1 h 2032"/>
                <a:gd name="T30" fmla="*/ 0 w 943"/>
                <a:gd name="T31" fmla="*/ 1 h 2032"/>
                <a:gd name="T32" fmla="*/ 0 w 943"/>
                <a:gd name="T33" fmla="*/ 1 h 2032"/>
                <a:gd name="T34" fmla="*/ 0 w 943"/>
                <a:gd name="T35" fmla="*/ 1 h 2032"/>
                <a:gd name="T36" fmla="*/ 0 w 943"/>
                <a:gd name="T37" fmla="*/ 1 h 2032"/>
                <a:gd name="T38" fmla="*/ 0 w 943"/>
                <a:gd name="T39" fmla="*/ 1 h 2032"/>
                <a:gd name="T40" fmla="*/ 0 w 943"/>
                <a:gd name="T41" fmla="*/ 1 h 2032"/>
                <a:gd name="T42" fmla="*/ 0 w 943"/>
                <a:gd name="T43" fmla="*/ 1 h 2032"/>
                <a:gd name="T44" fmla="*/ 0 w 943"/>
                <a:gd name="T45" fmla="*/ 1 h 2032"/>
                <a:gd name="T46" fmla="*/ 0 w 943"/>
                <a:gd name="T47" fmla="*/ 1 h 2032"/>
                <a:gd name="T48" fmla="*/ 0 w 943"/>
                <a:gd name="T49" fmla="*/ 1 h 2032"/>
                <a:gd name="T50" fmla="*/ 0 w 943"/>
                <a:gd name="T51" fmla="*/ 1 h 2032"/>
                <a:gd name="T52" fmla="*/ 0 w 943"/>
                <a:gd name="T53" fmla="*/ 1 h 2032"/>
                <a:gd name="T54" fmla="*/ 0 w 943"/>
                <a:gd name="T55" fmla="*/ 1 h 2032"/>
                <a:gd name="T56" fmla="*/ 0 w 943"/>
                <a:gd name="T57" fmla="*/ 1 h 2032"/>
                <a:gd name="T58" fmla="*/ 0 w 943"/>
                <a:gd name="T59" fmla="*/ 1 h 2032"/>
                <a:gd name="T60" fmla="*/ 0 w 943"/>
                <a:gd name="T61" fmla="*/ 1 h 2032"/>
                <a:gd name="T62" fmla="*/ 0 w 943"/>
                <a:gd name="T63" fmla="*/ 1 h 2032"/>
                <a:gd name="T64" fmla="*/ 0 w 943"/>
                <a:gd name="T65" fmla="*/ 1 h 2032"/>
                <a:gd name="T66" fmla="*/ 0 w 943"/>
                <a:gd name="T67" fmla="*/ 1 h 2032"/>
                <a:gd name="T68" fmla="*/ 0 w 943"/>
                <a:gd name="T69" fmla="*/ 1 h 2032"/>
                <a:gd name="T70" fmla="*/ 0 w 943"/>
                <a:gd name="T71" fmla="*/ 1 h 2032"/>
                <a:gd name="T72" fmla="*/ 0 w 943"/>
                <a:gd name="T73" fmla="*/ 1 h 2032"/>
                <a:gd name="T74" fmla="*/ 0 w 943"/>
                <a:gd name="T75" fmla="*/ 1 h 2032"/>
                <a:gd name="T76" fmla="*/ 0 w 943"/>
                <a:gd name="T77" fmla="*/ 1 h 2032"/>
                <a:gd name="T78" fmla="*/ 0 w 943"/>
                <a:gd name="T79" fmla="*/ 1 h 2032"/>
                <a:gd name="T80" fmla="*/ 0 w 943"/>
                <a:gd name="T81" fmla="*/ 1 h 2032"/>
                <a:gd name="T82" fmla="*/ 0 w 943"/>
                <a:gd name="T83" fmla="*/ 1 h 2032"/>
                <a:gd name="T84" fmla="*/ 0 w 943"/>
                <a:gd name="T85" fmla="*/ 1 h 2032"/>
                <a:gd name="T86" fmla="*/ 0 w 943"/>
                <a:gd name="T87" fmla="*/ 1 h 2032"/>
                <a:gd name="T88" fmla="*/ 0 w 943"/>
                <a:gd name="T89" fmla="*/ 1 h 2032"/>
                <a:gd name="T90" fmla="*/ 0 w 943"/>
                <a:gd name="T91" fmla="*/ 1 h 2032"/>
                <a:gd name="T92" fmla="*/ 0 w 943"/>
                <a:gd name="T93" fmla="*/ 1 h 2032"/>
                <a:gd name="T94" fmla="*/ 0 w 943"/>
                <a:gd name="T95" fmla="*/ 1 h 2032"/>
                <a:gd name="T96" fmla="*/ 0 w 943"/>
                <a:gd name="T97" fmla="*/ 1 h 2032"/>
                <a:gd name="T98" fmla="*/ 0 w 943"/>
                <a:gd name="T99" fmla="*/ 1 h 2032"/>
                <a:gd name="T100" fmla="*/ 0 w 943"/>
                <a:gd name="T101" fmla="*/ 1 h 203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943"/>
                <a:gd name="T154" fmla="*/ 0 h 2032"/>
                <a:gd name="T155" fmla="*/ 943 w 943"/>
                <a:gd name="T156" fmla="*/ 2032 h 203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943" h="2032">
                  <a:moveTo>
                    <a:pt x="133" y="80"/>
                  </a:moveTo>
                  <a:lnTo>
                    <a:pt x="182" y="63"/>
                  </a:lnTo>
                  <a:lnTo>
                    <a:pt x="229" y="48"/>
                  </a:lnTo>
                  <a:lnTo>
                    <a:pt x="273" y="34"/>
                  </a:lnTo>
                  <a:lnTo>
                    <a:pt x="316" y="23"/>
                  </a:lnTo>
                  <a:lnTo>
                    <a:pt x="356" y="14"/>
                  </a:lnTo>
                  <a:lnTo>
                    <a:pt x="397" y="6"/>
                  </a:lnTo>
                  <a:lnTo>
                    <a:pt x="435" y="2"/>
                  </a:lnTo>
                  <a:lnTo>
                    <a:pt x="474" y="0"/>
                  </a:lnTo>
                  <a:lnTo>
                    <a:pt x="512" y="1"/>
                  </a:lnTo>
                  <a:lnTo>
                    <a:pt x="550" y="6"/>
                  </a:lnTo>
                  <a:lnTo>
                    <a:pt x="589" y="13"/>
                  </a:lnTo>
                  <a:lnTo>
                    <a:pt x="628" y="24"/>
                  </a:lnTo>
                  <a:lnTo>
                    <a:pt x="670" y="38"/>
                  </a:lnTo>
                  <a:lnTo>
                    <a:pt x="712" y="56"/>
                  </a:lnTo>
                  <a:lnTo>
                    <a:pt x="757" y="79"/>
                  </a:lnTo>
                  <a:lnTo>
                    <a:pt x="805" y="106"/>
                  </a:lnTo>
                  <a:lnTo>
                    <a:pt x="822" y="200"/>
                  </a:lnTo>
                  <a:lnTo>
                    <a:pt x="839" y="295"/>
                  </a:lnTo>
                  <a:lnTo>
                    <a:pt x="856" y="389"/>
                  </a:lnTo>
                  <a:lnTo>
                    <a:pt x="874" y="485"/>
                  </a:lnTo>
                  <a:lnTo>
                    <a:pt x="891" y="579"/>
                  </a:lnTo>
                  <a:lnTo>
                    <a:pt x="908" y="673"/>
                  </a:lnTo>
                  <a:lnTo>
                    <a:pt x="926" y="769"/>
                  </a:lnTo>
                  <a:lnTo>
                    <a:pt x="943" y="863"/>
                  </a:lnTo>
                  <a:lnTo>
                    <a:pt x="926" y="892"/>
                  </a:lnTo>
                  <a:lnTo>
                    <a:pt x="908" y="919"/>
                  </a:lnTo>
                  <a:lnTo>
                    <a:pt x="889" y="943"/>
                  </a:lnTo>
                  <a:lnTo>
                    <a:pt x="869" y="967"/>
                  </a:lnTo>
                  <a:lnTo>
                    <a:pt x="847" y="988"/>
                  </a:lnTo>
                  <a:lnTo>
                    <a:pt x="826" y="1009"/>
                  </a:lnTo>
                  <a:lnTo>
                    <a:pt x="803" y="1028"/>
                  </a:lnTo>
                  <a:lnTo>
                    <a:pt x="780" y="1048"/>
                  </a:lnTo>
                  <a:lnTo>
                    <a:pt x="756" y="1066"/>
                  </a:lnTo>
                  <a:lnTo>
                    <a:pt x="732" y="1085"/>
                  </a:lnTo>
                  <a:lnTo>
                    <a:pt x="708" y="1103"/>
                  </a:lnTo>
                  <a:lnTo>
                    <a:pt x="682" y="1121"/>
                  </a:lnTo>
                  <a:lnTo>
                    <a:pt x="657" y="1140"/>
                  </a:lnTo>
                  <a:lnTo>
                    <a:pt x="631" y="1159"/>
                  </a:lnTo>
                  <a:lnTo>
                    <a:pt x="605" y="1180"/>
                  </a:lnTo>
                  <a:lnTo>
                    <a:pt x="579" y="1202"/>
                  </a:lnTo>
                  <a:lnTo>
                    <a:pt x="578" y="1321"/>
                  </a:lnTo>
                  <a:lnTo>
                    <a:pt x="575" y="1439"/>
                  </a:lnTo>
                  <a:lnTo>
                    <a:pt x="574" y="1559"/>
                  </a:lnTo>
                  <a:lnTo>
                    <a:pt x="572" y="1678"/>
                  </a:lnTo>
                  <a:lnTo>
                    <a:pt x="558" y="1680"/>
                  </a:lnTo>
                  <a:lnTo>
                    <a:pt x="543" y="1682"/>
                  </a:lnTo>
                  <a:lnTo>
                    <a:pt x="529" y="1686"/>
                  </a:lnTo>
                  <a:lnTo>
                    <a:pt x="514" y="1688"/>
                  </a:lnTo>
                  <a:lnTo>
                    <a:pt x="500" y="1690"/>
                  </a:lnTo>
                  <a:lnTo>
                    <a:pt x="485" y="1693"/>
                  </a:lnTo>
                  <a:lnTo>
                    <a:pt x="471" y="1696"/>
                  </a:lnTo>
                  <a:lnTo>
                    <a:pt x="456" y="1698"/>
                  </a:lnTo>
                  <a:lnTo>
                    <a:pt x="454" y="1709"/>
                  </a:lnTo>
                  <a:lnTo>
                    <a:pt x="452" y="1719"/>
                  </a:lnTo>
                  <a:lnTo>
                    <a:pt x="448" y="1729"/>
                  </a:lnTo>
                  <a:lnTo>
                    <a:pt x="446" y="1740"/>
                  </a:lnTo>
                  <a:lnTo>
                    <a:pt x="474" y="1748"/>
                  </a:lnTo>
                  <a:lnTo>
                    <a:pt x="499" y="1758"/>
                  </a:lnTo>
                  <a:lnTo>
                    <a:pt x="521" y="1769"/>
                  </a:lnTo>
                  <a:lnTo>
                    <a:pt x="542" y="1780"/>
                  </a:lnTo>
                  <a:lnTo>
                    <a:pt x="559" y="1793"/>
                  </a:lnTo>
                  <a:lnTo>
                    <a:pt x="574" y="1807"/>
                  </a:lnTo>
                  <a:lnTo>
                    <a:pt x="587" y="1821"/>
                  </a:lnTo>
                  <a:lnTo>
                    <a:pt x="598" y="1838"/>
                  </a:lnTo>
                  <a:lnTo>
                    <a:pt x="606" y="1855"/>
                  </a:lnTo>
                  <a:lnTo>
                    <a:pt x="614" y="1874"/>
                  </a:lnTo>
                  <a:lnTo>
                    <a:pt x="620" y="1894"/>
                  </a:lnTo>
                  <a:lnTo>
                    <a:pt x="625" y="1915"/>
                  </a:lnTo>
                  <a:lnTo>
                    <a:pt x="628" y="1938"/>
                  </a:lnTo>
                  <a:lnTo>
                    <a:pt x="631" y="1962"/>
                  </a:lnTo>
                  <a:lnTo>
                    <a:pt x="632" y="1987"/>
                  </a:lnTo>
                  <a:lnTo>
                    <a:pt x="632" y="2014"/>
                  </a:lnTo>
                  <a:lnTo>
                    <a:pt x="601" y="2015"/>
                  </a:lnTo>
                  <a:lnTo>
                    <a:pt x="569" y="2016"/>
                  </a:lnTo>
                  <a:lnTo>
                    <a:pt x="539" y="2017"/>
                  </a:lnTo>
                  <a:lnTo>
                    <a:pt x="508" y="2018"/>
                  </a:lnTo>
                  <a:lnTo>
                    <a:pt x="477" y="2020"/>
                  </a:lnTo>
                  <a:lnTo>
                    <a:pt x="446" y="2021"/>
                  </a:lnTo>
                  <a:lnTo>
                    <a:pt x="416" y="2022"/>
                  </a:lnTo>
                  <a:lnTo>
                    <a:pt x="385" y="2023"/>
                  </a:lnTo>
                  <a:lnTo>
                    <a:pt x="354" y="2024"/>
                  </a:lnTo>
                  <a:lnTo>
                    <a:pt x="324" y="2025"/>
                  </a:lnTo>
                  <a:lnTo>
                    <a:pt x="293" y="2026"/>
                  </a:lnTo>
                  <a:lnTo>
                    <a:pt x="262" y="2028"/>
                  </a:lnTo>
                  <a:lnTo>
                    <a:pt x="231" y="2029"/>
                  </a:lnTo>
                  <a:lnTo>
                    <a:pt x="201" y="2030"/>
                  </a:lnTo>
                  <a:lnTo>
                    <a:pt x="170" y="2031"/>
                  </a:lnTo>
                  <a:lnTo>
                    <a:pt x="138" y="2032"/>
                  </a:lnTo>
                  <a:lnTo>
                    <a:pt x="138" y="1998"/>
                  </a:lnTo>
                  <a:lnTo>
                    <a:pt x="138" y="1967"/>
                  </a:lnTo>
                  <a:lnTo>
                    <a:pt x="140" y="1939"/>
                  </a:lnTo>
                  <a:lnTo>
                    <a:pt x="142" y="1915"/>
                  </a:lnTo>
                  <a:lnTo>
                    <a:pt x="145" y="1893"/>
                  </a:lnTo>
                  <a:lnTo>
                    <a:pt x="149" y="1873"/>
                  </a:lnTo>
                  <a:lnTo>
                    <a:pt x="156" y="1856"/>
                  </a:lnTo>
                  <a:lnTo>
                    <a:pt x="164" y="1840"/>
                  </a:lnTo>
                  <a:lnTo>
                    <a:pt x="173" y="1826"/>
                  </a:lnTo>
                  <a:lnTo>
                    <a:pt x="186" y="1815"/>
                  </a:lnTo>
                  <a:lnTo>
                    <a:pt x="201" y="1803"/>
                  </a:lnTo>
                  <a:lnTo>
                    <a:pt x="219" y="1793"/>
                  </a:lnTo>
                  <a:lnTo>
                    <a:pt x="241" y="1783"/>
                  </a:lnTo>
                  <a:lnTo>
                    <a:pt x="265" y="1774"/>
                  </a:lnTo>
                  <a:lnTo>
                    <a:pt x="294" y="1765"/>
                  </a:lnTo>
                  <a:lnTo>
                    <a:pt x="326" y="1756"/>
                  </a:lnTo>
                  <a:lnTo>
                    <a:pt x="327" y="1742"/>
                  </a:lnTo>
                  <a:lnTo>
                    <a:pt x="329" y="1728"/>
                  </a:lnTo>
                  <a:lnTo>
                    <a:pt x="330" y="1714"/>
                  </a:lnTo>
                  <a:lnTo>
                    <a:pt x="331" y="1701"/>
                  </a:lnTo>
                  <a:lnTo>
                    <a:pt x="316" y="1701"/>
                  </a:lnTo>
                  <a:lnTo>
                    <a:pt x="300" y="1701"/>
                  </a:lnTo>
                  <a:lnTo>
                    <a:pt x="285" y="1701"/>
                  </a:lnTo>
                  <a:lnTo>
                    <a:pt x="269" y="1699"/>
                  </a:lnTo>
                  <a:lnTo>
                    <a:pt x="254" y="1699"/>
                  </a:lnTo>
                  <a:lnTo>
                    <a:pt x="238" y="1699"/>
                  </a:lnTo>
                  <a:lnTo>
                    <a:pt x="223" y="1698"/>
                  </a:lnTo>
                  <a:lnTo>
                    <a:pt x="206" y="1698"/>
                  </a:lnTo>
                  <a:lnTo>
                    <a:pt x="208" y="1565"/>
                  </a:lnTo>
                  <a:lnTo>
                    <a:pt x="209" y="1432"/>
                  </a:lnTo>
                  <a:lnTo>
                    <a:pt x="210" y="1299"/>
                  </a:lnTo>
                  <a:lnTo>
                    <a:pt x="211" y="1166"/>
                  </a:lnTo>
                  <a:lnTo>
                    <a:pt x="225" y="1146"/>
                  </a:lnTo>
                  <a:lnTo>
                    <a:pt x="238" y="1125"/>
                  </a:lnTo>
                  <a:lnTo>
                    <a:pt x="251" y="1104"/>
                  </a:lnTo>
                  <a:lnTo>
                    <a:pt x="265" y="1083"/>
                  </a:lnTo>
                  <a:lnTo>
                    <a:pt x="278" y="1063"/>
                  </a:lnTo>
                  <a:lnTo>
                    <a:pt x="292" y="1042"/>
                  </a:lnTo>
                  <a:lnTo>
                    <a:pt x="306" y="1021"/>
                  </a:lnTo>
                  <a:lnTo>
                    <a:pt x="319" y="1000"/>
                  </a:lnTo>
                  <a:lnTo>
                    <a:pt x="340" y="987"/>
                  </a:lnTo>
                  <a:lnTo>
                    <a:pt x="362" y="972"/>
                  </a:lnTo>
                  <a:lnTo>
                    <a:pt x="383" y="958"/>
                  </a:lnTo>
                  <a:lnTo>
                    <a:pt x="405" y="943"/>
                  </a:lnTo>
                  <a:lnTo>
                    <a:pt x="425" y="928"/>
                  </a:lnTo>
                  <a:lnTo>
                    <a:pt x="447" y="913"/>
                  </a:lnTo>
                  <a:lnTo>
                    <a:pt x="468" y="899"/>
                  </a:lnTo>
                  <a:lnTo>
                    <a:pt x="489" y="884"/>
                  </a:lnTo>
                  <a:lnTo>
                    <a:pt x="522" y="859"/>
                  </a:lnTo>
                  <a:lnTo>
                    <a:pt x="550" y="834"/>
                  </a:lnTo>
                  <a:lnTo>
                    <a:pt x="574" y="809"/>
                  </a:lnTo>
                  <a:lnTo>
                    <a:pt x="592" y="785"/>
                  </a:lnTo>
                  <a:lnTo>
                    <a:pt x="609" y="762"/>
                  </a:lnTo>
                  <a:lnTo>
                    <a:pt x="620" y="737"/>
                  </a:lnTo>
                  <a:lnTo>
                    <a:pt x="628" y="711"/>
                  </a:lnTo>
                  <a:lnTo>
                    <a:pt x="634" y="685"/>
                  </a:lnTo>
                  <a:lnTo>
                    <a:pt x="637" y="657"/>
                  </a:lnTo>
                  <a:lnTo>
                    <a:pt x="637" y="627"/>
                  </a:lnTo>
                  <a:lnTo>
                    <a:pt x="635" y="595"/>
                  </a:lnTo>
                  <a:lnTo>
                    <a:pt x="632" y="561"/>
                  </a:lnTo>
                  <a:lnTo>
                    <a:pt x="627" y="523"/>
                  </a:lnTo>
                  <a:lnTo>
                    <a:pt x="621" y="482"/>
                  </a:lnTo>
                  <a:lnTo>
                    <a:pt x="614" y="437"/>
                  </a:lnTo>
                  <a:lnTo>
                    <a:pt x="607" y="389"/>
                  </a:lnTo>
                  <a:lnTo>
                    <a:pt x="591" y="357"/>
                  </a:lnTo>
                  <a:lnTo>
                    <a:pt x="574" y="329"/>
                  </a:lnTo>
                  <a:lnTo>
                    <a:pt x="556" y="305"/>
                  </a:lnTo>
                  <a:lnTo>
                    <a:pt x="536" y="285"/>
                  </a:lnTo>
                  <a:lnTo>
                    <a:pt x="515" y="270"/>
                  </a:lnTo>
                  <a:lnTo>
                    <a:pt x="495" y="258"/>
                  </a:lnTo>
                  <a:lnTo>
                    <a:pt x="471" y="250"/>
                  </a:lnTo>
                  <a:lnTo>
                    <a:pt x="448" y="244"/>
                  </a:lnTo>
                  <a:lnTo>
                    <a:pt x="423" y="242"/>
                  </a:lnTo>
                  <a:lnTo>
                    <a:pt x="398" y="242"/>
                  </a:lnTo>
                  <a:lnTo>
                    <a:pt x="371" y="245"/>
                  </a:lnTo>
                  <a:lnTo>
                    <a:pt x="344" y="251"/>
                  </a:lnTo>
                  <a:lnTo>
                    <a:pt x="315" y="258"/>
                  </a:lnTo>
                  <a:lnTo>
                    <a:pt x="286" y="268"/>
                  </a:lnTo>
                  <a:lnTo>
                    <a:pt x="255" y="280"/>
                  </a:lnTo>
                  <a:lnTo>
                    <a:pt x="224" y="292"/>
                  </a:lnTo>
                  <a:lnTo>
                    <a:pt x="219" y="304"/>
                  </a:lnTo>
                  <a:lnTo>
                    <a:pt x="214" y="315"/>
                  </a:lnTo>
                  <a:lnTo>
                    <a:pt x="210" y="327"/>
                  </a:lnTo>
                  <a:lnTo>
                    <a:pt x="205" y="338"/>
                  </a:lnTo>
                  <a:lnTo>
                    <a:pt x="199" y="351"/>
                  </a:lnTo>
                  <a:lnTo>
                    <a:pt x="195" y="363"/>
                  </a:lnTo>
                  <a:lnTo>
                    <a:pt x="190" y="374"/>
                  </a:lnTo>
                  <a:lnTo>
                    <a:pt x="186" y="386"/>
                  </a:lnTo>
                  <a:lnTo>
                    <a:pt x="186" y="450"/>
                  </a:lnTo>
                  <a:lnTo>
                    <a:pt x="186" y="516"/>
                  </a:lnTo>
                  <a:lnTo>
                    <a:pt x="185" y="581"/>
                  </a:lnTo>
                  <a:lnTo>
                    <a:pt x="185" y="646"/>
                  </a:lnTo>
                  <a:lnTo>
                    <a:pt x="173" y="647"/>
                  </a:lnTo>
                  <a:lnTo>
                    <a:pt x="161" y="648"/>
                  </a:lnTo>
                  <a:lnTo>
                    <a:pt x="150" y="649"/>
                  </a:lnTo>
                  <a:lnTo>
                    <a:pt x="138" y="650"/>
                  </a:lnTo>
                  <a:lnTo>
                    <a:pt x="127" y="650"/>
                  </a:lnTo>
                  <a:lnTo>
                    <a:pt x="115" y="652"/>
                  </a:lnTo>
                  <a:lnTo>
                    <a:pt x="104" y="653"/>
                  </a:lnTo>
                  <a:lnTo>
                    <a:pt x="92" y="654"/>
                  </a:lnTo>
                  <a:lnTo>
                    <a:pt x="81" y="655"/>
                  </a:lnTo>
                  <a:lnTo>
                    <a:pt x="69" y="656"/>
                  </a:lnTo>
                  <a:lnTo>
                    <a:pt x="58" y="657"/>
                  </a:lnTo>
                  <a:lnTo>
                    <a:pt x="46" y="657"/>
                  </a:lnTo>
                  <a:lnTo>
                    <a:pt x="35" y="659"/>
                  </a:lnTo>
                  <a:lnTo>
                    <a:pt x="23" y="660"/>
                  </a:lnTo>
                  <a:lnTo>
                    <a:pt x="12" y="661"/>
                  </a:lnTo>
                  <a:lnTo>
                    <a:pt x="0" y="662"/>
                  </a:lnTo>
                  <a:lnTo>
                    <a:pt x="6" y="637"/>
                  </a:lnTo>
                  <a:lnTo>
                    <a:pt x="22" y="570"/>
                  </a:lnTo>
                  <a:lnTo>
                    <a:pt x="44" y="475"/>
                  </a:lnTo>
                  <a:lnTo>
                    <a:pt x="69" y="368"/>
                  </a:lnTo>
                  <a:lnTo>
                    <a:pt x="93" y="261"/>
                  </a:lnTo>
                  <a:lnTo>
                    <a:pt x="115" y="168"/>
                  </a:lnTo>
                  <a:lnTo>
                    <a:pt x="129" y="104"/>
                  </a:lnTo>
                  <a:lnTo>
                    <a:pt x="133" y="80"/>
                  </a:lnTo>
                  <a:close/>
                </a:path>
              </a:pathLst>
            </a:custGeom>
            <a:solidFill>
              <a:srgbClr val="F2F2F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4" name="Freeform 23"/>
            <p:cNvSpPr>
              <a:spLocks/>
            </p:cNvSpPr>
            <p:nvPr/>
          </p:nvSpPr>
          <p:spPr bwMode="auto">
            <a:xfrm>
              <a:off x="2674" y="1659"/>
              <a:ext cx="469" cy="1011"/>
            </a:xfrm>
            <a:custGeom>
              <a:avLst/>
              <a:gdLst>
                <a:gd name="T0" fmla="*/ 0 w 940"/>
                <a:gd name="T1" fmla="*/ 0 h 2023"/>
                <a:gd name="T2" fmla="*/ 0 w 940"/>
                <a:gd name="T3" fmla="*/ 0 h 2023"/>
                <a:gd name="T4" fmla="*/ 0 w 940"/>
                <a:gd name="T5" fmla="*/ 0 h 2023"/>
                <a:gd name="T6" fmla="*/ 0 w 940"/>
                <a:gd name="T7" fmla="*/ 0 h 2023"/>
                <a:gd name="T8" fmla="*/ 0 w 940"/>
                <a:gd name="T9" fmla="*/ 0 h 2023"/>
                <a:gd name="T10" fmla="*/ 0 w 940"/>
                <a:gd name="T11" fmla="*/ 0 h 2023"/>
                <a:gd name="T12" fmla="*/ 0 w 940"/>
                <a:gd name="T13" fmla="*/ 0 h 2023"/>
                <a:gd name="T14" fmla="*/ 0 w 940"/>
                <a:gd name="T15" fmla="*/ 0 h 2023"/>
                <a:gd name="T16" fmla="*/ 0 w 940"/>
                <a:gd name="T17" fmla="*/ 0 h 2023"/>
                <a:gd name="T18" fmla="*/ 0 w 940"/>
                <a:gd name="T19" fmla="*/ 0 h 2023"/>
                <a:gd name="T20" fmla="*/ 0 w 940"/>
                <a:gd name="T21" fmla="*/ 0 h 2023"/>
                <a:gd name="T22" fmla="*/ 0 w 940"/>
                <a:gd name="T23" fmla="*/ 0 h 2023"/>
                <a:gd name="T24" fmla="*/ 0 w 940"/>
                <a:gd name="T25" fmla="*/ 0 h 2023"/>
                <a:gd name="T26" fmla="*/ 0 w 940"/>
                <a:gd name="T27" fmla="*/ 0 h 2023"/>
                <a:gd name="T28" fmla="*/ 0 w 940"/>
                <a:gd name="T29" fmla="*/ 0 h 2023"/>
                <a:gd name="T30" fmla="*/ 0 w 940"/>
                <a:gd name="T31" fmla="*/ 0 h 2023"/>
                <a:gd name="T32" fmla="*/ 0 w 940"/>
                <a:gd name="T33" fmla="*/ 0 h 2023"/>
                <a:gd name="T34" fmla="*/ 0 w 940"/>
                <a:gd name="T35" fmla="*/ 0 h 2023"/>
                <a:gd name="T36" fmla="*/ 0 w 940"/>
                <a:gd name="T37" fmla="*/ 0 h 2023"/>
                <a:gd name="T38" fmla="*/ 0 w 940"/>
                <a:gd name="T39" fmla="*/ 0 h 2023"/>
                <a:gd name="T40" fmla="*/ 0 w 940"/>
                <a:gd name="T41" fmla="*/ 0 h 2023"/>
                <a:gd name="T42" fmla="*/ 0 w 940"/>
                <a:gd name="T43" fmla="*/ 0 h 2023"/>
                <a:gd name="T44" fmla="*/ 0 w 940"/>
                <a:gd name="T45" fmla="*/ 0 h 2023"/>
                <a:gd name="T46" fmla="*/ 0 w 940"/>
                <a:gd name="T47" fmla="*/ 0 h 2023"/>
                <a:gd name="T48" fmla="*/ 0 w 940"/>
                <a:gd name="T49" fmla="*/ 0 h 2023"/>
                <a:gd name="T50" fmla="*/ 0 w 940"/>
                <a:gd name="T51" fmla="*/ 0 h 2023"/>
                <a:gd name="T52" fmla="*/ 0 w 940"/>
                <a:gd name="T53" fmla="*/ 0 h 2023"/>
                <a:gd name="T54" fmla="*/ 0 w 940"/>
                <a:gd name="T55" fmla="*/ 0 h 2023"/>
                <a:gd name="T56" fmla="*/ 0 w 940"/>
                <a:gd name="T57" fmla="*/ 0 h 2023"/>
                <a:gd name="T58" fmla="*/ 0 w 940"/>
                <a:gd name="T59" fmla="*/ 0 h 2023"/>
                <a:gd name="T60" fmla="*/ 0 w 940"/>
                <a:gd name="T61" fmla="*/ 0 h 2023"/>
                <a:gd name="T62" fmla="*/ 0 w 940"/>
                <a:gd name="T63" fmla="*/ 0 h 2023"/>
                <a:gd name="T64" fmla="*/ 0 w 940"/>
                <a:gd name="T65" fmla="*/ 0 h 2023"/>
                <a:gd name="T66" fmla="*/ 0 w 940"/>
                <a:gd name="T67" fmla="*/ 0 h 2023"/>
                <a:gd name="T68" fmla="*/ 0 w 940"/>
                <a:gd name="T69" fmla="*/ 0 h 2023"/>
                <a:gd name="T70" fmla="*/ 0 w 940"/>
                <a:gd name="T71" fmla="*/ 0 h 2023"/>
                <a:gd name="T72" fmla="*/ 0 w 940"/>
                <a:gd name="T73" fmla="*/ 0 h 2023"/>
                <a:gd name="T74" fmla="*/ 0 w 940"/>
                <a:gd name="T75" fmla="*/ 0 h 2023"/>
                <a:gd name="T76" fmla="*/ 0 w 940"/>
                <a:gd name="T77" fmla="*/ 0 h 2023"/>
                <a:gd name="T78" fmla="*/ 0 w 940"/>
                <a:gd name="T79" fmla="*/ 0 h 2023"/>
                <a:gd name="T80" fmla="*/ 0 w 940"/>
                <a:gd name="T81" fmla="*/ 0 h 2023"/>
                <a:gd name="T82" fmla="*/ 0 w 940"/>
                <a:gd name="T83" fmla="*/ 0 h 2023"/>
                <a:gd name="T84" fmla="*/ 0 w 940"/>
                <a:gd name="T85" fmla="*/ 0 h 2023"/>
                <a:gd name="T86" fmla="*/ 0 w 940"/>
                <a:gd name="T87" fmla="*/ 0 h 2023"/>
                <a:gd name="T88" fmla="*/ 0 w 940"/>
                <a:gd name="T89" fmla="*/ 0 h 2023"/>
                <a:gd name="T90" fmla="*/ 0 w 940"/>
                <a:gd name="T91" fmla="*/ 0 h 2023"/>
                <a:gd name="T92" fmla="*/ 0 w 940"/>
                <a:gd name="T93" fmla="*/ 0 h 2023"/>
                <a:gd name="T94" fmla="*/ 0 w 940"/>
                <a:gd name="T95" fmla="*/ 0 h 2023"/>
                <a:gd name="T96" fmla="*/ 0 w 940"/>
                <a:gd name="T97" fmla="*/ 0 h 2023"/>
                <a:gd name="T98" fmla="*/ 0 w 940"/>
                <a:gd name="T99" fmla="*/ 0 h 2023"/>
                <a:gd name="T100" fmla="*/ 0 w 940"/>
                <a:gd name="T101" fmla="*/ 0 h 2023"/>
                <a:gd name="T102" fmla="*/ 0 w 940"/>
                <a:gd name="T103" fmla="*/ 0 h 2023"/>
                <a:gd name="T104" fmla="*/ 0 w 940"/>
                <a:gd name="T105" fmla="*/ 0 h 2023"/>
                <a:gd name="T106" fmla="*/ 0 w 940"/>
                <a:gd name="T107" fmla="*/ 0 h 2023"/>
                <a:gd name="T108" fmla="*/ 0 w 940"/>
                <a:gd name="T109" fmla="*/ 0 h 2023"/>
                <a:gd name="T110" fmla="*/ 0 w 940"/>
                <a:gd name="T111" fmla="*/ 0 h 2023"/>
                <a:gd name="T112" fmla="*/ 0 w 940"/>
                <a:gd name="T113" fmla="*/ 0 h 2023"/>
                <a:gd name="T114" fmla="*/ 0 w 940"/>
                <a:gd name="T115" fmla="*/ 0 h 2023"/>
                <a:gd name="T116" fmla="*/ 0 w 940"/>
                <a:gd name="T117" fmla="*/ 0 h 202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940"/>
                <a:gd name="T178" fmla="*/ 0 h 2023"/>
                <a:gd name="T179" fmla="*/ 940 w 940"/>
                <a:gd name="T180" fmla="*/ 2023 h 202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940" h="2023">
                  <a:moveTo>
                    <a:pt x="128" y="82"/>
                  </a:moveTo>
                  <a:lnTo>
                    <a:pt x="180" y="65"/>
                  </a:lnTo>
                  <a:lnTo>
                    <a:pt x="229" y="50"/>
                  </a:lnTo>
                  <a:lnTo>
                    <a:pt x="275" y="36"/>
                  </a:lnTo>
                  <a:lnTo>
                    <a:pt x="317" y="23"/>
                  </a:lnTo>
                  <a:lnTo>
                    <a:pt x="359" y="14"/>
                  </a:lnTo>
                  <a:lnTo>
                    <a:pt x="398" y="7"/>
                  </a:lnTo>
                  <a:lnTo>
                    <a:pt x="437" y="2"/>
                  </a:lnTo>
                  <a:lnTo>
                    <a:pt x="474" y="0"/>
                  </a:lnTo>
                  <a:lnTo>
                    <a:pt x="512" y="1"/>
                  </a:lnTo>
                  <a:lnTo>
                    <a:pt x="550" y="6"/>
                  </a:lnTo>
                  <a:lnTo>
                    <a:pt x="588" y="13"/>
                  </a:lnTo>
                  <a:lnTo>
                    <a:pt x="629" y="24"/>
                  </a:lnTo>
                  <a:lnTo>
                    <a:pt x="669" y="39"/>
                  </a:lnTo>
                  <a:lnTo>
                    <a:pt x="713" y="59"/>
                  </a:lnTo>
                  <a:lnTo>
                    <a:pt x="758" y="83"/>
                  </a:lnTo>
                  <a:lnTo>
                    <a:pt x="806" y="111"/>
                  </a:lnTo>
                  <a:lnTo>
                    <a:pt x="940" y="842"/>
                  </a:lnTo>
                  <a:lnTo>
                    <a:pt x="922" y="871"/>
                  </a:lnTo>
                  <a:lnTo>
                    <a:pt x="904" y="898"/>
                  </a:lnTo>
                  <a:lnTo>
                    <a:pt x="884" y="922"/>
                  </a:lnTo>
                  <a:lnTo>
                    <a:pt x="864" y="947"/>
                  </a:lnTo>
                  <a:lnTo>
                    <a:pt x="843" y="968"/>
                  </a:lnTo>
                  <a:lnTo>
                    <a:pt x="820" y="990"/>
                  </a:lnTo>
                  <a:lnTo>
                    <a:pt x="797" y="1010"/>
                  </a:lnTo>
                  <a:lnTo>
                    <a:pt x="773" y="1029"/>
                  </a:lnTo>
                  <a:lnTo>
                    <a:pt x="747" y="1049"/>
                  </a:lnTo>
                  <a:lnTo>
                    <a:pt x="723" y="1067"/>
                  </a:lnTo>
                  <a:lnTo>
                    <a:pt x="697" y="1086"/>
                  </a:lnTo>
                  <a:lnTo>
                    <a:pt x="671" y="1104"/>
                  </a:lnTo>
                  <a:lnTo>
                    <a:pt x="645" y="1124"/>
                  </a:lnTo>
                  <a:lnTo>
                    <a:pt x="619" y="1143"/>
                  </a:lnTo>
                  <a:lnTo>
                    <a:pt x="593" y="1164"/>
                  </a:lnTo>
                  <a:lnTo>
                    <a:pt x="566" y="1186"/>
                  </a:lnTo>
                  <a:lnTo>
                    <a:pt x="561" y="1662"/>
                  </a:lnTo>
                  <a:lnTo>
                    <a:pt x="436" y="1679"/>
                  </a:lnTo>
                  <a:lnTo>
                    <a:pt x="420" y="1719"/>
                  </a:lnTo>
                  <a:lnTo>
                    <a:pt x="448" y="1730"/>
                  </a:lnTo>
                  <a:lnTo>
                    <a:pt x="474" y="1740"/>
                  </a:lnTo>
                  <a:lnTo>
                    <a:pt x="496" y="1751"/>
                  </a:lnTo>
                  <a:lnTo>
                    <a:pt x="517" y="1764"/>
                  </a:lnTo>
                  <a:lnTo>
                    <a:pt x="535" y="1778"/>
                  </a:lnTo>
                  <a:lnTo>
                    <a:pt x="550" y="1793"/>
                  </a:lnTo>
                  <a:lnTo>
                    <a:pt x="564" y="1809"/>
                  </a:lnTo>
                  <a:lnTo>
                    <a:pt x="576" y="1825"/>
                  </a:lnTo>
                  <a:lnTo>
                    <a:pt x="586" y="1844"/>
                  </a:lnTo>
                  <a:lnTo>
                    <a:pt x="594" y="1863"/>
                  </a:lnTo>
                  <a:lnTo>
                    <a:pt x="601" y="1883"/>
                  </a:lnTo>
                  <a:lnTo>
                    <a:pt x="605" y="1905"/>
                  </a:lnTo>
                  <a:lnTo>
                    <a:pt x="609" y="1928"/>
                  </a:lnTo>
                  <a:lnTo>
                    <a:pt x="611" y="1953"/>
                  </a:lnTo>
                  <a:lnTo>
                    <a:pt x="614" y="1978"/>
                  </a:lnTo>
                  <a:lnTo>
                    <a:pt x="614" y="2006"/>
                  </a:lnTo>
                  <a:lnTo>
                    <a:pt x="151" y="2023"/>
                  </a:lnTo>
                  <a:lnTo>
                    <a:pt x="151" y="1989"/>
                  </a:lnTo>
                  <a:lnTo>
                    <a:pt x="153" y="1958"/>
                  </a:lnTo>
                  <a:lnTo>
                    <a:pt x="154" y="1930"/>
                  </a:lnTo>
                  <a:lnTo>
                    <a:pt x="156" y="1905"/>
                  </a:lnTo>
                  <a:lnTo>
                    <a:pt x="159" y="1883"/>
                  </a:lnTo>
                  <a:lnTo>
                    <a:pt x="164" y="1863"/>
                  </a:lnTo>
                  <a:lnTo>
                    <a:pt x="171" y="1845"/>
                  </a:lnTo>
                  <a:lnTo>
                    <a:pt x="179" y="1829"/>
                  </a:lnTo>
                  <a:lnTo>
                    <a:pt x="189" y="1815"/>
                  </a:lnTo>
                  <a:lnTo>
                    <a:pt x="203" y="1802"/>
                  </a:lnTo>
                  <a:lnTo>
                    <a:pt x="218" y="1791"/>
                  </a:lnTo>
                  <a:lnTo>
                    <a:pt x="237" y="1780"/>
                  </a:lnTo>
                  <a:lnTo>
                    <a:pt x="259" y="1770"/>
                  </a:lnTo>
                  <a:lnTo>
                    <a:pt x="284" y="1761"/>
                  </a:lnTo>
                  <a:lnTo>
                    <a:pt x="313" y="1751"/>
                  </a:lnTo>
                  <a:lnTo>
                    <a:pt x="345" y="1742"/>
                  </a:lnTo>
                  <a:lnTo>
                    <a:pt x="345" y="1685"/>
                  </a:lnTo>
                  <a:lnTo>
                    <a:pt x="212" y="1685"/>
                  </a:lnTo>
                  <a:lnTo>
                    <a:pt x="216" y="1165"/>
                  </a:lnTo>
                  <a:lnTo>
                    <a:pt x="322" y="998"/>
                  </a:lnTo>
                  <a:lnTo>
                    <a:pt x="493" y="882"/>
                  </a:lnTo>
                  <a:lnTo>
                    <a:pt x="528" y="856"/>
                  </a:lnTo>
                  <a:lnTo>
                    <a:pt x="558" y="830"/>
                  </a:lnTo>
                  <a:lnTo>
                    <a:pt x="584" y="805"/>
                  </a:lnTo>
                  <a:lnTo>
                    <a:pt x="604" y="781"/>
                  </a:lnTo>
                  <a:lnTo>
                    <a:pt x="620" y="755"/>
                  </a:lnTo>
                  <a:lnTo>
                    <a:pt x="632" y="730"/>
                  </a:lnTo>
                  <a:lnTo>
                    <a:pt x="641" y="704"/>
                  </a:lnTo>
                  <a:lnTo>
                    <a:pt x="647" y="676"/>
                  </a:lnTo>
                  <a:lnTo>
                    <a:pt x="649" y="647"/>
                  </a:lnTo>
                  <a:lnTo>
                    <a:pt x="649" y="616"/>
                  </a:lnTo>
                  <a:lnTo>
                    <a:pt x="647" y="584"/>
                  </a:lnTo>
                  <a:lnTo>
                    <a:pt x="643" y="548"/>
                  </a:lnTo>
                  <a:lnTo>
                    <a:pt x="638" y="510"/>
                  </a:lnTo>
                  <a:lnTo>
                    <a:pt x="631" y="469"/>
                  </a:lnTo>
                  <a:lnTo>
                    <a:pt x="624" y="423"/>
                  </a:lnTo>
                  <a:lnTo>
                    <a:pt x="617" y="374"/>
                  </a:lnTo>
                  <a:lnTo>
                    <a:pt x="601" y="340"/>
                  </a:lnTo>
                  <a:lnTo>
                    <a:pt x="584" y="311"/>
                  </a:lnTo>
                  <a:lnTo>
                    <a:pt x="564" y="286"/>
                  </a:lnTo>
                  <a:lnTo>
                    <a:pt x="544" y="265"/>
                  </a:lnTo>
                  <a:lnTo>
                    <a:pt x="522" y="249"/>
                  </a:lnTo>
                  <a:lnTo>
                    <a:pt x="499" y="236"/>
                  </a:lnTo>
                  <a:lnTo>
                    <a:pt x="475" y="227"/>
                  </a:lnTo>
                  <a:lnTo>
                    <a:pt x="450" y="221"/>
                  </a:lnTo>
                  <a:lnTo>
                    <a:pt x="423" y="219"/>
                  </a:lnTo>
                  <a:lnTo>
                    <a:pt x="396" y="219"/>
                  </a:lnTo>
                  <a:lnTo>
                    <a:pt x="367" y="222"/>
                  </a:lnTo>
                  <a:lnTo>
                    <a:pt x="338" y="228"/>
                  </a:lnTo>
                  <a:lnTo>
                    <a:pt x="308" y="237"/>
                  </a:lnTo>
                  <a:lnTo>
                    <a:pt x="277" y="248"/>
                  </a:lnTo>
                  <a:lnTo>
                    <a:pt x="246" y="260"/>
                  </a:lnTo>
                  <a:lnTo>
                    <a:pt x="214" y="274"/>
                  </a:lnTo>
                  <a:lnTo>
                    <a:pt x="176" y="366"/>
                  </a:lnTo>
                  <a:lnTo>
                    <a:pt x="176" y="628"/>
                  </a:lnTo>
                  <a:lnTo>
                    <a:pt x="0" y="643"/>
                  </a:lnTo>
                  <a:lnTo>
                    <a:pt x="6" y="618"/>
                  </a:lnTo>
                  <a:lnTo>
                    <a:pt x="21" y="554"/>
                  </a:lnTo>
                  <a:lnTo>
                    <a:pt x="43" y="463"/>
                  </a:lnTo>
                  <a:lnTo>
                    <a:pt x="67" y="359"/>
                  </a:lnTo>
                  <a:lnTo>
                    <a:pt x="91" y="256"/>
                  </a:lnTo>
                  <a:lnTo>
                    <a:pt x="111" y="166"/>
                  </a:lnTo>
                  <a:lnTo>
                    <a:pt x="125" y="104"/>
                  </a:lnTo>
                  <a:lnTo>
                    <a:pt x="128" y="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5" name="Freeform 24"/>
            <p:cNvSpPr>
              <a:spLocks/>
            </p:cNvSpPr>
            <p:nvPr/>
          </p:nvSpPr>
          <p:spPr bwMode="auto">
            <a:xfrm>
              <a:off x="2612" y="1678"/>
              <a:ext cx="541" cy="802"/>
            </a:xfrm>
            <a:custGeom>
              <a:avLst/>
              <a:gdLst>
                <a:gd name="T0" fmla="*/ 0 w 1081"/>
                <a:gd name="T1" fmla="*/ 1 h 1604"/>
                <a:gd name="T2" fmla="*/ 0 w 1081"/>
                <a:gd name="T3" fmla="*/ 1 h 1604"/>
                <a:gd name="T4" fmla="*/ 1 w 1081"/>
                <a:gd name="T5" fmla="*/ 1 h 1604"/>
                <a:gd name="T6" fmla="*/ 1 w 1081"/>
                <a:gd name="T7" fmla="*/ 1 h 1604"/>
                <a:gd name="T8" fmla="*/ 1 w 1081"/>
                <a:gd name="T9" fmla="*/ 1 h 1604"/>
                <a:gd name="T10" fmla="*/ 1 w 1081"/>
                <a:gd name="T11" fmla="*/ 1 h 1604"/>
                <a:gd name="T12" fmla="*/ 1 w 1081"/>
                <a:gd name="T13" fmla="*/ 1 h 1604"/>
                <a:gd name="T14" fmla="*/ 1 w 1081"/>
                <a:gd name="T15" fmla="*/ 1 h 1604"/>
                <a:gd name="T16" fmla="*/ 1 w 1081"/>
                <a:gd name="T17" fmla="*/ 1 h 1604"/>
                <a:gd name="T18" fmla="*/ 1 w 1081"/>
                <a:gd name="T19" fmla="*/ 1 h 1604"/>
                <a:gd name="T20" fmla="*/ 1 w 1081"/>
                <a:gd name="T21" fmla="*/ 1 h 1604"/>
                <a:gd name="T22" fmla="*/ 1 w 1081"/>
                <a:gd name="T23" fmla="*/ 1 h 1604"/>
                <a:gd name="T24" fmla="*/ 1 w 1081"/>
                <a:gd name="T25" fmla="*/ 0 h 1604"/>
                <a:gd name="T26" fmla="*/ 1 w 1081"/>
                <a:gd name="T27" fmla="*/ 1 h 1604"/>
                <a:gd name="T28" fmla="*/ 1 w 1081"/>
                <a:gd name="T29" fmla="*/ 1 h 1604"/>
                <a:gd name="T30" fmla="*/ 1 w 1081"/>
                <a:gd name="T31" fmla="*/ 1 h 1604"/>
                <a:gd name="T32" fmla="*/ 1 w 1081"/>
                <a:gd name="T33" fmla="*/ 1 h 1604"/>
                <a:gd name="T34" fmla="*/ 1 w 1081"/>
                <a:gd name="T35" fmla="*/ 1 h 1604"/>
                <a:gd name="T36" fmla="*/ 1 w 1081"/>
                <a:gd name="T37" fmla="*/ 1 h 1604"/>
                <a:gd name="T38" fmla="*/ 1 w 1081"/>
                <a:gd name="T39" fmla="*/ 1 h 1604"/>
                <a:gd name="T40" fmla="*/ 1 w 1081"/>
                <a:gd name="T41" fmla="*/ 1 h 1604"/>
                <a:gd name="T42" fmla="*/ 1 w 1081"/>
                <a:gd name="T43" fmla="*/ 1 h 1604"/>
                <a:gd name="T44" fmla="*/ 1 w 1081"/>
                <a:gd name="T45" fmla="*/ 1 h 1604"/>
                <a:gd name="T46" fmla="*/ 1 w 1081"/>
                <a:gd name="T47" fmla="*/ 1 h 1604"/>
                <a:gd name="T48" fmla="*/ 1 w 1081"/>
                <a:gd name="T49" fmla="*/ 1 h 1604"/>
                <a:gd name="T50" fmla="*/ 1 w 1081"/>
                <a:gd name="T51" fmla="*/ 1 h 1604"/>
                <a:gd name="T52" fmla="*/ 1 w 1081"/>
                <a:gd name="T53" fmla="*/ 1 h 1604"/>
                <a:gd name="T54" fmla="*/ 1 w 1081"/>
                <a:gd name="T55" fmla="*/ 1 h 1604"/>
                <a:gd name="T56" fmla="*/ 1 w 1081"/>
                <a:gd name="T57" fmla="*/ 1 h 1604"/>
                <a:gd name="T58" fmla="*/ 1 w 1081"/>
                <a:gd name="T59" fmla="*/ 1 h 1604"/>
                <a:gd name="T60" fmla="*/ 1 w 1081"/>
                <a:gd name="T61" fmla="*/ 1 h 1604"/>
                <a:gd name="T62" fmla="*/ 1 w 1081"/>
                <a:gd name="T63" fmla="*/ 1 h 1604"/>
                <a:gd name="T64" fmla="*/ 1 w 1081"/>
                <a:gd name="T65" fmla="*/ 1 h 1604"/>
                <a:gd name="T66" fmla="*/ 1 w 1081"/>
                <a:gd name="T67" fmla="*/ 1 h 1604"/>
                <a:gd name="T68" fmla="*/ 1 w 1081"/>
                <a:gd name="T69" fmla="*/ 1 h 1604"/>
                <a:gd name="T70" fmla="*/ 1 w 1081"/>
                <a:gd name="T71" fmla="*/ 1 h 1604"/>
                <a:gd name="T72" fmla="*/ 1 w 1081"/>
                <a:gd name="T73" fmla="*/ 1 h 1604"/>
                <a:gd name="T74" fmla="*/ 1 w 1081"/>
                <a:gd name="T75" fmla="*/ 1 h 1604"/>
                <a:gd name="T76" fmla="*/ 1 w 1081"/>
                <a:gd name="T77" fmla="*/ 1 h 1604"/>
                <a:gd name="T78" fmla="*/ 1 w 1081"/>
                <a:gd name="T79" fmla="*/ 1 h 1604"/>
                <a:gd name="T80" fmla="*/ 1 w 1081"/>
                <a:gd name="T81" fmla="*/ 1 h 1604"/>
                <a:gd name="T82" fmla="*/ 1 w 1081"/>
                <a:gd name="T83" fmla="*/ 1 h 1604"/>
                <a:gd name="T84" fmla="*/ 1 w 1081"/>
                <a:gd name="T85" fmla="*/ 1 h 1604"/>
                <a:gd name="T86" fmla="*/ 1 w 1081"/>
                <a:gd name="T87" fmla="*/ 1 h 1604"/>
                <a:gd name="T88" fmla="*/ 1 w 1081"/>
                <a:gd name="T89" fmla="*/ 1 h 1604"/>
                <a:gd name="T90" fmla="*/ 1 w 1081"/>
                <a:gd name="T91" fmla="*/ 1 h 1604"/>
                <a:gd name="T92" fmla="*/ 1 w 1081"/>
                <a:gd name="T93" fmla="*/ 1 h 1604"/>
                <a:gd name="T94" fmla="*/ 1 w 1081"/>
                <a:gd name="T95" fmla="*/ 1 h 1604"/>
                <a:gd name="T96" fmla="*/ 1 w 1081"/>
                <a:gd name="T97" fmla="*/ 1 h 1604"/>
                <a:gd name="T98" fmla="*/ 1 w 1081"/>
                <a:gd name="T99" fmla="*/ 1 h 1604"/>
                <a:gd name="T100" fmla="*/ 1 w 1081"/>
                <a:gd name="T101" fmla="*/ 1 h 1604"/>
                <a:gd name="T102" fmla="*/ 1 w 1081"/>
                <a:gd name="T103" fmla="*/ 1 h 1604"/>
                <a:gd name="T104" fmla="*/ 1 w 1081"/>
                <a:gd name="T105" fmla="*/ 1 h 1604"/>
                <a:gd name="T106" fmla="*/ 1 w 1081"/>
                <a:gd name="T107" fmla="*/ 1 h 1604"/>
                <a:gd name="T108" fmla="*/ 1 w 1081"/>
                <a:gd name="T109" fmla="*/ 1 h 1604"/>
                <a:gd name="T110" fmla="*/ 1 w 1081"/>
                <a:gd name="T111" fmla="*/ 1 h 1604"/>
                <a:gd name="T112" fmla="*/ 1 w 1081"/>
                <a:gd name="T113" fmla="*/ 1 h 1604"/>
                <a:gd name="T114" fmla="*/ 0 w 1081"/>
                <a:gd name="T115" fmla="*/ 1 h 16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81"/>
                <a:gd name="T175" fmla="*/ 0 h 1604"/>
                <a:gd name="T176" fmla="*/ 1081 w 1081"/>
                <a:gd name="T177" fmla="*/ 1604 h 16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81" h="1604">
                  <a:moveTo>
                    <a:pt x="0" y="563"/>
                  </a:moveTo>
                  <a:lnTo>
                    <a:pt x="0" y="448"/>
                  </a:lnTo>
                  <a:lnTo>
                    <a:pt x="0" y="443"/>
                  </a:lnTo>
                  <a:lnTo>
                    <a:pt x="0" y="439"/>
                  </a:lnTo>
                  <a:lnTo>
                    <a:pt x="0" y="435"/>
                  </a:lnTo>
                  <a:lnTo>
                    <a:pt x="1" y="431"/>
                  </a:lnTo>
                  <a:lnTo>
                    <a:pt x="5" y="392"/>
                  </a:lnTo>
                  <a:lnTo>
                    <a:pt x="13" y="354"/>
                  </a:lnTo>
                  <a:lnTo>
                    <a:pt x="24" y="318"/>
                  </a:lnTo>
                  <a:lnTo>
                    <a:pt x="40" y="283"/>
                  </a:lnTo>
                  <a:lnTo>
                    <a:pt x="59" y="250"/>
                  </a:lnTo>
                  <a:lnTo>
                    <a:pt x="81" y="219"/>
                  </a:lnTo>
                  <a:lnTo>
                    <a:pt x="106" y="190"/>
                  </a:lnTo>
                  <a:lnTo>
                    <a:pt x="134" y="162"/>
                  </a:lnTo>
                  <a:lnTo>
                    <a:pt x="164" y="136"/>
                  </a:lnTo>
                  <a:lnTo>
                    <a:pt x="196" y="113"/>
                  </a:lnTo>
                  <a:lnTo>
                    <a:pt x="231" y="91"/>
                  </a:lnTo>
                  <a:lnTo>
                    <a:pt x="267" y="71"/>
                  </a:lnTo>
                  <a:lnTo>
                    <a:pt x="306" y="54"/>
                  </a:lnTo>
                  <a:lnTo>
                    <a:pt x="345" y="39"/>
                  </a:lnTo>
                  <a:lnTo>
                    <a:pt x="385" y="27"/>
                  </a:lnTo>
                  <a:lnTo>
                    <a:pt x="427" y="16"/>
                  </a:lnTo>
                  <a:lnTo>
                    <a:pt x="468" y="8"/>
                  </a:lnTo>
                  <a:lnTo>
                    <a:pt x="511" y="2"/>
                  </a:lnTo>
                  <a:lnTo>
                    <a:pt x="553" y="0"/>
                  </a:lnTo>
                  <a:lnTo>
                    <a:pt x="595" y="0"/>
                  </a:lnTo>
                  <a:lnTo>
                    <a:pt x="637" y="2"/>
                  </a:lnTo>
                  <a:lnTo>
                    <a:pt x="679" y="7"/>
                  </a:lnTo>
                  <a:lnTo>
                    <a:pt x="719" y="15"/>
                  </a:lnTo>
                  <a:lnTo>
                    <a:pt x="760" y="27"/>
                  </a:lnTo>
                  <a:lnTo>
                    <a:pt x="798" y="40"/>
                  </a:lnTo>
                  <a:lnTo>
                    <a:pt x="834" y="58"/>
                  </a:lnTo>
                  <a:lnTo>
                    <a:pt x="870" y="78"/>
                  </a:lnTo>
                  <a:lnTo>
                    <a:pt x="902" y="101"/>
                  </a:lnTo>
                  <a:lnTo>
                    <a:pt x="934" y="128"/>
                  </a:lnTo>
                  <a:lnTo>
                    <a:pt x="962" y="158"/>
                  </a:lnTo>
                  <a:lnTo>
                    <a:pt x="989" y="191"/>
                  </a:lnTo>
                  <a:lnTo>
                    <a:pt x="1012" y="228"/>
                  </a:lnTo>
                  <a:lnTo>
                    <a:pt x="1029" y="271"/>
                  </a:lnTo>
                  <a:lnTo>
                    <a:pt x="1044" y="313"/>
                  </a:lnTo>
                  <a:lnTo>
                    <a:pt x="1056" y="354"/>
                  </a:lnTo>
                  <a:lnTo>
                    <a:pt x="1065" y="394"/>
                  </a:lnTo>
                  <a:lnTo>
                    <a:pt x="1072" y="432"/>
                  </a:lnTo>
                  <a:lnTo>
                    <a:pt x="1078" y="470"/>
                  </a:lnTo>
                  <a:lnTo>
                    <a:pt x="1080" y="506"/>
                  </a:lnTo>
                  <a:lnTo>
                    <a:pt x="1081" y="541"/>
                  </a:lnTo>
                  <a:lnTo>
                    <a:pt x="1080" y="585"/>
                  </a:lnTo>
                  <a:lnTo>
                    <a:pt x="1075" y="626"/>
                  </a:lnTo>
                  <a:lnTo>
                    <a:pt x="1067" y="666"/>
                  </a:lnTo>
                  <a:lnTo>
                    <a:pt x="1058" y="702"/>
                  </a:lnTo>
                  <a:lnTo>
                    <a:pt x="1045" y="738"/>
                  </a:lnTo>
                  <a:lnTo>
                    <a:pt x="1032" y="770"/>
                  </a:lnTo>
                  <a:lnTo>
                    <a:pt x="1015" y="801"/>
                  </a:lnTo>
                  <a:lnTo>
                    <a:pt x="997" y="830"/>
                  </a:lnTo>
                  <a:lnTo>
                    <a:pt x="977" y="857"/>
                  </a:lnTo>
                  <a:lnTo>
                    <a:pt x="957" y="881"/>
                  </a:lnTo>
                  <a:lnTo>
                    <a:pt x="935" y="904"/>
                  </a:lnTo>
                  <a:lnTo>
                    <a:pt x="913" y="924"/>
                  </a:lnTo>
                  <a:lnTo>
                    <a:pt x="889" y="941"/>
                  </a:lnTo>
                  <a:lnTo>
                    <a:pt x="864" y="956"/>
                  </a:lnTo>
                  <a:lnTo>
                    <a:pt x="840" y="970"/>
                  </a:lnTo>
                  <a:lnTo>
                    <a:pt x="816" y="980"/>
                  </a:lnTo>
                  <a:lnTo>
                    <a:pt x="777" y="1005"/>
                  </a:lnTo>
                  <a:lnTo>
                    <a:pt x="742" y="1032"/>
                  </a:lnTo>
                  <a:lnTo>
                    <a:pt x="712" y="1058"/>
                  </a:lnTo>
                  <a:lnTo>
                    <a:pt x="687" y="1084"/>
                  </a:lnTo>
                  <a:lnTo>
                    <a:pt x="667" y="1108"/>
                  </a:lnTo>
                  <a:lnTo>
                    <a:pt x="654" y="1130"/>
                  </a:lnTo>
                  <a:lnTo>
                    <a:pt x="644" y="1148"/>
                  </a:lnTo>
                  <a:lnTo>
                    <a:pt x="643" y="1164"/>
                  </a:lnTo>
                  <a:lnTo>
                    <a:pt x="643" y="1593"/>
                  </a:lnTo>
                  <a:lnTo>
                    <a:pt x="379" y="1604"/>
                  </a:lnTo>
                  <a:lnTo>
                    <a:pt x="379" y="1176"/>
                  </a:lnTo>
                  <a:lnTo>
                    <a:pt x="387" y="1150"/>
                  </a:lnTo>
                  <a:lnTo>
                    <a:pt x="397" y="1126"/>
                  </a:lnTo>
                  <a:lnTo>
                    <a:pt x="408" y="1103"/>
                  </a:lnTo>
                  <a:lnTo>
                    <a:pt x="421" y="1082"/>
                  </a:lnTo>
                  <a:lnTo>
                    <a:pt x="436" y="1063"/>
                  </a:lnTo>
                  <a:lnTo>
                    <a:pt x="451" y="1044"/>
                  </a:lnTo>
                  <a:lnTo>
                    <a:pt x="467" y="1027"/>
                  </a:lnTo>
                  <a:lnTo>
                    <a:pt x="483" y="1011"/>
                  </a:lnTo>
                  <a:lnTo>
                    <a:pt x="500" y="997"/>
                  </a:lnTo>
                  <a:lnTo>
                    <a:pt x="518" y="983"/>
                  </a:lnTo>
                  <a:lnTo>
                    <a:pt x="534" y="971"/>
                  </a:lnTo>
                  <a:lnTo>
                    <a:pt x="551" y="959"/>
                  </a:lnTo>
                  <a:lnTo>
                    <a:pt x="566" y="949"/>
                  </a:lnTo>
                  <a:lnTo>
                    <a:pt x="582" y="939"/>
                  </a:lnTo>
                  <a:lnTo>
                    <a:pt x="596" y="930"/>
                  </a:lnTo>
                  <a:lnTo>
                    <a:pt x="609" y="922"/>
                  </a:lnTo>
                  <a:lnTo>
                    <a:pt x="758" y="772"/>
                  </a:lnTo>
                  <a:lnTo>
                    <a:pt x="787" y="732"/>
                  </a:lnTo>
                  <a:lnTo>
                    <a:pt x="807" y="673"/>
                  </a:lnTo>
                  <a:lnTo>
                    <a:pt x="818" y="597"/>
                  </a:lnTo>
                  <a:lnTo>
                    <a:pt x="821" y="514"/>
                  </a:lnTo>
                  <a:lnTo>
                    <a:pt x="813" y="430"/>
                  </a:lnTo>
                  <a:lnTo>
                    <a:pt x="794" y="351"/>
                  </a:lnTo>
                  <a:lnTo>
                    <a:pt x="764" y="286"/>
                  </a:lnTo>
                  <a:lnTo>
                    <a:pt x="724" y="240"/>
                  </a:lnTo>
                  <a:lnTo>
                    <a:pt x="704" y="212"/>
                  </a:lnTo>
                  <a:lnTo>
                    <a:pt x="679" y="188"/>
                  </a:lnTo>
                  <a:lnTo>
                    <a:pt x="648" y="168"/>
                  </a:lnTo>
                  <a:lnTo>
                    <a:pt x="614" y="152"/>
                  </a:lnTo>
                  <a:lnTo>
                    <a:pt x="579" y="141"/>
                  </a:lnTo>
                  <a:lnTo>
                    <a:pt x="539" y="132"/>
                  </a:lnTo>
                  <a:lnTo>
                    <a:pt x="500" y="129"/>
                  </a:lnTo>
                  <a:lnTo>
                    <a:pt x="461" y="131"/>
                  </a:lnTo>
                  <a:lnTo>
                    <a:pt x="422" y="137"/>
                  </a:lnTo>
                  <a:lnTo>
                    <a:pt x="384" y="147"/>
                  </a:lnTo>
                  <a:lnTo>
                    <a:pt x="349" y="164"/>
                  </a:lnTo>
                  <a:lnTo>
                    <a:pt x="318" y="184"/>
                  </a:lnTo>
                  <a:lnTo>
                    <a:pt x="291" y="210"/>
                  </a:lnTo>
                  <a:lnTo>
                    <a:pt x="267" y="241"/>
                  </a:lnTo>
                  <a:lnTo>
                    <a:pt x="251" y="278"/>
                  </a:lnTo>
                  <a:lnTo>
                    <a:pt x="241" y="320"/>
                  </a:lnTo>
                  <a:lnTo>
                    <a:pt x="241" y="552"/>
                  </a:lnTo>
                  <a:lnTo>
                    <a:pt x="0" y="563"/>
                  </a:lnTo>
                  <a:close/>
                </a:path>
              </a:pathLst>
            </a:custGeom>
            <a:solidFill>
              <a:srgbClr val="7577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sp>
          <p:nvSpPr>
            <p:cNvPr id="50196" name="Freeform 25"/>
            <p:cNvSpPr>
              <a:spLocks/>
            </p:cNvSpPr>
            <p:nvPr/>
          </p:nvSpPr>
          <p:spPr bwMode="auto">
            <a:xfrm>
              <a:off x="2773" y="2543"/>
              <a:ext cx="189" cy="191"/>
            </a:xfrm>
            <a:custGeom>
              <a:avLst/>
              <a:gdLst>
                <a:gd name="T0" fmla="*/ 0 w 379"/>
                <a:gd name="T1" fmla="*/ 1 h 382"/>
                <a:gd name="T2" fmla="*/ 0 w 379"/>
                <a:gd name="T3" fmla="*/ 1 h 382"/>
                <a:gd name="T4" fmla="*/ 0 w 379"/>
                <a:gd name="T5" fmla="*/ 1 h 382"/>
                <a:gd name="T6" fmla="*/ 0 w 379"/>
                <a:gd name="T7" fmla="*/ 1 h 382"/>
                <a:gd name="T8" fmla="*/ 0 w 379"/>
                <a:gd name="T9" fmla="*/ 1 h 382"/>
                <a:gd name="T10" fmla="*/ 0 w 379"/>
                <a:gd name="T11" fmla="*/ 1 h 382"/>
                <a:gd name="T12" fmla="*/ 0 w 379"/>
                <a:gd name="T13" fmla="*/ 1 h 382"/>
                <a:gd name="T14" fmla="*/ 0 w 379"/>
                <a:gd name="T15" fmla="*/ 1 h 382"/>
                <a:gd name="T16" fmla="*/ 0 w 379"/>
                <a:gd name="T17" fmla="*/ 1 h 382"/>
                <a:gd name="T18" fmla="*/ 0 w 379"/>
                <a:gd name="T19" fmla="*/ 1 h 382"/>
                <a:gd name="T20" fmla="*/ 0 w 379"/>
                <a:gd name="T21" fmla="*/ 1 h 382"/>
                <a:gd name="T22" fmla="*/ 0 w 379"/>
                <a:gd name="T23" fmla="*/ 1 h 382"/>
                <a:gd name="T24" fmla="*/ 0 w 379"/>
                <a:gd name="T25" fmla="*/ 1 h 382"/>
                <a:gd name="T26" fmla="*/ 0 w 379"/>
                <a:gd name="T27" fmla="*/ 1 h 382"/>
                <a:gd name="T28" fmla="*/ 0 w 379"/>
                <a:gd name="T29" fmla="*/ 1 h 382"/>
                <a:gd name="T30" fmla="*/ 0 w 379"/>
                <a:gd name="T31" fmla="*/ 1 h 382"/>
                <a:gd name="T32" fmla="*/ 0 w 379"/>
                <a:gd name="T33" fmla="*/ 1 h 382"/>
                <a:gd name="T34" fmla="*/ 0 w 379"/>
                <a:gd name="T35" fmla="*/ 1 h 382"/>
                <a:gd name="T36" fmla="*/ 0 w 379"/>
                <a:gd name="T37" fmla="*/ 1 h 382"/>
                <a:gd name="T38" fmla="*/ 0 w 379"/>
                <a:gd name="T39" fmla="*/ 1 h 382"/>
                <a:gd name="T40" fmla="*/ 0 w 379"/>
                <a:gd name="T41" fmla="*/ 1 h 382"/>
                <a:gd name="T42" fmla="*/ 0 w 379"/>
                <a:gd name="T43" fmla="*/ 1 h 382"/>
                <a:gd name="T44" fmla="*/ 0 w 379"/>
                <a:gd name="T45" fmla="*/ 1 h 382"/>
                <a:gd name="T46" fmla="*/ 0 w 379"/>
                <a:gd name="T47" fmla="*/ 1 h 382"/>
                <a:gd name="T48" fmla="*/ 0 w 379"/>
                <a:gd name="T49" fmla="*/ 1 h 382"/>
                <a:gd name="T50" fmla="*/ 0 w 379"/>
                <a:gd name="T51" fmla="*/ 1 h 382"/>
                <a:gd name="T52" fmla="*/ 0 w 379"/>
                <a:gd name="T53" fmla="*/ 1 h 382"/>
                <a:gd name="T54" fmla="*/ 0 w 379"/>
                <a:gd name="T55" fmla="*/ 1 h 382"/>
                <a:gd name="T56" fmla="*/ 0 w 379"/>
                <a:gd name="T57" fmla="*/ 1 h 382"/>
                <a:gd name="T58" fmla="*/ 0 w 379"/>
                <a:gd name="T59" fmla="*/ 1 h 382"/>
                <a:gd name="T60" fmla="*/ 0 w 379"/>
                <a:gd name="T61" fmla="*/ 1 h 382"/>
                <a:gd name="T62" fmla="*/ 0 w 379"/>
                <a:gd name="T63" fmla="*/ 1 h 38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79"/>
                <a:gd name="T97" fmla="*/ 0 h 382"/>
                <a:gd name="T98" fmla="*/ 379 w 379"/>
                <a:gd name="T99" fmla="*/ 382 h 38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79" h="382">
                  <a:moveTo>
                    <a:pt x="190" y="0"/>
                  </a:moveTo>
                  <a:lnTo>
                    <a:pt x="209" y="1"/>
                  </a:lnTo>
                  <a:lnTo>
                    <a:pt x="228" y="3"/>
                  </a:lnTo>
                  <a:lnTo>
                    <a:pt x="246" y="9"/>
                  </a:lnTo>
                  <a:lnTo>
                    <a:pt x="264" y="15"/>
                  </a:lnTo>
                  <a:lnTo>
                    <a:pt x="280" y="23"/>
                  </a:lnTo>
                  <a:lnTo>
                    <a:pt x="295" y="33"/>
                  </a:lnTo>
                  <a:lnTo>
                    <a:pt x="310" y="43"/>
                  </a:lnTo>
                  <a:lnTo>
                    <a:pt x="323" y="56"/>
                  </a:lnTo>
                  <a:lnTo>
                    <a:pt x="335" y="70"/>
                  </a:lnTo>
                  <a:lnTo>
                    <a:pt x="347" y="84"/>
                  </a:lnTo>
                  <a:lnTo>
                    <a:pt x="356" y="100"/>
                  </a:lnTo>
                  <a:lnTo>
                    <a:pt x="364" y="117"/>
                  </a:lnTo>
                  <a:lnTo>
                    <a:pt x="371" y="134"/>
                  </a:lnTo>
                  <a:lnTo>
                    <a:pt x="375" y="153"/>
                  </a:lnTo>
                  <a:lnTo>
                    <a:pt x="378" y="171"/>
                  </a:lnTo>
                  <a:lnTo>
                    <a:pt x="379" y="191"/>
                  </a:lnTo>
                  <a:lnTo>
                    <a:pt x="378" y="210"/>
                  </a:lnTo>
                  <a:lnTo>
                    <a:pt x="375" y="230"/>
                  </a:lnTo>
                  <a:lnTo>
                    <a:pt x="371" y="247"/>
                  </a:lnTo>
                  <a:lnTo>
                    <a:pt x="364" y="266"/>
                  </a:lnTo>
                  <a:lnTo>
                    <a:pt x="356" y="282"/>
                  </a:lnTo>
                  <a:lnTo>
                    <a:pt x="347" y="298"/>
                  </a:lnTo>
                  <a:lnTo>
                    <a:pt x="335" y="313"/>
                  </a:lnTo>
                  <a:lnTo>
                    <a:pt x="323" y="326"/>
                  </a:lnTo>
                  <a:lnTo>
                    <a:pt x="310" y="338"/>
                  </a:lnTo>
                  <a:lnTo>
                    <a:pt x="295" y="350"/>
                  </a:lnTo>
                  <a:lnTo>
                    <a:pt x="280" y="359"/>
                  </a:lnTo>
                  <a:lnTo>
                    <a:pt x="264" y="367"/>
                  </a:lnTo>
                  <a:lnTo>
                    <a:pt x="246" y="374"/>
                  </a:lnTo>
                  <a:lnTo>
                    <a:pt x="228" y="379"/>
                  </a:lnTo>
                  <a:lnTo>
                    <a:pt x="209" y="381"/>
                  </a:lnTo>
                  <a:lnTo>
                    <a:pt x="190" y="382"/>
                  </a:lnTo>
                  <a:lnTo>
                    <a:pt x="170" y="381"/>
                  </a:lnTo>
                  <a:lnTo>
                    <a:pt x="152" y="379"/>
                  </a:lnTo>
                  <a:lnTo>
                    <a:pt x="133" y="374"/>
                  </a:lnTo>
                  <a:lnTo>
                    <a:pt x="116" y="367"/>
                  </a:lnTo>
                  <a:lnTo>
                    <a:pt x="99" y="359"/>
                  </a:lnTo>
                  <a:lnTo>
                    <a:pt x="84" y="350"/>
                  </a:lnTo>
                  <a:lnTo>
                    <a:pt x="69" y="338"/>
                  </a:lnTo>
                  <a:lnTo>
                    <a:pt x="55" y="326"/>
                  </a:lnTo>
                  <a:lnTo>
                    <a:pt x="43" y="313"/>
                  </a:lnTo>
                  <a:lnTo>
                    <a:pt x="32" y="298"/>
                  </a:lnTo>
                  <a:lnTo>
                    <a:pt x="23" y="282"/>
                  </a:lnTo>
                  <a:lnTo>
                    <a:pt x="15" y="266"/>
                  </a:lnTo>
                  <a:lnTo>
                    <a:pt x="8" y="247"/>
                  </a:lnTo>
                  <a:lnTo>
                    <a:pt x="3" y="230"/>
                  </a:lnTo>
                  <a:lnTo>
                    <a:pt x="1" y="210"/>
                  </a:lnTo>
                  <a:lnTo>
                    <a:pt x="0" y="191"/>
                  </a:lnTo>
                  <a:lnTo>
                    <a:pt x="1" y="171"/>
                  </a:lnTo>
                  <a:lnTo>
                    <a:pt x="3" y="153"/>
                  </a:lnTo>
                  <a:lnTo>
                    <a:pt x="8" y="134"/>
                  </a:lnTo>
                  <a:lnTo>
                    <a:pt x="15" y="117"/>
                  </a:lnTo>
                  <a:lnTo>
                    <a:pt x="23" y="100"/>
                  </a:lnTo>
                  <a:lnTo>
                    <a:pt x="32" y="84"/>
                  </a:lnTo>
                  <a:lnTo>
                    <a:pt x="43" y="70"/>
                  </a:lnTo>
                  <a:lnTo>
                    <a:pt x="55" y="56"/>
                  </a:lnTo>
                  <a:lnTo>
                    <a:pt x="69" y="43"/>
                  </a:lnTo>
                  <a:lnTo>
                    <a:pt x="84" y="33"/>
                  </a:lnTo>
                  <a:lnTo>
                    <a:pt x="99" y="23"/>
                  </a:lnTo>
                  <a:lnTo>
                    <a:pt x="116" y="15"/>
                  </a:lnTo>
                  <a:lnTo>
                    <a:pt x="133" y="9"/>
                  </a:lnTo>
                  <a:lnTo>
                    <a:pt x="152" y="3"/>
                  </a:lnTo>
                  <a:lnTo>
                    <a:pt x="170" y="1"/>
                  </a:lnTo>
                  <a:lnTo>
                    <a:pt x="190" y="0"/>
                  </a:lnTo>
                  <a:close/>
                </a:path>
              </a:pathLst>
            </a:custGeom>
            <a:solidFill>
              <a:srgbClr val="7577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IE" dirty="0">
                <a:solidFill>
                  <a:prstClr val="black"/>
                </a:solidFill>
              </a:endParaRPr>
            </a:p>
          </p:txBody>
        </p:sp>
      </p:grpSp>
    </p:spTree>
    <p:extLst>
      <p:ext uri="{BB962C8B-B14F-4D97-AF65-F5344CB8AC3E}">
        <p14:creationId xmlns:p14="http://schemas.microsoft.com/office/powerpoint/2010/main" val="38268757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4075" y="1844675"/>
            <a:ext cx="4711700"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8785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4"/>
          <p:cNvSpPr>
            <a:spLocks noGrp="1"/>
          </p:cNvSpPr>
          <p:nvPr>
            <p:ph type="title" idx="4294967295"/>
          </p:nvPr>
        </p:nvSpPr>
        <p:spPr>
          <a:xfrm>
            <a:off x="454025" y="476250"/>
            <a:ext cx="6057900" cy="792163"/>
          </a:xfrm>
        </p:spPr>
        <p:txBody>
          <a:bodyPr/>
          <a:lstStyle/>
          <a:p>
            <a:r>
              <a:rPr lang="en-US" altLang="en-US" b="1" dirty="0" smtClean="0"/>
              <a:t>IAP Awards to Date </a:t>
            </a:r>
          </a:p>
        </p:txBody>
      </p:sp>
      <p:sp>
        <p:nvSpPr>
          <p:cNvPr id="53251" name="Content Placeholder 5"/>
          <p:cNvSpPr>
            <a:spLocks noGrp="1"/>
          </p:cNvSpPr>
          <p:nvPr>
            <p:ph idx="4294967295"/>
          </p:nvPr>
        </p:nvSpPr>
        <p:spPr>
          <a:xfrm>
            <a:off x="1428750" y="2057400"/>
            <a:ext cx="6172200" cy="1587624"/>
          </a:xfrm>
          <a:solidFill>
            <a:schemeClr val="accent6">
              <a:lumMod val="60000"/>
              <a:lumOff val="40000"/>
            </a:schemeClr>
          </a:solidFill>
        </p:spPr>
        <p:txBody>
          <a:bodyPr/>
          <a:lstStyle/>
          <a:p>
            <a:pPr>
              <a:defRPr/>
            </a:pPr>
            <a:r>
              <a:rPr lang="en-US" b="1" dirty="0" smtClean="0">
                <a:latin typeface="Arial" charset="0"/>
                <a:cs typeface="Arial" charset="0"/>
              </a:rPr>
              <a:t>115 </a:t>
            </a:r>
            <a:r>
              <a:rPr lang="en-US" dirty="0" smtClean="0">
                <a:latin typeface="Arial" charset="0"/>
                <a:cs typeface="Arial" charset="0"/>
              </a:rPr>
              <a:t>sets of standards</a:t>
            </a:r>
          </a:p>
          <a:p>
            <a:pPr>
              <a:defRPr/>
            </a:pPr>
            <a:r>
              <a:rPr lang="en-US" b="1" dirty="0" smtClean="0">
                <a:latin typeface="Arial" charset="0"/>
                <a:cs typeface="Arial" charset="0"/>
              </a:rPr>
              <a:t>22 </a:t>
            </a:r>
            <a:r>
              <a:rPr lang="en-US" dirty="0" smtClean="0">
                <a:latin typeface="Arial" charset="0"/>
                <a:cs typeface="Arial" charset="0"/>
              </a:rPr>
              <a:t>surveyor training </a:t>
            </a:r>
            <a:r>
              <a:rPr lang="en-IE" dirty="0" smtClean="0">
                <a:latin typeface="Arial" charset="0"/>
                <a:cs typeface="Arial" charset="0"/>
              </a:rPr>
              <a:t>programmes</a:t>
            </a:r>
            <a:r>
              <a:rPr lang="en-US" dirty="0" smtClean="0">
                <a:latin typeface="Arial" charset="0"/>
                <a:cs typeface="Arial" charset="0"/>
              </a:rPr>
              <a:t> </a:t>
            </a:r>
          </a:p>
          <a:p>
            <a:pPr>
              <a:defRPr/>
            </a:pPr>
            <a:r>
              <a:rPr lang="en-US" b="1" dirty="0">
                <a:latin typeface="Arial" charset="0"/>
                <a:cs typeface="Arial" charset="0"/>
              </a:rPr>
              <a:t>58 </a:t>
            </a:r>
            <a:r>
              <a:rPr lang="en-US" dirty="0">
                <a:latin typeface="Arial" charset="0"/>
                <a:cs typeface="Arial" charset="0"/>
              </a:rPr>
              <a:t>organisations</a:t>
            </a:r>
          </a:p>
          <a:p>
            <a:pPr marL="0" indent="0">
              <a:buFont typeface="Wingdings" panose="05000000000000000000" pitchFamily="2" charset="2"/>
              <a:buNone/>
              <a:defRPr/>
            </a:pPr>
            <a:endParaRPr lang="en-US" dirty="0" smtClean="0">
              <a:latin typeface="Arial" charset="0"/>
              <a:cs typeface="Arial"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1263" y="4020259"/>
            <a:ext cx="1360487" cy="163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3994150"/>
            <a:ext cx="1382713"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227763" y="3994150"/>
            <a:ext cx="1374775"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12772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2000"/>
                                        <p:tgtEl>
                                          <p:spTgt spid="7"/>
                                        </p:tgtEl>
                                      </p:cBhvr>
                                    </p:animEffect>
                                  </p:childTnLst>
                                </p:cTn>
                              </p:par>
                            </p:childTnLst>
                          </p:cTn>
                        </p:par>
                        <p:par>
                          <p:cTn id="8" fill="hold">
                            <p:stCondLst>
                              <p:cond delay="2000"/>
                            </p:stCondLst>
                            <p:childTnLst>
                              <p:par>
                                <p:cTn id="9" presetID="9" presetClass="entr" presetSubtype="0" fill="hold" nodeType="afterEffect">
                                  <p:stCondLst>
                                    <p:cond delay="100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2000"/>
                                        <p:tgtEl>
                                          <p:spTgt spid="9"/>
                                        </p:tgtEl>
                                      </p:cBhvr>
                                    </p:animEffect>
                                  </p:childTnLst>
                                </p:cTn>
                              </p:par>
                            </p:childTnLst>
                          </p:cTn>
                        </p:par>
                        <p:par>
                          <p:cTn id="12" fill="hold">
                            <p:stCondLst>
                              <p:cond delay="5000"/>
                            </p:stCondLst>
                            <p:childTnLst>
                              <p:par>
                                <p:cTn id="13" presetID="9" presetClass="entr" presetSubtype="0" fill="hold" nodeType="afterEffect">
                                  <p:stCondLst>
                                    <p:cond delay="100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2000"/>
                                        <p:tgtEl>
                                          <p:spTgt spid="10"/>
                                        </p:tgtEl>
                                      </p:cBhvr>
                                    </p:animEffect>
                                  </p:childTnLst>
                                </p:cTn>
                              </p:par>
                            </p:childTnLst>
                          </p:cTn>
                        </p:par>
                        <p:par>
                          <p:cTn id="16" fill="hold">
                            <p:stCondLst>
                              <p:cond delay="8000"/>
                            </p:stCondLst>
                            <p:childTnLst>
                              <p:par>
                                <p:cTn id="17" presetID="2" presetClass="entr" presetSubtype="8" fill="hold" grpId="0" nodeType="afterEffect">
                                  <p:stCondLst>
                                    <p:cond delay="0"/>
                                  </p:stCondLst>
                                  <p:childTnLst>
                                    <p:set>
                                      <p:cBhvr>
                                        <p:cTn id="18" dur="1" fill="hold">
                                          <p:stCondLst>
                                            <p:cond delay="0"/>
                                          </p:stCondLst>
                                        </p:cTn>
                                        <p:tgtEl>
                                          <p:spTgt spid="53251">
                                            <p:bg/>
                                          </p:spTgt>
                                        </p:tgtEl>
                                        <p:attrNameLst>
                                          <p:attrName>style.visibility</p:attrName>
                                        </p:attrNameLst>
                                      </p:cBhvr>
                                      <p:to>
                                        <p:strVal val="visible"/>
                                      </p:to>
                                    </p:set>
                                    <p:anim calcmode="lin" valueType="num">
                                      <p:cBhvr additive="base">
                                        <p:cTn id="19" dur="1000" fill="hold"/>
                                        <p:tgtEl>
                                          <p:spTgt spid="53251">
                                            <p:bg/>
                                          </p:spTgt>
                                        </p:tgtEl>
                                        <p:attrNameLst>
                                          <p:attrName>ppt_x</p:attrName>
                                        </p:attrNameLst>
                                      </p:cBhvr>
                                      <p:tavLst>
                                        <p:tav tm="0">
                                          <p:val>
                                            <p:strVal val="0-#ppt_w/2"/>
                                          </p:val>
                                        </p:tav>
                                        <p:tav tm="100000">
                                          <p:val>
                                            <p:strVal val="#ppt_x"/>
                                          </p:val>
                                        </p:tav>
                                      </p:tavLst>
                                    </p:anim>
                                    <p:anim calcmode="lin" valueType="num">
                                      <p:cBhvr additive="base">
                                        <p:cTn id="20" dur="1000" fill="hold"/>
                                        <p:tgtEl>
                                          <p:spTgt spid="53251">
                                            <p:bg/>
                                          </p:spTgt>
                                        </p:tgtEl>
                                        <p:attrNameLst>
                                          <p:attrName>ppt_y</p:attrName>
                                        </p:attrNameLst>
                                      </p:cBhvr>
                                      <p:tavLst>
                                        <p:tav tm="0">
                                          <p:val>
                                            <p:strVal val="#ppt_y"/>
                                          </p:val>
                                        </p:tav>
                                        <p:tav tm="100000">
                                          <p:val>
                                            <p:strVal val="#ppt_y"/>
                                          </p:val>
                                        </p:tav>
                                      </p:tavLst>
                                    </p:anim>
                                  </p:childTnLst>
                                </p:cTn>
                              </p:par>
                            </p:childTnLst>
                          </p:cTn>
                        </p:par>
                        <p:par>
                          <p:cTn id="21" fill="hold">
                            <p:stCondLst>
                              <p:cond delay="9000"/>
                            </p:stCondLst>
                            <p:childTnLst>
                              <p:par>
                                <p:cTn id="22" presetID="2" presetClass="entr" presetSubtype="8" fill="hold" grpId="0" nodeType="afterEffect">
                                  <p:stCondLst>
                                    <p:cond delay="0"/>
                                  </p:stCondLst>
                                  <p:childTnLst>
                                    <p:set>
                                      <p:cBhvr>
                                        <p:cTn id="23" dur="1" fill="hold">
                                          <p:stCondLst>
                                            <p:cond delay="0"/>
                                          </p:stCondLst>
                                        </p:cTn>
                                        <p:tgtEl>
                                          <p:spTgt spid="53251">
                                            <p:txEl>
                                              <p:pRg st="0" end="0"/>
                                            </p:txEl>
                                          </p:spTgt>
                                        </p:tgtEl>
                                        <p:attrNameLst>
                                          <p:attrName>style.visibility</p:attrName>
                                        </p:attrNameLst>
                                      </p:cBhvr>
                                      <p:to>
                                        <p:strVal val="visible"/>
                                      </p:to>
                                    </p:set>
                                    <p:anim calcmode="lin" valueType="num">
                                      <p:cBhvr additive="base">
                                        <p:cTn id="24" dur="10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53251">
                                            <p:txEl>
                                              <p:pRg st="0" end="0"/>
                                            </p:txEl>
                                          </p:spTgt>
                                        </p:tgtEl>
                                        <p:attrNameLst>
                                          <p:attrName>ppt_y</p:attrName>
                                        </p:attrNameLst>
                                      </p:cBhvr>
                                      <p:tavLst>
                                        <p:tav tm="0">
                                          <p:val>
                                            <p:strVal val="#ppt_y"/>
                                          </p:val>
                                        </p:tav>
                                        <p:tav tm="100000">
                                          <p:val>
                                            <p:strVal val="#ppt_y"/>
                                          </p:val>
                                        </p:tav>
                                      </p:tavLst>
                                    </p:anim>
                                  </p:childTnLst>
                                </p:cTn>
                              </p:par>
                            </p:childTnLst>
                          </p:cTn>
                        </p:par>
                        <p:par>
                          <p:cTn id="26" fill="hold">
                            <p:stCondLst>
                              <p:cond delay="10000"/>
                            </p:stCondLst>
                            <p:childTnLst>
                              <p:par>
                                <p:cTn id="27" presetID="2" presetClass="entr" presetSubtype="8" fill="hold" grpId="0" nodeType="afterEffect">
                                  <p:stCondLst>
                                    <p:cond delay="0"/>
                                  </p:stCondLst>
                                  <p:childTnLst>
                                    <p:set>
                                      <p:cBhvr>
                                        <p:cTn id="28" dur="1" fill="hold">
                                          <p:stCondLst>
                                            <p:cond delay="0"/>
                                          </p:stCondLst>
                                        </p:cTn>
                                        <p:tgtEl>
                                          <p:spTgt spid="53251">
                                            <p:txEl>
                                              <p:pRg st="1" end="1"/>
                                            </p:txEl>
                                          </p:spTgt>
                                        </p:tgtEl>
                                        <p:attrNameLst>
                                          <p:attrName>style.visibility</p:attrName>
                                        </p:attrNameLst>
                                      </p:cBhvr>
                                      <p:to>
                                        <p:strVal val="visible"/>
                                      </p:to>
                                    </p:set>
                                    <p:anim calcmode="lin" valueType="num">
                                      <p:cBhvr additive="base">
                                        <p:cTn id="29" dur="10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par>
                          <p:cTn id="31" fill="hold">
                            <p:stCondLst>
                              <p:cond delay="11000"/>
                            </p:stCondLst>
                            <p:childTnLst>
                              <p:par>
                                <p:cTn id="32" presetID="2" presetClass="entr" presetSubtype="8" fill="hold" grpId="0" nodeType="afterEffect">
                                  <p:stCondLst>
                                    <p:cond delay="0"/>
                                  </p:stCondLst>
                                  <p:childTnLst>
                                    <p:set>
                                      <p:cBhvr>
                                        <p:cTn id="33" dur="1" fill="hold">
                                          <p:stCondLst>
                                            <p:cond delay="0"/>
                                          </p:stCondLst>
                                        </p:cTn>
                                        <p:tgtEl>
                                          <p:spTgt spid="53251">
                                            <p:txEl>
                                              <p:pRg st="2" end="2"/>
                                            </p:txEl>
                                          </p:spTgt>
                                        </p:tgtEl>
                                        <p:attrNameLst>
                                          <p:attrName>style.visibility</p:attrName>
                                        </p:attrNameLst>
                                      </p:cBhvr>
                                      <p:to>
                                        <p:strVal val="visible"/>
                                      </p:to>
                                    </p:set>
                                    <p:anim calcmode="lin" valueType="num">
                                      <p:cBhvr additive="base">
                                        <p:cTn id="34" dur="10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35" dur="1000" fill="hold"/>
                                        <p:tgtEl>
                                          <p:spTgt spid="532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1484313"/>
            <a:ext cx="3889375" cy="4394200"/>
          </a:xfrm>
        </p:spPr>
        <p:txBody>
          <a:bodyPr/>
          <a:lstStyle/>
          <a:p>
            <a:r>
              <a:rPr lang="en-US" altLang="en-US" sz="1200" b="1" dirty="0" smtClean="0"/>
              <a:t>Haute Autorité de Santé – </a:t>
            </a:r>
            <a:r>
              <a:rPr lang="en-US" altLang="en-US" sz="1200" b="1" dirty="0" smtClean="0">
                <a:solidFill>
                  <a:srgbClr val="876FB2"/>
                </a:solidFill>
              </a:rPr>
              <a:t>DAQSS</a:t>
            </a:r>
          </a:p>
          <a:p>
            <a:r>
              <a:rPr lang="en-US" altLang="en-US" sz="1200" b="1" dirty="0" smtClean="0">
                <a:solidFill>
                  <a:srgbClr val="876FB2"/>
                </a:solidFill>
              </a:rPr>
              <a:t>Accreditation Canada</a:t>
            </a:r>
            <a:endParaRPr lang="en-IE" altLang="en-US" sz="1200" b="1" dirty="0" smtClean="0">
              <a:solidFill>
                <a:srgbClr val="876FB2"/>
              </a:solidFill>
            </a:endParaRPr>
          </a:p>
          <a:p>
            <a:r>
              <a:rPr lang="en-US" altLang="en-US" sz="1200" b="1" dirty="0" smtClean="0"/>
              <a:t>Joint Commission of Taiwan – </a:t>
            </a:r>
            <a:r>
              <a:rPr lang="en-US" altLang="en-US" sz="1200" b="1" dirty="0" smtClean="0">
                <a:solidFill>
                  <a:srgbClr val="876FB2"/>
                </a:solidFill>
              </a:rPr>
              <a:t>JCT</a:t>
            </a:r>
            <a:endParaRPr lang="en-IE" altLang="en-US" sz="1200" b="1" dirty="0" smtClean="0">
              <a:solidFill>
                <a:srgbClr val="876FB2"/>
              </a:solidFill>
            </a:endParaRPr>
          </a:p>
          <a:p>
            <a:r>
              <a:rPr lang="en-US" altLang="en-US" sz="1200" b="1" dirty="0" smtClean="0"/>
              <a:t>Council for Health Service Accreditation of Southern Africa - </a:t>
            </a:r>
            <a:r>
              <a:rPr lang="en-US" altLang="en-US" sz="1200" b="1" dirty="0" smtClean="0">
                <a:solidFill>
                  <a:srgbClr val="876FB2"/>
                </a:solidFill>
              </a:rPr>
              <a:t>COHSASA</a:t>
            </a:r>
            <a:endParaRPr lang="en-IE" altLang="en-US" sz="1200" b="1" dirty="0" smtClean="0">
              <a:solidFill>
                <a:srgbClr val="876FB2"/>
              </a:solidFill>
            </a:endParaRPr>
          </a:p>
          <a:p>
            <a:r>
              <a:rPr lang="en-US" altLang="en-US" sz="1200" b="1" dirty="0" smtClean="0"/>
              <a:t>Danish Institute for Quality and Accreditation in Health Care - </a:t>
            </a:r>
            <a:r>
              <a:rPr lang="en-US" altLang="en-US" sz="1200" b="1" dirty="0" smtClean="0">
                <a:solidFill>
                  <a:srgbClr val="876FB2"/>
                </a:solidFill>
              </a:rPr>
              <a:t>IKAS</a:t>
            </a:r>
            <a:endParaRPr lang="en-IE" altLang="en-US" sz="1200" b="1" dirty="0" smtClean="0">
              <a:solidFill>
                <a:srgbClr val="876FB2"/>
              </a:solidFill>
            </a:endParaRPr>
          </a:p>
          <a:p>
            <a:r>
              <a:rPr lang="en-US" altLang="en-US" sz="1200" b="1" dirty="0" smtClean="0"/>
              <a:t>Diagnostic Accreditation Programme, British Columbia</a:t>
            </a:r>
            <a:endParaRPr lang="en-IE" altLang="en-US" sz="1200" b="1" dirty="0" smtClean="0"/>
          </a:p>
          <a:p>
            <a:r>
              <a:rPr lang="en-US" altLang="en-US" sz="1200" b="1" dirty="0" smtClean="0"/>
              <a:t>Health and Disability Auditing Australia Pty Ltd - </a:t>
            </a:r>
            <a:r>
              <a:rPr lang="en-US" altLang="en-US" sz="1200" b="1" dirty="0" smtClean="0">
                <a:solidFill>
                  <a:srgbClr val="876FB2"/>
                </a:solidFill>
              </a:rPr>
              <a:t>HDAA</a:t>
            </a:r>
            <a:endParaRPr lang="en-IE" altLang="en-US" sz="1200" b="1" dirty="0" smtClean="0">
              <a:solidFill>
                <a:srgbClr val="876FB2"/>
              </a:solidFill>
            </a:endParaRPr>
          </a:p>
          <a:p>
            <a:r>
              <a:rPr lang="en-US" altLang="en-US" sz="1200" b="1" dirty="0" smtClean="0"/>
              <a:t>Joint Commission International - </a:t>
            </a:r>
            <a:r>
              <a:rPr lang="en-US" altLang="en-US" sz="1200" b="1" dirty="0" smtClean="0">
                <a:solidFill>
                  <a:srgbClr val="876FB2"/>
                </a:solidFill>
              </a:rPr>
              <a:t>JCI</a:t>
            </a:r>
            <a:endParaRPr lang="en-IE" altLang="en-US" sz="1200" b="1" dirty="0" smtClean="0">
              <a:solidFill>
                <a:srgbClr val="876FB2"/>
              </a:solidFill>
            </a:endParaRPr>
          </a:p>
          <a:p>
            <a:r>
              <a:rPr lang="en-US" altLang="en-US" sz="1200" b="1" dirty="0" smtClean="0"/>
              <a:t>Malaysian Society for Quality in Health - </a:t>
            </a:r>
            <a:r>
              <a:rPr lang="en-US" altLang="en-US" sz="1200" b="1" dirty="0" smtClean="0">
                <a:solidFill>
                  <a:srgbClr val="876FB2"/>
                </a:solidFill>
              </a:rPr>
              <a:t>MSQH</a:t>
            </a:r>
            <a:endParaRPr lang="en-IE" altLang="en-US" sz="1200" b="1" dirty="0" smtClean="0">
              <a:solidFill>
                <a:srgbClr val="876FB2"/>
              </a:solidFill>
            </a:endParaRPr>
          </a:p>
          <a:p>
            <a:r>
              <a:rPr lang="en-US" altLang="en-US" sz="1200" b="1" dirty="0" smtClean="0"/>
              <a:t>Quality Improvement Council, Australia - </a:t>
            </a:r>
            <a:r>
              <a:rPr lang="en-US" altLang="en-US" sz="1200" b="1" dirty="0" smtClean="0">
                <a:solidFill>
                  <a:srgbClr val="876FB2"/>
                </a:solidFill>
              </a:rPr>
              <a:t>QIC</a:t>
            </a:r>
            <a:endParaRPr lang="en-IE" altLang="en-US" sz="1200" b="1" dirty="0" smtClean="0">
              <a:solidFill>
                <a:srgbClr val="876FB2"/>
              </a:solidFill>
            </a:endParaRPr>
          </a:p>
          <a:p>
            <a:r>
              <a:rPr lang="en-US" altLang="en-US" sz="1200" b="1" dirty="0" smtClean="0"/>
              <a:t>National Accreditation Board for Hospitals &amp; Health Care Providers, India - </a:t>
            </a:r>
            <a:r>
              <a:rPr lang="en-US" altLang="en-US" sz="1200" b="1" dirty="0" smtClean="0">
                <a:solidFill>
                  <a:srgbClr val="876FB2"/>
                </a:solidFill>
              </a:rPr>
              <a:t>NABH</a:t>
            </a:r>
            <a:endParaRPr lang="en-IE" altLang="en-US" sz="1200" b="1" dirty="0" smtClean="0">
              <a:solidFill>
                <a:srgbClr val="876FB2"/>
              </a:solidFill>
            </a:endParaRPr>
          </a:p>
          <a:p>
            <a:r>
              <a:rPr lang="en-US" altLang="en-US" sz="1200" b="1" dirty="0" smtClean="0">
                <a:solidFill>
                  <a:srgbClr val="876FB2"/>
                </a:solidFill>
              </a:rPr>
              <a:t>DAA Group </a:t>
            </a:r>
            <a:r>
              <a:rPr lang="en-US" altLang="en-US" sz="1200" b="1" dirty="0" smtClean="0"/>
              <a:t>Limited, New Zealand</a:t>
            </a:r>
            <a:endParaRPr lang="en-IE" altLang="en-US" sz="1200" b="1" dirty="0" smtClean="0"/>
          </a:p>
          <a:p>
            <a:r>
              <a:rPr lang="en-US" altLang="en-US" sz="1200" b="1" dirty="0" smtClean="0">
                <a:solidFill>
                  <a:srgbClr val="876FB2"/>
                </a:solidFill>
              </a:rPr>
              <a:t>AABB</a:t>
            </a:r>
            <a:r>
              <a:rPr lang="en-US" altLang="en-US" sz="1200" b="1" dirty="0" smtClean="0"/>
              <a:t>, USA</a:t>
            </a:r>
            <a:endParaRPr lang="en-IE" altLang="en-US" sz="1200" b="1" dirty="0" smtClean="0"/>
          </a:p>
          <a:p>
            <a:r>
              <a:rPr lang="en-US" altLang="en-US" sz="1200" b="1" dirty="0" smtClean="0"/>
              <a:t>Netherlands Institute for Accreditation in Healthcare - </a:t>
            </a:r>
            <a:r>
              <a:rPr lang="en-US" altLang="en-US" sz="1200" b="1" dirty="0" smtClean="0">
                <a:solidFill>
                  <a:srgbClr val="876FB2"/>
                </a:solidFill>
              </a:rPr>
              <a:t>NIAZ</a:t>
            </a:r>
            <a:endParaRPr lang="en-IE" altLang="en-US" sz="1200" b="1" dirty="0" smtClean="0">
              <a:solidFill>
                <a:srgbClr val="876FB2"/>
              </a:solidFill>
            </a:endParaRPr>
          </a:p>
          <a:p>
            <a:r>
              <a:rPr lang="en-US" altLang="en-US" sz="1200" b="1" dirty="0" smtClean="0">
                <a:solidFill>
                  <a:srgbClr val="876FB2"/>
                </a:solidFill>
              </a:rPr>
              <a:t>ICONTEC </a:t>
            </a:r>
            <a:r>
              <a:rPr lang="en-US" altLang="en-US" sz="1200" b="1" dirty="0" smtClean="0"/>
              <a:t>Health Accreditation Service, Columbia</a:t>
            </a:r>
            <a:endParaRPr lang="en-IE" altLang="en-US" sz="1200" b="1" dirty="0" smtClean="0"/>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CF57568E-E8EC-47CD-A1C0-F81B64AAA07E}" type="slidenum">
              <a:rPr lang="en-US" altLang="en-US" sz="1000" smtClean="0">
                <a:solidFill>
                  <a:srgbClr val="000000"/>
                </a:solidFill>
              </a:rPr>
              <a:pPr>
                <a:spcBef>
                  <a:spcPct val="0"/>
                </a:spcBef>
                <a:buClrTx/>
                <a:buSzTx/>
                <a:buFontTx/>
                <a:buNone/>
              </a:pPr>
              <a:t>5</a:t>
            </a:fld>
            <a:endParaRPr lang="en-US" altLang="en-US" sz="1000" dirty="0" smtClean="0">
              <a:solidFill>
                <a:srgbClr val="000000"/>
              </a:solidFill>
            </a:endParaRPr>
          </a:p>
        </p:txBody>
      </p:sp>
      <p:sp>
        <p:nvSpPr>
          <p:cNvPr id="5" name="Content Placeholder 2"/>
          <p:cNvSpPr txBox="1">
            <a:spLocks/>
          </p:cNvSpPr>
          <p:nvPr/>
        </p:nvSpPr>
        <p:spPr bwMode="auto">
          <a:xfrm>
            <a:off x="4346575" y="1484313"/>
            <a:ext cx="3611563" cy="4537075"/>
          </a:xfrm>
          <a:prstGeom prst="rect">
            <a:avLst/>
          </a:prstGeom>
          <a:noFill/>
          <a:ln w="9525">
            <a:noFill/>
            <a:miter lim="800000"/>
            <a:headEnd/>
            <a:tailEnd/>
          </a:ln>
        </p:spPr>
        <p:txBody>
          <a:bodyPr lIns="68580" tIns="34290" rIns="68580" bIns="34290"/>
          <a:lst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Arial" pitchFamily="34" charset="0"/>
                <a:cs typeface="Arial" pitchFamily="34" charset="0"/>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Arial" pitchFamily="34" charset="0"/>
                <a:cs typeface="Arial"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cs typeface="Arial" pitchFamily="34" charset="0"/>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Arial" pitchFamily="34" charset="0"/>
                <a:cs typeface="Arial" pitchFamily="34" charset="0"/>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a:lstStyle>
          <a:p>
            <a:pPr>
              <a:defRPr/>
            </a:pPr>
            <a:r>
              <a:rPr lang="en-US" sz="1200" kern="0" dirty="0">
                <a:solidFill>
                  <a:srgbClr val="876FB2"/>
                </a:solidFill>
              </a:rPr>
              <a:t>CHKS</a:t>
            </a:r>
            <a:r>
              <a:rPr lang="en-US" sz="1200" kern="0" dirty="0"/>
              <a:t> Accreditation Unit, UK</a:t>
            </a:r>
            <a:endParaRPr lang="en-IE" sz="1200" kern="0" dirty="0"/>
          </a:p>
          <a:p>
            <a:pPr>
              <a:defRPr/>
            </a:pPr>
            <a:r>
              <a:rPr lang="en-US" sz="1200" kern="0" dirty="0"/>
              <a:t>Canadian Accreditation Council of Human Services - </a:t>
            </a:r>
            <a:r>
              <a:rPr lang="en-US" sz="1200" kern="0" dirty="0">
                <a:solidFill>
                  <a:srgbClr val="876FB2"/>
                </a:solidFill>
              </a:rPr>
              <a:t>CAC</a:t>
            </a:r>
            <a:endParaRPr lang="en-IE" sz="1200" kern="0" dirty="0">
              <a:solidFill>
                <a:srgbClr val="876FB2"/>
              </a:solidFill>
            </a:endParaRPr>
          </a:p>
          <a:p>
            <a:pPr>
              <a:defRPr/>
            </a:pPr>
            <a:r>
              <a:rPr lang="en-US" sz="1200" kern="0" dirty="0">
                <a:solidFill>
                  <a:srgbClr val="876FB2"/>
                </a:solidFill>
              </a:rPr>
              <a:t>Global-Mark Pty</a:t>
            </a:r>
            <a:r>
              <a:rPr lang="en-US" sz="1200" kern="0" dirty="0"/>
              <a:t> Ltd, Australia</a:t>
            </a:r>
            <a:endParaRPr lang="en-IE" sz="1200" kern="0" dirty="0"/>
          </a:p>
          <a:p>
            <a:pPr>
              <a:defRPr/>
            </a:pPr>
            <a:r>
              <a:rPr lang="en-US" sz="1200" kern="0" dirty="0"/>
              <a:t>Health and Disability Auditing New Zealand - </a:t>
            </a:r>
            <a:r>
              <a:rPr lang="en-US" sz="1200" kern="0" dirty="0">
                <a:solidFill>
                  <a:srgbClr val="876FB2"/>
                </a:solidFill>
              </a:rPr>
              <a:t>HDANZ</a:t>
            </a:r>
            <a:endParaRPr lang="en-IE" sz="1200" kern="0" dirty="0">
              <a:solidFill>
                <a:srgbClr val="876FB2"/>
              </a:solidFill>
            </a:endParaRPr>
          </a:p>
          <a:p>
            <a:pPr>
              <a:defRPr/>
            </a:pPr>
            <a:r>
              <a:rPr lang="en-US" sz="1200" kern="0" dirty="0"/>
              <a:t>Australian Aged Care Quality Agency - </a:t>
            </a:r>
            <a:r>
              <a:rPr lang="en-US" sz="1200" kern="0" dirty="0">
                <a:solidFill>
                  <a:srgbClr val="876FB2"/>
                </a:solidFill>
              </a:rPr>
              <a:t>AACQA</a:t>
            </a:r>
            <a:endParaRPr lang="en-IE" sz="1200" kern="0" dirty="0">
              <a:solidFill>
                <a:srgbClr val="876FB2"/>
              </a:solidFill>
            </a:endParaRPr>
          </a:p>
          <a:p>
            <a:pPr>
              <a:defRPr/>
            </a:pPr>
            <a:r>
              <a:rPr lang="en-US" sz="1200" kern="0" dirty="0"/>
              <a:t>The Healthcare Accreditation Institute (Public Organization), Thailand - </a:t>
            </a:r>
            <a:r>
              <a:rPr lang="en-US" sz="1200" kern="0" dirty="0">
                <a:solidFill>
                  <a:srgbClr val="876FB2"/>
                </a:solidFill>
              </a:rPr>
              <a:t>HAI</a:t>
            </a:r>
            <a:endParaRPr lang="en-IE" sz="1200" kern="0" dirty="0">
              <a:solidFill>
                <a:srgbClr val="876FB2"/>
              </a:solidFill>
            </a:endParaRPr>
          </a:p>
          <a:p>
            <a:pPr>
              <a:defRPr/>
            </a:pPr>
            <a:r>
              <a:rPr lang="en-US" sz="1200" kern="0" dirty="0"/>
              <a:t>Australian General Practice Accreditation Ltd / Quality in Practice Pty Ltd – </a:t>
            </a:r>
            <a:r>
              <a:rPr lang="en-US" sz="1200" kern="0" dirty="0">
                <a:solidFill>
                  <a:srgbClr val="876FB2"/>
                </a:solidFill>
              </a:rPr>
              <a:t>AGPAL/QIP</a:t>
            </a:r>
            <a:endParaRPr lang="en-IE" sz="1200" kern="0" dirty="0">
              <a:solidFill>
                <a:srgbClr val="876FB2"/>
              </a:solidFill>
            </a:endParaRPr>
          </a:p>
          <a:p>
            <a:pPr>
              <a:defRPr/>
            </a:pPr>
            <a:r>
              <a:rPr lang="en-US" sz="1200" kern="0" dirty="0"/>
              <a:t>Japan Council for Quality Health Care - </a:t>
            </a:r>
            <a:r>
              <a:rPr lang="en-US" sz="1200" kern="0" dirty="0">
                <a:solidFill>
                  <a:srgbClr val="876FB2"/>
                </a:solidFill>
              </a:rPr>
              <a:t>JCQHC</a:t>
            </a:r>
            <a:endParaRPr lang="en-IE" sz="1200" kern="0" dirty="0">
              <a:solidFill>
                <a:srgbClr val="876FB2"/>
              </a:solidFill>
            </a:endParaRPr>
          </a:p>
          <a:p>
            <a:pPr>
              <a:defRPr/>
            </a:pPr>
            <a:r>
              <a:rPr lang="en-US" sz="1200" kern="0" dirty="0"/>
              <a:t>The Australian Council on Health Care Standards - </a:t>
            </a:r>
            <a:r>
              <a:rPr lang="en-US" sz="1200" kern="0" dirty="0">
                <a:solidFill>
                  <a:srgbClr val="876FB2"/>
                </a:solidFill>
              </a:rPr>
              <a:t>ACHS</a:t>
            </a:r>
            <a:endParaRPr lang="en-IE" sz="1200" kern="0" dirty="0">
              <a:solidFill>
                <a:srgbClr val="876FB2"/>
              </a:solidFill>
            </a:endParaRPr>
          </a:p>
          <a:p>
            <a:pPr>
              <a:defRPr/>
            </a:pPr>
            <a:r>
              <a:rPr lang="en-US" sz="1200" kern="0" dirty="0"/>
              <a:t>Health Care Accreditation Council, Jordan - </a:t>
            </a:r>
            <a:r>
              <a:rPr lang="en-US" sz="1200" kern="0" dirty="0">
                <a:solidFill>
                  <a:srgbClr val="876FB2"/>
                </a:solidFill>
              </a:rPr>
              <a:t>HCAC</a:t>
            </a:r>
            <a:endParaRPr lang="en-IE" sz="1200" kern="0" dirty="0">
              <a:solidFill>
                <a:srgbClr val="876FB2"/>
              </a:solidFill>
            </a:endParaRPr>
          </a:p>
          <a:p>
            <a:pPr>
              <a:defRPr/>
            </a:pPr>
            <a:r>
              <a:rPr lang="en-US" sz="1200" kern="0" dirty="0">
                <a:solidFill>
                  <a:srgbClr val="876FB2"/>
                </a:solidFill>
              </a:rPr>
              <a:t>DNV GL</a:t>
            </a:r>
            <a:r>
              <a:rPr lang="en-US" sz="1200" kern="0" dirty="0"/>
              <a:t> Business Assurance, Norway</a:t>
            </a:r>
            <a:endParaRPr lang="en-IE" sz="1200" kern="0" dirty="0"/>
          </a:p>
          <a:p>
            <a:pPr>
              <a:defRPr/>
            </a:pPr>
            <a:r>
              <a:rPr lang="en-US" sz="1200" kern="0" dirty="0" smtClean="0"/>
              <a:t>Associacao </a:t>
            </a:r>
            <a:r>
              <a:rPr lang="en-US" sz="1200" kern="0" dirty="0"/>
              <a:t>Brasileira de Acreditacao De Sistemas e Servicos de Saude, Brazil – </a:t>
            </a:r>
            <a:r>
              <a:rPr lang="en-US" sz="1200" kern="0" dirty="0">
                <a:solidFill>
                  <a:srgbClr val="876FB2"/>
                </a:solidFill>
              </a:rPr>
              <a:t>CBA</a:t>
            </a:r>
            <a:endParaRPr lang="en-IE" sz="1200" kern="0" dirty="0">
              <a:solidFill>
                <a:srgbClr val="876FB2"/>
              </a:solidFill>
            </a:endParaRPr>
          </a:p>
          <a:p>
            <a:pPr marL="0" indent="0">
              <a:buFont typeface="Wingdings" pitchFamily="2" charset="2"/>
              <a:buNone/>
              <a:defRPr/>
            </a:pPr>
            <a:endParaRPr lang="en-IE" sz="1200" kern="0" dirty="0"/>
          </a:p>
        </p:txBody>
      </p:sp>
      <p:sp>
        <p:nvSpPr>
          <p:cNvPr id="31749" name="Title 2"/>
          <p:cNvSpPr>
            <a:spLocks noGrp="1"/>
          </p:cNvSpPr>
          <p:nvPr>
            <p:ph type="title"/>
          </p:nvPr>
        </p:nvSpPr>
        <p:spPr>
          <a:xfrm>
            <a:off x="755650" y="-34925"/>
            <a:ext cx="6326188" cy="1379538"/>
          </a:xfrm>
        </p:spPr>
        <p:txBody>
          <a:bodyPr/>
          <a:lstStyle/>
          <a:p>
            <a:r>
              <a:rPr lang="en-IE" altLang="en-US" sz="2700" b="1" dirty="0" smtClean="0"/>
              <a:t>Accredited Organisations</a:t>
            </a:r>
          </a:p>
        </p:txBody>
      </p:sp>
    </p:spTree>
    <p:extLst>
      <p:ext uri="{BB962C8B-B14F-4D97-AF65-F5344CB8AC3E}">
        <p14:creationId xmlns:p14="http://schemas.microsoft.com/office/powerpoint/2010/main" val="3989710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50825" y="333375"/>
            <a:ext cx="7273925" cy="868363"/>
          </a:xfrm>
        </p:spPr>
        <p:txBody>
          <a:bodyPr/>
          <a:lstStyle/>
          <a:p>
            <a:r>
              <a:rPr lang="en-US" altLang="en-US" sz="2900" b="1" dirty="0" smtClean="0"/>
              <a:t>International Accreditation Programme</a:t>
            </a:r>
          </a:p>
        </p:txBody>
      </p:sp>
      <p:sp>
        <p:nvSpPr>
          <p:cNvPr id="286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a:spcBef>
                <a:spcPct val="0"/>
              </a:spcBef>
              <a:buClrTx/>
              <a:buSzTx/>
              <a:buFontTx/>
              <a:buNone/>
            </a:pPr>
            <a:fld id="{4C927AE6-8D4D-477C-AABB-F64B43B4D4FD}" type="slidenum">
              <a:rPr lang="en-US" altLang="en-US" sz="1000" smtClean="0"/>
              <a:pPr>
                <a:spcBef>
                  <a:spcPct val="0"/>
                </a:spcBef>
                <a:buClrTx/>
                <a:buSzTx/>
                <a:buFontTx/>
                <a:buNone/>
              </a:pPr>
              <a:t>6</a:t>
            </a:fld>
            <a:endParaRPr lang="en-US" altLang="en-US" sz="1000" dirty="0" smtClean="0"/>
          </a:p>
        </p:txBody>
      </p:sp>
      <p:graphicFrame>
        <p:nvGraphicFramePr>
          <p:cNvPr id="6" name="IAP Programmes by Year"/>
          <p:cNvGraphicFramePr>
            <a:graphicFrameLocks/>
          </p:cNvGraphicFramePr>
          <p:nvPr/>
        </p:nvGraphicFramePr>
        <p:xfrm>
          <a:off x="467544" y="1844824"/>
          <a:ext cx="8219256" cy="42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3522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04664"/>
            <a:ext cx="6707088" cy="724942"/>
          </a:xfrm>
        </p:spPr>
        <p:txBody>
          <a:bodyPr/>
          <a:lstStyle/>
          <a:p>
            <a:r>
              <a:rPr lang="en-IE" sz="3400" b="1" dirty="0" smtClean="0">
                <a:latin typeface="Arial" charset="0"/>
                <a:cs typeface="Arial" charset="0"/>
              </a:rPr>
              <a:t>IAP- 4 year cycle</a:t>
            </a:r>
            <a:endParaRPr lang="en-US" sz="3400" b="1" dirty="0" smtClean="0">
              <a:latin typeface="Arial" charset="0"/>
              <a:cs typeface="Arial" charset="0"/>
            </a:endParaRPr>
          </a:p>
        </p:txBody>
      </p:sp>
      <p:sp>
        <p:nvSpPr>
          <p:cNvPr id="2" name="Content Placeholder 1"/>
          <p:cNvSpPr>
            <a:spLocks noGrp="1"/>
          </p:cNvSpPr>
          <p:nvPr>
            <p:ph idx="1"/>
          </p:nvPr>
        </p:nvSpPr>
        <p:spPr>
          <a:xfrm>
            <a:off x="457200" y="1600200"/>
            <a:ext cx="8229600" cy="4853136"/>
          </a:xfrm>
        </p:spPr>
        <p:txBody>
          <a:bodyPr/>
          <a:lstStyle/>
          <a:p>
            <a:r>
              <a:rPr lang="en-IE" sz="2400" dirty="0" smtClean="0">
                <a:solidFill>
                  <a:srgbClr val="000000"/>
                </a:solidFill>
              </a:rPr>
              <a:t>Critical path issued </a:t>
            </a:r>
          </a:p>
          <a:p>
            <a:r>
              <a:rPr lang="en-IE" sz="2400" dirty="0" smtClean="0">
                <a:solidFill>
                  <a:srgbClr val="000000"/>
                </a:solidFill>
              </a:rPr>
              <a:t>Technical review</a:t>
            </a:r>
            <a:r>
              <a:rPr lang="en-IE" sz="2400" dirty="0">
                <a:solidFill>
                  <a:srgbClr val="000000"/>
                </a:solidFill>
              </a:rPr>
              <a:t>	</a:t>
            </a:r>
          </a:p>
          <a:p>
            <a:r>
              <a:rPr lang="en-IE" sz="2400" dirty="0" smtClean="0">
                <a:solidFill>
                  <a:srgbClr val="000000"/>
                </a:solidFill>
              </a:rPr>
              <a:t>Final </a:t>
            </a:r>
            <a:r>
              <a:rPr lang="en-IE" sz="2400" dirty="0">
                <a:solidFill>
                  <a:srgbClr val="000000"/>
                </a:solidFill>
              </a:rPr>
              <a:t>Submission of Self Assessment 	</a:t>
            </a:r>
          </a:p>
          <a:p>
            <a:r>
              <a:rPr lang="en-IE" sz="2400" dirty="0" smtClean="0">
                <a:solidFill>
                  <a:srgbClr val="000000"/>
                </a:solidFill>
              </a:rPr>
              <a:t>Surveyor </a:t>
            </a:r>
            <a:r>
              <a:rPr lang="en-IE" sz="2400" dirty="0">
                <a:solidFill>
                  <a:srgbClr val="000000"/>
                </a:solidFill>
              </a:rPr>
              <a:t>Assessment </a:t>
            </a:r>
            <a:r>
              <a:rPr lang="en-IE" sz="2400" dirty="0" smtClean="0">
                <a:solidFill>
                  <a:srgbClr val="000000"/>
                </a:solidFill>
              </a:rPr>
              <a:t>(survey)</a:t>
            </a:r>
            <a:r>
              <a:rPr lang="en-IE" sz="2400" dirty="0">
                <a:solidFill>
                  <a:srgbClr val="000000"/>
                </a:solidFill>
              </a:rPr>
              <a:t>	</a:t>
            </a:r>
          </a:p>
          <a:p>
            <a:r>
              <a:rPr lang="en-IE" sz="2400" dirty="0" smtClean="0">
                <a:solidFill>
                  <a:srgbClr val="000000"/>
                </a:solidFill>
              </a:rPr>
              <a:t>Factual </a:t>
            </a:r>
            <a:r>
              <a:rPr lang="en-IE" sz="2400" dirty="0">
                <a:solidFill>
                  <a:srgbClr val="000000"/>
                </a:solidFill>
              </a:rPr>
              <a:t>Review 	</a:t>
            </a:r>
          </a:p>
          <a:p>
            <a:r>
              <a:rPr lang="en-IE" sz="2400" dirty="0" smtClean="0">
                <a:solidFill>
                  <a:srgbClr val="000000"/>
                </a:solidFill>
              </a:rPr>
              <a:t>Report </a:t>
            </a:r>
            <a:r>
              <a:rPr lang="en-IE" sz="2400" dirty="0">
                <a:solidFill>
                  <a:srgbClr val="000000"/>
                </a:solidFill>
              </a:rPr>
              <a:t>Validated by Panel 	</a:t>
            </a:r>
          </a:p>
          <a:p>
            <a:r>
              <a:rPr lang="en-IE" sz="2400" dirty="0" smtClean="0">
                <a:solidFill>
                  <a:srgbClr val="000000"/>
                </a:solidFill>
              </a:rPr>
              <a:t>Accreditation </a:t>
            </a:r>
            <a:r>
              <a:rPr lang="en-IE" sz="2400" dirty="0">
                <a:solidFill>
                  <a:srgbClr val="000000"/>
                </a:solidFill>
              </a:rPr>
              <a:t>Decision 	</a:t>
            </a:r>
          </a:p>
          <a:p>
            <a:r>
              <a:rPr lang="en-IE" sz="2400" dirty="0" smtClean="0">
                <a:solidFill>
                  <a:srgbClr val="000000"/>
                </a:solidFill>
              </a:rPr>
              <a:t>Award </a:t>
            </a:r>
            <a:r>
              <a:rPr lang="en-IE" sz="2400" dirty="0">
                <a:solidFill>
                  <a:srgbClr val="000000"/>
                </a:solidFill>
              </a:rPr>
              <a:t>Pack to Organisation 	</a:t>
            </a:r>
          </a:p>
          <a:p>
            <a:r>
              <a:rPr lang="en-IE" sz="2400" dirty="0" smtClean="0">
                <a:solidFill>
                  <a:srgbClr val="000000"/>
                </a:solidFill>
              </a:rPr>
              <a:t>Continuous </a:t>
            </a:r>
            <a:r>
              <a:rPr lang="en-IE" sz="2400" dirty="0">
                <a:solidFill>
                  <a:srgbClr val="000000"/>
                </a:solidFill>
              </a:rPr>
              <a:t>Assessment </a:t>
            </a:r>
            <a:r>
              <a:rPr lang="en-IE" sz="2400" dirty="0" smtClean="0">
                <a:solidFill>
                  <a:srgbClr val="000000"/>
                </a:solidFill>
              </a:rPr>
              <a:t>– 12 and 30 months post survey</a:t>
            </a:r>
            <a:r>
              <a:rPr lang="en-IE" sz="2400" dirty="0">
                <a:solidFill>
                  <a:srgbClr val="000000"/>
                </a:solidFill>
              </a:rPr>
              <a:t>	</a:t>
            </a:r>
          </a:p>
          <a:p>
            <a:pPr>
              <a:lnSpc>
                <a:spcPct val="150000"/>
              </a:lnSpc>
            </a:pPr>
            <a:endParaRPr lang="en-IE" sz="2400" dirty="0" smtClean="0">
              <a:latin typeface="Arial" charset="0"/>
              <a:cs typeface="Arial" charset="0"/>
            </a:endParaRPr>
          </a:p>
          <a:p>
            <a:pPr>
              <a:lnSpc>
                <a:spcPct val="150000"/>
              </a:lnSpc>
            </a:pPr>
            <a:endParaRPr lang="en-IE" sz="2400" dirty="0">
              <a:latin typeface="Arial" charset="0"/>
              <a:cs typeface="Arial" charset="0"/>
            </a:endParaRPr>
          </a:p>
          <a:p>
            <a:pPr>
              <a:lnSpc>
                <a:spcPct val="150000"/>
              </a:lnSpc>
            </a:pPr>
            <a:endParaRPr lang="en-IE" sz="2400"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B9EFDBE9-B778-4AB1-B37C-0F344EEE3B6D}"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1511855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04664"/>
            <a:ext cx="6707088" cy="724942"/>
          </a:xfrm>
        </p:spPr>
        <p:txBody>
          <a:bodyPr/>
          <a:lstStyle/>
          <a:p>
            <a:r>
              <a:rPr lang="en-IE" sz="3400" b="1" dirty="0" smtClean="0">
                <a:latin typeface="Arial" charset="0"/>
                <a:cs typeface="Arial" charset="0"/>
              </a:rPr>
              <a:t>New Zealand</a:t>
            </a:r>
            <a:endParaRPr lang="en-US" sz="3400" b="1" dirty="0" smtClean="0">
              <a:latin typeface="Arial" charset="0"/>
              <a:cs typeface="Arial" charset="0"/>
            </a:endParaRPr>
          </a:p>
        </p:txBody>
      </p:sp>
      <p:sp>
        <p:nvSpPr>
          <p:cNvPr id="2" name="Content Placeholder 1"/>
          <p:cNvSpPr>
            <a:spLocks noGrp="1"/>
          </p:cNvSpPr>
          <p:nvPr>
            <p:ph idx="1"/>
          </p:nvPr>
        </p:nvSpPr>
        <p:spPr>
          <a:xfrm>
            <a:off x="457200" y="1600200"/>
            <a:ext cx="8229600" cy="4853136"/>
          </a:xfrm>
        </p:spPr>
        <p:txBody>
          <a:bodyPr/>
          <a:lstStyle/>
          <a:p>
            <a:pPr marL="0" indent="0">
              <a:buNone/>
            </a:pPr>
            <a:r>
              <a:rPr lang="en-IE" sz="2400" dirty="0" smtClean="0">
                <a:solidFill>
                  <a:srgbClr val="000000"/>
                </a:solidFill>
              </a:rPr>
              <a:t>Health and Disability Services (Safety) Act 2002</a:t>
            </a:r>
          </a:p>
          <a:p>
            <a:endParaRPr lang="en-US" sz="2400" dirty="0" smtClean="0">
              <a:ea typeface="Times New Roman" panose="02020603050405020304" pitchFamily="18" charset="0"/>
              <a:cs typeface="Times New Roman" panose="02020603050405020304" pitchFamily="18" charset="0"/>
            </a:endParaRPr>
          </a:p>
          <a:p>
            <a:r>
              <a:rPr lang="en-US" sz="2400" dirty="0" smtClean="0">
                <a:ea typeface="Times New Roman" panose="02020603050405020304" pitchFamily="18" charset="0"/>
                <a:cs typeface="Times New Roman" panose="02020603050405020304" pitchFamily="18" charset="0"/>
              </a:rPr>
              <a:t>Introduced health and disability standards for hospitals, rest homes and residential disability services aimed at improving safety and quality of care – became mandatory in 2004</a:t>
            </a:r>
          </a:p>
          <a:p>
            <a:r>
              <a:rPr lang="en-US" sz="2400" dirty="0" smtClean="0">
                <a:ea typeface="Times New Roman" panose="02020603050405020304" pitchFamily="18" charset="0"/>
                <a:cs typeface="Times New Roman" panose="02020603050405020304" pitchFamily="18" charset="0"/>
              </a:rPr>
              <a:t>Director General of Health approves designated audit agencies (DAAs) whose role is to audit services against the standards</a:t>
            </a:r>
          </a:p>
          <a:p>
            <a:r>
              <a:rPr lang="en-US" sz="2400" dirty="0" smtClean="0">
                <a:ea typeface="Times New Roman" panose="02020603050405020304" pitchFamily="18" charset="0"/>
                <a:cs typeface="Times New Roman" panose="02020603050405020304" pitchFamily="18" charset="0"/>
              </a:rPr>
              <a:t>2009 – Ministry required 3</a:t>
            </a:r>
            <a:r>
              <a:rPr lang="en-US" sz="2400" baseline="30000" dirty="0" smtClean="0">
                <a:ea typeface="Times New Roman" panose="02020603050405020304" pitchFamily="18" charset="0"/>
                <a:cs typeface="Times New Roman" panose="02020603050405020304" pitchFamily="18" charset="0"/>
              </a:rPr>
              <a:t>rd</a:t>
            </a:r>
            <a:r>
              <a:rPr lang="en-US" sz="2400" dirty="0" smtClean="0">
                <a:ea typeface="Times New Roman" panose="02020603050405020304" pitchFamily="18" charset="0"/>
                <a:cs typeface="Times New Roman" panose="02020603050405020304" pitchFamily="18" charset="0"/>
              </a:rPr>
              <a:t> party accreditation of DAAs</a:t>
            </a:r>
          </a:p>
          <a:p>
            <a:r>
              <a:rPr lang="en-US" sz="2400" dirty="0" smtClean="0">
                <a:solidFill>
                  <a:srgbClr val="000000"/>
                </a:solidFill>
                <a:cs typeface="Times New Roman" panose="02020603050405020304" pitchFamily="18" charset="0"/>
              </a:rPr>
              <a:t>2010 – MOU between ISQua and NZ Ministry of Health</a:t>
            </a:r>
            <a:endParaRPr lang="en-IE" sz="2400" dirty="0">
              <a:solidFill>
                <a:srgbClr val="000000"/>
              </a:solidFill>
            </a:endParaRPr>
          </a:p>
          <a:p>
            <a:pPr marL="0" indent="0">
              <a:lnSpc>
                <a:spcPct val="150000"/>
              </a:lnSpc>
              <a:buNone/>
            </a:pPr>
            <a:endParaRPr lang="en-IE" sz="2400" dirty="0" smtClean="0">
              <a:latin typeface="Arial" charset="0"/>
              <a:cs typeface="Arial" charset="0"/>
            </a:endParaRPr>
          </a:p>
          <a:p>
            <a:pPr marL="0" indent="0">
              <a:lnSpc>
                <a:spcPct val="150000"/>
              </a:lnSpc>
              <a:buNone/>
            </a:pPr>
            <a:endParaRPr lang="en-IE" sz="2400" dirty="0">
              <a:latin typeface="Arial" charset="0"/>
              <a:cs typeface="Arial" charset="0"/>
            </a:endParaRPr>
          </a:p>
          <a:p>
            <a:pPr>
              <a:lnSpc>
                <a:spcPct val="150000"/>
              </a:lnSpc>
            </a:pPr>
            <a:endParaRPr lang="en-IE" sz="2400"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B9EFDBE9-B778-4AB1-B37C-0F344EEE3B6D}"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2247508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z="3400" b="1" dirty="0" smtClean="0">
                <a:latin typeface="Arial" charset="0"/>
                <a:cs typeface="Arial" charset="0"/>
              </a:rPr>
              <a:t>Standards</a:t>
            </a:r>
          </a:p>
        </p:txBody>
      </p:sp>
      <p:sp>
        <p:nvSpPr>
          <p:cNvPr id="33795" name="Content Placeholder 2"/>
          <p:cNvSpPr>
            <a:spLocks noGrp="1"/>
          </p:cNvSpPr>
          <p:nvPr>
            <p:ph idx="1"/>
          </p:nvPr>
        </p:nvSpPr>
        <p:spPr>
          <a:xfrm>
            <a:off x="457200" y="1371600"/>
            <a:ext cx="8229600" cy="4835525"/>
          </a:xfrm>
        </p:spPr>
        <p:txBody>
          <a:bodyPr anchor="ctr"/>
          <a:lstStyle/>
          <a:p>
            <a:endParaRPr lang="en-IE" dirty="0" smtClean="0">
              <a:latin typeface="Arial" charset="0"/>
              <a:cs typeface="Arial" charset="0"/>
            </a:endParaRPr>
          </a:p>
          <a:p>
            <a:endParaRPr lang="en-IE" dirty="0">
              <a:latin typeface="Arial" charset="0"/>
              <a:cs typeface="Arial" charset="0"/>
            </a:endParaRPr>
          </a:p>
          <a:p>
            <a:endParaRPr lang="en-IE" dirty="0" smtClean="0">
              <a:latin typeface="Arial" charset="0"/>
              <a:cs typeface="Arial" charset="0"/>
            </a:endParaRPr>
          </a:p>
          <a:p>
            <a:endParaRPr lang="en-IE" dirty="0">
              <a:latin typeface="Arial" charset="0"/>
              <a:cs typeface="Arial" charset="0"/>
            </a:endParaRPr>
          </a:p>
          <a:p>
            <a:endParaRPr lang="en-IE" dirty="0" smtClean="0">
              <a:latin typeface="Arial" charset="0"/>
              <a:cs typeface="Arial" charset="0"/>
            </a:endParaRPr>
          </a:p>
          <a:p>
            <a:r>
              <a:rPr lang="en-IE" dirty="0" smtClean="0">
                <a:latin typeface="Arial" charset="0"/>
                <a:cs typeface="Arial" charset="0"/>
              </a:rPr>
              <a:t>Guidelines and Principles for the Development of Health and Social Care Standards, 4</a:t>
            </a:r>
            <a:r>
              <a:rPr lang="en-IE" baseline="30000" dirty="0" smtClean="0">
                <a:latin typeface="Arial" charset="0"/>
                <a:cs typeface="Arial" charset="0"/>
              </a:rPr>
              <a:t>th</a:t>
            </a:r>
            <a:r>
              <a:rPr lang="en-IE" dirty="0" smtClean="0">
                <a:latin typeface="Arial" charset="0"/>
                <a:cs typeface="Arial" charset="0"/>
              </a:rPr>
              <a:t> Edition 2014</a:t>
            </a:r>
            <a:br>
              <a:rPr lang="en-IE" dirty="0" smtClean="0">
                <a:latin typeface="Arial" charset="0"/>
                <a:cs typeface="Arial" charset="0"/>
              </a:rPr>
            </a:br>
            <a:endParaRPr lang="en-IE" dirty="0" smtClean="0">
              <a:latin typeface="Arial" charset="0"/>
              <a:cs typeface="Arial" charset="0"/>
            </a:endParaRPr>
          </a:p>
          <a:p>
            <a:r>
              <a:rPr lang="en-IE" dirty="0" smtClean="0">
                <a:latin typeface="Arial" charset="0"/>
                <a:cs typeface="Arial" charset="0"/>
              </a:rPr>
              <a:t>Surveyor Training Programme, 2</a:t>
            </a:r>
            <a:r>
              <a:rPr lang="en-IE" baseline="30000" dirty="0" smtClean="0">
                <a:latin typeface="Arial" charset="0"/>
                <a:cs typeface="Arial" charset="0"/>
              </a:rPr>
              <a:t>nd</a:t>
            </a:r>
            <a:r>
              <a:rPr lang="en-IE" dirty="0" smtClean="0">
                <a:latin typeface="Arial" charset="0"/>
                <a:cs typeface="Arial" charset="0"/>
              </a:rPr>
              <a:t> Edition 2009</a:t>
            </a:r>
          </a:p>
          <a:p>
            <a:pPr marL="0" indent="0">
              <a:buNone/>
            </a:pPr>
            <a:endParaRPr lang="en-IE" dirty="0">
              <a:latin typeface="Arial" charset="0"/>
              <a:cs typeface="Arial" charset="0"/>
            </a:endParaRPr>
          </a:p>
          <a:p>
            <a:r>
              <a:rPr lang="en-IE" dirty="0">
                <a:latin typeface="Arial" charset="0"/>
                <a:cs typeface="Arial" charset="0"/>
              </a:rPr>
              <a:t>Guidelines and Standards for </a:t>
            </a:r>
            <a:r>
              <a:rPr lang="en-IE" dirty="0" smtClean="0">
                <a:latin typeface="Arial" charset="0"/>
                <a:cs typeface="Arial" charset="0"/>
              </a:rPr>
              <a:t>External </a:t>
            </a:r>
            <a:r>
              <a:rPr lang="en-IE" dirty="0">
                <a:latin typeface="Arial" charset="0"/>
                <a:cs typeface="Arial" charset="0"/>
              </a:rPr>
              <a:t>Evaluation Organisations, 4</a:t>
            </a:r>
            <a:r>
              <a:rPr lang="en-IE" baseline="30000" dirty="0">
                <a:latin typeface="Arial" charset="0"/>
                <a:cs typeface="Arial" charset="0"/>
              </a:rPr>
              <a:t>th</a:t>
            </a:r>
            <a:r>
              <a:rPr lang="en-IE" dirty="0">
                <a:latin typeface="Arial" charset="0"/>
                <a:cs typeface="Arial" charset="0"/>
              </a:rPr>
              <a:t> Edition </a:t>
            </a:r>
            <a:r>
              <a:rPr lang="en-IE" dirty="0" smtClean="0">
                <a:latin typeface="Arial" charset="0"/>
                <a:cs typeface="Arial" charset="0"/>
              </a:rPr>
              <a:t>2014</a:t>
            </a:r>
            <a:r>
              <a:rPr lang="en-IE" dirty="0">
                <a:latin typeface="Arial" charset="0"/>
                <a:cs typeface="Arial" charset="0"/>
              </a:rPr>
              <a:t/>
            </a:r>
            <a:br>
              <a:rPr lang="en-IE" dirty="0">
                <a:latin typeface="Arial" charset="0"/>
                <a:cs typeface="Arial" charset="0"/>
              </a:rPr>
            </a:br>
            <a:endParaRPr lang="en-IE" dirty="0">
              <a:latin typeface="Arial" charset="0"/>
              <a:cs typeface="Arial" charset="0"/>
            </a:endParaRPr>
          </a:p>
          <a:p>
            <a:endParaRPr lang="en-IE" dirty="0" smtClean="0">
              <a:latin typeface="Arial" charset="0"/>
              <a:cs typeface="Arial" charset="0"/>
            </a:endParaRPr>
          </a:p>
          <a:p>
            <a:endParaRPr lang="en-IE" dirty="0" smtClean="0">
              <a:latin typeface="Arial" charset="0"/>
              <a:cs typeface="Arial" charset="0"/>
            </a:endParaRPr>
          </a:p>
          <a:p>
            <a:endParaRPr lang="en-IE" sz="2400" dirty="0" smtClean="0">
              <a:latin typeface="Arial" charset="0"/>
              <a:cs typeface="Arial" charset="0"/>
            </a:endParaRPr>
          </a:p>
          <a:p>
            <a:endParaRPr lang="en-IE" sz="2400" dirty="0" smtClean="0">
              <a:latin typeface="Arial" charset="0"/>
              <a:cs typeface="Arial" charset="0"/>
            </a:endParaRPr>
          </a:p>
          <a:p>
            <a:endParaRPr lang="en-IE" sz="1600" dirty="0" smtClean="0">
              <a:latin typeface="Arial" charset="0"/>
              <a:cs typeface="Arial" charset="0"/>
            </a:endParaRPr>
          </a:p>
          <a:p>
            <a:endParaRPr lang="en-IE" sz="1600" dirty="0" smtClean="0">
              <a:latin typeface="Arial" charset="0"/>
              <a:cs typeface="Arial" charset="0"/>
            </a:endParaRPr>
          </a:p>
        </p:txBody>
      </p:sp>
      <p:sp>
        <p:nvSpPr>
          <p:cNvPr id="337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Tahoma" pitchFamily="34" charset="0"/>
                <a:cs typeface="Arial" charset="0"/>
              </a:defRPr>
            </a:lvl1pPr>
            <a:lvl2pPr marL="742950" indent="-285750" eaLnBrk="0" hangingPunct="0">
              <a:defRPr b="1">
                <a:solidFill>
                  <a:schemeClr val="tx1"/>
                </a:solidFill>
                <a:latin typeface="Tahoma" pitchFamily="34" charset="0"/>
                <a:cs typeface="Arial" charset="0"/>
              </a:defRPr>
            </a:lvl2pPr>
            <a:lvl3pPr marL="1143000" indent="-228600" eaLnBrk="0" hangingPunct="0">
              <a:defRPr b="1">
                <a:solidFill>
                  <a:schemeClr val="tx1"/>
                </a:solidFill>
                <a:latin typeface="Tahoma" pitchFamily="34" charset="0"/>
                <a:cs typeface="Arial" charset="0"/>
              </a:defRPr>
            </a:lvl3pPr>
            <a:lvl4pPr marL="1600200" indent="-228600" eaLnBrk="0" hangingPunct="0">
              <a:defRPr b="1">
                <a:solidFill>
                  <a:schemeClr val="tx1"/>
                </a:solidFill>
                <a:latin typeface="Tahoma" pitchFamily="34" charset="0"/>
                <a:cs typeface="Arial" charset="0"/>
              </a:defRPr>
            </a:lvl4pPr>
            <a:lvl5pPr marL="2057400" indent="-228600" eaLnBrk="0" hangingPunct="0">
              <a:defRPr b="1">
                <a:solidFill>
                  <a:schemeClr val="tx1"/>
                </a:solidFill>
                <a:latin typeface="Tahoma" pitchFamily="34" charset="0"/>
                <a:cs typeface="Arial" charset="0"/>
              </a:defRPr>
            </a:lvl5pPr>
            <a:lvl6pPr marL="2514600" indent="-228600" eaLnBrk="0" fontAlgn="base" hangingPunct="0">
              <a:spcBef>
                <a:spcPct val="0"/>
              </a:spcBef>
              <a:spcAft>
                <a:spcPct val="0"/>
              </a:spcAft>
              <a:defRPr b="1">
                <a:solidFill>
                  <a:schemeClr val="tx1"/>
                </a:solidFill>
                <a:latin typeface="Tahoma" pitchFamily="34" charset="0"/>
                <a:cs typeface="Arial" charset="0"/>
              </a:defRPr>
            </a:lvl6pPr>
            <a:lvl7pPr marL="2971800" indent="-228600" eaLnBrk="0" fontAlgn="base" hangingPunct="0">
              <a:spcBef>
                <a:spcPct val="0"/>
              </a:spcBef>
              <a:spcAft>
                <a:spcPct val="0"/>
              </a:spcAft>
              <a:defRPr b="1">
                <a:solidFill>
                  <a:schemeClr val="tx1"/>
                </a:solidFill>
                <a:latin typeface="Tahoma" pitchFamily="34" charset="0"/>
                <a:cs typeface="Arial" charset="0"/>
              </a:defRPr>
            </a:lvl7pPr>
            <a:lvl8pPr marL="3429000" indent="-228600" eaLnBrk="0" fontAlgn="base" hangingPunct="0">
              <a:spcBef>
                <a:spcPct val="0"/>
              </a:spcBef>
              <a:spcAft>
                <a:spcPct val="0"/>
              </a:spcAft>
              <a:defRPr b="1">
                <a:solidFill>
                  <a:schemeClr val="tx1"/>
                </a:solidFill>
                <a:latin typeface="Tahoma" pitchFamily="34" charset="0"/>
                <a:cs typeface="Arial" charset="0"/>
              </a:defRPr>
            </a:lvl8pPr>
            <a:lvl9pPr marL="3886200" indent="-228600" eaLnBrk="0" fontAlgn="base" hangingPunct="0">
              <a:spcBef>
                <a:spcPct val="0"/>
              </a:spcBef>
              <a:spcAft>
                <a:spcPct val="0"/>
              </a:spcAft>
              <a:defRPr b="1">
                <a:solidFill>
                  <a:schemeClr val="tx1"/>
                </a:solidFill>
                <a:latin typeface="Tahoma" pitchFamily="34" charset="0"/>
                <a:cs typeface="Arial" charset="0"/>
              </a:defRPr>
            </a:lvl9pPr>
          </a:lstStyle>
          <a:p>
            <a:pPr eaLnBrk="1" hangingPunct="1"/>
            <a:fld id="{4BB0653D-9367-4993-8665-CED48B87601E}" type="slidenum">
              <a:rPr lang="en-US" b="0" smtClean="0">
                <a:solidFill>
                  <a:prstClr val="black"/>
                </a:solidFill>
                <a:latin typeface="Arial" charset="0"/>
              </a:rPr>
              <a:pPr eaLnBrk="1" hangingPunct="1"/>
              <a:t>9</a:t>
            </a:fld>
            <a:endParaRPr lang="en-US" b="0" dirty="0" smtClean="0">
              <a:solidFill>
                <a:prstClr val="black"/>
              </a:solidFill>
              <a:latin typeface="Arial" charset="0"/>
            </a:endParaRPr>
          </a:p>
        </p:txBody>
      </p:sp>
    </p:spTree>
    <p:extLst>
      <p:ext uri="{BB962C8B-B14F-4D97-AF65-F5344CB8AC3E}">
        <p14:creationId xmlns:p14="http://schemas.microsoft.com/office/powerpoint/2010/main" val="189457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ISQua New Logo Template Slides">
  <a:themeElements>
    <a:clrScheme name="ISQua - Draft 2">
      <a:dk1>
        <a:sysClr val="windowText" lastClr="000000"/>
      </a:dk1>
      <a:lt1>
        <a:sysClr val="window" lastClr="FFFFFF"/>
      </a:lt1>
      <a:dk2>
        <a:srgbClr val="336C8E"/>
      </a:dk2>
      <a:lt2>
        <a:srgbClr val="56C5D0"/>
      </a:lt2>
      <a:accent1>
        <a:srgbClr val="FAA61A"/>
      </a:accent1>
      <a:accent2>
        <a:srgbClr val="89C765"/>
      </a:accent2>
      <a:accent3>
        <a:srgbClr val="876FB2"/>
      </a:accent3>
      <a:accent4>
        <a:srgbClr val="FF0000"/>
      </a:accent4>
      <a:accent5>
        <a:srgbClr val="FFFFFF"/>
      </a:accent5>
      <a:accent6>
        <a:srgbClr val="FFFFFF"/>
      </a:accent6>
      <a:hlink>
        <a:srgbClr val="354369"/>
      </a:hlink>
      <a:folHlink>
        <a:srgbClr val="FFFFFF"/>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ovember 2012 Update">
  <a:themeElements>
    <a:clrScheme name="ISQua - Draft 2">
      <a:dk1>
        <a:sysClr val="windowText" lastClr="000000"/>
      </a:dk1>
      <a:lt1>
        <a:sysClr val="window" lastClr="FFFFFF"/>
      </a:lt1>
      <a:dk2>
        <a:srgbClr val="336C8E"/>
      </a:dk2>
      <a:lt2>
        <a:srgbClr val="56C5D0"/>
      </a:lt2>
      <a:accent1>
        <a:srgbClr val="FAA61A"/>
      </a:accent1>
      <a:accent2>
        <a:srgbClr val="89C765"/>
      </a:accent2>
      <a:accent3>
        <a:srgbClr val="876FB2"/>
      </a:accent3>
      <a:accent4>
        <a:srgbClr val="FF0000"/>
      </a:accent4>
      <a:accent5>
        <a:srgbClr val="FFFFFF"/>
      </a:accent5>
      <a:accent6>
        <a:srgbClr val="FFFFFF"/>
      </a:accent6>
      <a:hlink>
        <a:srgbClr val="354369"/>
      </a:hlink>
      <a:folHlink>
        <a:srgbClr val="FFFFFF"/>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November 2012 Update">
  <a:themeElements>
    <a:clrScheme name="ISQua - Draft 2">
      <a:dk1>
        <a:sysClr val="windowText" lastClr="000000"/>
      </a:dk1>
      <a:lt1>
        <a:sysClr val="window" lastClr="FFFFFF"/>
      </a:lt1>
      <a:dk2>
        <a:srgbClr val="336C8E"/>
      </a:dk2>
      <a:lt2>
        <a:srgbClr val="56C5D0"/>
      </a:lt2>
      <a:accent1>
        <a:srgbClr val="FAA61A"/>
      </a:accent1>
      <a:accent2>
        <a:srgbClr val="89C765"/>
      </a:accent2>
      <a:accent3>
        <a:srgbClr val="876FB2"/>
      </a:accent3>
      <a:accent4>
        <a:srgbClr val="FF0000"/>
      </a:accent4>
      <a:accent5>
        <a:srgbClr val="FFFFFF"/>
      </a:accent5>
      <a:accent6>
        <a:srgbClr val="FFFFFF"/>
      </a:accent6>
      <a:hlink>
        <a:srgbClr val="354369"/>
      </a:hlink>
      <a:folHlink>
        <a:srgbClr val="FFFFFF"/>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November 2012 Update">
  <a:themeElements>
    <a:clrScheme name="ISQua - Draft 2">
      <a:dk1>
        <a:sysClr val="windowText" lastClr="000000"/>
      </a:dk1>
      <a:lt1>
        <a:sysClr val="window" lastClr="FFFFFF"/>
      </a:lt1>
      <a:dk2>
        <a:srgbClr val="336C8E"/>
      </a:dk2>
      <a:lt2>
        <a:srgbClr val="56C5D0"/>
      </a:lt2>
      <a:accent1>
        <a:srgbClr val="FAA61A"/>
      </a:accent1>
      <a:accent2>
        <a:srgbClr val="89C765"/>
      </a:accent2>
      <a:accent3>
        <a:srgbClr val="876FB2"/>
      </a:accent3>
      <a:accent4>
        <a:srgbClr val="FF0000"/>
      </a:accent4>
      <a:accent5>
        <a:srgbClr val="FFFFFF"/>
      </a:accent5>
      <a:accent6>
        <a:srgbClr val="FFFFFF"/>
      </a:accent6>
      <a:hlink>
        <a:srgbClr val="354369"/>
      </a:hlink>
      <a:folHlink>
        <a:srgbClr val="FFFFFF"/>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ahom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SQua - Draft 2">
    <a:dk1>
      <a:sysClr val="windowText" lastClr="000000"/>
    </a:dk1>
    <a:lt1>
      <a:sysClr val="window" lastClr="FFFFFF"/>
    </a:lt1>
    <a:dk2>
      <a:srgbClr val="336C8E"/>
    </a:dk2>
    <a:lt2>
      <a:srgbClr val="56C5D0"/>
    </a:lt2>
    <a:accent1>
      <a:srgbClr val="FAA61A"/>
    </a:accent1>
    <a:accent2>
      <a:srgbClr val="89C765"/>
    </a:accent2>
    <a:accent3>
      <a:srgbClr val="876FB2"/>
    </a:accent3>
    <a:accent4>
      <a:srgbClr val="FF0000"/>
    </a:accent4>
    <a:accent5>
      <a:srgbClr val="FFFFFF"/>
    </a:accent5>
    <a:accent6>
      <a:srgbClr val="FFFFFF"/>
    </a:accent6>
    <a:hlink>
      <a:srgbClr val="354369"/>
    </a:hlink>
    <a:folHlink>
      <a:srgbClr val="FFFFFF"/>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4366</TotalTime>
  <Words>1160</Words>
  <Application>Microsoft Office PowerPoint</Application>
  <PresentationFormat>Diavoorstelling (4:3)</PresentationFormat>
  <Paragraphs>237</Paragraphs>
  <Slides>23</Slides>
  <Notes>8</Notes>
  <HiddenSlides>0</HiddenSlides>
  <MMClips>0</MMClips>
  <ScaleCrop>false</ScaleCrop>
  <HeadingPairs>
    <vt:vector size="4" baseType="variant">
      <vt:variant>
        <vt:lpstr>Thema</vt:lpstr>
      </vt:variant>
      <vt:variant>
        <vt:i4>4</vt:i4>
      </vt:variant>
      <vt:variant>
        <vt:lpstr>Diatitels</vt:lpstr>
      </vt:variant>
      <vt:variant>
        <vt:i4>23</vt:i4>
      </vt:variant>
    </vt:vector>
  </HeadingPairs>
  <TitlesOfParts>
    <vt:vector size="27" baseType="lpstr">
      <vt:lpstr>ISQua New Logo Template Slides</vt:lpstr>
      <vt:lpstr>1_November 2012 Update</vt:lpstr>
      <vt:lpstr>2_November 2012 Update</vt:lpstr>
      <vt:lpstr>5_November 2012 Update</vt:lpstr>
      <vt:lpstr>PowerPoint-presentatie</vt:lpstr>
      <vt:lpstr>About ISQua</vt:lpstr>
      <vt:lpstr>PowerPoint-presentatie</vt:lpstr>
      <vt:lpstr>IAP Awards to Date </vt:lpstr>
      <vt:lpstr>Accredited Organisations</vt:lpstr>
      <vt:lpstr>International Accreditation Programme</vt:lpstr>
      <vt:lpstr>IAP- 4 year cycle</vt:lpstr>
      <vt:lpstr>New Zealand</vt:lpstr>
      <vt:lpstr>Standards</vt:lpstr>
      <vt:lpstr>Rating Scale</vt:lpstr>
      <vt:lpstr>Risk rating</vt:lpstr>
      <vt:lpstr>Achieving Accreditation</vt:lpstr>
      <vt:lpstr>Guidelines and Principles for the Development of Health and Social Care Organisations 4th Edition, 2014</vt:lpstr>
      <vt:lpstr>Guidelines and Standards for External Evaluation Organisations 4th Edition, 2014</vt:lpstr>
      <vt:lpstr>Core Criteria</vt:lpstr>
      <vt:lpstr>Example of Standard</vt:lpstr>
      <vt:lpstr>Criteria</vt:lpstr>
      <vt:lpstr>Example of Core Criteria</vt:lpstr>
      <vt:lpstr>Self Assessment </vt:lpstr>
      <vt:lpstr>Language </vt:lpstr>
      <vt:lpstr>Board Accreditation Committee</vt:lpstr>
      <vt:lpstr>Accreditation Status </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Accreditation Surveys</dc:creator>
  <cp:lastModifiedBy>EPSO</cp:lastModifiedBy>
  <cp:revision>127</cp:revision>
  <cp:lastPrinted>2015-03-23T11:29:20Z</cp:lastPrinted>
  <dcterms:created xsi:type="dcterms:W3CDTF">2012-11-01T15:51:06Z</dcterms:created>
  <dcterms:modified xsi:type="dcterms:W3CDTF">2015-04-02T12:16:07Z</dcterms:modified>
</cp:coreProperties>
</file>