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ppt/theme/themeOverride4.xml" ContentType="application/vnd.openxmlformats-officedocument.themeOverride+xml"/>
  <Override PartName="/ppt/theme/themeOverride5.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5"/>
  </p:notesMasterIdLst>
  <p:sldIdLst>
    <p:sldId id="256" r:id="rId2"/>
    <p:sldId id="257" r:id="rId3"/>
    <p:sldId id="297" r:id="rId4"/>
    <p:sldId id="298" r:id="rId5"/>
    <p:sldId id="258" r:id="rId6"/>
    <p:sldId id="278" r:id="rId7"/>
    <p:sldId id="281" r:id="rId8"/>
    <p:sldId id="277" r:id="rId9"/>
    <p:sldId id="286" r:id="rId10"/>
    <p:sldId id="287" r:id="rId11"/>
    <p:sldId id="288" r:id="rId12"/>
    <p:sldId id="295" r:id="rId13"/>
    <p:sldId id="285" r:id="rId14"/>
    <p:sldId id="279" r:id="rId15"/>
    <p:sldId id="289" r:id="rId16"/>
    <p:sldId id="290" r:id="rId17"/>
    <p:sldId id="291" r:id="rId18"/>
    <p:sldId id="292" r:id="rId19"/>
    <p:sldId id="293" r:id="rId20"/>
    <p:sldId id="294" r:id="rId21"/>
    <p:sldId id="299" r:id="rId22"/>
    <p:sldId id="300" r:id="rId23"/>
    <p:sldId id="301" r:id="rId24"/>
  </p:sldIdLst>
  <p:sldSz cx="9144000" cy="6858000" type="screen4x3"/>
  <p:notesSz cx="6858000" cy="9144000"/>
  <p:defaultTextStyle>
    <a:defPPr>
      <a:defRPr lang="nl-NL"/>
    </a:defPPr>
    <a:lvl1pPr algn="l" defTabSz="457200" rtl="0" fontAlgn="base">
      <a:spcBef>
        <a:spcPct val="0"/>
      </a:spcBef>
      <a:spcAft>
        <a:spcPct val="0"/>
      </a:spcAft>
      <a:defRPr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219" autoAdjust="0"/>
    <p:restoredTop sz="87922" autoAdjust="0"/>
  </p:normalViewPr>
  <p:slideViewPr>
    <p:cSldViewPr snapToGrid="0" snapToObjects="1">
      <p:cViewPr>
        <p:scale>
          <a:sx n="70" d="100"/>
          <a:sy n="70" d="100"/>
        </p:scale>
        <p:origin x="-1152" y="-72"/>
      </p:cViewPr>
      <p:guideLst>
        <p:guide orient="horz" pos="2160"/>
        <p:guide pos="2880"/>
      </p:guideLst>
    </p:cSldViewPr>
  </p:slideViewPr>
  <p:outlineViewPr>
    <p:cViewPr>
      <p:scale>
        <a:sx n="33" d="100"/>
        <a:sy n="33" d="100"/>
      </p:scale>
      <p:origin x="270" y="10602"/>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GB"/>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167C88B1-AFDA-4DBF-988A-AB20CE133EB1}" type="datetimeFigureOut">
              <a:rPr lang="en-GB"/>
              <a:pPr>
                <a:defRPr/>
              </a:pPr>
              <a:t>13/06/2014</a:t>
            </a:fld>
            <a:endParaRPr lang="en-GB" dirty="0"/>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GB" noProof="0" dirty="0" smtClean="0"/>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endParaRPr lang="en-GB" noProof="0" smtClean="0"/>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GB"/>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A533B4D0-5165-4B4F-B5E6-1DDE30ACC9EF}" type="slidenum">
              <a:rPr lang="en-GB"/>
              <a:pPr>
                <a:defRPr/>
              </a:pPr>
              <a:t>‹nr.›</a:t>
            </a:fld>
            <a:endParaRPr lang="en-GB" dirty="0"/>
          </a:p>
        </p:txBody>
      </p:sp>
    </p:spTree>
    <p:extLst>
      <p:ext uri="{BB962C8B-B14F-4D97-AF65-F5344CB8AC3E}">
        <p14:creationId xmlns:p14="http://schemas.microsoft.com/office/powerpoint/2010/main" val="25258805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A533B4D0-5165-4B4F-B5E6-1DDE30ACC9EF}" type="slidenum">
              <a:rPr lang="en-GB" smtClean="0"/>
              <a:pPr>
                <a:defRPr/>
              </a:pPr>
              <a:t>3</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pPr>
              <a:defRPr/>
            </a:pPr>
            <a:fld id="{A533B4D0-5165-4B4F-B5E6-1DDE30ACC9EF}" type="slidenum">
              <a:rPr lang="en-GB" smtClean="0"/>
              <a:pPr>
                <a:defRPr/>
              </a:pPr>
              <a:t>4</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10"/>
          </p:nvPr>
        </p:nvSpPr>
        <p:spPr/>
        <p:txBody>
          <a:bodyPr/>
          <a:lstStyle/>
          <a:p>
            <a:pPr>
              <a:defRPr/>
            </a:pPr>
            <a:fld id="{A533B4D0-5165-4B4F-B5E6-1DDE30ACC9EF}" type="slidenum">
              <a:rPr lang="en-GB" smtClean="0"/>
              <a:pPr>
                <a:defRPr/>
              </a:pPr>
              <a:t>14</a:t>
            </a:fld>
            <a:endParaRPr lang="en-GB" dirty="0"/>
          </a:p>
        </p:txBody>
      </p:sp>
    </p:spTree>
    <p:extLst>
      <p:ext uri="{BB962C8B-B14F-4D97-AF65-F5344CB8AC3E}">
        <p14:creationId xmlns:p14="http://schemas.microsoft.com/office/powerpoint/2010/main" val="1127093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Titelstijl van model bewerken</a:t>
            </a:r>
            <a:endParaRPr lang="nl-NL"/>
          </a:p>
        </p:txBody>
      </p:sp>
      <p:sp>
        <p:nvSpPr>
          <p:cNvPr id="3" name="Sub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titelstijl van het model te bewerken</a:t>
            </a:r>
            <a:endParaRPr lang="nl-NL"/>
          </a:p>
        </p:txBody>
      </p:sp>
      <p:sp>
        <p:nvSpPr>
          <p:cNvPr id="4" name="Tijdelijke aanduiding voor datum 3"/>
          <p:cNvSpPr>
            <a:spLocks noGrp="1"/>
          </p:cNvSpPr>
          <p:nvPr>
            <p:ph type="dt" sz="half" idx="10"/>
          </p:nvPr>
        </p:nvSpPr>
        <p:spPr/>
        <p:txBody>
          <a:bodyPr/>
          <a:lstStyle>
            <a:lvl1pPr>
              <a:defRPr/>
            </a:lvl1pPr>
          </a:lstStyle>
          <a:p>
            <a:pPr>
              <a:defRPr/>
            </a:pPr>
            <a:fld id="{1EEB2E45-753D-44ED-BFF5-8533DB1BEBCF}" type="datetime1">
              <a:rPr lang="nl-NL" smtClean="0"/>
              <a:t>13-6-2014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C6F1CA8-C25D-4AF7-82B5-43496F10DD45}" type="slidenum">
              <a:rPr lang="nl-NL"/>
              <a:pPr>
                <a:defRPr/>
              </a:pPr>
              <a:t>‹nr.›</a:t>
            </a:fld>
            <a:endParaRPr lang="nl-NL" dirty="0"/>
          </a:p>
        </p:txBody>
      </p:sp>
    </p:spTree>
    <p:extLst>
      <p:ext uri="{BB962C8B-B14F-4D97-AF65-F5344CB8AC3E}">
        <p14:creationId xmlns:p14="http://schemas.microsoft.com/office/powerpoint/2010/main" val="3535982915"/>
      </p:ext>
    </p:extLst>
  </p:cSld>
  <p:clrMapOvr>
    <a:masterClrMapping/>
  </p:clrMapOvr>
  <p:transition spd="med">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4B1A240D-5B92-4F2D-A7F4-870756A0B3B3}" type="datetime1">
              <a:rPr lang="nl-NL" smtClean="0"/>
              <a:t>13-6-2014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B7EC1EA6-CA1D-4A09-849C-0919C14A6CF1}" type="slidenum">
              <a:rPr lang="nl-NL"/>
              <a:pPr>
                <a:defRPr/>
              </a:pPr>
              <a:t>‹nr.›</a:t>
            </a:fld>
            <a:endParaRPr lang="nl-NL" dirty="0"/>
          </a:p>
        </p:txBody>
      </p:sp>
    </p:spTree>
    <p:extLst>
      <p:ext uri="{BB962C8B-B14F-4D97-AF65-F5344CB8AC3E}">
        <p14:creationId xmlns:p14="http://schemas.microsoft.com/office/powerpoint/2010/main" val="1366943661"/>
      </p:ext>
    </p:extLst>
  </p:cSld>
  <p:clrMapOvr>
    <a:masterClrMapping/>
  </p:clrMapOvr>
  <p:transition spd="med">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Titelstijl van model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CC9E44B8-3B82-4BB4-92E5-B4FB6A1654A9}" type="datetime1">
              <a:rPr lang="nl-NL" smtClean="0"/>
              <a:t>13-6-2014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5BB14082-88D4-4FB9-8CAA-974C7C1BF9EE}" type="slidenum">
              <a:rPr lang="nl-NL"/>
              <a:pPr>
                <a:defRPr/>
              </a:pPr>
              <a:t>‹nr.›</a:t>
            </a:fld>
            <a:endParaRPr lang="nl-NL" dirty="0"/>
          </a:p>
        </p:txBody>
      </p:sp>
    </p:spTree>
    <p:extLst>
      <p:ext uri="{BB962C8B-B14F-4D97-AF65-F5344CB8AC3E}">
        <p14:creationId xmlns:p14="http://schemas.microsoft.com/office/powerpoint/2010/main" val="3292347502"/>
      </p:ext>
    </p:extLst>
  </p:cSld>
  <p:clrMapOvr>
    <a:masterClrMapping/>
  </p:clrMapOvr>
  <p:transition spd="med">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idx="1"/>
          </p:nvPr>
        </p:nvSpPr>
        <p:spPr/>
        <p:txBody>
          <a:body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lvl1pPr>
              <a:defRPr/>
            </a:lvl1pPr>
          </a:lstStyle>
          <a:p>
            <a:pPr>
              <a:defRPr/>
            </a:pPr>
            <a:fld id="{74CB7334-FC4B-4714-8A21-6DBD7AADA679}" type="datetime1">
              <a:rPr lang="nl-NL" smtClean="0"/>
              <a:t>13-6-2014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D2E4BF9E-38EF-4E2E-9BE1-FA184EE61616}" type="slidenum">
              <a:rPr lang="nl-NL"/>
              <a:pPr>
                <a:defRPr/>
              </a:pPr>
              <a:t>‹nr.›</a:t>
            </a:fld>
            <a:endParaRPr lang="nl-NL" dirty="0"/>
          </a:p>
        </p:txBody>
      </p:sp>
    </p:spTree>
    <p:extLst>
      <p:ext uri="{BB962C8B-B14F-4D97-AF65-F5344CB8AC3E}">
        <p14:creationId xmlns:p14="http://schemas.microsoft.com/office/powerpoint/2010/main" val="2129916275"/>
      </p:ext>
    </p:extLst>
  </p:cSld>
  <p:clrMapOvr>
    <a:masterClrMapping/>
  </p:clrMapOvr>
  <p:transition spd="med">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Titelstijl van model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tekststijl van het model te bewerken</a:t>
            </a:r>
          </a:p>
        </p:txBody>
      </p:sp>
      <p:sp>
        <p:nvSpPr>
          <p:cNvPr id="4" name="Tijdelijke aanduiding voor datum 3"/>
          <p:cNvSpPr>
            <a:spLocks noGrp="1"/>
          </p:cNvSpPr>
          <p:nvPr>
            <p:ph type="dt" sz="half" idx="10"/>
          </p:nvPr>
        </p:nvSpPr>
        <p:spPr/>
        <p:txBody>
          <a:bodyPr/>
          <a:lstStyle>
            <a:lvl1pPr>
              <a:defRPr/>
            </a:lvl1pPr>
          </a:lstStyle>
          <a:p>
            <a:pPr>
              <a:defRPr/>
            </a:pPr>
            <a:fld id="{5E99187B-BA2F-445F-9FD7-0ABA8EE1A555}" type="datetime1">
              <a:rPr lang="nl-NL" smtClean="0"/>
              <a:t>13-6-2014</a:t>
            </a:fld>
            <a:endParaRPr lang="nl-NL" dirty="0"/>
          </a:p>
        </p:txBody>
      </p:sp>
      <p:sp>
        <p:nvSpPr>
          <p:cNvPr id="5" name="Tijdelijke aanduiding voor voettekst 4"/>
          <p:cNvSpPr>
            <a:spLocks noGrp="1"/>
          </p:cNvSpPr>
          <p:nvPr>
            <p:ph type="ftr" sz="quarter" idx="11"/>
          </p:nvPr>
        </p:nvSpPr>
        <p:spPr/>
        <p:txBody>
          <a:bodyPr/>
          <a:lstStyle>
            <a:lvl1pPr>
              <a:defRPr/>
            </a:lvl1pPr>
          </a:lstStyle>
          <a:p>
            <a:pPr>
              <a:defRPr/>
            </a:pPr>
            <a:endParaRPr lang="nl-NL"/>
          </a:p>
        </p:txBody>
      </p:sp>
      <p:sp>
        <p:nvSpPr>
          <p:cNvPr id="6" name="Tijdelijke aanduiding voor dianummer 5"/>
          <p:cNvSpPr>
            <a:spLocks noGrp="1"/>
          </p:cNvSpPr>
          <p:nvPr>
            <p:ph type="sldNum" sz="quarter" idx="12"/>
          </p:nvPr>
        </p:nvSpPr>
        <p:spPr/>
        <p:txBody>
          <a:bodyPr/>
          <a:lstStyle>
            <a:lvl1pPr>
              <a:defRPr/>
            </a:lvl1pPr>
          </a:lstStyle>
          <a:p>
            <a:pPr>
              <a:defRPr/>
            </a:pPr>
            <a:fld id="{15C2CD46-1AD6-4005-8DA7-33E5F6F9114F}" type="slidenum">
              <a:rPr lang="nl-NL"/>
              <a:pPr>
                <a:defRPr/>
              </a:pPr>
              <a:t>‹nr.›</a:t>
            </a:fld>
            <a:endParaRPr lang="nl-NL" dirty="0"/>
          </a:p>
        </p:txBody>
      </p:sp>
    </p:spTree>
    <p:extLst>
      <p:ext uri="{BB962C8B-B14F-4D97-AF65-F5344CB8AC3E}">
        <p14:creationId xmlns:p14="http://schemas.microsoft.com/office/powerpoint/2010/main" val="756005785"/>
      </p:ext>
    </p:extLst>
  </p:cSld>
  <p:clrMapOvr>
    <a:masterClrMapping/>
  </p:clrMapOvr>
  <p:transition spd="med">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3"/>
          <p:cNvSpPr>
            <a:spLocks noGrp="1"/>
          </p:cNvSpPr>
          <p:nvPr>
            <p:ph type="dt" sz="half" idx="10"/>
          </p:nvPr>
        </p:nvSpPr>
        <p:spPr/>
        <p:txBody>
          <a:bodyPr/>
          <a:lstStyle>
            <a:lvl1pPr>
              <a:defRPr/>
            </a:lvl1pPr>
          </a:lstStyle>
          <a:p>
            <a:pPr>
              <a:defRPr/>
            </a:pPr>
            <a:fld id="{7F13DDB8-B986-4EC2-BD6D-0ECED51A1B1A}" type="datetime1">
              <a:rPr lang="nl-NL" smtClean="0"/>
              <a:t>13-6-2014</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70C3BC3F-726B-42CA-889A-985539D9D736}" type="slidenum">
              <a:rPr lang="nl-NL"/>
              <a:pPr>
                <a:defRPr/>
              </a:pPr>
              <a:t>‹nr.›</a:t>
            </a:fld>
            <a:endParaRPr lang="nl-NL" dirty="0"/>
          </a:p>
        </p:txBody>
      </p:sp>
    </p:spTree>
    <p:extLst>
      <p:ext uri="{BB962C8B-B14F-4D97-AF65-F5344CB8AC3E}">
        <p14:creationId xmlns:p14="http://schemas.microsoft.com/office/powerpoint/2010/main" val="2796760653"/>
      </p:ext>
    </p:extLst>
  </p:cSld>
  <p:clrMapOvr>
    <a:masterClrMapping/>
  </p:clrMapOvr>
  <p:transition spd="med">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Titelstijl van model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tekststijl van het model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3"/>
          <p:cNvSpPr>
            <a:spLocks noGrp="1"/>
          </p:cNvSpPr>
          <p:nvPr>
            <p:ph type="dt" sz="half" idx="10"/>
          </p:nvPr>
        </p:nvSpPr>
        <p:spPr/>
        <p:txBody>
          <a:bodyPr/>
          <a:lstStyle>
            <a:lvl1pPr>
              <a:defRPr/>
            </a:lvl1pPr>
          </a:lstStyle>
          <a:p>
            <a:pPr>
              <a:defRPr/>
            </a:pPr>
            <a:fld id="{0B016216-3FEF-43A4-B3B5-0272D149D4B8}" type="datetime1">
              <a:rPr lang="nl-NL" smtClean="0"/>
              <a:t>13-6-2014</a:t>
            </a:fld>
            <a:endParaRPr lang="nl-NL" dirty="0"/>
          </a:p>
        </p:txBody>
      </p:sp>
      <p:sp>
        <p:nvSpPr>
          <p:cNvPr id="8" name="Tijdelijke aanduiding voor voettekst 4"/>
          <p:cNvSpPr>
            <a:spLocks noGrp="1"/>
          </p:cNvSpPr>
          <p:nvPr>
            <p:ph type="ftr" sz="quarter" idx="11"/>
          </p:nvPr>
        </p:nvSpPr>
        <p:spPr/>
        <p:txBody>
          <a:bodyPr/>
          <a:lstStyle>
            <a:lvl1pPr>
              <a:defRPr/>
            </a:lvl1pPr>
          </a:lstStyle>
          <a:p>
            <a:pPr>
              <a:defRPr/>
            </a:pPr>
            <a:endParaRPr lang="nl-NL"/>
          </a:p>
        </p:txBody>
      </p:sp>
      <p:sp>
        <p:nvSpPr>
          <p:cNvPr id="9" name="Tijdelijke aanduiding voor dianummer 5"/>
          <p:cNvSpPr>
            <a:spLocks noGrp="1"/>
          </p:cNvSpPr>
          <p:nvPr>
            <p:ph type="sldNum" sz="quarter" idx="12"/>
          </p:nvPr>
        </p:nvSpPr>
        <p:spPr/>
        <p:txBody>
          <a:bodyPr/>
          <a:lstStyle>
            <a:lvl1pPr>
              <a:defRPr/>
            </a:lvl1pPr>
          </a:lstStyle>
          <a:p>
            <a:pPr>
              <a:defRPr/>
            </a:pPr>
            <a:fld id="{55AE84CF-D3DA-4CF1-9650-32CDD9D7C46B}" type="slidenum">
              <a:rPr lang="nl-NL"/>
              <a:pPr>
                <a:defRPr/>
              </a:pPr>
              <a:t>‹nr.›</a:t>
            </a:fld>
            <a:endParaRPr lang="nl-NL" dirty="0"/>
          </a:p>
        </p:txBody>
      </p:sp>
    </p:spTree>
    <p:extLst>
      <p:ext uri="{BB962C8B-B14F-4D97-AF65-F5344CB8AC3E}">
        <p14:creationId xmlns:p14="http://schemas.microsoft.com/office/powerpoint/2010/main" val="3196762540"/>
      </p:ext>
    </p:extLst>
  </p:cSld>
  <p:clrMapOvr>
    <a:masterClrMapping/>
  </p:clrMapOvr>
  <p:transition spd="med">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Titelstijl van model bewerken</a:t>
            </a:r>
            <a:endParaRPr lang="nl-NL"/>
          </a:p>
        </p:txBody>
      </p:sp>
      <p:sp>
        <p:nvSpPr>
          <p:cNvPr id="3" name="Tijdelijke aanduiding voor datum 3"/>
          <p:cNvSpPr>
            <a:spLocks noGrp="1"/>
          </p:cNvSpPr>
          <p:nvPr>
            <p:ph type="dt" sz="half" idx="10"/>
          </p:nvPr>
        </p:nvSpPr>
        <p:spPr/>
        <p:txBody>
          <a:bodyPr/>
          <a:lstStyle>
            <a:lvl1pPr>
              <a:defRPr/>
            </a:lvl1pPr>
          </a:lstStyle>
          <a:p>
            <a:pPr>
              <a:defRPr/>
            </a:pPr>
            <a:fld id="{778CDB36-FE53-4CA0-B762-BF19F5537912}" type="datetime1">
              <a:rPr lang="nl-NL" smtClean="0"/>
              <a:t>13-6-2014</a:t>
            </a:fld>
            <a:endParaRPr lang="nl-NL" dirty="0"/>
          </a:p>
        </p:txBody>
      </p:sp>
      <p:sp>
        <p:nvSpPr>
          <p:cNvPr id="4" name="Tijdelijke aanduiding voor voettekst 4"/>
          <p:cNvSpPr>
            <a:spLocks noGrp="1"/>
          </p:cNvSpPr>
          <p:nvPr>
            <p:ph type="ftr" sz="quarter" idx="11"/>
          </p:nvPr>
        </p:nvSpPr>
        <p:spPr/>
        <p:txBody>
          <a:bodyPr/>
          <a:lstStyle>
            <a:lvl1pPr>
              <a:defRPr/>
            </a:lvl1pPr>
          </a:lstStyle>
          <a:p>
            <a:pPr>
              <a:defRPr/>
            </a:pPr>
            <a:endParaRPr lang="nl-NL"/>
          </a:p>
        </p:txBody>
      </p:sp>
      <p:sp>
        <p:nvSpPr>
          <p:cNvPr id="5" name="Tijdelijke aanduiding voor dianummer 5"/>
          <p:cNvSpPr>
            <a:spLocks noGrp="1"/>
          </p:cNvSpPr>
          <p:nvPr>
            <p:ph type="sldNum" sz="quarter" idx="12"/>
          </p:nvPr>
        </p:nvSpPr>
        <p:spPr/>
        <p:txBody>
          <a:bodyPr/>
          <a:lstStyle>
            <a:lvl1pPr>
              <a:defRPr/>
            </a:lvl1pPr>
          </a:lstStyle>
          <a:p>
            <a:pPr>
              <a:defRPr/>
            </a:pPr>
            <a:fld id="{09F91B0E-3801-4572-BA4D-13B62A5799AA}" type="slidenum">
              <a:rPr lang="nl-NL"/>
              <a:pPr>
                <a:defRPr/>
              </a:pPr>
              <a:t>‹nr.›</a:t>
            </a:fld>
            <a:endParaRPr lang="nl-NL" dirty="0"/>
          </a:p>
        </p:txBody>
      </p:sp>
    </p:spTree>
    <p:extLst>
      <p:ext uri="{BB962C8B-B14F-4D97-AF65-F5344CB8AC3E}">
        <p14:creationId xmlns:p14="http://schemas.microsoft.com/office/powerpoint/2010/main" val="2952568400"/>
      </p:ext>
    </p:extLst>
  </p:cSld>
  <p:clrMapOvr>
    <a:masterClrMapping/>
  </p:clrMapOvr>
  <p:transition spd="med">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3"/>
          <p:cNvSpPr>
            <a:spLocks noGrp="1"/>
          </p:cNvSpPr>
          <p:nvPr>
            <p:ph type="dt" sz="half" idx="10"/>
          </p:nvPr>
        </p:nvSpPr>
        <p:spPr/>
        <p:txBody>
          <a:bodyPr/>
          <a:lstStyle>
            <a:lvl1pPr>
              <a:defRPr/>
            </a:lvl1pPr>
          </a:lstStyle>
          <a:p>
            <a:pPr>
              <a:defRPr/>
            </a:pPr>
            <a:fld id="{8DACD99A-E823-434B-B328-FD64436C3A43}" type="datetime1">
              <a:rPr lang="nl-NL" smtClean="0"/>
              <a:t>13-6-2014</a:t>
            </a:fld>
            <a:endParaRPr lang="nl-NL" dirty="0"/>
          </a:p>
        </p:txBody>
      </p:sp>
      <p:sp>
        <p:nvSpPr>
          <p:cNvPr id="3" name="Tijdelijke aanduiding voor voettekst 4"/>
          <p:cNvSpPr>
            <a:spLocks noGrp="1"/>
          </p:cNvSpPr>
          <p:nvPr>
            <p:ph type="ftr" sz="quarter" idx="11"/>
          </p:nvPr>
        </p:nvSpPr>
        <p:spPr/>
        <p:txBody>
          <a:bodyPr/>
          <a:lstStyle>
            <a:lvl1pPr>
              <a:defRPr/>
            </a:lvl1pPr>
          </a:lstStyle>
          <a:p>
            <a:pPr>
              <a:defRPr/>
            </a:pPr>
            <a:endParaRPr lang="nl-NL"/>
          </a:p>
        </p:txBody>
      </p:sp>
      <p:sp>
        <p:nvSpPr>
          <p:cNvPr id="4" name="Tijdelijke aanduiding voor dianummer 5"/>
          <p:cNvSpPr>
            <a:spLocks noGrp="1"/>
          </p:cNvSpPr>
          <p:nvPr>
            <p:ph type="sldNum" sz="quarter" idx="12"/>
          </p:nvPr>
        </p:nvSpPr>
        <p:spPr/>
        <p:txBody>
          <a:bodyPr/>
          <a:lstStyle>
            <a:lvl1pPr>
              <a:defRPr/>
            </a:lvl1pPr>
          </a:lstStyle>
          <a:p>
            <a:pPr>
              <a:defRPr/>
            </a:pPr>
            <a:fld id="{811BE427-353C-4A68-A94A-031D900DAA2E}" type="slidenum">
              <a:rPr lang="nl-NL"/>
              <a:pPr>
                <a:defRPr/>
              </a:pPr>
              <a:t>‹nr.›</a:t>
            </a:fld>
            <a:endParaRPr lang="nl-NL" dirty="0"/>
          </a:p>
        </p:txBody>
      </p:sp>
    </p:spTree>
    <p:extLst>
      <p:ext uri="{BB962C8B-B14F-4D97-AF65-F5344CB8AC3E}">
        <p14:creationId xmlns:p14="http://schemas.microsoft.com/office/powerpoint/2010/main" val="1931114"/>
      </p:ext>
    </p:extLst>
  </p:cSld>
  <p:clrMapOvr>
    <a:masterClrMapping/>
  </p:clrMapOvr>
  <p:transition spd="med">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Titelstijl van model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tekststijl van het model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903431DA-28BB-49E2-830D-55304433FCB6}" type="datetime1">
              <a:rPr lang="nl-NL" smtClean="0"/>
              <a:t>13-6-2014</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AE5696F0-F7BF-42EC-A8C9-38E49C559AC7}" type="slidenum">
              <a:rPr lang="nl-NL"/>
              <a:pPr>
                <a:defRPr/>
              </a:pPr>
              <a:t>‹nr.›</a:t>
            </a:fld>
            <a:endParaRPr lang="nl-NL" dirty="0"/>
          </a:p>
        </p:txBody>
      </p:sp>
    </p:spTree>
    <p:extLst>
      <p:ext uri="{BB962C8B-B14F-4D97-AF65-F5344CB8AC3E}">
        <p14:creationId xmlns:p14="http://schemas.microsoft.com/office/powerpoint/2010/main" val="2509344911"/>
      </p:ext>
    </p:extLst>
  </p:cSld>
  <p:clrMapOvr>
    <a:masterClrMapping/>
  </p:clrMapOvr>
  <p:transition spd="med">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Titelstijl van model bewerken</a:t>
            </a:r>
            <a:endParaRPr lang="nl-NL"/>
          </a:p>
        </p:txBody>
      </p:sp>
      <p:sp>
        <p:nvSpPr>
          <p:cNvPr id="3" name="Tijdelijke aanduiding voor afbeelding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tekststijl van het model te bewerken</a:t>
            </a:r>
          </a:p>
        </p:txBody>
      </p:sp>
      <p:sp>
        <p:nvSpPr>
          <p:cNvPr id="5" name="Tijdelijke aanduiding voor datum 3"/>
          <p:cNvSpPr>
            <a:spLocks noGrp="1"/>
          </p:cNvSpPr>
          <p:nvPr>
            <p:ph type="dt" sz="half" idx="10"/>
          </p:nvPr>
        </p:nvSpPr>
        <p:spPr/>
        <p:txBody>
          <a:bodyPr/>
          <a:lstStyle>
            <a:lvl1pPr>
              <a:defRPr/>
            </a:lvl1pPr>
          </a:lstStyle>
          <a:p>
            <a:pPr>
              <a:defRPr/>
            </a:pPr>
            <a:fld id="{C3681959-A1C9-4BBA-AB98-D797A458BCDE}" type="datetime1">
              <a:rPr lang="nl-NL" smtClean="0"/>
              <a:t>13-6-2014</a:t>
            </a:fld>
            <a:endParaRPr lang="nl-NL" dirty="0"/>
          </a:p>
        </p:txBody>
      </p:sp>
      <p:sp>
        <p:nvSpPr>
          <p:cNvPr id="6" name="Tijdelijke aanduiding voor voettekst 4"/>
          <p:cNvSpPr>
            <a:spLocks noGrp="1"/>
          </p:cNvSpPr>
          <p:nvPr>
            <p:ph type="ftr" sz="quarter" idx="11"/>
          </p:nvPr>
        </p:nvSpPr>
        <p:spPr/>
        <p:txBody>
          <a:bodyPr/>
          <a:lstStyle>
            <a:lvl1pPr>
              <a:defRPr/>
            </a:lvl1pPr>
          </a:lstStyle>
          <a:p>
            <a:pPr>
              <a:defRPr/>
            </a:pPr>
            <a:endParaRPr lang="nl-NL"/>
          </a:p>
        </p:txBody>
      </p:sp>
      <p:sp>
        <p:nvSpPr>
          <p:cNvPr id="7" name="Tijdelijke aanduiding voor dianummer 5"/>
          <p:cNvSpPr>
            <a:spLocks noGrp="1"/>
          </p:cNvSpPr>
          <p:nvPr>
            <p:ph type="sldNum" sz="quarter" idx="12"/>
          </p:nvPr>
        </p:nvSpPr>
        <p:spPr/>
        <p:txBody>
          <a:bodyPr/>
          <a:lstStyle>
            <a:lvl1pPr>
              <a:defRPr/>
            </a:lvl1pPr>
          </a:lstStyle>
          <a:p>
            <a:pPr>
              <a:defRPr/>
            </a:pPr>
            <a:fld id="{32115E58-A50A-44DF-94E5-BDED988ED0A5}" type="slidenum">
              <a:rPr lang="nl-NL"/>
              <a:pPr>
                <a:defRPr/>
              </a:pPr>
              <a:t>‹nr.›</a:t>
            </a:fld>
            <a:endParaRPr lang="nl-NL" dirty="0"/>
          </a:p>
        </p:txBody>
      </p:sp>
    </p:spTree>
    <p:extLst>
      <p:ext uri="{BB962C8B-B14F-4D97-AF65-F5344CB8AC3E}">
        <p14:creationId xmlns:p14="http://schemas.microsoft.com/office/powerpoint/2010/main" val="2604749861"/>
      </p:ext>
    </p:extLst>
  </p:cSld>
  <p:clrMapOvr>
    <a:masterClrMapping/>
  </p:clrMapOvr>
  <p:transition spd="med">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en-US" smtClean="0"/>
              <a:t>Titelstijl van model bewerken</a:t>
            </a:r>
          </a:p>
        </p:txBody>
      </p:sp>
      <p:sp>
        <p:nvSpPr>
          <p:cNvPr id="1027" name="Tijdelijke aanduiding voor tekst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en-US" smtClean="0"/>
              <a:t>Klik om de tekststijl van het model te bewerken</a:t>
            </a:r>
          </a:p>
          <a:p>
            <a:pPr lvl="1"/>
            <a:r>
              <a:rPr lang="nl-NL" altLang="en-US" smtClean="0"/>
              <a:t>Tweede niveau</a:t>
            </a:r>
          </a:p>
          <a:p>
            <a:pPr lvl="2"/>
            <a:r>
              <a:rPr lang="nl-NL" altLang="en-US" smtClean="0"/>
              <a:t>Derde niveau</a:t>
            </a:r>
          </a:p>
          <a:p>
            <a:pPr lvl="3"/>
            <a:r>
              <a:rPr lang="nl-NL" altLang="en-US" smtClean="0"/>
              <a:t>Vierde niveau</a:t>
            </a:r>
          </a:p>
          <a:p>
            <a:pPr lvl="4"/>
            <a:r>
              <a:rPr lang="nl-NL" altLang="en-US" smtClean="0"/>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5596846-628D-49D0-9DF2-9006F580EE03}" type="datetime1">
              <a:rPr lang="nl-NL" smtClean="0"/>
              <a:t>13-6-2014</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C7BACCA-0B9F-4193-B63D-94468510BBED}" type="slidenum">
              <a:rPr lang="nl-NL"/>
              <a:pPr>
                <a:defRPr/>
              </a:pPr>
              <a:t>‹nr.›</a:t>
            </a:fld>
            <a:endParaRPr lang="nl-N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wipe dir="d"/>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info@epsonet.eu"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mailto:info@eurinspect.e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1026"/>
          <p:cNvSpPr>
            <a:spLocks noGrp="1" noChangeArrowheads="1"/>
          </p:cNvSpPr>
          <p:nvPr>
            <p:ph type="ctrTitle"/>
          </p:nvPr>
        </p:nvSpPr>
        <p:spPr>
          <a:xfrm>
            <a:off x="684213" y="2498725"/>
            <a:ext cx="7634287" cy="2376488"/>
          </a:xfrm>
        </p:spPr>
        <p:txBody>
          <a:bodyPr rtlCol="0">
            <a:normAutofit fontScale="90000"/>
          </a:bodyPr>
          <a:lstStyle/>
          <a:p>
            <a:pPr eaLnBrk="1" fontAlgn="auto" hangingPunct="1">
              <a:spcAft>
                <a:spcPts val="0"/>
              </a:spcAft>
              <a:defRPr/>
            </a:pPr>
            <a:r>
              <a:rPr lang="en-GB" dirty="0" smtClean="0">
                <a:solidFill>
                  <a:schemeClr val="bg1"/>
                </a:solidFill>
                <a:effectLst>
                  <a:outerShdw blurRad="50800" dist="38100" dir="2700000">
                    <a:srgbClr val="000000">
                      <a:alpha val="43000"/>
                    </a:srgbClr>
                  </a:outerShdw>
                </a:effectLst>
              </a:rPr>
              <a:t>Peer Evaluation of the Danish Health and Medicines Authority </a:t>
            </a:r>
            <a:br>
              <a:rPr lang="en-GB" dirty="0" smtClean="0">
                <a:solidFill>
                  <a:schemeClr val="bg1"/>
                </a:solidFill>
                <a:effectLst>
                  <a:outerShdw blurRad="50800" dist="38100" dir="2700000">
                    <a:srgbClr val="000000">
                      <a:alpha val="43000"/>
                    </a:srgbClr>
                  </a:outerShdw>
                </a:effectLst>
              </a:rPr>
            </a:br>
            <a:r>
              <a:rPr lang="en-GB" dirty="0">
                <a:solidFill>
                  <a:schemeClr val="bg1"/>
                </a:solidFill>
                <a:effectLst>
                  <a:outerShdw blurRad="50800" dist="38100" dir="2700000">
                    <a:srgbClr val="000000">
                      <a:alpha val="43000"/>
                    </a:srgbClr>
                  </a:outerShdw>
                </a:effectLst>
              </a:rPr>
              <a:t/>
            </a:r>
            <a:br>
              <a:rPr lang="en-GB" dirty="0">
                <a:solidFill>
                  <a:schemeClr val="bg1"/>
                </a:solidFill>
                <a:effectLst>
                  <a:outerShdw blurRad="50800" dist="38100" dir="2700000">
                    <a:srgbClr val="000000">
                      <a:alpha val="43000"/>
                    </a:srgbClr>
                  </a:outerShdw>
                </a:effectLst>
              </a:rPr>
            </a:br>
            <a:endParaRPr lang="en-GB" dirty="0" smtClean="0"/>
          </a:p>
        </p:txBody>
      </p:sp>
      <p:sp>
        <p:nvSpPr>
          <p:cNvPr id="5" name="Rectangle 1027"/>
          <p:cNvSpPr>
            <a:spLocks noGrp="1" noChangeArrowheads="1"/>
          </p:cNvSpPr>
          <p:nvPr>
            <p:ph type="subTitle" idx="1"/>
          </p:nvPr>
        </p:nvSpPr>
        <p:spPr>
          <a:xfrm>
            <a:off x="892886" y="4251840"/>
            <a:ext cx="7336714" cy="1908941"/>
          </a:xfrm>
        </p:spPr>
        <p:txBody>
          <a:bodyPr/>
          <a:lstStyle/>
          <a:p>
            <a:pPr marL="342900" indent="-342900" eaLnBrk="1" hangingPunct="1"/>
            <a:r>
              <a:rPr lang="en-GB" dirty="0">
                <a:solidFill>
                  <a:schemeClr val="bg2">
                    <a:lumMod val="90000"/>
                  </a:schemeClr>
                </a:solidFill>
                <a:effectLst>
                  <a:outerShdw blurRad="50800" dist="38100" dir="2700000">
                    <a:srgbClr val="000000">
                      <a:alpha val="43000"/>
                    </a:srgbClr>
                  </a:outerShdw>
                </a:effectLst>
              </a:rPr>
              <a:t>by the </a:t>
            </a:r>
            <a:r>
              <a:rPr lang="en-GB" dirty="0" smtClean="0">
                <a:solidFill>
                  <a:schemeClr val="bg2">
                    <a:lumMod val="90000"/>
                  </a:schemeClr>
                </a:solidFill>
                <a:effectLst>
                  <a:outerShdw blurRad="50800" dist="38100" dir="2700000">
                    <a:srgbClr val="000000">
                      <a:alpha val="43000"/>
                    </a:srgbClr>
                  </a:outerShdw>
                </a:effectLst>
              </a:rPr>
              <a:t>Peer Evaluation Team of the European </a:t>
            </a:r>
            <a:r>
              <a:rPr lang="en-GB" dirty="0">
                <a:solidFill>
                  <a:schemeClr val="bg2">
                    <a:lumMod val="90000"/>
                  </a:schemeClr>
                </a:solidFill>
                <a:effectLst>
                  <a:outerShdw blurRad="50800" dist="38100" dir="2700000">
                    <a:srgbClr val="000000">
                      <a:alpha val="43000"/>
                    </a:srgbClr>
                  </a:outerShdw>
                </a:effectLst>
              </a:rPr>
              <a:t>Partnership for Supervisory Organisations </a:t>
            </a:r>
            <a:r>
              <a:rPr lang="en-GB" dirty="0" smtClean="0">
                <a:solidFill>
                  <a:schemeClr val="bg2">
                    <a:lumMod val="90000"/>
                  </a:schemeClr>
                </a:solidFill>
                <a:effectLst>
                  <a:outerShdw blurRad="50800" dist="38100" dir="2700000">
                    <a:srgbClr val="000000">
                      <a:alpha val="43000"/>
                    </a:srgbClr>
                  </a:outerShdw>
                </a:effectLst>
              </a:rPr>
              <a:t>in </a:t>
            </a:r>
            <a:r>
              <a:rPr lang="en-GB" dirty="0">
                <a:solidFill>
                  <a:schemeClr val="bg2">
                    <a:lumMod val="90000"/>
                  </a:schemeClr>
                </a:solidFill>
                <a:effectLst>
                  <a:outerShdw blurRad="50800" dist="38100" dir="2700000">
                    <a:srgbClr val="000000">
                      <a:alpha val="43000"/>
                    </a:srgbClr>
                  </a:outerShdw>
                </a:effectLst>
              </a:rPr>
              <a:t>health services and social </a:t>
            </a:r>
            <a:r>
              <a:rPr lang="en-GB" dirty="0" smtClean="0">
                <a:solidFill>
                  <a:schemeClr val="bg2">
                    <a:lumMod val="90000"/>
                  </a:schemeClr>
                </a:solidFill>
                <a:effectLst>
                  <a:outerShdw blurRad="50800" dist="38100" dir="2700000">
                    <a:srgbClr val="000000">
                      <a:alpha val="43000"/>
                    </a:srgbClr>
                  </a:outerShdw>
                </a:effectLst>
              </a:rPr>
              <a:t>care (EPSO)</a:t>
            </a:r>
            <a:r>
              <a:rPr lang="en-GB" dirty="0"/>
              <a:t/>
            </a:r>
            <a:br>
              <a:rPr lang="en-GB" dirty="0"/>
            </a:br>
            <a:endParaRPr lang="en-GB" dirty="0"/>
          </a:p>
          <a:p>
            <a:pPr marL="342900" indent="-342900" eaLnBrk="1" hangingPunct="1"/>
            <a:endParaRPr lang="en-GB" altLang="en-US" dirty="0">
              <a:solidFill>
                <a:schemeClr val="bg2">
                  <a:lumMod val="90000"/>
                </a:schemeClr>
              </a:solidFill>
              <a:effectLst>
                <a:outerShdw blurRad="50800" dist="38100" dir="2700000">
                  <a:srgbClr val="000000">
                    <a:alpha val="43000"/>
                  </a:srgbClr>
                </a:outerShdw>
              </a:effectLst>
              <a:latin typeface="+mj-lt"/>
              <a:ea typeface="+mj-ea"/>
              <a:cs typeface="+mj-cs"/>
            </a:endParaRPr>
          </a:p>
        </p:txBody>
      </p:sp>
    </p:spTree>
  </p:cSld>
  <p:clrMapOvr>
    <a:masterClrMapping/>
  </p:clrMapOvr>
  <p:transition spd="med">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762125"/>
            <a:ext cx="8229600" cy="1195388"/>
          </a:xfrm>
        </p:spPr>
        <p:txBody>
          <a:bodyPr/>
          <a:lstStyle/>
          <a:p>
            <a:pPr eaLnBrk="1" hangingPunct="1"/>
            <a:r>
              <a:rPr lang="en-GB" altLang="en-US" sz="3200" b="1" dirty="0" smtClean="0">
                <a:latin typeface="+mn-lt"/>
              </a:rPr>
              <a:t>DHMA Peer evaluation </a:t>
            </a:r>
            <a:br>
              <a:rPr lang="en-GB" altLang="en-US" sz="3200" b="1" dirty="0" smtClean="0">
                <a:latin typeface="+mn-lt"/>
              </a:rPr>
            </a:br>
            <a:r>
              <a:rPr lang="en-GB" sz="3200" b="1" dirty="0" smtClean="0">
                <a:solidFill>
                  <a:srgbClr val="000000"/>
                </a:solidFill>
                <a:latin typeface="+mn-lt"/>
              </a:rPr>
              <a:t>Scope and Approach (3)</a:t>
            </a:r>
            <a:r>
              <a:rPr lang="en-GB" sz="3200" dirty="0">
                <a:solidFill>
                  <a:srgbClr val="000000"/>
                </a:solidFill>
                <a:latin typeface="Arial"/>
              </a:rPr>
              <a:t/>
            </a:r>
            <a:br>
              <a:rPr lang="en-GB" sz="3200" dirty="0">
                <a:solidFill>
                  <a:srgbClr val="000000"/>
                </a:solidFill>
                <a:latin typeface="Arial"/>
              </a:rPr>
            </a:br>
            <a:endParaRPr lang="nl-NL" altLang="en-US" sz="3200" b="1" dirty="0" smtClean="0">
              <a:latin typeface="+mn-lt"/>
            </a:endParaRPr>
          </a:p>
        </p:txBody>
      </p:sp>
      <p:sp>
        <p:nvSpPr>
          <p:cNvPr id="5" name="Rectangle 1027"/>
          <p:cNvSpPr txBox="1">
            <a:spLocks noChangeArrowheads="1"/>
          </p:cNvSpPr>
          <p:nvPr/>
        </p:nvSpPr>
        <p:spPr bwMode="auto">
          <a:xfrm>
            <a:off x="1072851" y="2677236"/>
            <a:ext cx="7043738"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000" b="1" dirty="0">
                <a:latin typeface="Calibri" pitchFamily="34" charset="0"/>
              </a:rPr>
              <a:t>The PE-team evaluated the arrangements of DHMA against 13 </a:t>
            </a:r>
            <a:r>
              <a:rPr lang="en-GB" sz="2000" b="1" dirty="0" smtClean="0">
                <a:latin typeface="Calibri" pitchFamily="34" charset="0"/>
              </a:rPr>
              <a:t>standards: </a:t>
            </a:r>
          </a:p>
          <a:p>
            <a:r>
              <a:rPr lang="en-GB" sz="2000" b="1" dirty="0" smtClean="0">
                <a:latin typeface="Calibri" pitchFamily="34" charset="0"/>
              </a:rPr>
              <a:t>7</a:t>
            </a:r>
            <a:r>
              <a:rPr lang="en-GB" sz="2000" b="1" dirty="0">
                <a:latin typeface="Calibri" pitchFamily="34" charset="0"/>
              </a:rPr>
              <a:t>. facilities and equipment; </a:t>
            </a:r>
          </a:p>
          <a:p>
            <a:r>
              <a:rPr lang="en-GB" sz="2000" b="1" dirty="0">
                <a:latin typeface="Calibri" pitchFamily="34" charset="0"/>
              </a:rPr>
              <a:t>8. inspection methods and procedures; </a:t>
            </a:r>
          </a:p>
          <a:p>
            <a:r>
              <a:rPr lang="en-GB" sz="2000" b="1" dirty="0">
                <a:latin typeface="Calibri" pitchFamily="34" charset="0"/>
              </a:rPr>
              <a:t>9. engagement and communication with the organisation or individual subject to review; </a:t>
            </a:r>
          </a:p>
          <a:p>
            <a:r>
              <a:rPr lang="en-GB" sz="2000" b="1" dirty="0">
                <a:latin typeface="Calibri" pitchFamily="34" charset="0"/>
              </a:rPr>
              <a:t>10. openness and transparency; </a:t>
            </a:r>
          </a:p>
          <a:p>
            <a:r>
              <a:rPr lang="en-GB" sz="2000" b="1" dirty="0">
                <a:latin typeface="Calibri" pitchFamily="34" charset="0"/>
              </a:rPr>
              <a:t>11. disciplinary sanctions; </a:t>
            </a:r>
          </a:p>
          <a:p>
            <a:r>
              <a:rPr lang="en-GB" sz="2000" b="1" dirty="0">
                <a:latin typeface="Calibri" pitchFamily="34" charset="0"/>
              </a:rPr>
              <a:t>12. impact assessments; and </a:t>
            </a:r>
          </a:p>
          <a:p>
            <a:r>
              <a:rPr lang="en-GB" sz="2000" b="1" dirty="0">
                <a:latin typeface="Calibri" pitchFamily="34" charset="0"/>
              </a:rPr>
              <a:t>13. co-operation and engagement with other stakeholders including other supervisory bodies. </a:t>
            </a:r>
          </a:p>
          <a:p>
            <a:endParaRPr lang="en-GB" sz="2000" dirty="0">
              <a:latin typeface="Arial"/>
            </a:endParaRPr>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10</a:t>
            </a:fld>
            <a:endParaRPr lang="nl-NL" dirty="0"/>
          </a:p>
        </p:txBody>
      </p:sp>
    </p:spTree>
    <p:extLst>
      <p:ext uri="{BB962C8B-B14F-4D97-AF65-F5344CB8AC3E}">
        <p14:creationId xmlns:p14="http://schemas.microsoft.com/office/powerpoint/2010/main" val="1784606374"/>
      </p:ext>
    </p:extLst>
  </p:cSld>
  <p:clrMapOvr>
    <a:masterClrMapping/>
  </p:clrMapOvr>
  <p:transition spd="med">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762125"/>
            <a:ext cx="8229600" cy="1195388"/>
          </a:xfrm>
        </p:spPr>
        <p:txBody>
          <a:bodyPr/>
          <a:lstStyle/>
          <a:p>
            <a:pPr eaLnBrk="1" hangingPunct="1"/>
            <a:r>
              <a:rPr lang="en-GB" altLang="en-US" sz="3200" b="1" dirty="0" smtClean="0">
                <a:latin typeface="+mn-lt"/>
              </a:rPr>
              <a:t>DHMA Peer evaluation </a:t>
            </a:r>
            <a:br>
              <a:rPr lang="en-GB" altLang="en-US" sz="3200" b="1" dirty="0" smtClean="0">
                <a:latin typeface="+mn-lt"/>
              </a:rPr>
            </a:br>
            <a:r>
              <a:rPr lang="en-GB" sz="3200" b="1" dirty="0" smtClean="0">
                <a:solidFill>
                  <a:srgbClr val="000000"/>
                </a:solidFill>
                <a:latin typeface="+mn-lt"/>
              </a:rPr>
              <a:t>Scope and Approach (4)</a:t>
            </a:r>
            <a:r>
              <a:rPr lang="en-GB" sz="3200" dirty="0">
                <a:solidFill>
                  <a:srgbClr val="000000"/>
                </a:solidFill>
                <a:latin typeface="Arial"/>
              </a:rPr>
              <a:t/>
            </a:r>
            <a:br>
              <a:rPr lang="en-GB" sz="3200" dirty="0">
                <a:solidFill>
                  <a:srgbClr val="000000"/>
                </a:solidFill>
                <a:latin typeface="Arial"/>
              </a:rPr>
            </a:br>
            <a:endParaRPr lang="nl-NL" altLang="en-US" sz="3200" b="1" dirty="0" smtClean="0">
              <a:latin typeface="+mn-lt"/>
            </a:endParaRPr>
          </a:p>
        </p:txBody>
      </p:sp>
      <p:sp>
        <p:nvSpPr>
          <p:cNvPr id="5" name="Rectangle 1027"/>
          <p:cNvSpPr txBox="1">
            <a:spLocks noChangeArrowheads="1"/>
          </p:cNvSpPr>
          <p:nvPr/>
        </p:nvSpPr>
        <p:spPr bwMode="auto">
          <a:xfrm>
            <a:off x="1072851" y="2895600"/>
            <a:ext cx="7043738"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000" b="1" dirty="0">
                <a:latin typeface="Calibri" pitchFamily="34" charset="0"/>
              </a:rPr>
              <a:t>Methods used by the Peer Evaluation Team: </a:t>
            </a:r>
          </a:p>
          <a:p>
            <a:r>
              <a:rPr lang="en-GB" sz="2000" b="1" dirty="0">
                <a:latin typeface="Calibri" pitchFamily="34" charset="0"/>
              </a:rPr>
              <a:t>(free to choose working methods and discussion partners; privacy fully respected):</a:t>
            </a:r>
          </a:p>
          <a:p>
            <a:r>
              <a:rPr lang="en-GB" sz="2000" b="1" dirty="0">
                <a:latin typeface="Calibri" pitchFamily="34" charset="0"/>
              </a:rPr>
              <a:t>• reviewed key strategy and operational documents; </a:t>
            </a:r>
          </a:p>
          <a:p>
            <a:r>
              <a:rPr lang="en-GB" sz="2000" b="1" dirty="0">
                <a:latin typeface="Calibri" pitchFamily="34" charset="0"/>
              </a:rPr>
              <a:t>• interviewed key members of management, staff and stakeholders; (group discussions with members of staff ( &gt; 50);</a:t>
            </a:r>
          </a:p>
          <a:p>
            <a:r>
              <a:rPr lang="en-GB" sz="2000" b="1" dirty="0">
                <a:latin typeface="Calibri" pitchFamily="34" charset="0"/>
              </a:rPr>
              <a:t>• reviewed samples of work taken forward by the supervisory part of DHMA.</a:t>
            </a:r>
          </a:p>
          <a:p>
            <a:r>
              <a:rPr lang="en-GB" sz="2000" dirty="0" smtClean="0">
                <a:latin typeface="Arial"/>
              </a:rPr>
              <a:t> </a:t>
            </a:r>
            <a:endParaRPr lang="nl-NL" altLang="en-US" sz="2000" b="1" dirty="0" smtClean="0">
              <a:latin typeface="Calibri" pitchFamily="34" charset="0"/>
            </a:endParaRPr>
          </a:p>
          <a:p>
            <a:pPr eaLnBrk="1" hangingPunct="1">
              <a:buClr>
                <a:schemeClr val="tx1"/>
              </a:buClr>
              <a:buSzPct val="50000"/>
              <a:buFont typeface="Wingdings" pitchFamily="2" charset="2"/>
              <a:buChar char="§"/>
            </a:pPr>
            <a:endParaRPr lang="nl-NL" altLang="en-US" sz="2000" b="1" dirty="0" smtClean="0">
              <a:latin typeface="Calibri" pitchFamily="34" charset="0"/>
            </a:endParaRPr>
          </a:p>
          <a:p>
            <a:pPr eaLnBrk="1" hangingPunct="1">
              <a:buClr>
                <a:schemeClr val="tx1"/>
              </a:buClr>
              <a:buSzPct val="50000"/>
              <a:buFont typeface="Wingdings" pitchFamily="2" charset="2"/>
              <a:buChar char="§"/>
            </a:pPr>
            <a:endParaRPr lang="nl-NL" altLang="en-US" sz="2000" b="1" dirty="0" smtClean="0">
              <a:latin typeface="Calibri" pitchFamily="34" charset="0"/>
            </a:endParaRPr>
          </a:p>
          <a:p>
            <a:pPr algn="ctr">
              <a:spcBef>
                <a:spcPct val="20000"/>
              </a:spcBef>
              <a:buClr>
                <a:schemeClr val="accent2"/>
              </a:buClr>
              <a:buSzPct val="75000"/>
              <a:buFont typeface="Monotype Sorts"/>
              <a:buNone/>
            </a:pPr>
            <a:endParaRPr lang="en-GB" altLang="en-US" sz="3200" dirty="0">
              <a:latin typeface="Calibri" pitchFamily="34" charset="0"/>
            </a:endParaRPr>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11</a:t>
            </a:fld>
            <a:endParaRPr lang="nl-NL" dirty="0"/>
          </a:p>
        </p:txBody>
      </p:sp>
    </p:spTree>
    <p:extLst>
      <p:ext uri="{BB962C8B-B14F-4D97-AF65-F5344CB8AC3E}">
        <p14:creationId xmlns:p14="http://schemas.microsoft.com/office/powerpoint/2010/main" val="1011454698"/>
      </p:ext>
    </p:extLst>
  </p:cSld>
  <p:clrMapOvr>
    <a:masterClrMapping/>
  </p:clrMapOvr>
  <p:transition spd="med">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762125"/>
            <a:ext cx="8229600" cy="1195388"/>
          </a:xfrm>
        </p:spPr>
        <p:txBody>
          <a:bodyPr/>
          <a:lstStyle/>
          <a:p>
            <a:pPr eaLnBrk="1" hangingPunct="1"/>
            <a:r>
              <a:rPr lang="en-GB" altLang="en-US" sz="3200" b="1" dirty="0" smtClean="0">
                <a:latin typeface="+mn-lt"/>
              </a:rPr>
              <a:t>DHMA Peer evaluation </a:t>
            </a:r>
            <a:br>
              <a:rPr lang="en-GB" altLang="en-US" sz="3200" b="1" dirty="0" smtClean="0">
                <a:latin typeface="+mn-lt"/>
              </a:rPr>
            </a:br>
            <a:r>
              <a:rPr lang="en-GB" sz="3200" b="1" dirty="0" smtClean="0">
                <a:solidFill>
                  <a:srgbClr val="000000"/>
                </a:solidFill>
                <a:latin typeface="+mn-lt"/>
              </a:rPr>
              <a:t>Scope and Approach (5)</a:t>
            </a:r>
            <a:r>
              <a:rPr lang="en-GB" sz="3200" dirty="0">
                <a:solidFill>
                  <a:srgbClr val="000000"/>
                </a:solidFill>
                <a:latin typeface="Arial"/>
              </a:rPr>
              <a:t/>
            </a:r>
            <a:br>
              <a:rPr lang="en-GB" sz="3200" dirty="0">
                <a:solidFill>
                  <a:srgbClr val="000000"/>
                </a:solidFill>
                <a:latin typeface="Arial"/>
              </a:rPr>
            </a:br>
            <a:endParaRPr lang="nl-NL" altLang="en-US" sz="3200" b="1" dirty="0" smtClean="0">
              <a:latin typeface="+mn-lt"/>
            </a:endParaRPr>
          </a:p>
        </p:txBody>
      </p:sp>
      <p:sp>
        <p:nvSpPr>
          <p:cNvPr id="5" name="Rectangle 1027"/>
          <p:cNvSpPr txBox="1">
            <a:spLocks noChangeArrowheads="1"/>
          </p:cNvSpPr>
          <p:nvPr/>
        </p:nvSpPr>
        <p:spPr bwMode="auto">
          <a:xfrm>
            <a:off x="1276051" y="2957513"/>
            <a:ext cx="7043738" cy="3006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endParaRPr lang="en-GB" sz="2000" b="1" dirty="0" smtClean="0">
              <a:latin typeface="Calibri" pitchFamily="34" charset="0"/>
            </a:endParaRPr>
          </a:p>
          <a:p>
            <a:r>
              <a:rPr lang="en-GB" sz="2000" b="1" dirty="0">
                <a:latin typeface="Calibri" pitchFamily="34" charset="0"/>
              </a:rPr>
              <a:t>Result of this working method: </a:t>
            </a:r>
          </a:p>
          <a:p>
            <a:endParaRPr lang="en-GB" sz="2000" b="1" dirty="0">
              <a:latin typeface="Calibri" pitchFamily="34" charset="0"/>
            </a:endParaRPr>
          </a:p>
          <a:p>
            <a:pPr>
              <a:buFont typeface="Arial" panose="020B0604020202020204" pitchFamily="34" charset="0"/>
              <a:buChar char="•"/>
            </a:pPr>
            <a:r>
              <a:rPr lang="en-GB" sz="2000" b="1" dirty="0">
                <a:latin typeface="Calibri" pitchFamily="34" charset="0"/>
              </a:rPr>
              <a:t>13 chapters with  Conclusions;</a:t>
            </a:r>
          </a:p>
          <a:p>
            <a:pPr>
              <a:buFont typeface="Arial" panose="020B0604020202020204" pitchFamily="34" charset="0"/>
              <a:buChar char="•"/>
            </a:pPr>
            <a:r>
              <a:rPr lang="en-GB" sz="2000" b="1" dirty="0">
                <a:latin typeface="Calibri" pitchFamily="34" charset="0"/>
              </a:rPr>
              <a:t>57 Recommendations (overview in appendix  6);</a:t>
            </a:r>
          </a:p>
          <a:p>
            <a:pPr eaLnBrk="1" hangingPunct="1">
              <a:buClr>
                <a:schemeClr val="tx1"/>
              </a:buClr>
              <a:buSzPct val="50000"/>
              <a:buFont typeface="Wingdings" pitchFamily="2" charset="2"/>
              <a:buChar char="§"/>
            </a:pPr>
            <a:r>
              <a:rPr lang="en-GB" altLang="en-US" sz="2000" b="1" dirty="0">
                <a:latin typeface="Calibri" pitchFamily="34" charset="0"/>
              </a:rPr>
              <a:t>6 Main focus points for improvement ( see executive summary);  </a:t>
            </a:r>
          </a:p>
          <a:p>
            <a:pPr eaLnBrk="1" hangingPunct="1">
              <a:buClr>
                <a:schemeClr val="tx1"/>
              </a:buClr>
              <a:buSzPct val="50000"/>
              <a:buFont typeface="Wingdings" pitchFamily="2" charset="2"/>
              <a:buChar char="§"/>
            </a:pPr>
            <a:r>
              <a:rPr lang="en-GB" altLang="en-US" sz="2000" b="1" dirty="0">
                <a:latin typeface="Calibri" pitchFamily="34" charset="0"/>
              </a:rPr>
              <a:t>Report does not include reference to individuals or organisations who informed the Peer Evaluation team. </a:t>
            </a:r>
          </a:p>
          <a:p>
            <a:pPr algn="ctr">
              <a:spcBef>
                <a:spcPct val="20000"/>
              </a:spcBef>
              <a:buClr>
                <a:schemeClr val="accent2"/>
              </a:buClr>
              <a:buSzPct val="75000"/>
              <a:buFont typeface="Monotype Sorts"/>
              <a:buNone/>
            </a:pPr>
            <a:endParaRPr lang="en-GB" altLang="en-US" sz="3200" dirty="0">
              <a:latin typeface="Calibri" pitchFamily="34" charset="0"/>
            </a:endParaRPr>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12</a:t>
            </a:fld>
            <a:endParaRPr lang="nl-NL" dirty="0"/>
          </a:p>
        </p:txBody>
      </p:sp>
    </p:spTree>
    <p:extLst>
      <p:ext uri="{BB962C8B-B14F-4D97-AF65-F5344CB8AC3E}">
        <p14:creationId xmlns:p14="http://schemas.microsoft.com/office/powerpoint/2010/main" val="3514333741"/>
      </p:ext>
    </p:extLst>
  </p:cSld>
  <p:clrMapOvr>
    <a:masterClrMapping/>
  </p:clrMapOvr>
  <p:transition spd="med">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762125"/>
            <a:ext cx="8229600" cy="1195388"/>
          </a:xfrm>
        </p:spPr>
        <p:txBody>
          <a:bodyPr/>
          <a:lstStyle/>
          <a:p>
            <a:pPr eaLnBrk="1" hangingPunct="1"/>
            <a:r>
              <a:rPr lang="en-GB" altLang="en-US" sz="3200" b="1" dirty="0" smtClean="0"/>
              <a:t> Overall findings</a:t>
            </a:r>
            <a:br>
              <a:rPr lang="en-GB" altLang="en-US" sz="3200" b="1" dirty="0" smtClean="0"/>
            </a:br>
            <a:endParaRPr lang="nl-NL" altLang="en-US" sz="3200" b="1" dirty="0" smtClean="0"/>
          </a:p>
        </p:txBody>
      </p:sp>
      <p:sp>
        <p:nvSpPr>
          <p:cNvPr id="5" name="Rectangle 1027"/>
          <p:cNvSpPr txBox="1">
            <a:spLocks noChangeArrowheads="1"/>
          </p:cNvSpPr>
          <p:nvPr/>
        </p:nvSpPr>
        <p:spPr bwMode="auto">
          <a:xfrm>
            <a:off x="1133475" y="2957513"/>
            <a:ext cx="7043738"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buClr>
                <a:schemeClr val="tx1"/>
              </a:buClr>
              <a:buSzPct val="50000"/>
            </a:pPr>
            <a:r>
              <a:rPr lang="en-GB" altLang="en-US" sz="2000" b="1" dirty="0">
                <a:latin typeface="Calibri" pitchFamily="34" charset="0"/>
              </a:rPr>
              <a:t>The Peer Evaluation Team found </a:t>
            </a:r>
            <a:r>
              <a:rPr lang="en-GB" altLang="en-US" sz="2000" b="1" dirty="0" smtClean="0">
                <a:latin typeface="Calibri" pitchFamily="34" charset="0"/>
              </a:rPr>
              <a:t>:</a:t>
            </a:r>
          </a:p>
          <a:p>
            <a:pPr marL="0" indent="0" eaLnBrk="1" hangingPunct="1">
              <a:buClr>
                <a:schemeClr val="tx1"/>
              </a:buClr>
              <a:buSzPct val="50000"/>
            </a:pPr>
            <a:r>
              <a:rPr lang="en-GB" altLang="en-US" sz="2000" b="1" dirty="0" smtClean="0">
                <a:latin typeface="Calibri" pitchFamily="34" charset="0"/>
              </a:rPr>
              <a:t>DHMA :  </a:t>
            </a:r>
          </a:p>
          <a:p>
            <a:pPr marL="342900" indent="-342900" eaLnBrk="1" hangingPunct="1">
              <a:buClr>
                <a:schemeClr val="tx1"/>
              </a:buClr>
              <a:buSzPct val="50000"/>
              <a:buFontTx/>
              <a:buChar char="-"/>
            </a:pPr>
            <a:r>
              <a:rPr lang="en-GB" altLang="en-US" sz="2000" b="1" dirty="0" smtClean="0">
                <a:latin typeface="Calibri" pitchFamily="34" charset="0"/>
              </a:rPr>
              <a:t>Is a </a:t>
            </a:r>
            <a:r>
              <a:rPr lang="en-GB" altLang="en-US" sz="2000" b="1" dirty="0">
                <a:latin typeface="Calibri" pitchFamily="34" charset="0"/>
              </a:rPr>
              <a:t>well led, professional organisation; </a:t>
            </a:r>
          </a:p>
          <a:p>
            <a:pPr marL="342900" indent="-342900" eaLnBrk="1" hangingPunct="1">
              <a:buClr>
                <a:schemeClr val="tx1"/>
              </a:buClr>
              <a:buSzPct val="50000"/>
              <a:buFontTx/>
              <a:buChar char="-"/>
            </a:pPr>
            <a:r>
              <a:rPr lang="en-GB" altLang="en-US" sz="2000" b="1" dirty="0" smtClean="0">
                <a:latin typeface="Calibri" pitchFamily="34" charset="0"/>
              </a:rPr>
              <a:t>Is an </a:t>
            </a:r>
            <a:r>
              <a:rPr lang="en-GB" altLang="en-US" sz="2000" b="1" dirty="0">
                <a:latin typeface="Calibri" pitchFamily="34" charset="0"/>
              </a:rPr>
              <a:t>ambitious, open and learning organisation striving for best practice and good outcomes for patients and the general </a:t>
            </a:r>
            <a:r>
              <a:rPr lang="en-GB" altLang="en-US" sz="2000" b="1" dirty="0" smtClean="0">
                <a:latin typeface="Calibri" pitchFamily="34" charset="0"/>
              </a:rPr>
              <a:t>public;</a:t>
            </a:r>
            <a:endParaRPr lang="nl-NL" altLang="en-US" sz="2000" b="1" dirty="0" smtClean="0">
              <a:latin typeface="Calibri" pitchFamily="34" charset="0"/>
            </a:endParaRPr>
          </a:p>
          <a:p>
            <a:pPr marL="342900" indent="-342900" eaLnBrk="1" hangingPunct="1">
              <a:buClr>
                <a:schemeClr val="tx1"/>
              </a:buClr>
              <a:buSzPct val="50000"/>
              <a:buFontTx/>
              <a:buChar char="-"/>
            </a:pPr>
            <a:r>
              <a:rPr lang="en-GB" altLang="en-US" sz="2000" b="1" dirty="0">
                <a:latin typeface="Calibri" pitchFamily="34" charset="0"/>
              </a:rPr>
              <a:t>DHMA  is achieving efficiencies within financial </a:t>
            </a:r>
            <a:r>
              <a:rPr lang="en-GB" altLang="en-US" sz="2000" b="1" dirty="0" smtClean="0">
                <a:latin typeface="Calibri" pitchFamily="34" charset="0"/>
              </a:rPr>
              <a:t>constraints; </a:t>
            </a:r>
            <a:endParaRPr lang="en-GB" altLang="en-US" sz="2000" b="1" dirty="0">
              <a:latin typeface="Calibri" pitchFamily="34" charset="0"/>
            </a:endParaRPr>
          </a:p>
          <a:p>
            <a:pPr marL="342900" indent="-342900" eaLnBrk="1" hangingPunct="1">
              <a:buClr>
                <a:schemeClr val="tx1"/>
              </a:buClr>
              <a:buSzPct val="50000"/>
              <a:buFontTx/>
              <a:buChar char="-"/>
            </a:pPr>
            <a:r>
              <a:rPr lang="en-GB" altLang="en-US" sz="2000" b="1" dirty="0" smtClean="0">
                <a:latin typeface="Calibri" pitchFamily="34" charset="0"/>
              </a:rPr>
              <a:t>DHMA has faced </a:t>
            </a:r>
            <a:r>
              <a:rPr lang="en-GB" altLang="en-US" sz="2000" b="1" dirty="0">
                <a:latin typeface="Calibri" pitchFamily="34" charset="0"/>
              </a:rPr>
              <a:t>significant challenges in respect of maintaining a focus on supervision whilst undergoing </a:t>
            </a:r>
            <a:r>
              <a:rPr lang="en-GB" altLang="en-US" sz="2000" b="1" dirty="0" smtClean="0">
                <a:latin typeface="Calibri" pitchFamily="34" charset="0"/>
              </a:rPr>
              <a:t>transition.</a:t>
            </a:r>
            <a:endParaRPr lang="en-GB" altLang="en-US" sz="2000" b="1" dirty="0">
              <a:latin typeface="Calibri" pitchFamily="34" charset="0"/>
            </a:endParaRPr>
          </a:p>
          <a:p>
            <a:pPr eaLnBrk="1" hangingPunct="1">
              <a:buClr>
                <a:schemeClr val="tx1"/>
              </a:buClr>
              <a:buSzPct val="50000"/>
              <a:buFont typeface="Wingdings" pitchFamily="2" charset="2"/>
              <a:buChar char="§"/>
            </a:pPr>
            <a:endParaRPr lang="nl-NL" altLang="en-US" sz="2000" b="1" dirty="0">
              <a:latin typeface="Calibri" pitchFamily="34" charset="0"/>
            </a:endParaRPr>
          </a:p>
          <a:p>
            <a:pPr algn="ctr">
              <a:spcBef>
                <a:spcPct val="20000"/>
              </a:spcBef>
              <a:buClr>
                <a:schemeClr val="accent2"/>
              </a:buClr>
              <a:buSzPct val="75000"/>
              <a:buFont typeface="Monotype Sorts"/>
              <a:buNone/>
            </a:pPr>
            <a:endParaRPr lang="en-GB" altLang="en-US" sz="3200" dirty="0">
              <a:latin typeface="Calibri" pitchFamily="34" charset="0"/>
            </a:endParaRPr>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13</a:t>
            </a:fld>
            <a:endParaRPr lang="nl-NL" dirty="0"/>
          </a:p>
        </p:txBody>
      </p:sp>
    </p:spTree>
    <p:extLst>
      <p:ext uri="{BB962C8B-B14F-4D97-AF65-F5344CB8AC3E}">
        <p14:creationId xmlns:p14="http://schemas.microsoft.com/office/powerpoint/2010/main" val="2791474544"/>
      </p:ext>
    </p:extLst>
  </p:cSld>
  <p:clrMapOvr>
    <a:masterClrMapping/>
  </p:clrMapOvr>
  <p:transition spd="med">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762125"/>
            <a:ext cx="8229600" cy="1195388"/>
          </a:xfrm>
        </p:spPr>
        <p:txBody>
          <a:bodyPr/>
          <a:lstStyle/>
          <a:p>
            <a:pPr eaLnBrk="1" hangingPunct="1"/>
            <a:r>
              <a:rPr lang="en-GB" altLang="en-US" sz="3200" b="1" dirty="0" smtClean="0"/>
              <a:t> </a:t>
            </a:r>
            <a:br>
              <a:rPr lang="en-GB" altLang="en-US" sz="3200" b="1" dirty="0" smtClean="0"/>
            </a:br>
            <a:r>
              <a:rPr lang="en-GB" altLang="en-US" sz="3200" b="1" dirty="0"/>
              <a:t>M</a:t>
            </a:r>
            <a:r>
              <a:rPr lang="en-GB" altLang="en-US" sz="3200" b="1" dirty="0" smtClean="0"/>
              <a:t>ain focus for improvement (1)</a:t>
            </a:r>
            <a:endParaRPr lang="nl-NL" altLang="en-US" sz="3200" b="1" dirty="0" smtClean="0"/>
          </a:p>
        </p:txBody>
      </p:sp>
      <p:sp>
        <p:nvSpPr>
          <p:cNvPr id="5" name="Rectangle 1027"/>
          <p:cNvSpPr txBox="1">
            <a:spLocks noChangeArrowheads="1"/>
          </p:cNvSpPr>
          <p:nvPr/>
        </p:nvSpPr>
        <p:spPr bwMode="auto">
          <a:xfrm>
            <a:off x="1133475" y="2957513"/>
            <a:ext cx="7043738" cy="3183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360000"/>
            <a:endParaRPr lang="en-GB" sz="2000" b="1" dirty="0" smtClean="0"/>
          </a:p>
          <a:p>
            <a:pPr marL="360000"/>
            <a:r>
              <a:rPr lang="en-GB" sz="2000" b="1" dirty="0">
                <a:latin typeface="Calibri" pitchFamily="34" charset="0"/>
              </a:rPr>
              <a:t>1. Clear Communication lines (internal and external) </a:t>
            </a:r>
          </a:p>
          <a:p>
            <a:pPr marL="360000"/>
            <a:r>
              <a:rPr lang="en-GB" sz="2000" b="1" dirty="0">
                <a:latin typeface="Calibri" pitchFamily="34" charset="0"/>
              </a:rPr>
              <a:t>2. Prioritisation and risk assessment based on  division of tasks between ‘obligation to act’ and ‘opportunity to act’ </a:t>
            </a:r>
          </a:p>
          <a:p>
            <a:pPr marL="360000"/>
            <a:r>
              <a:rPr lang="en-GB" sz="2000" b="1" dirty="0">
                <a:latin typeface="Calibri" pitchFamily="34" charset="0"/>
              </a:rPr>
              <a:t>3. Feedback mechanisms </a:t>
            </a:r>
          </a:p>
          <a:p>
            <a:r>
              <a:rPr lang="en-GB" sz="2000" b="1" dirty="0">
                <a:latin typeface="Calibri" pitchFamily="34" charset="0"/>
              </a:rPr>
              <a:t>4. Management of expectations </a:t>
            </a:r>
          </a:p>
          <a:p>
            <a:r>
              <a:rPr lang="en-GB" sz="2000" b="1" dirty="0">
                <a:latin typeface="Calibri" pitchFamily="34" charset="0"/>
              </a:rPr>
              <a:t>5. Co-ordination and quality management </a:t>
            </a:r>
          </a:p>
          <a:p>
            <a:r>
              <a:rPr lang="en-GB" sz="2000" b="1" dirty="0">
                <a:latin typeface="Calibri" pitchFamily="34" charset="0"/>
              </a:rPr>
              <a:t>6. Independent Organisational Context of the Supervisory arm of DHMA </a:t>
            </a:r>
          </a:p>
          <a:p>
            <a:endParaRPr lang="en-GB" altLang="en-US" sz="2000" b="1" dirty="0" smtClean="0">
              <a:latin typeface="Calibri" pitchFamily="34" charset="0"/>
            </a:endParaRPr>
          </a:p>
          <a:p>
            <a:pPr eaLnBrk="1" hangingPunct="1">
              <a:buClr>
                <a:schemeClr val="tx1"/>
              </a:buClr>
              <a:buSzPct val="50000"/>
              <a:buFont typeface="Wingdings" pitchFamily="2" charset="2"/>
              <a:buChar char="§"/>
            </a:pPr>
            <a:endParaRPr lang="en-GB" altLang="en-US" sz="2000" b="1" dirty="0">
              <a:latin typeface="Calibri" pitchFamily="34" charset="0"/>
            </a:endParaRPr>
          </a:p>
          <a:p>
            <a:pPr algn="ctr">
              <a:spcBef>
                <a:spcPct val="20000"/>
              </a:spcBef>
              <a:buClr>
                <a:schemeClr val="accent2"/>
              </a:buClr>
              <a:buSzPct val="75000"/>
              <a:buFont typeface="Monotype Sorts"/>
              <a:buNone/>
            </a:pPr>
            <a:endParaRPr lang="en-GB" altLang="en-US" sz="3200" dirty="0">
              <a:latin typeface="Calibri" pitchFamily="34" charset="0"/>
            </a:endParaRPr>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14</a:t>
            </a:fld>
            <a:endParaRPr lang="nl-NL" dirty="0"/>
          </a:p>
        </p:txBody>
      </p:sp>
    </p:spTree>
    <p:extLst>
      <p:ext uri="{BB962C8B-B14F-4D97-AF65-F5344CB8AC3E}">
        <p14:creationId xmlns:p14="http://schemas.microsoft.com/office/powerpoint/2010/main" val="1952337429"/>
      </p:ext>
    </p:extLst>
  </p:cSld>
  <p:clrMapOvr>
    <a:masterClrMapping/>
  </p:clrMapOvr>
  <p:transition spd="med">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199" y="1612000"/>
            <a:ext cx="8229600" cy="912836"/>
          </a:xfrm>
        </p:spPr>
        <p:txBody>
          <a:bodyPr/>
          <a:lstStyle/>
          <a:p>
            <a:pPr eaLnBrk="1" hangingPunct="1"/>
            <a:r>
              <a:rPr lang="en-GB" altLang="en-US" sz="3200" b="1" dirty="0" smtClean="0"/>
              <a:t>Main focus for improvement (2)</a:t>
            </a:r>
            <a:endParaRPr lang="nl-NL" altLang="en-US" sz="3200" b="1" dirty="0" smtClean="0"/>
          </a:p>
        </p:txBody>
      </p:sp>
      <p:sp>
        <p:nvSpPr>
          <p:cNvPr id="5" name="Rectangle 1027"/>
          <p:cNvSpPr txBox="1">
            <a:spLocks noChangeArrowheads="1"/>
          </p:cNvSpPr>
          <p:nvPr/>
        </p:nvSpPr>
        <p:spPr bwMode="auto">
          <a:xfrm>
            <a:off x="1133473" y="2575376"/>
            <a:ext cx="7553325" cy="359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000" b="1" dirty="0">
                <a:latin typeface="Calibri" pitchFamily="34" charset="0"/>
              </a:rPr>
              <a:t>1. Clear Communication lines (internal and external) </a:t>
            </a:r>
            <a:endParaRPr lang="en-GB" sz="2000" b="1" dirty="0" smtClean="0">
              <a:latin typeface="Calibri" pitchFamily="34" charset="0"/>
            </a:endParaRPr>
          </a:p>
          <a:p>
            <a:r>
              <a:rPr lang="en-GB" sz="2000" b="1" dirty="0" smtClean="0">
                <a:latin typeface="Calibri" pitchFamily="34" charset="0"/>
              </a:rPr>
              <a:t>Internal </a:t>
            </a:r>
            <a:r>
              <a:rPr lang="en-GB" sz="2000" b="1" dirty="0">
                <a:latin typeface="Calibri" pitchFamily="34" charset="0"/>
              </a:rPr>
              <a:t>communication: </a:t>
            </a:r>
            <a:endParaRPr lang="en-GB" sz="2000" b="1" dirty="0" smtClean="0">
              <a:latin typeface="Calibri" pitchFamily="34" charset="0"/>
            </a:endParaRPr>
          </a:p>
          <a:p>
            <a:pPr marL="285750" lvl="1" indent="0"/>
            <a:r>
              <a:rPr lang="en-GB" sz="2000" b="1" dirty="0" smtClean="0">
                <a:latin typeface="Calibri" pitchFamily="34" charset="0"/>
              </a:rPr>
              <a:t>Relationship central and the regional offices  require significant improvement. (unresolved tensions with impact on the way the organisation delivers its supervisory functions)</a:t>
            </a:r>
          </a:p>
          <a:p>
            <a:r>
              <a:rPr lang="en-GB" sz="2000" b="1" dirty="0" smtClean="0">
                <a:latin typeface="Calibri" pitchFamily="34" charset="0"/>
              </a:rPr>
              <a:t>External </a:t>
            </a:r>
            <a:r>
              <a:rPr lang="en-GB" sz="2000" b="1" dirty="0">
                <a:latin typeface="Calibri" pitchFamily="34" charset="0"/>
              </a:rPr>
              <a:t>communication</a:t>
            </a:r>
            <a:r>
              <a:rPr lang="en-GB" sz="2000" b="1" dirty="0" smtClean="0">
                <a:latin typeface="Calibri" pitchFamily="34" charset="0"/>
              </a:rPr>
              <a:t>:</a:t>
            </a:r>
            <a:endParaRPr lang="en-GB" sz="2000" dirty="0"/>
          </a:p>
          <a:p>
            <a:pPr marL="576000" lvl="1" indent="-216000"/>
            <a:r>
              <a:rPr lang="en-GB" sz="2000" b="1" dirty="0" smtClean="0">
                <a:latin typeface="Calibri" pitchFamily="34" charset="0"/>
              </a:rPr>
              <a:t>Sharing information is actively developed. Nevertheless more could be done to involve the public, the press and other stakeholders in sharing their experiences and views to improve supervisory practice, and in seeking their views and experiences by using other networks including social media.</a:t>
            </a:r>
            <a:endParaRPr lang="en-GB" sz="2000" b="1" dirty="0">
              <a:latin typeface="Calibri" pitchFamily="34" charset="0"/>
            </a:endParaRPr>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15</a:t>
            </a:fld>
            <a:endParaRPr lang="nl-NL" dirty="0"/>
          </a:p>
        </p:txBody>
      </p:sp>
    </p:spTree>
    <p:extLst>
      <p:ext uri="{BB962C8B-B14F-4D97-AF65-F5344CB8AC3E}">
        <p14:creationId xmlns:p14="http://schemas.microsoft.com/office/powerpoint/2010/main" val="690496339"/>
      </p:ext>
    </p:extLst>
  </p:cSld>
  <p:clrMapOvr>
    <a:masterClrMapping/>
  </p:clrMapOvr>
  <p:transition spd="med">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762125"/>
            <a:ext cx="8229600" cy="1195388"/>
          </a:xfrm>
        </p:spPr>
        <p:txBody>
          <a:bodyPr/>
          <a:lstStyle/>
          <a:p>
            <a:pPr eaLnBrk="1" hangingPunct="1"/>
            <a:r>
              <a:rPr lang="en-GB" altLang="en-US" sz="3200" b="1" dirty="0" smtClean="0"/>
              <a:t> </a:t>
            </a:r>
            <a:br>
              <a:rPr lang="en-GB" altLang="en-US" sz="3200" b="1" dirty="0" smtClean="0"/>
            </a:br>
            <a:r>
              <a:rPr lang="en-GB" altLang="en-US" sz="3200" b="1" dirty="0" smtClean="0"/>
              <a:t> Main focus for improvement (3)</a:t>
            </a:r>
            <a:endParaRPr lang="nl-NL" altLang="en-US" sz="3200" b="1" dirty="0" smtClean="0"/>
          </a:p>
        </p:txBody>
      </p:sp>
      <p:sp>
        <p:nvSpPr>
          <p:cNvPr id="5" name="Rectangle 1027"/>
          <p:cNvSpPr txBox="1">
            <a:spLocks noChangeArrowheads="1"/>
          </p:cNvSpPr>
          <p:nvPr/>
        </p:nvSpPr>
        <p:spPr bwMode="auto">
          <a:xfrm>
            <a:off x="1133473" y="2957513"/>
            <a:ext cx="7553325"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defPPr>
              <a:defRPr lang="nl-NL"/>
            </a:defPPr>
            <a:lvl1pPr marL="360000" lvl="0" indent="0" eaLnBrk="1" hangingPunct="1">
              <a:defRPr sz="2000" b="1"/>
            </a:lvl1pPr>
            <a:lvl2pPr marL="742950" indent="-285750" eaLnBrk="0" hangingPunct="0"/>
            <a:lvl3pPr marL="1143000" indent="-228600" eaLnBrk="0" hangingPunct="0"/>
            <a:lvl4pPr marL="1600200" indent="-228600" eaLnBrk="0" hangingPunct="0"/>
            <a:lvl5pPr marL="2057400" indent="-228600" eaLnBrk="0" hangingPunct="0"/>
            <a:lvl6pPr marL="2514600" indent="-228600" defTabSz="457200" eaLnBrk="0" fontAlgn="base" hangingPunct="0">
              <a:spcBef>
                <a:spcPct val="0"/>
              </a:spcBef>
              <a:spcAft>
                <a:spcPct val="0"/>
              </a:spcAft>
            </a:lvl6pPr>
            <a:lvl7pPr marL="2971800" indent="-228600" defTabSz="457200" eaLnBrk="0" fontAlgn="base" hangingPunct="0">
              <a:spcBef>
                <a:spcPct val="0"/>
              </a:spcBef>
              <a:spcAft>
                <a:spcPct val="0"/>
              </a:spcAft>
            </a:lvl7pPr>
            <a:lvl8pPr marL="3429000" indent="-228600" defTabSz="457200" eaLnBrk="0" fontAlgn="base" hangingPunct="0">
              <a:spcBef>
                <a:spcPct val="0"/>
              </a:spcBef>
              <a:spcAft>
                <a:spcPct val="0"/>
              </a:spcAft>
            </a:lvl8pPr>
            <a:lvl9pPr marL="3886200" indent="-228600" defTabSz="457200" eaLnBrk="0" fontAlgn="base" hangingPunct="0">
              <a:spcBef>
                <a:spcPct val="0"/>
              </a:spcBef>
              <a:spcAft>
                <a:spcPct val="0"/>
              </a:spcAft>
            </a:lvl9pPr>
          </a:lstStyle>
          <a:p>
            <a:r>
              <a:rPr lang="en-GB" dirty="0">
                <a:latin typeface="Calibri" pitchFamily="34" charset="0"/>
              </a:rPr>
              <a:t>2. Prioritisation and risk assessment is main challenge </a:t>
            </a:r>
          </a:p>
          <a:p>
            <a:endParaRPr lang="en-GB" dirty="0" smtClean="0">
              <a:latin typeface="Calibri" pitchFamily="34" charset="0"/>
            </a:endParaRPr>
          </a:p>
          <a:p>
            <a:r>
              <a:rPr lang="en-GB" dirty="0" smtClean="0">
                <a:latin typeface="Calibri" pitchFamily="34" charset="0"/>
              </a:rPr>
              <a:t>Report </a:t>
            </a:r>
            <a:r>
              <a:rPr lang="en-GB" dirty="0">
                <a:latin typeface="Calibri" pitchFamily="34" charset="0"/>
              </a:rPr>
              <a:t>provides indications for improvement based on </a:t>
            </a:r>
          </a:p>
          <a:p>
            <a:r>
              <a:rPr lang="en-GB" dirty="0">
                <a:latin typeface="Calibri" pitchFamily="34" charset="0"/>
              </a:rPr>
              <a:t>- division of tasks between ‘obligation to act’ and ‘opportunity to act</a:t>
            </a:r>
            <a:r>
              <a:rPr lang="en-GB" dirty="0" smtClean="0">
                <a:latin typeface="Calibri" pitchFamily="34" charset="0"/>
              </a:rPr>
              <a:t>’,</a:t>
            </a:r>
            <a:endParaRPr lang="en-GB" dirty="0">
              <a:latin typeface="Calibri" pitchFamily="34" charset="0"/>
            </a:endParaRPr>
          </a:p>
          <a:p>
            <a:r>
              <a:rPr lang="en-GB" dirty="0">
                <a:latin typeface="Calibri" pitchFamily="34" charset="0"/>
              </a:rPr>
              <a:t>- sound interpretation of the legislation agreed between  Ministry and DHMA</a:t>
            </a:r>
          </a:p>
          <a:p>
            <a:r>
              <a:rPr lang="en-GB" dirty="0">
                <a:latin typeface="Calibri" pitchFamily="34" charset="0"/>
              </a:rPr>
              <a:t>- communicated with the wider public.</a:t>
            </a:r>
          </a:p>
          <a:p>
            <a:pPr marL="702900" indent="-342900">
              <a:buFont typeface="Arial" panose="020B0604020202020204" pitchFamily="34" charset="0"/>
              <a:buChar char="•"/>
            </a:pPr>
            <a:r>
              <a:rPr lang="en-GB" dirty="0">
                <a:latin typeface="Calibri" pitchFamily="34" charset="0"/>
              </a:rPr>
              <a:t>need strong and guided support from the Ministry and </a:t>
            </a:r>
          </a:p>
          <a:p>
            <a:pPr marL="702900" indent="-342900">
              <a:buFont typeface="Arial" panose="020B0604020202020204" pitchFamily="34" charset="0"/>
              <a:buChar char="•"/>
            </a:pPr>
            <a:r>
              <a:rPr lang="en-GB" dirty="0">
                <a:latin typeface="Calibri" pitchFamily="34" charset="0"/>
              </a:rPr>
              <a:t>over time, change in the legislative and /or budgetary context. </a:t>
            </a:r>
          </a:p>
          <a:p>
            <a:endParaRPr lang="en-GB" dirty="0"/>
          </a:p>
          <a:p>
            <a:endParaRPr lang="en-GB" dirty="0"/>
          </a:p>
          <a:p>
            <a:endParaRPr lang="en-GB" altLang="en-US" dirty="0"/>
          </a:p>
          <a:p>
            <a:endParaRPr lang="en-GB" altLang="en-US" dirty="0"/>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16</a:t>
            </a:fld>
            <a:endParaRPr lang="nl-NL" dirty="0"/>
          </a:p>
        </p:txBody>
      </p:sp>
    </p:spTree>
    <p:extLst>
      <p:ext uri="{BB962C8B-B14F-4D97-AF65-F5344CB8AC3E}">
        <p14:creationId xmlns:p14="http://schemas.microsoft.com/office/powerpoint/2010/main" val="3940459824"/>
      </p:ext>
    </p:extLst>
  </p:cSld>
  <p:clrMapOvr>
    <a:masterClrMapping/>
  </p:clrMapOvr>
  <p:transition spd="med">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762125"/>
            <a:ext cx="8229600" cy="1195388"/>
          </a:xfrm>
        </p:spPr>
        <p:txBody>
          <a:bodyPr/>
          <a:lstStyle/>
          <a:p>
            <a:pPr eaLnBrk="1" hangingPunct="1"/>
            <a:r>
              <a:rPr lang="en-GB" altLang="en-US" sz="3200" b="1" dirty="0" smtClean="0"/>
              <a:t> </a:t>
            </a:r>
            <a:br>
              <a:rPr lang="en-GB" altLang="en-US" sz="3200" b="1" dirty="0" smtClean="0"/>
            </a:br>
            <a:r>
              <a:rPr lang="en-GB" altLang="en-US" sz="3200" b="1" dirty="0" smtClean="0"/>
              <a:t>Main focus for improvement (4)</a:t>
            </a:r>
            <a:endParaRPr lang="nl-NL" altLang="en-US" sz="3200" b="1" dirty="0" smtClean="0"/>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17</a:t>
            </a:fld>
            <a:endParaRPr lang="nl-NL" dirty="0"/>
          </a:p>
        </p:txBody>
      </p:sp>
      <p:sp>
        <p:nvSpPr>
          <p:cNvPr id="5" name="Rectangle 1027"/>
          <p:cNvSpPr txBox="1">
            <a:spLocks noChangeArrowheads="1"/>
          </p:cNvSpPr>
          <p:nvPr/>
        </p:nvSpPr>
        <p:spPr bwMode="auto">
          <a:xfrm>
            <a:off x="1133475" y="2957513"/>
            <a:ext cx="7043738" cy="2979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000" b="1" dirty="0" smtClean="0">
                <a:latin typeface="Calibri" pitchFamily="34" charset="0"/>
              </a:rPr>
              <a:t>3</a:t>
            </a:r>
            <a:r>
              <a:rPr lang="en-GB" sz="2000" b="1" dirty="0">
                <a:latin typeface="Calibri" pitchFamily="34" charset="0"/>
              </a:rPr>
              <a:t>. Feedback mechanisms </a:t>
            </a:r>
            <a:endParaRPr lang="en-GB" sz="2000" b="1" dirty="0" smtClean="0">
              <a:latin typeface="Calibri" pitchFamily="34" charset="0"/>
            </a:endParaRPr>
          </a:p>
          <a:p>
            <a:endParaRPr lang="en-GB" sz="2000" b="1" dirty="0">
              <a:latin typeface="Calibri" pitchFamily="34" charset="0"/>
            </a:endParaRPr>
          </a:p>
          <a:p>
            <a:pPr>
              <a:buFont typeface="Arial" panose="020B0604020202020204" pitchFamily="34" charset="0"/>
              <a:buChar char="•"/>
            </a:pPr>
            <a:r>
              <a:rPr lang="en-GB" sz="2000" b="1" dirty="0">
                <a:latin typeface="Calibri" pitchFamily="34" charset="0"/>
              </a:rPr>
              <a:t>questions as to how DHMA is informed on matters of non-compliance and risk;</a:t>
            </a:r>
          </a:p>
          <a:p>
            <a:pPr>
              <a:buFont typeface="Arial" panose="020B0604020202020204" pitchFamily="34" charset="0"/>
              <a:buChar char="•"/>
            </a:pPr>
            <a:r>
              <a:rPr lang="en-GB" sz="2000" b="1" dirty="0">
                <a:latin typeface="Calibri" pitchFamily="34" charset="0"/>
              </a:rPr>
              <a:t>feedback procedures are not functioning in an active and timely manner; </a:t>
            </a:r>
          </a:p>
          <a:p>
            <a:pPr>
              <a:buFont typeface="Arial" panose="020B0604020202020204" pitchFamily="34" charset="0"/>
              <a:buChar char="•"/>
            </a:pPr>
            <a:r>
              <a:rPr lang="en-GB" sz="2000" b="1" dirty="0">
                <a:latin typeface="Calibri" pitchFamily="34" charset="0"/>
              </a:rPr>
              <a:t>important opportunities to improve performance in this area. </a:t>
            </a:r>
          </a:p>
          <a:p>
            <a:pPr algn="ctr">
              <a:spcBef>
                <a:spcPct val="20000"/>
              </a:spcBef>
              <a:buClr>
                <a:schemeClr val="accent2"/>
              </a:buClr>
              <a:buSzPct val="75000"/>
              <a:buFont typeface="Monotype Sorts"/>
              <a:buNone/>
            </a:pPr>
            <a:endParaRPr lang="en-GB" altLang="en-US" sz="3200" dirty="0">
              <a:latin typeface="Calibri" pitchFamily="34" charset="0"/>
            </a:endParaRPr>
          </a:p>
        </p:txBody>
      </p:sp>
    </p:spTree>
    <p:extLst>
      <p:ext uri="{BB962C8B-B14F-4D97-AF65-F5344CB8AC3E}">
        <p14:creationId xmlns:p14="http://schemas.microsoft.com/office/powerpoint/2010/main" val="2727208999"/>
      </p:ext>
    </p:extLst>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762125"/>
            <a:ext cx="8229600" cy="1195388"/>
          </a:xfrm>
        </p:spPr>
        <p:txBody>
          <a:bodyPr/>
          <a:lstStyle/>
          <a:p>
            <a:pPr eaLnBrk="1" hangingPunct="1"/>
            <a:r>
              <a:rPr lang="en-GB" altLang="en-US" sz="3200" b="1" dirty="0" smtClean="0"/>
              <a:t> </a:t>
            </a:r>
            <a:br>
              <a:rPr lang="en-GB" altLang="en-US" sz="3200" b="1" dirty="0" smtClean="0"/>
            </a:br>
            <a:r>
              <a:rPr lang="en-GB" altLang="en-US" sz="3200" b="1" dirty="0" smtClean="0"/>
              <a:t>Main  focus for improvement (5)</a:t>
            </a:r>
            <a:endParaRPr lang="nl-NL" altLang="en-US" sz="3200" b="1" dirty="0" smtClean="0"/>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18</a:t>
            </a:fld>
            <a:endParaRPr lang="nl-NL" dirty="0"/>
          </a:p>
        </p:txBody>
      </p:sp>
      <p:sp>
        <p:nvSpPr>
          <p:cNvPr id="5" name="Rectangle 1027"/>
          <p:cNvSpPr txBox="1">
            <a:spLocks noChangeArrowheads="1"/>
          </p:cNvSpPr>
          <p:nvPr/>
        </p:nvSpPr>
        <p:spPr bwMode="auto">
          <a:xfrm>
            <a:off x="1133475" y="2957513"/>
            <a:ext cx="7043738" cy="29929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000" b="1" dirty="0">
                <a:latin typeface="Calibri" pitchFamily="34" charset="0"/>
              </a:rPr>
              <a:t>4. Management of expectations </a:t>
            </a:r>
          </a:p>
          <a:p>
            <a:endParaRPr lang="en-GB" sz="2000" b="1" dirty="0">
              <a:latin typeface="Calibri" pitchFamily="34" charset="0"/>
            </a:endParaRPr>
          </a:p>
          <a:p>
            <a:pPr>
              <a:buFont typeface="Arial" panose="020B0604020202020204" pitchFamily="34" charset="0"/>
              <a:buChar char="•"/>
            </a:pPr>
            <a:r>
              <a:rPr lang="en-GB" sz="2000" b="1" dirty="0">
                <a:latin typeface="Calibri" pitchFamily="34" charset="0"/>
              </a:rPr>
              <a:t>DHMA is through its supervisory functions held responsible for matters which ought to be placed primarily or at least shared with others, including service providers. </a:t>
            </a:r>
          </a:p>
          <a:p>
            <a:pPr>
              <a:buFont typeface="Arial" panose="020B0604020202020204" pitchFamily="34" charset="0"/>
              <a:buChar char="•"/>
            </a:pPr>
            <a:r>
              <a:rPr lang="en-GB" sz="2000" b="1" dirty="0">
                <a:latin typeface="Calibri" pitchFamily="34" charset="0"/>
              </a:rPr>
              <a:t>DHMA needs to be clear as to the limitations of its role and responsibilities so that the organisation can concentrate on its primary duties and tasks. </a:t>
            </a:r>
          </a:p>
          <a:p>
            <a:pPr algn="ctr">
              <a:spcBef>
                <a:spcPct val="20000"/>
              </a:spcBef>
              <a:buClr>
                <a:schemeClr val="accent2"/>
              </a:buClr>
              <a:buSzPct val="75000"/>
              <a:buFont typeface="Monotype Sorts"/>
              <a:buNone/>
            </a:pPr>
            <a:endParaRPr lang="en-GB" altLang="en-US" sz="3200" dirty="0">
              <a:latin typeface="Calibri" pitchFamily="34" charset="0"/>
            </a:endParaRPr>
          </a:p>
        </p:txBody>
      </p:sp>
    </p:spTree>
    <p:extLst>
      <p:ext uri="{BB962C8B-B14F-4D97-AF65-F5344CB8AC3E}">
        <p14:creationId xmlns:p14="http://schemas.microsoft.com/office/powerpoint/2010/main" val="3668396513"/>
      </p:ext>
    </p:extLst>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762125"/>
            <a:ext cx="8229600" cy="1195388"/>
          </a:xfrm>
        </p:spPr>
        <p:txBody>
          <a:bodyPr/>
          <a:lstStyle/>
          <a:p>
            <a:pPr eaLnBrk="1" hangingPunct="1"/>
            <a:r>
              <a:rPr lang="en-GB" altLang="en-US" sz="3200" b="1" dirty="0" smtClean="0"/>
              <a:t> </a:t>
            </a:r>
            <a:br>
              <a:rPr lang="en-GB" altLang="en-US" sz="3200" b="1" dirty="0" smtClean="0"/>
            </a:br>
            <a:r>
              <a:rPr lang="en-GB" altLang="en-US" sz="3200" b="1" dirty="0"/>
              <a:t>M</a:t>
            </a:r>
            <a:r>
              <a:rPr lang="en-GB" altLang="en-US" sz="3200" b="1" dirty="0" smtClean="0"/>
              <a:t>ain focus for improvement (6)</a:t>
            </a:r>
            <a:endParaRPr lang="nl-NL" altLang="en-US" sz="3200" b="1" dirty="0" smtClean="0"/>
          </a:p>
        </p:txBody>
      </p:sp>
      <p:sp>
        <p:nvSpPr>
          <p:cNvPr id="5" name="Rectangle 1027"/>
          <p:cNvSpPr txBox="1">
            <a:spLocks noChangeArrowheads="1"/>
          </p:cNvSpPr>
          <p:nvPr/>
        </p:nvSpPr>
        <p:spPr bwMode="auto">
          <a:xfrm>
            <a:off x="1133475" y="2957513"/>
            <a:ext cx="7043738"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000" b="1" dirty="0">
                <a:latin typeface="Calibri" pitchFamily="34" charset="0"/>
              </a:rPr>
              <a:t>5. Co-ordination and quality management </a:t>
            </a:r>
          </a:p>
          <a:p>
            <a:endParaRPr lang="en-GB" sz="2000" b="1" dirty="0">
              <a:latin typeface="Calibri" pitchFamily="34" charset="0"/>
            </a:endParaRPr>
          </a:p>
          <a:p>
            <a:pPr>
              <a:buFont typeface="Arial" panose="020B0604020202020204" pitchFamily="34" charset="0"/>
              <a:buChar char="•"/>
            </a:pPr>
            <a:r>
              <a:rPr lang="en-GB" sz="2000" b="1" dirty="0">
                <a:latin typeface="Calibri" pitchFamily="34" charset="0"/>
              </a:rPr>
              <a:t>Co-ordination of tasks and quality management are </a:t>
            </a:r>
            <a:r>
              <a:rPr lang="en-GB" sz="2000" b="1" dirty="0" smtClean="0">
                <a:latin typeface="Calibri" pitchFamily="34" charset="0"/>
              </a:rPr>
              <a:t>not yet functioning appropriately and therefore important </a:t>
            </a:r>
            <a:r>
              <a:rPr lang="en-GB" sz="2000" b="1" dirty="0">
                <a:latin typeface="Calibri" pitchFamily="34" charset="0"/>
              </a:rPr>
              <a:t>focus points (critical issue for improvement</a:t>
            </a:r>
            <a:r>
              <a:rPr lang="en-GB" sz="2000" b="1" dirty="0" smtClean="0">
                <a:latin typeface="Calibri" pitchFamily="34" charset="0"/>
              </a:rPr>
              <a:t>);</a:t>
            </a:r>
            <a:endParaRPr lang="en-GB" sz="2000" b="1" dirty="0">
              <a:latin typeface="Calibri" pitchFamily="34" charset="0"/>
            </a:endParaRPr>
          </a:p>
          <a:p>
            <a:pPr>
              <a:buFont typeface="Arial" panose="020B0604020202020204" pitchFamily="34" charset="0"/>
              <a:buChar char="•"/>
            </a:pPr>
            <a:r>
              <a:rPr lang="en-GB" sz="2000" b="1" dirty="0">
                <a:latin typeface="Calibri" pitchFamily="34" charset="0"/>
              </a:rPr>
              <a:t>The peer evaluation identified a number of possibilities to improve on these topics. </a:t>
            </a:r>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19</a:t>
            </a:fld>
            <a:endParaRPr lang="nl-NL" dirty="0"/>
          </a:p>
        </p:txBody>
      </p:sp>
    </p:spTree>
    <p:extLst>
      <p:ext uri="{BB962C8B-B14F-4D97-AF65-F5344CB8AC3E}">
        <p14:creationId xmlns:p14="http://schemas.microsoft.com/office/powerpoint/2010/main" val="2292909851"/>
      </p:ext>
    </p:extLst>
  </p:cSld>
  <p:clrMapOvr>
    <a:masterClrMapping/>
  </p:clrMapOvr>
  <p:transition spd="med">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Titel 1"/>
          <p:cNvSpPr>
            <a:spLocks noGrp="1"/>
          </p:cNvSpPr>
          <p:nvPr>
            <p:ph type="title"/>
          </p:nvPr>
        </p:nvSpPr>
        <p:spPr>
          <a:xfrm>
            <a:off x="457200" y="1549100"/>
            <a:ext cx="8229600" cy="2409713"/>
          </a:xfrm>
        </p:spPr>
        <p:txBody>
          <a:bodyPr/>
          <a:lstStyle/>
          <a:p>
            <a:r>
              <a:rPr lang="en-GB" altLang="en-US" sz="3200" b="1" dirty="0" smtClean="0"/>
              <a:t/>
            </a:r>
            <a:br>
              <a:rPr lang="en-GB" altLang="en-US" sz="3200" b="1" dirty="0" smtClean="0"/>
            </a:br>
            <a:r>
              <a:rPr lang="en-GB" altLang="en-US" sz="3200" b="1" dirty="0"/>
              <a:t/>
            </a:r>
            <a:br>
              <a:rPr lang="en-GB" altLang="en-US" sz="3200" b="1" dirty="0"/>
            </a:br>
            <a:r>
              <a:rPr lang="en-GB" altLang="en-US" sz="2800" b="1" dirty="0" smtClean="0"/>
              <a:t/>
            </a:r>
            <a:br>
              <a:rPr lang="en-GB" altLang="en-US" sz="2800" b="1" dirty="0" smtClean="0"/>
            </a:br>
            <a:r>
              <a:rPr lang="en-GB" altLang="en-US" sz="2800" b="1" dirty="0" smtClean="0"/>
              <a:t/>
            </a:r>
            <a:br>
              <a:rPr lang="en-GB" altLang="en-US" sz="2800" b="1" dirty="0" smtClean="0"/>
            </a:br>
            <a:r>
              <a:rPr lang="en-GB" altLang="en-US" sz="2800" b="1" dirty="0"/>
              <a:t/>
            </a:r>
            <a:br>
              <a:rPr lang="en-GB" altLang="en-US" sz="2800" b="1" dirty="0"/>
            </a:br>
            <a:r>
              <a:rPr lang="en-GB" altLang="en-US" sz="2000" b="1" dirty="0">
                <a:latin typeface="Calibri" pitchFamily="34" charset="0"/>
                <a:ea typeface="+mn-ea"/>
                <a:cs typeface="Arial" pitchFamily="34" charset="0"/>
              </a:rPr>
              <a:t/>
            </a:r>
            <a:br>
              <a:rPr lang="en-GB" altLang="en-US" sz="2000" b="1" dirty="0">
                <a:latin typeface="Calibri" pitchFamily="34" charset="0"/>
                <a:ea typeface="+mn-ea"/>
                <a:cs typeface="Arial" pitchFamily="34" charset="0"/>
              </a:rPr>
            </a:br>
            <a:r>
              <a:rPr lang="en-GB" altLang="en-US" sz="2000" b="1" dirty="0">
                <a:latin typeface="Calibri" pitchFamily="34" charset="0"/>
                <a:ea typeface="+mn-ea"/>
                <a:cs typeface="Arial" pitchFamily="34" charset="0"/>
              </a:rPr>
              <a:t>10th of June 2014 Presentation of </a:t>
            </a:r>
            <a:r>
              <a:rPr lang="en-GB" altLang="en-US" sz="2000" b="1" dirty="0" smtClean="0">
                <a:latin typeface="Calibri" pitchFamily="34" charset="0"/>
                <a:ea typeface="+mn-ea"/>
                <a:cs typeface="Arial" pitchFamily="34" charset="0"/>
              </a:rPr>
              <a:t>the:</a:t>
            </a:r>
            <a:r>
              <a:rPr lang="en-GB" altLang="en-US" sz="3200" dirty="0" smtClean="0"/>
              <a:t/>
            </a:r>
            <a:br>
              <a:rPr lang="en-GB" altLang="en-US" sz="3200" dirty="0" smtClean="0"/>
            </a:br>
            <a:r>
              <a:rPr lang="en-GB" sz="3200" dirty="0" smtClean="0">
                <a:solidFill>
                  <a:srgbClr val="000000"/>
                </a:solidFill>
                <a:latin typeface="Cambria"/>
              </a:rPr>
              <a:t>Report </a:t>
            </a:r>
            <a:r>
              <a:rPr lang="en-GB" sz="3200" dirty="0">
                <a:solidFill>
                  <a:srgbClr val="000000"/>
                </a:solidFill>
                <a:latin typeface="Cambria"/>
              </a:rPr>
              <a:t>of a peer evaluation of the Danish Health and Medicines Authority, </a:t>
            </a:r>
            <a:r>
              <a:rPr lang="en-GB" sz="3200" dirty="0" smtClean="0">
                <a:solidFill>
                  <a:srgbClr val="000000"/>
                </a:solidFill>
                <a:latin typeface="Cambria"/>
              </a:rPr>
              <a:t>Sundhedsstyrelsen</a:t>
            </a:r>
            <a:br>
              <a:rPr lang="en-GB" sz="3200" dirty="0" smtClean="0">
                <a:solidFill>
                  <a:srgbClr val="000000"/>
                </a:solidFill>
                <a:latin typeface="Cambria"/>
              </a:rPr>
            </a:br>
            <a:r>
              <a:rPr lang="en-GB" sz="1200" dirty="0" smtClean="0">
                <a:solidFill>
                  <a:srgbClr val="000000"/>
                </a:solidFill>
                <a:latin typeface="Cambria"/>
              </a:rPr>
              <a:t>EPSO </a:t>
            </a:r>
            <a:r>
              <a:rPr lang="en-GB" sz="1200" dirty="0">
                <a:solidFill>
                  <a:srgbClr val="000000"/>
                </a:solidFill>
                <a:latin typeface="Cambria"/>
              </a:rPr>
              <a:t>PEER EVALUATION DENMARK</a:t>
            </a:r>
            <a:r>
              <a:rPr lang="en-GB" sz="900" dirty="0">
                <a:solidFill>
                  <a:srgbClr val="000000"/>
                </a:solidFill>
                <a:latin typeface="Cambria"/>
              </a:rPr>
              <a:t> </a:t>
            </a:r>
            <a:r>
              <a:rPr lang="en-GB" altLang="en-US" sz="3200" b="1" dirty="0" smtClean="0"/>
              <a:t/>
            </a:r>
            <a:br>
              <a:rPr lang="en-GB" altLang="en-US" sz="3200" b="1" dirty="0" smtClean="0"/>
            </a:br>
            <a:r>
              <a:rPr lang="en-GB" sz="1400" dirty="0">
                <a:solidFill>
                  <a:srgbClr val="000000"/>
                </a:solidFill>
                <a:latin typeface="Cambria"/>
              </a:rPr>
              <a:t/>
            </a:r>
            <a:br>
              <a:rPr lang="en-GB" sz="1400" dirty="0">
                <a:solidFill>
                  <a:srgbClr val="000000"/>
                </a:solidFill>
                <a:latin typeface="Cambria"/>
              </a:rPr>
            </a:br>
            <a:r>
              <a:rPr lang="en-GB" sz="900" dirty="0">
                <a:solidFill>
                  <a:srgbClr val="000000"/>
                </a:solidFill>
                <a:latin typeface="Cambria"/>
              </a:rPr>
              <a:t>	</a:t>
            </a:r>
            <a:br>
              <a:rPr lang="en-GB" sz="900" dirty="0">
                <a:solidFill>
                  <a:srgbClr val="000000"/>
                </a:solidFill>
                <a:latin typeface="Cambria"/>
              </a:rPr>
            </a:br>
            <a:r>
              <a:rPr lang="en-GB" altLang="en-US" sz="3200" b="1" dirty="0" smtClean="0"/>
              <a:t/>
            </a:r>
            <a:br>
              <a:rPr lang="en-GB" altLang="en-US" sz="3200" b="1" dirty="0" smtClean="0"/>
            </a:br>
            <a:r>
              <a:rPr lang="en-GB" altLang="en-US" sz="1800" b="1" dirty="0" smtClean="0"/>
              <a:t/>
            </a:r>
            <a:br>
              <a:rPr lang="en-GB" altLang="en-US" sz="1800" b="1" dirty="0" smtClean="0"/>
            </a:br>
            <a:r>
              <a:rPr lang="en-GB" altLang="en-US" sz="1800" b="1" dirty="0" smtClean="0"/>
              <a:t/>
            </a:r>
            <a:br>
              <a:rPr lang="en-GB" altLang="en-US" sz="1800" b="1" dirty="0" smtClean="0"/>
            </a:br>
            <a:r>
              <a:rPr lang="en-GB" altLang="en-US" sz="3200" b="1" dirty="0" smtClean="0"/>
              <a:t/>
            </a:r>
            <a:br>
              <a:rPr lang="en-GB" altLang="en-US" sz="3200" b="1" dirty="0" smtClean="0"/>
            </a:br>
            <a:endParaRPr lang="en-GB" altLang="en-US" sz="3200" b="1" dirty="0" smtClean="0"/>
          </a:p>
        </p:txBody>
      </p:sp>
      <p:sp>
        <p:nvSpPr>
          <p:cNvPr id="5" name="Rectangle 1027"/>
          <p:cNvSpPr txBox="1">
            <a:spLocks noChangeArrowheads="1"/>
          </p:cNvSpPr>
          <p:nvPr/>
        </p:nvSpPr>
        <p:spPr bwMode="auto">
          <a:xfrm>
            <a:off x="898262" y="4109421"/>
            <a:ext cx="6901031" cy="1871831"/>
          </a:xfrm>
          <a:prstGeom prst="rect">
            <a:avLst/>
          </a:prstGeom>
          <a:noFill/>
          <a:ln w="12700">
            <a:noFill/>
            <a:miter lim="800000"/>
            <a:headEnd/>
            <a:tailEnd/>
          </a:ln>
        </p:spPr>
        <p:txBody>
          <a:bodyPr lIns="90488" tIns="44450" rIns="90488" bIns="44450"/>
          <a:lstStyle/>
          <a:p>
            <a:pPr algn="ctr" defTabSz="914400" eaLnBrk="0" hangingPunct="0">
              <a:spcBef>
                <a:spcPts val="0"/>
              </a:spcBef>
              <a:buClr>
                <a:schemeClr val="accent2"/>
              </a:buClr>
              <a:buSzPct val="75000"/>
              <a:buFont typeface="Monotype Sorts" charset="2"/>
              <a:buNone/>
              <a:defRPr/>
            </a:pPr>
            <a:r>
              <a:rPr lang="en-GB" altLang="en-US" sz="2000" b="1" dirty="0">
                <a:latin typeface="Calibri" pitchFamily="34" charset="0"/>
              </a:rPr>
              <a:t>by the EPSO Peer Evaluation Team members:</a:t>
            </a:r>
          </a:p>
          <a:p>
            <a:pPr algn="ctr" defTabSz="914400" eaLnBrk="0" hangingPunct="0">
              <a:spcBef>
                <a:spcPct val="20000"/>
              </a:spcBef>
              <a:buClr>
                <a:schemeClr val="accent2"/>
              </a:buClr>
              <a:buSzPct val="75000"/>
              <a:buFont typeface="Monotype Sorts" charset="2"/>
              <a:buNone/>
              <a:defRPr/>
            </a:pPr>
            <a:r>
              <a:rPr lang="nl-NL" sz="2000" b="1" dirty="0">
                <a:latin typeface="Calibri" pitchFamily="34" charset="0"/>
              </a:rPr>
              <a:t>Jan Vesseur, (</a:t>
            </a:r>
            <a:r>
              <a:rPr lang="nl-NL" sz="2000" b="1" dirty="0" err="1">
                <a:latin typeface="Calibri" pitchFamily="34" charset="0"/>
              </a:rPr>
              <a:t>chair</a:t>
            </a:r>
            <a:r>
              <a:rPr lang="nl-NL" sz="2000" b="1" dirty="0">
                <a:latin typeface="Calibri" pitchFamily="34" charset="0"/>
              </a:rPr>
              <a:t>)</a:t>
            </a:r>
          </a:p>
          <a:p>
            <a:pPr algn="ctr" defTabSz="914400" eaLnBrk="0" hangingPunct="0">
              <a:spcBef>
                <a:spcPct val="20000"/>
              </a:spcBef>
              <a:buClr>
                <a:schemeClr val="accent2"/>
              </a:buClr>
              <a:buSzPct val="75000"/>
              <a:buFont typeface="Monotype Sorts" charset="2"/>
              <a:buNone/>
              <a:defRPr/>
            </a:pPr>
            <a:r>
              <a:rPr lang="nl-NL" sz="2000" b="1" dirty="0">
                <a:latin typeface="Calibri" pitchFamily="34" charset="0"/>
              </a:rPr>
              <a:t>Geir Sverre Braut,</a:t>
            </a:r>
          </a:p>
          <a:p>
            <a:pPr algn="ctr" defTabSz="914400" eaLnBrk="0" hangingPunct="0">
              <a:spcBef>
                <a:spcPct val="20000"/>
              </a:spcBef>
              <a:buClr>
                <a:schemeClr val="accent2"/>
              </a:buClr>
              <a:buSzPct val="75000"/>
              <a:buFont typeface="Monotype Sorts" charset="2"/>
              <a:buNone/>
              <a:defRPr/>
            </a:pPr>
            <a:r>
              <a:rPr lang="nl-NL" sz="2000" b="1" dirty="0">
                <a:latin typeface="Calibri" pitchFamily="34" charset="0"/>
              </a:rPr>
              <a:t>Glenn Houston, </a:t>
            </a:r>
          </a:p>
          <a:p>
            <a:pPr algn="ctr" defTabSz="914400" eaLnBrk="0" hangingPunct="0">
              <a:spcBef>
                <a:spcPct val="20000"/>
              </a:spcBef>
              <a:buClr>
                <a:schemeClr val="accent2"/>
              </a:buClr>
              <a:buSzPct val="75000"/>
              <a:buFont typeface="Monotype Sorts" charset="2"/>
              <a:buNone/>
              <a:defRPr/>
            </a:pPr>
            <a:r>
              <a:rPr lang="en-GB" sz="2000" b="1" dirty="0">
                <a:latin typeface="Calibri" pitchFamily="34" charset="0"/>
              </a:rPr>
              <a:t>Jooske Vos.</a:t>
            </a:r>
            <a:r>
              <a:rPr lang="en-GB" altLang="en-US" sz="2000" b="1" dirty="0">
                <a:latin typeface="Calibri" pitchFamily="34" charset="0"/>
              </a:rPr>
              <a:t> </a:t>
            </a:r>
            <a:endParaRPr lang="en-GB" sz="2000" b="1" dirty="0">
              <a:latin typeface="Calibri" pitchFamily="34" charset="0"/>
            </a:endParaRPr>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2</a:t>
            </a:fld>
            <a:endParaRPr lang="nl-NL" dirty="0"/>
          </a:p>
        </p:txBody>
      </p:sp>
    </p:spTree>
  </p:cSld>
  <p:clrMapOvr>
    <a:masterClrMapping/>
  </p:clrMapOvr>
  <p:transition spd="med">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762125"/>
            <a:ext cx="8229600" cy="1195388"/>
          </a:xfrm>
        </p:spPr>
        <p:txBody>
          <a:bodyPr/>
          <a:lstStyle/>
          <a:p>
            <a:pPr eaLnBrk="1" hangingPunct="1"/>
            <a:r>
              <a:rPr lang="en-GB" altLang="en-US" sz="3200" b="1" dirty="0" smtClean="0"/>
              <a:t> </a:t>
            </a:r>
            <a:br>
              <a:rPr lang="en-GB" altLang="en-US" sz="3200" b="1" dirty="0" smtClean="0"/>
            </a:br>
            <a:r>
              <a:rPr lang="en-GB" altLang="en-US" sz="3200" b="1" dirty="0"/>
              <a:t>M</a:t>
            </a:r>
            <a:r>
              <a:rPr lang="en-GB" altLang="en-US" sz="3200" b="1" dirty="0" smtClean="0"/>
              <a:t>ain focus for improvement (7)</a:t>
            </a:r>
            <a:endParaRPr lang="nl-NL" altLang="en-US" sz="3200" b="1" dirty="0" smtClean="0"/>
          </a:p>
        </p:txBody>
      </p:sp>
      <p:sp>
        <p:nvSpPr>
          <p:cNvPr id="5" name="Rectangle 1027"/>
          <p:cNvSpPr txBox="1">
            <a:spLocks noChangeArrowheads="1"/>
          </p:cNvSpPr>
          <p:nvPr/>
        </p:nvSpPr>
        <p:spPr bwMode="auto">
          <a:xfrm>
            <a:off x="1133475" y="2957513"/>
            <a:ext cx="7043738"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000" b="1" dirty="0">
                <a:latin typeface="Calibri" pitchFamily="34" charset="0"/>
              </a:rPr>
              <a:t>6. Independent Organisational Context of the Supervisory arm of </a:t>
            </a:r>
            <a:r>
              <a:rPr lang="en-GB" sz="2000" b="1" dirty="0" smtClean="0">
                <a:latin typeface="Calibri" pitchFamily="34" charset="0"/>
              </a:rPr>
              <a:t>DHMA</a:t>
            </a:r>
          </a:p>
          <a:p>
            <a:r>
              <a:rPr lang="en-GB" sz="2000" b="1" dirty="0" smtClean="0">
                <a:latin typeface="Calibri" pitchFamily="34" charset="0"/>
              </a:rPr>
              <a:t> </a:t>
            </a:r>
            <a:endParaRPr lang="en-GB" sz="2000" b="1" dirty="0">
              <a:latin typeface="Calibri" pitchFamily="34" charset="0"/>
            </a:endParaRPr>
          </a:p>
          <a:p>
            <a:r>
              <a:rPr lang="en-GB" sz="2000" b="1" dirty="0">
                <a:latin typeface="Calibri" pitchFamily="34" charset="0"/>
              </a:rPr>
              <a:t>The independence of the supervisory aspects of the role of DHMA is not in all circumstances clearly defined and transparent;</a:t>
            </a:r>
          </a:p>
          <a:p>
            <a:r>
              <a:rPr lang="en-GB" sz="2000" b="1" dirty="0">
                <a:latin typeface="Calibri" pitchFamily="34" charset="0"/>
              </a:rPr>
              <a:t>The supervisory arm of DHMA should </a:t>
            </a:r>
            <a:r>
              <a:rPr lang="en-GB" sz="2000" b="1" dirty="0" smtClean="0">
                <a:latin typeface="Calibri" pitchFamily="34" charset="0"/>
              </a:rPr>
              <a:t>develop  - in </a:t>
            </a:r>
            <a:r>
              <a:rPr lang="en-GB" sz="2000" b="1" dirty="0">
                <a:latin typeface="Calibri" pitchFamily="34" charset="0"/>
              </a:rPr>
              <a:t>consultation with its key stakeholders- </a:t>
            </a:r>
            <a:r>
              <a:rPr lang="en-GB" sz="2000" b="1" dirty="0" smtClean="0">
                <a:latin typeface="Calibri" pitchFamily="34" charset="0"/>
              </a:rPr>
              <a:t>  a strategic </a:t>
            </a:r>
            <a:r>
              <a:rPr lang="en-GB" sz="2000" b="1" dirty="0">
                <a:latin typeface="Calibri" pitchFamily="34" charset="0"/>
              </a:rPr>
              <a:t>vision stating </a:t>
            </a:r>
            <a:r>
              <a:rPr lang="en-GB" sz="2000" b="1" dirty="0" smtClean="0">
                <a:latin typeface="Calibri" pitchFamily="34" charset="0"/>
              </a:rPr>
              <a:t>its mission</a:t>
            </a:r>
            <a:r>
              <a:rPr lang="en-GB" sz="2000" b="1" dirty="0">
                <a:latin typeface="Calibri" pitchFamily="34" charset="0"/>
              </a:rPr>
              <a:t>, values and how to adhere to core principle of remaining independent and autonomous. </a:t>
            </a:r>
          </a:p>
          <a:p>
            <a:endParaRPr lang="en-GB" sz="2000" b="1" dirty="0">
              <a:latin typeface="Calibri" pitchFamily="34" charset="0"/>
            </a:endParaRPr>
          </a:p>
          <a:p>
            <a:endParaRPr lang="en-GB" sz="2000" b="1" dirty="0" smtClean="0"/>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20</a:t>
            </a:fld>
            <a:endParaRPr lang="nl-NL" dirty="0"/>
          </a:p>
        </p:txBody>
      </p:sp>
    </p:spTree>
    <p:extLst>
      <p:ext uri="{BB962C8B-B14F-4D97-AF65-F5344CB8AC3E}">
        <p14:creationId xmlns:p14="http://schemas.microsoft.com/office/powerpoint/2010/main" val="3358380792"/>
      </p:ext>
    </p:extLst>
  </p:cSld>
  <p:clrMapOvr>
    <a:masterClrMapping/>
  </p:clrMapOvr>
  <p:transition spd="med">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762125"/>
            <a:ext cx="8229600" cy="1195388"/>
          </a:xfrm>
        </p:spPr>
        <p:txBody>
          <a:bodyPr/>
          <a:lstStyle/>
          <a:p>
            <a:pPr eaLnBrk="1" hangingPunct="1"/>
            <a:r>
              <a:rPr lang="en-GB" altLang="en-US" sz="3200" b="1" dirty="0" smtClean="0"/>
              <a:t>The EPSO Peer </a:t>
            </a:r>
            <a:r>
              <a:rPr lang="en-GB" altLang="en-US" sz="3200" b="1" dirty="0"/>
              <a:t>E</a:t>
            </a:r>
            <a:r>
              <a:rPr lang="en-GB" altLang="en-US" sz="3200" b="1" dirty="0" smtClean="0"/>
              <a:t>valuation Team</a:t>
            </a:r>
            <a:br>
              <a:rPr lang="en-GB" altLang="en-US" sz="3200" b="1" dirty="0" smtClean="0"/>
            </a:br>
            <a:r>
              <a:rPr lang="en-GB" altLang="en-US" sz="3200" b="1" dirty="0" smtClean="0"/>
              <a:t>thanks </a:t>
            </a:r>
            <a:endParaRPr lang="nl-NL" altLang="en-US" sz="3200" b="1" dirty="0" smtClean="0"/>
          </a:p>
        </p:txBody>
      </p:sp>
      <p:sp>
        <p:nvSpPr>
          <p:cNvPr id="5" name="Rectangle 1027"/>
          <p:cNvSpPr txBox="1">
            <a:spLocks noChangeArrowheads="1"/>
          </p:cNvSpPr>
          <p:nvPr/>
        </p:nvSpPr>
        <p:spPr bwMode="auto">
          <a:xfrm>
            <a:off x="1133475" y="2871451"/>
            <a:ext cx="7043738" cy="3010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000" b="1" dirty="0">
                <a:latin typeface="Calibri" pitchFamily="34" charset="0"/>
              </a:rPr>
              <a:t>We are very grateful for the support and co-operation of:</a:t>
            </a:r>
          </a:p>
          <a:p>
            <a:endParaRPr lang="en-GB" sz="2000" b="1" dirty="0">
              <a:latin typeface="Calibri" pitchFamily="34" charset="0"/>
            </a:endParaRPr>
          </a:p>
          <a:p>
            <a:pPr>
              <a:buFontTx/>
              <a:buChar char="-"/>
            </a:pPr>
            <a:r>
              <a:rPr lang="en-GB" sz="2000" b="1" dirty="0">
                <a:latin typeface="Calibri" pitchFamily="34" charset="0"/>
              </a:rPr>
              <a:t>management and staff of the Danish Ministry of Health (especially those directly involved in this project);</a:t>
            </a:r>
          </a:p>
          <a:p>
            <a:pPr>
              <a:buFontTx/>
              <a:buChar char="-"/>
            </a:pPr>
            <a:r>
              <a:rPr lang="en-GB" sz="2000" b="1" dirty="0">
                <a:latin typeface="Calibri" pitchFamily="34" charset="0"/>
              </a:rPr>
              <a:t>The support from all departments of DHMA;</a:t>
            </a:r>
          </a:p>
          <a:p>
            <a:pPr>
              <a:buFontTx/>
              <a:buChar char="-"/>
            </a:pPr>
            <a:r>
              <a:rPr lang="en-GB" sz="2000" b="1" dirty="0">
                <a:latin typeface="Calibri" pitchFamily="34" charset="0"/>
              </a:rPr>
              <a:t> All representatives of stakeholders, partner organisations, health institutions and others who all -without exception- accepted our invitation to  speak with us. </a:t>
            </a:r>
            <a:endParaRPr lang="en-GB" altLang="en-US" sz="2000" b="1" dirty="0">
              <a:latin typeface="Calibri" pitchFamily="34" charset="0"/>
            </a:endParaRPr>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21</a:t>
            </a:fld>
            <a:endParaRPr lang="nl-NL" dirty="0"/>
          </a:p>
        </p:txBody>
      </p:sp>
    </p:spTree>
    <p:extLst>
      <p:ext uri="{BB962C8B-B14F-4D97-AF65-F5344CB8AC3E}">
        <p14:creationId xmlns:p14="http://schemas.microsoft.com/office/powerpoint/2010/main" val="2516724378"/>
      </p:ext>
    </p:extLst>
  </p:cSld>
  <p:clrMapOvr>
    <a:masterClrMapping/>
  </p:clrMapOvr>
  <p:transition spd="med">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762125"/>
            <a:ext cx="8229600" cy="1195388"/>
          </a:xfrm>
        </p:spPr>
        <p:txBody>
          <a:bodyPr/>
          <a:lstStyle/>
          <a:p>
            <a:pPr eaLnBrk="1" hangingPunct="1"/>
            <a:r>
              <a:rPr lang="en-GB" altLang="en-US" sz="3200" b="1" dirty="0" smtClean="0"/>
              <a:t>The EPSO Peer </a:t>
            </a:r>
            <a:r>
              <a:rPr lang="en-GB" altLang="en-US" sz="3200" b="1" dirty="0"/>
              <a:t>E</a:t>
            </a:r>
            <a:r>
              <a:rPr lang="en-GB" altLang="en-US" sz="3200" b="1" dirty="0" smtClean="0"/>
              <a:t>valuation Team</a:t>
            </a:r>
            <a:br>
              <a:rPr lang="en-GB" altLang="en-US" sz="3200" b="1" dirty="0" smtClean="0"/>
            </a:br>
            <a:r>
              <a:rPr lang="en-GB" altLang="en-US" sz="3200" b="1" dirty="0" smtClean="0"/>
              <a:t>follow up</a:t>
            </a:r>
            <a:endParaRPr lang="nl-NL" altLang="en-US" sz="3200" b="1" dirty="0" smtClean="0"/>
          </a:p>
        </p:txBody>
      </p:sp>
      <p:sp>
        <p:nvSpPr>
          <p:cNvPr id="5" name="Rectangle 1027"/>
          <p:cNvSpPr txBox="1">
            <a:spLocks noChangeArrowheads="1"/>
          </p:cNvSpPr>
          <p:nvPr/>
        </p:nvSpPr>
        <p:spPr bwMode="auto">
          <a:xfrm>
            <a:off x="1015141" y="2871451"/>
            <a:ext cx="7043738"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000" b="1" dirty="0">
                <a:latin typeface="Calibri" pitchFamily="34" charset="0"/>
              </a:rPr>
              <a:t>Some remarks about the follow up of </a:t>
            </a:r>
            <a:r>
              <a:rPr lang="en-GB" sz="2000" b="1" dirty="0" smtClean="0">
                <a:latin typeface="Calibri" pitchFamily="34" charset="0"/>
              </a:rPr>
              <a:t>this </a:t>
            </a:r>
            <a:r>
              <a:rPr lang="en-GB" sz="2000" b="1" dirty="0">
                <a:latin typeface="Calibri" pitchFamily="34" charset="0"/>
              </a:rPr>
              <a:t>report ? </a:t>
            </a:r>
          </a:p>
          <a:p>
            <a:endParaRPr lang="en-GB" sz="2000" b="1" dirty="0">
              <a:latin typeface="Calibri" pitchFamily="34" charset="0"/>
            </a:endParaRPr>
          </a:p>
          <a:p>
            <a:pPr>
              <a:buAutoNum type="arabicPeriod"/>
            </a:pPr>
            <a:r>
              <a:rPr lang="en-GB" sz="2000" b="1" dirty="0">
                <a:latin typeface="Calibri" pitchFamily="34" charset="0"/>
              </a:rPr>
              <a:t>The Peer Evaluation Team has </a:t>
            </a:r>
            <a:r>
              <a:rPr lang="en-GB" sz="2000" b="1" dirty="0" smtClean="0">
                <a:latin typeface="Calibri" pitchFamily="34" charset="0"/>
              </a:rPr>
              <a:t>no role </a:t>
            </a:r>
            <a:r>
              <a:rPr lang="en-GB" sz="2000" b="1" dirty="0">
                <a:latin typeface="Calibri" pitchFamily="34" charset="0"/>
              </a:rPr>
              <a:t>as to </a:t>
            </a:r>
            <a:r>
              <a:rPr lang="en-GB" sz="2000" b="1" dirty="0" smtClean="0">
                <a:latin typeface="Calibri" pitchFamily="34" charset="0"/>
              </a:rPr>
              <a:t>the </a:t>
            </a:r>
            <a:r>
              <a:rPr lang="en-GB" sz="2000" b="1" dirty="0">
                <a:latin typeface="Calibri" pitchFamily="34" charset="0"/>
              </a:rPr>
              <a:t>follow up of </a:t>
            </a:r>
            <a:r>
              <a:rPr lang="en-GB" sz="2000" b="1" dirty="0" smtClean="0">
                <a:latin typeface="Calibri" pitchFamily="34" charset="0"/>
              </a:rPr>
              <a:t>this </a:t>
            </a:r>
            <a:r>
              <a:rPr lang="en-GB" sz="2000" b="1" dirty="0">
                <a:latin typeface="Calibri" pitchFamily="34" charset="0"/>
              </a:rPr>
              <a:t>report;</a:t>
            </a:r>
          </a:p>
          <a:p>
            <a:pPr>
              <a:buAutoNum type="arabicPeriod"/>
            </a:pPr>
            <a:r>
              <a:rPr lang="en-GB" sz="2000" b="1" dirty="0">
                <a:latin typeface="Calibri" pitchFamily="34" charset="0"/>
              </a:rPr>
              <a:t>It </a:t>
            </a:r>
            <a:r>
              <a:rPr lang="en-GB" sz="2000" b="1" dirty="0" smtClean="0">
                <a:latin typeface="Calibri" pitchFamily="34" charset="0"/>
              </a:rPr>
              <a:t>is </a:t>
            </a:r>
            <a:r>
              <a:rPr lang="en-GB" sz="2000" b="1" dirty="0">
                <a:latin typeface="Calibri" pitchFamily="34" charset="0"/>
              </a:rPr>
              <a:t>easy to predict that things will </a:t>
            </a:r>
            <a:r>
              <a:rPr lang="en-GB" sz="2000" b="1" dirty="0" smtClean="0">
                <a:latin typeface="Calibri" pitchFamily="34" charset="0"/>
              </a:rPr>
              <a:t>not easily change </a:t>
            </a:r>
            <a:r>
              <a:rPr lang="en-GB" sz="2000" b="1" dirty="0">
                <a:latin typeface="Calibri" pitchFamily="34" charset="0"/>
              </a:rPr>
              <a:t>by itself;</a:t>
            </a:r>
          </a:p>
          <a:p>
            <a:pPr>
              <a:buAutoNum type="arabicPeriod"/>
            </a:pPr>
            <a:r>
              <a:rPr lang="en-GB" sz="2000" b="1" dirty="0">
                <a:latin typeface="Calibri" pitchFamily="34" charset="0"/>
              </a:rPr>
              <a:t>It might be necessary to find out what </a:t>
            </a:r>
            <a:r>
              <a:rPr lang="en-GB" sz="2000" b="1" dirty="0" smtClean="0">
                <a:latin typeface="Calibri" pitchFamily="34" charset="0"/>
              </a:rPr>
              <a:t>is </a:t>
            </a:r>
            <a:r>
              <a:rPr lang="en-GB" sz="2000" b="1" dirty="0">
                <a:latin typeface="Calibri" pitchFamily="34" charset="0"/>
              </a:rPr>
              <a:t>keeping things as they are; </a:t>
            </a:r>
          </a:p>
          <a:p>
            <a:pPr>
              <a:buAutoNum type="arabicPeriod"/>
            </a:pPr>
            <a:r>
              <a:rPr lang="en-GB" sz="2000" b="1" dirty="0">
                <a:latin typeface="Calibri" pitchFamily="34" charset="0"/>
              </a:rPr>
              <a:t>The Team could  - if being asked - provide some </a:t>
            </a:r>
            <a:r>
              <a:rPr lang="en-GB" sz="2000" b="1" dirty="0" smtClean="0">
                <a:latin typeface="Calibri" pitchFamily="34" charset="0"/>
              </a:rPr>
              <a:t>background and outside </a:t>
            </a:r>
            <a:r>
              <a:rPr lang="en-GB" sz="2000" b="1" dirty="0">
                <a:latin typeface="Calibri" pitchFamily="34" charset="0"/>
              </a:rPr>
              <a:t>views to find ways for improvement based on the </a:t>
            </a:r>
            <a:r>
              <a:rPr lang="en-GB" sz="2000" b="1" dirty="0" smtClean="0">
                <a:latin typeface="Calibri" pitchFamily="34" charset="0"/>
              </a:rPr>
              <a:t>recommendations of the report. </a:t>
            </a:r>
            <a:endParaRPr lang="en-GB" sz="2000" b="1" dirty="0">
              <a:latin typeface="Calibri" pitchFamily="34" charset="0"/>
            </a:endParaRPr>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22</a:t>
            </a:fld>
            <a:endParaRPr lang="nl-NL" dirty="0"/>
          </a:p>
        </p:txBody>
      </p:sp>
    </p:spTree>
    <p:extLst>
      <p:ext uri="{BB962C8B-B14F-4D97-AF65-F5344CB8AC3E}">
        <p14:creationId xmlns:p14="http://schemas.microsoft.com/office/powerpoint/2010/main" val="939830555"/>
      </p:ext>
    </p:extLst>
  </p:cSld>
  <p:clrMapOvr>
    <a:masterClrMapping/>
  </p:clrMapOvr>
  <p:transition spd="med">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762125"/>
            <a:ext cx="8229600" cy="1195388"/>
          </a:xfrm>
        </p:spPr>
        <p:txBody>
          <a:bodyPr/>
          <a:lstStyle/>
          <a:p>
            <a:pPr eaLnBrk="1" hangingPunct="1"/>
            <a:r>
              <a:rPr lang="en-GB" altLang="en-US" sz="3200" b="1" dirty="0" smtClean="0"/>
              <a:t> </a:t>
            </a:r>
            <a:br>
              <a:rPr lang="en-GB" altLang="en-US" sz="3200" b="1" dirty="0" smtClean="0"/>
            </a:br>
            <a:endParaRPr lang="nl-NL" altLang="en-US" sz="3200" b="1" dirty="0" smtClean="0"/>
          </a:p>
        </p:txBody>
      </p:sp>
      <p:sp>
        <p:nvSpPr>
          <p:cNvPr id="5" name="Rectangle 1027"/>
          <p:cNvSpPr txBox="1">
            <a:spLocks noChangeArrowheads="1"/>
          </p:cNvSpPr>
          <p:nvPr/>
        </p:nvSpPr>
        <p:spPr bwMode="auto">
          <a:xfrm>
            <a:off x="786541" y="1358900"/>
            <a:ext cx="7634128" cy="536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endParaRPr lang="en-GB" sz="2000" b="1" dirty="0" smtClean="0">
              <a:latin typeface="Calibri" pitchFamily="34" charset="0"/>
            </a:endParaRPr>
          </a:p>
          <a:p>
            <a:r>
              <a:rPr lang="en-GB" sz="2000" b="1" dirty="0" smtClean="0">
                <a:latin typeface="Calibri" pitchFamily="34" charset="0"/>
              </a:rPr>
              <a:t>Report of a peer evaluation of</a:t>
            </a:r>
          </a:p>
          <a:p>
            <a:r>
              <a:rPr lang="en-GB" sz="2000" b="1" dirty="0" smtClean="0">
                <a:latin typeface="Calibri" pitchFamily="34" charset="0"/>
              </a:rPr>
              <a:t>the Danish Health and Medicines </a:t>
            </a:r>
          </a:p>
          <a:p>
            <a:r>
              <a:rPr lang="en-GB" sz="2000" b="1" dirty="0" smtClean="0">
                <a:latin typeface="Calibri" pitchFamily="34" charset="0"/>
              </a:rPr>
              <a:t>Authority (Sundhedsstyrelsen) </a:t>
            </a:r>
          </a:p>
          <a:p>
            <a:endParaRPr lang="en-GB" sz="2000" b="1" dirty="0" smtClean="0">
              <a:latin typeface="Calibri" pitchFamily="34" charset="0"/>
            </a:endParaRPr>
          </a:p>
          <a:p>
            <a:r>
              <a:rPr lang="en-GB" sz="2000" b="1" dirty="0" smtClean="0">
                <a:latin typeface="Calibri" pitchFamily="34" charset="0"/>
              </a:rPr>
              <a:t>EPSO peer evaluation report</a:t>
            </a:r>
          </a:p>
          <a:p>
            <a:endParaRPr lang="en-GB" sz="2000" b="1" dirty="0" smtClean="0">
              <a:latin typeface="Calibri" pitchFamily="34" charset="0"/>
            </a:endParaRPr>
          </a:p>
          <a:p>
            <a:r>
              <a:rPr lang="en-GB" sz="2000" b="1" dirty="0" smtClean="0">
                <a:latin typeface="Calibri" pitchFamily="34" charset="0"/>
              </a:rPr>
              <a:t>EPSO contact</a:t>
            </a:r>
          </a:p>
          <a:p>
            <a:r>
              <a:rPr lang="en-GB" sz="2000" b="1" dirty="0" smtClean="0">
                <a:latin typeface="Calibri" pitchFamily="34" charset="0"/>
              </a:rPr>
              <a:t>c/o EURinSPECT, Ms. Jooske Vos</a:t>
            </a:r>
          </a:p>
          <a:p>
            <a:r>
              <a:rPr lang="en-GB" sz="2000" b="1" dirty="0" smtClean="0">
                <a:latin typeface="Calibri" pitchFamily="34" charset="0"/>
              </a:rPr>
              <a:t>Benoordenhoutseweg 21-23</a:t>
            </a:r>
          </a:p>
          <a:p>
            <a:r>
              <a:rPr lang="en-GB" sz="2000" b="1" dirty="0" smtClean="0">
                <a:latin typeface="Calibri" pitchFamily="34" charset="0"/>
              </a:rPr>
              <a:t>2596 BA Den Haag</a:t>
            </a:r>
          </a:p>
          <a:p>
            <a:r>
              <a:rPr lang="en-GB" sz="2000" b="1" dirty="0" smtClean="0">
                <a:latin typeface="Calibri" pitchFamily="34" charset="0"/>
              </a:rPr>
              <a:t>The Netherlands</a:t>
            </a:r>
          </a:p>
          <a:p>
            <a:r>
              <a:rPr lang="en-GB" sz="2000" b="1" dirty="0" smtClean="0">
                <a:latin typeface="Calibri" pitchFamily="34" charset="0"/>
              </a:rPr>
              <a:t>T  +31703142458</a:t>
            </a:r>
          </a:p>
          <a:p>
            <a:r>
              <a:rPr lang="en-GB" sz="2000" b="1" dirty="0" smtClean="0">
                <a:latin typeface="Calibri" pitchFamily="34" charset="0"/>
              </a:rPr>
              <a:t>M +31613163557</a:t>
            </a:r>
          </a:p>
          <a:p>
            <a:r>
              <a:rPr lang="en-GB" sz="2000" b="1" dirty="0" smtClean="0">
                <a:latin typeface="Calibri" pitchFamily="34" charset="0"/>
                <a:hlinkClick r:id="rId3"/>
              </a:rPr>
              <a:t>info@epsonet.eu</a:t>
            </a:r>
            <a:endParaRPr lang="en-GB" sz="2000" b="1" dirty="0" smtClean="0">
              <a:latin typeface="Calibri" pitchFamily="34" charset="0"/>
            </a:endParaRPr>
          </a:p>
          <a:p>
            <a:r>
              <a:rPr lang="en-GB" sz="2000" b="1" dirty="0" smtClean="0">
                <a:latin typeface="Calibri" pitchFamily="34" charset="0"/>
                <a:hlinkClick r:id="rId4"/>
              </a:rPr>
              <a:t>info@eurinspect.eu</a:t>
            </a:r>
            <a:endParaRPr lang="en-GB" sz="2000" b="1" dirty="0" smtClean="0">
              <a:latin typeface="Calibri" pitchFamily="34" charset="0"/>
            </a:endParaRPr>
          </a:p>
          <a:p>
            <a:r>
              <a:rPr lang="en-GB" sz="2000" b="1" dirty="0" smtClean="0">
                <a:latin typeface="Calibri" pitchFamily="34" charset="0"/>
              </a:rPr>
              <a:t>www.epsonet.eu</a:t>
            </a:r>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23</a:t>
            </a:fld>
            <a:endParaRPr lang="nl-NL"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30725" y="1358899"/>
            <a:ext cx="3714750" cy="5362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2540910"/>
      </p:ext>
    </p:extLst>
  </p:cSld>
  <p:clrMapOvr>
    <a:masterClrMapping/>
  </p:clrMapOvr>
  <p:transition spd="med">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543761"/>
            <a:ext cx="8229600" cy="1076609"/>
          </a:xfrm>
        </p:spPr>
        <p:txBody>
          <a:bodyPr/>
          <a:lstStyle/>
          <a:p>
            <a:pPr eaLnBrk="1" hangingPunct="1"/>
            <a:r>
              <a:rPr lang="en-GB" altLang="en-US" sz="3200" b="1" dirty="0" smtClean="0"/>
              <a:t> A  Peer evaluation </a:t>
            </a:r>
            <a:br>
              <a:rPr lang="en-GB" altLang="en-US" sz="3200" b="1" dirty="0" smtClean="0"/>
            </a:br>
            <a:r>
              <a:rPr lang="en-GB" altLang="en-US" sz="3200" b="1" dirty="0" smtClean="0"/>
              <a:t>Motivation (1)</a:t>
            </a:r>
            <a:endParaRPr lang="nl-NL" altLang="en-US" sz="3200" b="1" dirty="0" smtClean="0"/>
          </a:p>
        </p:txBody>
      </p:sp>
      <p:sp>
        <p:nvSpPr>
          <p:cNvPr id="5" name="Rectangle 1027"/>
          <p:cNvSpPr txBox="1">
            <a:spLocks noChangeArrowheads="1"/>
          </p:cNvSpPr>
          <p:nvPr/>
        </p:nvSpPr>
        <p:spPr bwMode="auto">
          <a:xfrm>
            <a:off x="1024293" y="2620370"/>
            <a:ext cx="7355432"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buClr>
                <a:schemeClr val="tx1"/>
              </a:buClr>
              <a:buSzPct val="50000"/>
            </a:pPr>
            <a:r>
              <a:rPr lang="en-GB" altLang="en-US" sz="2000" b="1" dirty="0" smtClean="0">
                <a:latin typeface="Calibri" pitchFamily="34" charset="0"/>
              </a:rPr>
              <a:t>Ministry of Health: Letter to EPSO, June 24, 2013:</a:t>
            </a:r>
          </a:p>
          <a:p>
            <a:pPr marL="0" indent="0" eaLnBrk="1" hangingPunct="1">
              <a:buClr>
                <a:schemeClr val="tx1"/>
              </a:buClr>
              <a:buSzPct val="50000"/>
            </a:pPr>
            <a:endParaRPr lang="en-GB" altLang="en-US" sz="2000" b="1" dirty="0" smtClean="0">
              <a:latin typeface="Calibri" pitchFamily="34" charset="0"/>
            </a:endParaRPr>
          </a:p>
          <a:p>
            <a:pPr marL="0" indent="0" eaLnBrk="1" hangingPunct="1">
              <a:buClr>
                <a:schemeClr val="tx1"/>
              </a:buClr>
              <a:buSzPct val="50000"/>
            </a:pPr>
            <a:r>
              <a:rPr lang="en-GB" altLang="en-US" sz="2000" b="1" dirty="0" smtClean="0">
                <a:latin typeface="Calibri" pitchFamily="34" charset="0"/>
              </a:rPr>
              <a:t>Request for a peer evaluation of the supervisory function of the Danish Health and Medicine Authority (DHMA):</a:t>
            </a:r>
            <a:endParaRPr lang="en-GB" altLang="en-US" sz="2000" b="1" dirty="0">
              <a:latin typeface="Calibri" pitchFamily="34" charset="0"/>
            </a:endParaRPr>
          </a:p>
          <a:p>
            <a:pPr eaLnBrk="1" hangingPunct="1">
              <a:buClr>
                <a:schemeClr val="tx1"/>
              </a:buClr>
              <a:buSzPct val="50000"/>
              <a:buFont typeface="Wingdings" pitchFamily="2" charset="2"/>
              <a:buChar char="§"/>
            </a:pPr>
            <a:r>
              <a:rPr lang="en-GB" altLang="en-US" sz="2000" b="1" dirty="0" smtClean="0">
                <a:latin typeface="Calibri" pitchFamily="34" charset="0"/>
              </a:rPr>
              <a:t>Reason: number of cases brought forward by the press;</a:t>
            </a:r>
            <a:endParaRPr lang="en-GB" altLang="en-US" sz="2000" b="1" dirty="0">
              <a:latin typeface="Calibri" pitchFamily="34" charset="0"/>
            </a:endParaRPr>
          </a:p>
          <a:p>
            <a:pPr eaLnBrk="1" hangingPunct="1">
              <a:buClr>
                <a:schemeClr val="tx1"/>
              </a:buClr>
              <a:buSzPct val="50000"/>
              <a:buFont typeface="Wingdings" pitchFamily="2" charset="2"/>
              <a:buChar char="§"/>
            </a:pPr>
            <a:r>
              <a:rPr lang="en-GB" altLang="en-US" sz="2000" b="1" dirty="0" smtClean="0">
                <a:latin typeface="Calibri" pitchFamily="34" charset="0"/>
              </a:rPr>
              <a:t>Evaluation along the standards used in the evaluation of the Norwegian Board of Health Supervision (2011/2012).</a:t>
            </a:r>
            <a:endParaRPr lang="en-GB" altLang="en-US" sz="2000" b="1" dirty="0">
              <a:latin typeface="Calibri" pitchFamily="34" charset="0"/>
            </a:endParaRPr>
          </a:p>
          <a:p>
            <a:pPr marL="0" indent="0" eaLnBrk="1" hangingPunct="1">
              <a:buClr>
                <a:schemeClr val="tx1"/>
              </a:buClr>
              <a:buSzPct val="50000"/>
            </a:pPr>
            <a:r>
              <a:rPr lang="en-GB" altLang="en-US" sz="2000" b="1" dirty="0" smtClean="0">
                <a:latin typeface="Calibri" pitchFamily="34" charset="0"/>
              </a:rPr>
              <a:t>Aim: </a:t>
            </a:r>
            <a:endParaRPr lang="en-GB" altLang="en-US" sz="2000" b="1" dirty="0">
              <a:latin typeface="Calibri" pitchFamily="34" charset="0"/>
            </a:endParaRPr>
          </a:p>
          <a:p>
            <a:pPr eaLnBrk="1" hangingPunct="1">
              <a:buClr>
                <a:schemeClr val="tx1"/>
              </a:buClr>
              <a:buSzPct val="50000"/>
              <a:buFont typeface="Wingdings" pitchFamily="2" charset="2"/>
              <a:buChar char="§"/>
            </a:pPr>
            <a:r>
              <a:rPr lang="en-GB" altLang="en-US" sz="2000" b="1" dirty="0" smtClean="0">
                <a:latin typeface="Calibri" pitchFamily="34" charset="0"/>
              </a:rPr>
              <a:t>Determine whether DHMA works in a way that could be acknowledged as good supervisory practice;</a:t>
            </a:r>
          </a:p>
          <a:p>
            <a:pPr eaLnBrk="1" hangingPunct="1">
              <a:buClr>
                <a:schemeClr val="tx1"/>
              </a:buClr>
              <a:buSzPct val="50000"/>
              <a:buFont typeface="Wingdings" pitchFamily="2" charset="2"/>
              <a:buChar char="§"/>
            </a:pPr>
            <a:r>
              <a:rPr lang="en-GB" altLang="en-US" sz="2000" b="1" dirty="0" smtClean="0">
                <a:latin typeface="Calibri" pitchFamily="34" charset="0"/>
              </a:rPr>
              <a:t>Point out areas of improvement.</a:t>
            </a:r>
          </a:p>
          <a:p>
            <a:pPr marL="0" indent="0" eaLnBrk="1" hangingPunct="1">
              <a:buClr>
                <a:schemeClr val="tx1"/>
              </a:buClr>
              <a:buSzPct val="50000"/>
            </a:pPr>
            <a:endParaRPr lang="en-GB" altLang="en-US" sz="2000" b="1" dirty="0">
              <a:latin typeface="Calibri" pitchFamily="34" charset="0"/>
            </a:endParaRPr>
          </a:p>
          <a:p>
            <a:pPr eaLnBrk="1" hangingPunct="1">
              <a:buClr>
                <a:schemeClr val="tx1"/>
              </a:buClr>
              <a:buSzPct val="50000"/>
              <a:buFont typeface="Wingdings" pitchFamily="2" charset="2"/>
              <a:buChar char="§"/>
            </a:pPr>
            <a:endParaRPr lang="en-GB" altLang="en-US" sz="2000" b="1" dirty="0">
              <a:latin typeface="Calibri" pitchFamily="34" charset="0"/>
            </a:endParaRPr>
          </a:p>
          <a:p>
            <a:pPr eaLnBrk="1" hangingPunct="1">
              <a:buClr>
                <a:schemeClr val="tx1"/>
              </a:buClr>
              <a:buSzPct val="50000"/>
              <a:buFont typeface="Wingdings" pitchFamily="2" charset="2"/>
              <a:buChar char="§"/>
            </a:pPr>
            <a:endParaRPr lang="en-GB" altLang="en-US" sz="2000" b="1" dirty="0">
              <a:latin typeface="Calibri" pitchFamily="34" charset="0"/>
            </a:endParaRPr>
          </a:p>
          <a:p>
            <a:pPr algn="ctr">
              <a:spcBef>
                <a:spcPct val="20000"/>
              </a:spcBef>
              <a:buClr>
                <a:schemeClr val="accent2"/>
              </a:buClr>
              <a:buSzPct val="75000"/>
              <a:buFont typeface="Monotype Sorts"/>
              <a:buNone/>
            </a:pPr>
            <a:endParaRPr lang="en-GB" altLang="en-US" sz="3200" dirty="0">
              <a:latin typeface="Calibri" pitchFamily="34" charset="0"/>
            </a:endParaRPr>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3</a:t>
            </a:fld>
            <a:endParaRPr lang="nl-NL" dirty="0"/>
          </a:p>
        </p:txBody>
      </p:sp>
    </p:spTree>
  </p:cSld>
  <p:clrMapOvr>
    <a:masterClrMapping/>
  </p:clrMapOvr>
  <p:transition spd="med">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293427" y="1516465"/>
            <a:ext cx="8229600" cy="1062962"/>
          </a:xfrm>
        </p:spPr>
        <p:txBody>
          <a:bodyPr/>
          <a:lstStyle/>
          <a:p>
            <a:pPr eaLnBrk="1" hangingPunct="1"/>
            <a:r>
              <a:rPr lang="en-GB" altLang="en-US" sz="3200" b="1" dirty="0" smtClean="0"/>
              <a:t> A  Peer evaluation </a:t>
            </a:r>
            <a:br>
              <a:rPr lang="en-GB" altLang="en-US" sz="3200" b="1" dirty="0" smtClean="0"/>
            </a:br>
            <a:r>
              <a:rPr lang="en-GB" altLang="en-US" sz="3200" b="1" dirty="0" smtClean="0"/>
              <a:t>Motivation (2)</a:t>
            </a:r>
            <a:endParaRPr lang="nl-NL" altLang="en-US" sz="3200" b="1" dirty="0" smtClean="0"/>
          </a:p>
        </p:txBody>
      </p:sp>
      <p:sp>
        <p:nvSpPr>
          <p:cNvPr id="5" name="Rectangle 1027"/>
          <p:cNvSpPr txBox="1">
            <a:spLocks noChangeArrowheads="1"/>
          </p:cNvSpPr>
          <p:nvPr/>
        </p:nvSpPr>
        <p:spPr bwMode="auto">
          <a:xfrm>
            <a:off x="1133475" y="2616318"/>
            <a:ext cx="7043738" cy="3740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buClr>
                <a:schemeClr val="tx1"/>
              </a:buClr>
              <a:buSzPct val="50000"/>
            </a:pPr>
            <a:r>
              <a:rPr lang="en-GB" altLang="en-US" sz="2000" b="1" dirty="0" smtClean="0">
                <a:latin typeface="Calibri" pitchFamily="34" charset="0"/>
              </a:rPr>
              <a:t>Ministry of Health: Letter to EPSO, June 24, 2013:</a:t>
            </a:r>
          </a:p>
          <a:p>
            <a:pPr marL="0" indent="0" eaLnBrk="1" hangingPunct="1">
              <a:buClr>
                <a:schemeClr val="tx1"/>
              </a:buClr>
              <a:buSzPct val="50000"/>
            </a:pPr>
            <a:r>
              <a:rPr lang="en-GB" altLang="en-US" sz="2000" b="1" dirty="0" smtClean="0">
                <a:latin typeface="Calibri" pitchFamily="34" charset="0"/>
              </a:rPr>
              <a:t>Focus on:</a:t>
            </a:r>
            <a:endParaRPr lang="en-GB" altLang="en-US" sz="2000" b="1" dirty="0">
              <a:latin typeface="Calibri" pitchFamily="34" charset="0"/>
            </a:endParaRPr>
          </a:p>
          <a:p>
            <a:pPr eaLnBrk="1" hangingPunct="1">
              <a:buClr>
                <a:schemeClr val="tx1"/>
              </a:buClr>
              <a:buSzPct val="50000"/>
              <a:buFont typeface="Wingdings" pitchFamily="2" charset="2"/>
              <a:buChar char="§"/>
            </a:pPr>
            <a:r>
              <a:rPr lang="en-GB" altLang="en-US" sz="2000" b="1" dirty="0" smtClean="0">
                <a:latin typeface="Calibri" pitchFamily="34" charset="0"/>
              </a:rPr>
              <a:t>Handling of concerns of licensed  health personnel;</a:t>
            </a:r>
          </a:p>
          <a:p>
            <a:pPr eaLnBrk="1" hangingPunct="1">
              <a:buClr>
                <a:schemeClr val="tx1"/>
              </a:buClr>
              <a:buSzPct val="50000"/>
              <a:buFont typeface="Wingdings" pitchFamily="2" charset="2"/>
              <a:buChar char="§"/>
            </a:pPr>
            <a:r>
              <a:rPr lang="en-GB" altLang="en-US" sz="2000" b="1" dirty="0" smtClean="0">
                <a:latin typeface="Calibri" pitchFamily="34" charset="0"/>
              </a:rPr>
              <a:t>Handling of incident cases;</a:t>
            </a:r>
          </a:p>
          <a:p>
            <a:pPr eaLnBrk="1" hangingPunct="1">
              <a:buClr>
                <a:schemeClr val="tx1"/>
              </a:buClr>
              <a:buSzPct val="50000"/>
              <a:buFont typeface="Wingdings" pitchFamily="2" charset="2"/>
              <a:buChar char="§"/>
            </a:pPr>
            <a:r>
              <a:rPr lang="en-GB" altLang="en-US" sz="2000" b="1" dirty="0" smtClean="0">
                <a:latin typeface="Calibri" pitchFamily="34" charset="0"/>
              </a:rPr>
              <a:t>Evaluation of changes made by DHMA since 2011;</a:t>
            </a:r>
          </a:p>
          <a:p>
            <a:pPr eaLnBrk="1" hangingPunct="1">
              <a:buClr>
                <a:schemeClr val="tx1"/>
              </a:buClr>
              <a:buSzPct val="50000"/>
              <a:buFont typeface="Wingdings" pitchFamily="2" charset="2"/>
              <a:buChar char="§"/>
            </a:pPr>
            <a:r>
              <a:rPr lang="en-GB" altLang="en-US" sz="2000" b="1" dirty="0" smtClean="0">
                <a:latin typeface="Calibri" pitchFamily="34" charset="0"/>
              </a:rPr>
              <a:t>Supervision of risk organisations with proactive supervision;</a:t>
            </a:r>
          </a:p>
          <a:p>
            <a:pPr eaLnBrk="1" hangingPunct="1">
              <a:buClr>
                <a:schemeClr val="tx1"/>
              </a:buClr>
              <a:buSzPct val="50000"/>
              <a:buFont typeface="Wingdings" pitchFamily="2" charset="2"/>
              <a:buChar char="§"/>
            </a:pPr>
            <a:r>
              <a:rPr lang="en-GB" altLang="en-US" sz="2000" b="1" dirty="0" smtClean="0">
                <a:latin typeface="Calibri" pitchFamily="34" charset="0"/>
              </a:rPr>
              <a:t>Incident handling of risk organisations (case </a:t>
            </a:r>
            <a:r>
              <a:rPr lang="en-GB" altLang="en-US" sz="2000" b="1" dirty="0" err="1" smtClean="0">
                <a:latin typeface="Calibri" pitchFamily="34" charset="0"/>
              </a:rPr>
              <a:t>Glostrup</a:t>
            </a:r>
            <a:r>
              <a:rPr lang="en-GB" altLang="en-US" sz="2000" b="1" dirty="0" smtClean="0">
                <a:latin typeface="Calibri" pitchFamily="34" charset="0"/>
              </a:rPr>
              <a:t> and </a:t>
            </a:r>
            <a:r>
              <a:rPr lang="en-GB" altLang="en-US" sz="2000" b="1" dirty="0" err="1" smtClean="0">
                <a:latin typeface="Calibri" pitchFamily="34" charset="0"/>
              </a:rPr>
              <a:t>Herlev</a:t>
            </a:r>
            <a:r>
              <a:rPr lang="en-GB" altLang="en-US" sz="2000" b="1" dirty="0" smtClean="0">
                <a:latin typeface="Calibri" pitchFamily="34" charset="0"/>
              </a:rPr>
              <a:t>);</a:t>
            </a:r>
          </a:p>
          <a:p>
            <a:pPr eaLnBrk="1" hangingPunct="1">
              <a:buClr>
                <a:schemeClr val="tx1"/>
              </a:buClr>
              <a:buSzPct val="50000"/>
              <a:buFont typeface="Wingdings" pitchFamily="2" charset="2"/>
              <a:buChar char="§"/>
            </a:pPr>
            <a:r>
              <a:rPr lang="en-GB" altLang="en-US" sz="2000" b="1" dirty="0" smtClean="0">
                <a:latin typeface="Calibri" pitchFamily="34" charset="0"/>
              </a:rPr>
              <a:t>Handling of risk areas (use of </a:t>
            </a:r>
            <a:r>
              <a:rPr lang="en-GB" altLang="en-US" sz="2000" b="1" dirty="0" err="1" smtClean="0">
                <a:latin typeface="Calibri" pitchFamily="34" charset="0"/>
              </a:rPr>
              <a:t>misoprostol</a:t>
            </a:r>
            <a:r>
              <a:rPr lang="en-GB" altLang="en-US" sz="2000" b="1" dirty="0" smtClean="0">
                <a:latin typeface="Calibri" pitchFamily="34" charset="0"/>
              </a:rPr>
              <a:t>, radiology case, mammography case);</a:t>
            </a:r>
          </a:p>
          <a:p>
            <a:pPr eaLnBrk="1" hangingPunct="1">
              <a:buClr>
                <a:schemeClr val="tx1"/>
              </a:buClr>
              <a:buSzPct val="50000"/>
              <a:buFont typeface="Wingdings" pitchFamily="2" charset="2"/>
              <a:buChar char="§"/>
            </a:pPr>
            <a:r>
              <a:rPr lang="en-GB" altLang="en-US" sz="2000" b="1" dirty="0" smtClean="0">
                <a:latin typeface="Calibri" pitchFamily="34" charset="0"/>
              </a:rPr>
              <a:t>International standards.</a:t>
            </a:r>
            <a:endParaRPr lang="en-GB" altLang="en-US" sz="2000" b="1" dirty="0">
              <a:latin typeface="Calibri" pitchFamily="34" charset="0"/>
            </a:endParaRPr>
          </a:p>
          <a:p>
            <a:pPr marL="0" indent="0" eaLnBrk="1" hangingPunct="1">
              <a:buClr>
                <a:schemeClr val="tx1"/>
              </a:buClr>
              <a:buSzPct val="50000"/>
            </a:pPr>
            <a:endParaRPr lang="en-GB" altLang="en-US" sz="2000" b="1" dirty="0">
              <a:latin typeface="Calibri" pitchFamily="34" charset="0"/>
            </a:endParaRPr>
          </a:p>
          <a:p>
            <a:pPr eaLnBrk="1" hangingPunct="1">
              <a:buClr>
                <a:schemeClr val="tx1"/>
              </a:buClr>
              <a:buSzPct val="50000"/>
              <a:buFont typeface="Wingdings" pitchFamily="2" charset="2"/>
              <a:buChar char="§"/>
            </a:pPr>
            <a:endParaRPr lang="en-GB" altLang="en-US" sz="2000" b="1" dirty="0">
              <a:latin typeface="Calibri" pitchFamily="34" charset="0"/>
            </a:endParaRPr>
          </a:p>
          <a:p>
            <a:pPr eaLnBrk="1" hangingPunct="1">
              <a:buClr>
                <a:schemeClr val="tx1"/>
              </a:buClr>
              <a:buSzPct val="50000"/>
              <a:buFont typeface="Wingdings" pitchFamily="2" charset="2"/>
              <a:buChar char="§"/>
            </a:pPr>
            <a:endParaRPr lang="en-GB" altLang="en-US" sz="2000" b="1" dirty="0">
              <a:latin typeface="Calibri" pitchFamily="34" charset="0"/>
            </a:endParaRPr>
          </a:p>
          <a:p>
            <a:pPr algn="ctr">
              <a:spcBef>
                <a:spcPct val="20000"/>
              </a:spcBef>
              <a:buClr>
                <a:schemeClr val="accent2"/>
              </a:buClr>
              <a:buSzPct val="75000"/>
              <a:buFont typeface="Monotype Sorts"/>
              <a:buNone/>
            </a:pPr>
            <a:endParaRPr lang="en-GB" altLang="en-US" sz="3200" dirty="0">
              <a:latin typeface="Calibri" pitchFamily="34" charset="0"/>
            </a:endParaRPr>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4</a:t>
            </a:fld>
            <a:endParaRPr lang="nl-NL" dirty="0"/>
          </a:p>
        </p:txBody>
      </p:sp>
    </p:spTree>
  </p:cSld>
  <p:clrMapOvr>
    <a:masterClrMapping/>
  </p:clrMapOvr>
  <p:transition spd="med">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571057"/>
            <a:ext cx="8229600" cy="1195388"/>
          </a:xfrm>
        </p:spPr>
        <p:txBody>
          <a:bodyPr/>
          <a:lstStyle/>
          <a:p>
            <a:pPr eaLnBrk="1" hangingPunct="1"/>
            <a:r>
              <a:rPr lang="en-GB" altLang="en-US" sz="3200" b="1" dirty="0" smtClean="0"/>
              <a:t> A  Peer evaluation </a:t>
            </a:r>
            <a:br>
              <a:rPr lang="en-GB" altLang="en-US" sz="3200" b="1" dirty="0" smtClean="0"/>
            </a:br>
            <a:r>
              <a:rPr lang="en-GB" altLang="en-US" sz="3200" b="1" dirty="0" smtClean="0"/>
              <a:t>what to expect and what not (1)</a:t>
            </a:r>
            <a:endParaRPr lang="nl-NL" altLang="en-US" sz="3200" b="1" dirty="0" smtClean="0"/>
          </a:p>
        </p:txBody>
      </p:sp>
      <p:sp>
        <p:nvSpPr>
          <p:cNvPr id="5" name="Rectangle 1027"/>
          <p:cNvSpPr txBox="1">
            <a:spLocks noChangeArrowheads="1"/>
          </p:cNvSpPr>
          <p:nvPr/>
        </p:nvSpPr>
        <p:spPr bwMode="auto">
          <a:xfrm>
            <a:off x="1133475" y="2602671"/>
            <a:ext cx="7043738"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buClr>
                <a:schemeClr val="tx1"/>
              </a:buClr>
              <a:buSzPct val="50000"/>
            </a:pPr>
            <a:endParaRPr lang="en-GB" altLang="en-US" sz="2000" b="1" dirty="0" smtClean="0">
              <a:latin typeface="Calibri" pitchFamily="34" charset="0"/>
            </a:endParaRPr>
          </a:p>
          <a:p>
            <a:pPr marL="0" indent="0" eaLnBrk="1" hangingPunct="1">
              <a:buClr>
                <a:schemeClr val="tx1"/>
              </a:buClr>
              <a:buSzPct val="50000"/>
            </a:pPr>
            <a:r>
              <a:rPr lang="en-GB" altLang="en-US" sz="2000" b="1" dirty="0">
                <a:latin typeface="Calibri" pitchFamily="34" charset="0"/>
              </a:rPr>
              <a:t>A peer evaluation is not:</a:t>
            </a:r>
          </a:p>
          <a:p>
            <a:pPr eaLnBrk="1" hangingPunct="1">
              <a:buClr>
                <a:schemeClr val="tx1"/>
              </a:buClr>
              <a:buSzPct val="50000"/>
              <a:buFont typeface="Wingdings" pitchFamily="2" charset="2"/>
              <a:buChar char="§"/>
            </a:pPr>
            <a:r>
              <a:rPr lang="en-GB" altLang="en-US" sz="2000" b="1" dirty="0">
                <a:latin typeface="Calibri" pitchFamily="34" charset="0"/>
              </a:rPr>
              <a:t>an exhaustive and comprehensive overview of all activities of the regulator;</a:t>
            </a:r>
          </a:p>
          <a:p>
            <a:pPr eaLnBrk="1" hangingPunct="1">
              <a:buClr>
                <a:schemeClr val="tx1"/>
              </a:buClr>
              <a:buSzPct val="50000"/>
              <a:buFont typeface="Wingdings" pitchFamily="2" charset="2"/>
              <a:buChar char="§"/>
            </a:pPr>
            <a:r>
              <a:rPr lang="en-GB" altLang="en-US" sz="2000" b="1" dirty="0">
                <a:latin typeface="Calibri" pitchFamily="34" charset="0"/>
              </a:rPr>
              <a:t>an investigation of all available information.</a:t>
            </a:r>
          </a:p>
          <a:p>
            <a:pPr marL="0" indent="0" eaLnBrk="1" hangingPunct="1">
              <a:buClr>
                <a:schemeClr val="tx1"/>
              </a:buClr>
              <a:buSzPct val="50000"/>
            </a:pPr>
            <a:endParaRPr lang="en-GB" altLang="en-US" sz="2000" b="1" dirty="0">
              <a:latin typeface="Calibri" pitchFamily="34" charset="0"/>
            </a:endParaRPr>
          </a:p>
          <a:p>
            <a:pPr marL="0" indent="0" eaLnBrk="1" hangingPunct="1">
              <a:buClr>
                <a:schemeClr val="tx1"/>
              </a:buClr>
              <a:buSzPct val="50000"/>
            </a:pPr>
            <a:r>
              <a:rPr lang="en-GB" altLang="en-US" sz="2000" b="1" dirty="0">
                <a:latin typeface="Calibri" pitchFamily="34" charset="0"/>
              </a:rPr>
              <a:t>It gives not : </a:t>
            </a:r>
          </a:p>
          <a:p>
            <a:pPr eaLnBrk="1" hangingPunct="1">
              <a:buClr>
                <a:schemeClr val="tx1"/>
              </a:buClr>
              <a:buSzPct val="50000"/>
              <a:buFont typeface="Wingdings" pitchFamily="2" charset="2"/>
              <a:buChar char="§"/>
            </a:pPr>
            <a:r>
              <a:rPr lang="en-GB" altLang="en-US" sz="2000" b="1" dirty="0">
                <a:latin typeface="Calibri" pitchFamily="34" charset="0"/>
              </a:rPr>
              <a:t>a judgement on all political questions;</a:t>
            </a:r>
          </a:p>
          <a:p>
            <a:pPr eaLnBrk="1" hangingPunct="1">
              <a:buClr>
                <a:schemeClr val="tx1"/>
              </a:buClr>
              <a:buSzPct val="50000"/>
              <a:buFont typeface="Wingdings" pitchFamily="2" charset="2"/>
              <a:buChar char="§"/>
            </a:pPr>
            <a:r>
              <a:rPr lang="en-GB" altLang="en-US" sz="2000" b="1" dirty="0">
                <a:latin typeface="Calibri" pitchFamily="34" charset="0"/>
              </a:rPr>
              <a:t>a vision about causes and consequences;</a:t>
            </a:r>
          </a:p>
          <a:p>
            <a:pPr eaLnBrk="1" hangingPunct="1">
              <a:buClr>
                <a:schemeClr val="tx1"/>
              </a:buClr>
              <a:buSzPct val="50000"/>
              <a:buFont typeface="Wingdings" pitchFamily="2" charset="2"/>
              <a:buChar char="§"/>
            </a:pPr>
            <a:r>
              <a:rPr lang="en-GB" altLang="en-US" sz="2000" b="1" dirty="0">
                <a:latin typeface="Calibri" pitchFamily="34" charset="0"/>
              </a:rPr>
              <a:t>a historic analyses of how and </a:t>
            </a:r>
            <a:r>
              <a:rPr lang="en-GB" altLang="en-US" sz="2000" b="1" dirty="0" smtClean="0">
                <a:latin typeface="Calibri" pitchFamily="34" charset="0"/>
              </a:rPr>
              <a:t>why, especially not in mentioned cases. </a:t>
            </a:r>
            <a:endParaRPr lang="en-GB" altLang="en-US" sz="2000" b="1" dirty="0">
              <a:latin typeface="Calibri" pitchFamily="34" charset="0"/>
            </a:endParaRPr>
          </a:p>
          <a:p>
            <a:pPr marL="0" indent="0" eaLnBrk="1" hangingPunct="1">
              <a:buClr>
                <a:schemeClr val="tx1"/>
              </a:buClr>
              <a:buSzPct val="50000"/>
            </a:pPr>
            <a:endParaRPr lang="en-GB" altLang="en-US" sz="2000" b="1" dirty="0">
              <a:latin typeface="Calibri" pitchFamily="34" charset="0"/>
            </a:endParaRPr>
          </a:p>
          <a:p>
            <a:pPr eaLnBrk="1" hangingPunct="1">
              <a:buClr>
                <a:schemeClr val="tx1"/>
              </a:buClr>
              <a:buSzPct val="50000"/>
              <a:buFont typeface="Wingdings" pitchFamily="2" charset="2"/>
              <a:buChar char="§"/>
            </a:pPr>
            <a:endParaRPr lang="en-GB" altLang="en-US" sz="2000" b="1" dirty="0">
              <a:latin typeface="Calibri" pitchFamily="34" charset="0"/>
            </a:endParaRPr>
          </a:p>
          <a:p>
            <a:pPr eaLnBrk="1" hangingPunct="1">
              <a:buClr>
                <a:schemeClr val="tx1"/>
              </a:buClr>
              <a:buSzPct val="50000"/>
              <a:buFont typeface="Wingdings" pitchFamily="2" charset="2"/>
              <a:buChar char="§"/>
            </a:pPr>
            <a:endParaRPr lang="en-GB" altLang="en-US" sz="2000" b="1" dirty="0">
              <a:latin typeface="Calibri" pitchFamily="34" charset="0"/>
            </a:endParaRPr>
          </a:p>
          <a:p>
            <a:pPr algn="ctr">
              <a:spcBef>
                <a:spcPct val="20000"/>
              </a:spcBef>
              <a:buClr>
                <a:schemeClr val="accent2"/>
              </a:buClr>
              <a:buSzPct val="75000"/>
              <a:buFont typeface="Monotype Sorts"/>
              <a:buNone/>
            </a:pPr>
            <a:endParaRPr lang="en-GB" altLang="en-US" sz="3200" dirty="0">
              <a:latin typeface="Calibri" pitchFamily="34" charset="0"/>
            </a:endParaRPr>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5</a:t>
            </a:fld>
            <a:endParaRPr lang="nl-NL" dirty="0"/>
          </a:p>
        </p:txBody>
      </p:sp>
    </p:spTree>
  </p:cSld>
  <p:clrMapOvr>
    <a:masterClrMapping/>
  </p:clrMapOvr>
  <p:transition spd="med">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382254" y="1366339"/>
            <a:ext cx="8229600" cy="1195388"/>
          </a:xfrm>
        </p:spPr>
        <p:txBody>
          <a:bodyPr/>
          <a:lstStyle/>
          <a:p>
            <a:pPr eaLnBrk="1" hangingPunct="1"/>
            <a:r>
              <a:rPr lang="en-GB" altLang="en-US" sz="3200" b="1" dirty="0" smtClean="0"/>
              <a:t> A  Peer evaluation </a:t>
            </a:r>
            <a:br>
              <a:rPr lang="en-GB" altLang="en-US" sz="3200" b="1" dirty="0" smtClean="0"/>
            </a:br>
            <a:r>
              <a:rPr lang="en-GB" altLang="en-US" sz="3200" b="1" dirty="0" smtClean="0"/>
              <a:t>what to expect and what not (2)</a:t>
            </a:r>
            <a:endParaRPr lang="nl-NL" altLang="en-US" sz="3200" b="1" dirty="0" smtClean="0"/>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6</a:t>
            </a:fld>
            <a:endParaRPr lang="nl-NL" dirty="0"/>
          </a:p>
        </p:txBody>
      </p:sp>
      <p:sp>
        <p:nvSpPr>
          <p:cNvPr id="5" name="Rectangle 1027"/>
          <p:cNvSpPr txBox="1">
            <a:spLocks noChangeArrowheads="1"/>
          </p:cNvSpPr>
          <p:nvPr/>
        </p:nvSpPr>
        <p:spPr bwMode="auto">
          <a:xfrm>
            <a:off x="1179627" y="2561727"/>
            <a:ext cx="7429612"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buClr>
                <a:schemeClr val="tx1"/>
              </a:buClr>
              <a:buSzPct val="50000"/>
            </a:pPr>
            <a:r>
              <a:rPr lang="en-GB" altLang="en-US" sz="2000" b="1" dirty="0">
                <a:latin typeface="Calibri" pitchFamily="34" charset="0"/>
              </a:rPr>
              <a:t>A peer evaluation is:</a:t>
            </a:r>
          </a:p>
          <a:p>
            <a:pPr eaLnBrk="1" hangingPunct="1">
              <a:buClr>
                <a:schemeClr val="tx1"/>
              </a:buClr>
              <a:buSzPct val="50000"/>
              <a:buFont typeface="Wingdings" pitchFamily="2" charset="2"/>
              <a:buChar char="§"/>
            </a:pPr>
            <a:r>
              <a:rPr lang="en-GB" altLang="en-US" sz="2000" b="1" dirty="0">
                <a:latin typeface="Calibri" pitchFamily="34" charset="0"/>
              </a:rPr>
              <a:t>ad hoc observation;</a:t>
            </a:r>
          </a:p>
          <a:p>
            <a:pPr eaLnBrk="1" hangingPunct="1">
              <a:buClr>
                <a:schemeClr val="tx1"/>
              </a:buClr>
              <a:buSzPct val="50000"/>
              <a:buFont typeface="Wingdings" pitchFamily="2" charset="2"/>
              <a:buChar char="§"/>
            </a:pPr>
            <a:r>
              <a:rPr lang="en-GB" altLang="en-US" sz="2000" b="1" dirty="0">
                <a:latin typeface="Calibri" pitchFamily="34" charset="0"/>
              </a:rPr>
              <a:t>by qualified peers -outsiders ;</a:t>
            </a:r>
          </a:p>
          <a:p>
            <a:pPr eaLnBrk="1" hangingPunct="1">
              <a:buClr>
                <a:schemeClr val="tx1"/>
              </a:buClr>
              <a:buSzPct val="50000"/>
              <a:buFont typeface="Wingdings" pitchFamily="2" charset="2"/>
              <a:buChar char="§"/>
            </a:pPr>
            <a:r>
              <a:rPr lang="en-GB" altLang="en-US" sz="2000" b="1" dirty="0">
                <a:latin typeface="Calibri" pitchFamily="34" charset="0"/>
              </a:rPr>
              <a:t>based on interviews  and documentation;</a:t>
            </a:r>
          </a:p>
          <a:p>
            <a:pPr eaLnBrk="1" hangingPunct="1">
              <a:buClr>
                <a:schemeClr val="tx1"/>
              </a:buClr>
              <a:buSzPct val="50000"/>
              <a:buFont typeface="Wingdings" pitchFamily="2" charset="2"/>
              <a:buChar char="§"/>
            </a:pPr>
            <a:r>
              <a:rPr lang="en-GB" altLang="en-US" sz="2000" b="1" dirty="0">
                <a:latin typeface="Calibri" pitchFamily="34" charset="0"/>
              </a:rPr>
              <a:t>Drawn up in a relatively short period;</a:t>
            </a:r>
          </a:p>
          <a:p>
            <a:pPr eaLnBrk="1" hangingPunct="1">
              <a:buClr>
                <a:schemeClr val="tx1"/>
              </a:buClr>
              <a:buSzPct val="50000"/>
              <a:buFont typeface="Wingdings" pitchFamily="2" charset="2"/>
              <a:buChar char="§"/>
            </a:pPr>
            <a:r>
              <a:rPr lang="en-GB" sz="2000" b="1" dirty="0">
                <a:latin typeface="Calibri" pitchFamily="34" charset="0"/>
              </a:rPr>
              <a:t>mirrored against a set of ‘ideal’ norms and standards for supervisory organisations. </a:t>
            </a:r>
          </a:p>
          <a:p>
            <a:pPr marL="0" indent="0" eaLnBrk="1" hangingPunct="1">
              <a:buClr>
                <a:schemeClr val="tx1"/>
              </a:buClr>
              <a:buSzPct val="50000"/>
            </a:pPr>
            <a:r>
              <a:rPr lang="en-GB" sz="2000" b="1" dirty="0">
                <a:latin typeface="Calibri" pitchFamily="34" charset="0"/>
              </a:rPr>
              <a:t> </a:t>
            </a:r>
            <a:r>
              <a:rPr lang="en-GB" altLang="en-US" sz="2000" b="1" dirty="0">
                <a:latin typeface="Calibri" pitchFamily="34" charset="0"/>
              </a:rPr>
              <a:t>It should give : </a:t>
            </a:r>
          </a:p>
          <a:p>
            <a:pPr eaLnBrk="1" hangingPunct="1">
              <a:buClr>
                <a:schemeClr val="tx1"/>
              </a:buClr>
              <a:buSzPct val="50000"/>
              <a:buFont typeface="Wingdings" pitchFamily="2" charset="2"/>
              <a:buChar char="§"/>
            </a:pPr>
            <a:r>
              <a:rPr lang="en-GB" altLang="en-US" sz="2000" b="1" dirty="0">
                <a:latin typeface="Calibri" pitchFamily="34" charset="0"/>
              </a:rPr>
              <a:t>areas for improvement for the organisation  and the Ministry;</a:t>
            </a:r>
          </a:p>
          <a:p>
            <a:pPr eaLnBrk="1" hangingPunct="1">
              <a:buClr>
                <a:schemeClr val="tx1"/>
              </a:buClr>
              <a:buSzPct val="50000"/>
              <a:buFont typeface="Wingdings" pitchFamily="2" charset="2"/>
              <a:buChar char="§"/>
            </a:pPr>
            <a:r>
              <a:rPr lang="en-GB" altLang="en-US" sz="2000" b="1" dirty="0">
                <a:latin typeface="Calibri" pitchFamily="34" charset="0"/>
              </a:rPr>
              <a:t>A constructive judgement against the ideal of best practises of supervisory organisations in Europe.</a:t>
            </a:r>
          </a:p>
        </p:txBody>
      </p:sp>
    </p:spTree>
    <p:extLst>
      <p:ext uri="{BB962C8B-B14F-4D97-AF65-F5344CB8AC3E}">
        <p14:creationId xmlns:p14="http://schemas.microsoft.com/office/powerpoint/2010/main" val="1031395800"/>
      </p:ext>
    </p:extLst>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762125"/>
            <a:ext cx="8229600" cy="1195388"/>
          </a:xfrm>
        </p:spPr>
        <p:txBody>
          <a:bodyPr/>
          <a:lstStyle/>
          <a:p>
            <a:pPr eaLnBrk="1" hangingPunct="1"/>
            <a:r>
              <a:rPr lang="en-GB" altLang="en-US" sz="3200" b="1" dirty="0" smtClean="0"/>
              <a:t>A  Peer evaluation </a:t>
            </a:r>
            <a:br>
              <a:rPr lang="en-GB" altLang="en-US" sz="3200" b="1" dirty="0" smtClean="0"/>
            </a:br>
            <a:r>
              <a:rPr lang="en-GB" altLang="en-US" sz="3200" b="1" dirty="0" smtClean="0"/>
              <a:t>what to expect and what not (3)</a:t>
            </a:r>
            <a:endParaRPr lang="nl-NL" altLang="en-US" sz="3200" b="1" dirty="0" smtClean="0"/>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7</a:t>
            </a:fld>
            <a:endParaRPr lang="nl-NL" dirty="0"/>
          </a:p>
        </p:txBody>
      </p:sp>
      <p:sp>
        <p:nvSpPr>
          <p:cNvPr id="5" name="Rectangle 1027"/>
          <p:cNvSpPr txBox="1">
            <a:spLocks noChangeArrowheads="1"/>
          </p:cNvSpPr>
          <p:nvPr/>
        </p:nvSpPr>
        <p:spPr bwMode="auto">
          <a:xfrm>
            <a:off x="1257188" y="2957513"/>
            <a:ext cx="7163481" cy="3033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marL="0" indent="0" eaLnBrk="1" hangingPunct="1">
              <a:buClr>
                <a:schemeClr val="tx1"/>
              </a:buClr>
              <a:buSzPct val="50000"/>
            </a:pPr>
            <a:r>
              <a:rPr lang="en-GB" altLang="en-US" sz="2000" b="1" dirty="0">
                <a:latin typeface="Calibri" pitchFamily="34" charset="0"/>
              </a:rPr>
              <a:t>We hope that:</a:t>
            </a:r>
          </a:p>
          <a:p>
            <a:pPr marL="0" indent="0" eaLnBrk="1" hangingPunct="1">
              <a:buClr>
                <a:schemeClr val="tx1"/>
              </a:buClr>
              <a:buSzPct val="50000"/>
            </a:pPr>
            <a:r>
              <a:rPr lang="en-GB" altLang="en-US" sz="2000" b="1" dirty="0">
                <a:latin typeface="Calibri" pitchFamily="34" charset="0"/>
              </a:rPr>
              <a:t>- the Ministry of Health and </a:t>
            </a:r>
          </a:p>
          <a:p>
            <a:pPr marL="0" indent="0" eaLnBrk="1" hangingPunct="1">
              <a:buClr>
                <a:schemeClr val="tx1"/>
              </a:buClr>
              <a:buSzPct val="50000"/>
            </a:pPr>
            <a:r>
              <a:rPr lang="en-GB" altLang="en-US" sz="2000" b="1" dirty="0">
                <a:latin typeface="Calibri" pitchFamily="34" charset="0"/>
              </a:rPr>
              <a:t>- the Danish Health and Medicines Authority, </a:t>
            </a:r>
          </a:p>
          <a:p>
            <a:pPr marL="0" indent="0" eaLnBrk="1" hangingPunct="1">
              <a:buClr>
                <a:schemeClr val="tx1"/>
              </a:buClr>
              <a:buSzPct val="50000"/>
            </a:pPr>
            <a:endParaRPr lang="en-GB" altLang="en-US" sz="2000" b="1" dirty="0">
              <a:latin typeface="Calibri" pitchFamily="34" charset="0"/>
            </a:endParaRPr>
          </a:p>
          <a:p>
            <a:pPr marL="0" indent="0" eaLnBrk="1" hangingPunct="1">
              <a:buClr>
                <a:schemeClr val="tx1"/>
              </a:buClr>
              <a:buSzPct val="50000"/>
            </a:pPr>
            <a:r>
              <a:rPr lang="en-GB" altLang="en-US" sz="2000" b="1" dirty="0">
                <a:latin typeface="Calibri" pitchFamily="34" charset="0"/>
              </a:rPr>
              <a:t>will find the report;</a:t>
            </a:r>
          </a:p>
          <a:p>
            <a:pPr marL="342900" indent="-342900" eaLnBrk="1" hangingPunct="1">
              <a:buClr>
                <a:schemeClr val="tx1"/>
              </a:buClr>
              <a:buSzPct val="50000"/>
              <a:buFontTx/>
              <a:buChar char="-"/>
            </a:pPr>
            <a:r>
              <a:rPr lang="en-GB" altLang="en-US" sz="2000" b="1" dirty="0">
                <a:latin typeface="Calibri" pitchFamily="34" charset="0"/>
              </a:rPr>
              <a:t>useful in helping to take its supervisory functions forward;</a:t>
            </a:r>
          </a:p>
          <a:p>
            <a:pPr marL="342900" indent="-342900" eaLnBrk="1" hangingPunct="1">
              <a:buClr>
                <a:schemeClr val="tx1"/>
              </a:buClr>
              <a:buSzPct val="50000"/>
              <a:buFontTx/>
              <a:buChar char="-"/>
            </a:pPr>
            <a:r>
              <a:rPr lang="en-GB" altLang="en-US" sz="2000" b="1" dirty="0">
                <a:latin typeface="Calibri" pitchFamily="34" charset="0"/>
              </a:rPr>
              <a:t>working towards a ‘best practice organisation’ delivering the supervisory function in health care in Denmark.</a:t>
            </a:r>
          </a:p>
          <a:p>
            <a:pPr marL="0" indent="0" eaLnBrk="1" hangingPunct="1">
              <a:buClr>
                <a:schemeClr val="tx1"/>
              </a:buClr>
              <a:buSzPct val="50000"/>
            </a:pPr>
            <a:endParaRPr lang="en-GB" altLang="en-US" sz="2000" b="1" dirty="0">
              <a:latin typeface="Calibri" pitchFamily="34" charset="0"/>
            </a:endParaRPr>
          </a:p>
          <a:p>
            <a:pPr marL="0" indent="0" eaLnBrk="1" hangingPunct="1">
              <a:buClr>
                <a:schemeClr val="tx1"/>
              </a:buClr>
              <a:buSzPct val="50000"/>
            </a:pPr>
            <a:endParaRPr lang="en-GB" altLang="en-US" sz="2000" b="1" dirty="0" smtClean="0">
              <a:latin typeface="Calibri" pitchFamily="34" charset="0"/>
            </a:endParaRPr>
          </a:p>
          <a:p>
            <a:pPr marL="0" indent="0" eaLnBrk="1" hangingPunct="1">
              <a:buClr>
                <a:schemeClr val="tx1"/>
              </a:buClr>
              <a:buSzPct val="50000"/>
            </a:pPr>
            <a:endParaRPr lang="en-GB" altLang="en-US" sz="2000" b="1" dirty="0">
              <a:latin typeface="Calibri" pitchFamily="34" charset="0"/>
            </a:endParaRPr>
          </a:p>
        </p:txBody>
      </p:sp>
    </p:spTree>
    <p:extLst>
      <p:ext uri="{BB962C8B-B14F-4D97-AF65-F5344CB8AC3E}">
        <p14:creationId xmlns:p14="http://schemas.microsoft.com/office/powerpoint/2010/main" val="780395855"/>
      </p:ext>
    </p:extLst>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762125"/>
            <a:ext cx="8229600" cy="1195388"/>
          </a:xfrm>
        </p:spPr>
        <p:txBody>
          <a:bodyPr/>
          <a:lstStyle/>
          <a:p>
            <a:pPr eaLnBrk="1" hangingPunct="1"/>
            <a:r>
              <a:rPr lang="en-GB" altLang="en-US" sz="3200" b="1" dirty="0" smtClean="0">
                <a:latin typeface="+mn-lt"/>
              </a:rPr>
              <a:t>DHMA Peer evaluation </a:t>
            </a:r>
            <a:br>
              <a:rPr lang="en-GB" altLang="en-US" sz="3200" b="1" dirty="0" smtClean="0">
                <a:latin typeface="+mn-lt"/>
              </a:rPr>
            </a:br>
            <a:r>
              <a:rPr lang="en-GB" sz="3200" b="1" dirty="0" smtClean="0">
                <a:solidFill>
                  <a:srgbClr val="000000"/>
                </a:solidFill>
                <a:latin typeface="+mn-lt"/>
              </a:rPr>
              <a:t>Scope </a:t>
            </a:r>
            <a:r>
              <a:rPr lang="en-GB" sz="3200" b="1" dirty="0">
                <a:solidFill>
                  <a:srgbClr val="000000"/>
                </a:solidFill>
                <a:latin typeface="+mn-lt"/>
              </a:rPr>
              <a:t>and </a:t>
            </a:r>
            <a:r>
              <a:rPr lang="en-GB" sz="3200" b="1" dirty="0" smtClean="0">
                <a:solidFill>
                  <a:srgbClr val="000000"/>
                </a:solidFill>
                <a:latin typeface="+mn-lt"/>
              </a:rPr>
              <a:t>Approach (1)</a:t>
            </a:r>
            <a:r>
              <a:rPr lang="en-GB" sz="3200" dirty="0">
                <a:solidFill>
                  <a:srgbClr val="000000"/>
                </a:solidFill>
                <a:latin typeface="Arial"/>
              </a:rPr>
              <a:t/>
            </a:r>
            <a:br>
              <a:rPr lang="en-GB" sz="3200" dirty="0">
                <a:solidFill>
                  <a:srgbClr val="000000"/>
                </a:solidFill>
                <a:latin typeface="Arial"/>
              </a:rPr>
            </a:br>
            <a:endParaRPr lang="nl-NL" altLang="en-US" sz="3200" b="1" dirty="0" smtClean="0">
              <a:latin typeface="+mn-lt"/>
            </a:endParaRPr>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8</a:t>
            </a:fld>
            <a:endParaRPr lang="nl-NL" dirty="0"/>
          </a:p>
        </p:txBody>
      </p:sp>
      <p:sp>
        <p:nvSpPr>
          <p:cNvPr id="5" name="Rectangle 1027"/>
          <p:cNvSpPr txBox="1">
            <a:spLocks noChangeArrowheads="1"/>
          </p:cNvSpPr>
          <p:nvPr/>
        </p:nvSpPr>
        <p:spPr bwMode="auto">
          <a:xfrm>
            <a:off x="1072851" y="2895600"/>
            <a:ext cx="7043738" cy="2891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endParaRPr lang="en-GB" sz="2000" dirty="0" smtClean="0">
              <a:solidFill>
                <a:srgbClr val="000000"/>
              </a:solidFill>
              <a:latin typeface="Arial"/>
            </a:endParaRPr>
          </a:p>
          <a:p>
            <a:r>
              <a:rPr lang="en-GB" sz="2000" b="1" dirty="0">
                <a:latin typeface="Calibri" pitchFamily="34" charset="0"/>
              </a:rPr>
              <a:t> EPSO identified 13 key areas as standards of good practice for supervisory organisations in Europe,</a:t>
            </a:r>
          </a:p>
          <a:p>
            <a:endParaRPr lang="en-GB" sz="2000" b="1" dirty="0">
              <a:latin typeface="Calibri" pitchFamily="34" charset="0"/>
            </a:endParaRPr>
          </a:p>
          <a:p>
            <a:r>
              <a:rPr lang="en-GB" sz="2000" b="1" dirty="0">
                <a:latin typeface="Calibri" pitchFamily="34" charset="0"/>
              </a:rPr>
              <a:t> based on Standards for supervisory bodies by  International Society for Quality in Healthcare (ISQua) and ISO/IEC standard 17020:1998. </a:t>
            </a:r>
          </a:p>
          <a:p>
            <a:endParaRPr lang="en-GB" sz="2000" dirty="0">
              <a:latin typeface="Arial"/>
            </a:endParaRPr>
          </a:p>
        </p:txBody>
      </p:sp>
    </p:spTree>
    <p:extLst>
      <p:ext uri="{BB962C8B-B14F-4D97-AF65-F5344CB8AC3E}">
        <p14:creationId xmlns:p14="http://schemas.microsoft.com/office/powerpoint/2010/main" val="3574253862"/>
      </p:ext>
    </p:extLst>
  </p:cSld>
  <p:clrMapOvr>
    <a:overrideClrMapping bg1="lt1" tx1="dk1" bg2="lt2" tx2="dk2" accent1="accent1" accent2="accent2" accent3="accent3" accent4="accent4" accent5="accent5" accent6="accent6" hlink="hlink" folHlink="folHlink"/>
  </p:clrMapOvr>
  <p:transition spd="med">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Titel 1"/>
          <p:cNvSpPr>
            <a:spLocks noGrp="1"/>
          </p:cNvSpPr>
          <p:nvPr>
            <p:ph type="title"/>
          </p:nvPr>
        </p:nvSpPr>
        <p:spPr>
          <a:xfrm>
            <a:off x="457200" y="1762125"/>
            <a:ext cx="8229600" cy="1195388"/>
          </a:xfrm>
        </p:spPr>
        <p:txBody>
          <a:bodyPr/>
          <a:lstStyle/>
          <a:p>
            <a:pPr eaLnBrk="1" hangingPunct="1"/>
            <a:r>
              <a:rPr lang="en-GB" altLang="en-US" sz="3200" b="1" dirty="0" smtClean="0">
                <a:latin typeface="+mn-lt"/>
              </a:rPr>
              <a:t>DHMA Peer evaluation </a:t>
            </a:r>
            <a:br>
              <a:rPr lang="en-GB" altLang="en-US" sz="3200" b="1" dirty="0" smtClean="0">
                <a:latin typeface="+mn-lt"/>
              </a:rPr>
            </a:br>
            <a:r>
              <a:rPr lang="en-GB" sz="3200" b="1" dirty="0" smtClean="0">
                <a:solidFill>
                  <a:srgbClr val="000000"/>
                </a:solidFill>
                <a:latin typeface="+mn-lt"/>
              </a:rPr>
              <a:t>Scope and Approach (2)</a:t>
            </a:r>
            <a:r>
              <a:rPr lang="en-GB" sz="3200" dirty="0">
                <a:solidFill>
                  <a:srgbClr val="000000"/>
                </a:solidFill>
                <a:latin typeface="Arial"/>
              </a:rPr>
              <a:t/>
            </a:r>
            <a:br>
              <a:rPr lang="en-GB" sz="3200" dirty="0">
                <a:solidFill>
                  <a:srgbClr val="000000"/>
                </a:solidFill>
                <a:latin typeface="Arial"/>
              </a:rPr>
            </a:br>
            <a:endParaRPr lang="nl-NL" altLang="en-US" sz="3200" b="1" dirty="0" smtClean="0">
              <a:latin typeface="+mn-lt"/>
            </a:endParaRPr>
          </a:p>
        </p:txBody>
      </p:sp>
      <p:sp>
        <p:nvSpPr>
          <p:cNvPr id="5" name="Rectangle 1027"/>
          <p:cNvSpPr txBox="1">
            <a:spLocks noChangeArrowheads="1"/>
          </p:cNvSpPr>
          <p:nvPr/>
        </p:nvSpPr>
        <p:spPr bwMode="auto">
          <a:xfrm>
            <a:off x="1072851" y="2895600"/>
            <a:ext cx="7043738" cy="3314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457200" indent="-457200"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r>
              <a:rPr lang="en-GB" sz="2000" b="1" dirty="0">
                <a:latin typeface="Calibri" pitchFamily="34" charset="0"/>
              </a:rPr>
              <a:t>The PE-team evaluated the arrangements of DHMA against 13 standards : </a:t>
            </a:r>
          </a:p>
          <a:p>
            <a:endParaRPr lang="en-GB" sz="2000" b="1" dirty="0">
              <a:latin typeface="Calibri" pitchFamily="34" charset="0"/>
            </a:endParaRPr>
          </a:p>
          <a:p>
            <a:r>
              <a:rPr lang="en-GB" sz="2000" b="1" dirty="0">
                <a:latin typeface="Calibri" pitchFamily="34" charset="0"/>
              </a:rPr>
              <a:t>1. statutory basis clear and functions clearly defined; </a:t>
            </a:r>
          </a:p>
          <a:p>
            <a:r>
              <a:rPr lang="en-GB" sz="2000" b="1" dirty="0">
                <a:latin typeface="Calibri" pitchFamily="34" charset="0"/>
              </a:rPr>
              <a:t>2. independence, impartiality and integrity; </a:t>
            </a:r>
          </a:p>
          <a:p>
            <a:r>
              <a:rPr lang="en-GB" sz="2000" b="1" dirty="0">
                <a:latin typeface="Calibri" pitchFamily="34" charset="0"/>
              </a:rPr>
              <a:t>3. confidentiality and safeguarding of information; </a:t>
            </a:r>
          </a:p>
          <a:p>
            <a:r>
              <a:rPr lang="en-GB" sz="2000" b="1" dirty="0">
                <a:latin typeface="Calibri" pitchFamily="34" charset="0"/>
              </a:rPr>
              <a:t>4. organisation and management; </a:t>
            </a:r>
          </a:p>
          <a:p>
            <a:r>
              <a:rPr lang="en-GB" sz="2000" b="1" dirty="0">
                <a:latin typeface="Calibri" pitchFamily="34" charset="0"/>
              </a:rPr>
              <a:t>5. quality systems; </a:t>
            </a:r>
          </a:p>
          <a:p>
            <a:r>
              <a:rPr lang="en-GB" sz="2000" b="1" dirty="0">
                <a:latin typeface="Calibri" pitchFamily="34" charset="0"/>
              </a:rPr>
              <a:t>6. personnel; </a:t>
            </a:r>
          </a:p>
        </p:txBody>
      </p:sp>
      <p:sp>
        <p:nvSpPr>
          <p:cNvPr id="2" name="Tijdelijke aanduiding voor dianummer 1"/>
          <p:cNvSpPr>
            <a:spLocks noGrp="1"/>
          </p:cNvSpPr>
          <p:nvPr>
            <p:ph type="sldNum" sz="quarter" idx="12"/>
          </p:nvPr>
        </p:nvSpPr>
        <p:spPr/>
        <p:txBody>
          <a:bodyPr/>
          <a:lstStyle/>
          <a:p>
            <a:pPr>
              <a:defRPr/>
            </a:pPr>
            <a:fld id="{D2E4BF9E-38EF-4E2E-9BE1-FA184EE61616}" type="slidenum">
              <a:rPr lang="nl-NL" smtClean="0"/>
              <a:pPr>
                <a:defRPr/>
              </a:pPr>
              <a:t>9</a:t>
            </a:fld>
            <a:endParaRPr lang="nl-NL" dirty="0"/>
          </a:p>
        </p:txBody>
      </p:sp>
    </p:spTree>
    <p:extLst>
      <p:ext uri="{BB962C8B-B14F-4D97-AF65-F5344CB8AC3E}">
        <p14:creationId xmlns:p14="http://schemas.microsoft.com/office/powerpoint/2010/main" val="2956380833"/>
      </p:ext>
    </p:extLst>
  </p:cSld>
  <p:clrMapOvr>
    <a:masterClrMapping/>
  </p:clrMapOvr>
  <p:transition spd="med">
    <p:wipe dir="d"/>
  </p:transition>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1656</TotalTime>
  <Words>1434</Words>
  <Application>Microsoft Office PowerPoint</Application>
  <PresentationFormat>Diavoorstelling (4:3)</PresentationFormat>
  <Paragraphs>211</Paragraphs>
  <Slides>23</Slides>
  <Notes>3</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Office-thema</vt:lpstr>
      <vt:lpstr>Peer Evaluation of the Danish Health and Medicines Authority   </vt:lpstr>
      <vt:lpstr>      10th of June 2014 Presentation of the: Report of a peer evaluation of the Danish Health and Medicines Authority, Sundhedsstyrelsen EPSO PEER EVALUATION DENMARK         </vt:lpstr>
      <vt:lpstr> A  Peer evaluation  Motivation (1)</vt:lpstr>
      <vt:lpstr> A  Peer evaluation  Motivation (2)</vt:lpstr>
      <vt:lpstr> A  Peer evaluation  what to expect and what not (1)</vt:lpstr>
      <vt:lpstr> A  Peer evaluation  what to expect and what not (2)</vt:lpstr>
      <vt:lpstr>A  Peer evaluation  what to expect and what not (3)</vt:lpstr>
      <vt:lpstr>DHMA Peer evaluation  Scope and Approach (1) </vt:lpstr>
      <vt:lpstr>DHMA Peer evaluation  Scope and Approach (2) </vt:lpstr>
      <vt:lpstr>DHMA Peer evaluation  Scope and Approach (3) </vt:lpstr>
      <vt:lpstr>DHMA Peer evaluation  Scope and Approach (4) </vt:lpstr>
      <vt:lpstr>DHMA Peer evaluation  Scope and Approach (5) </vt:lpstr>
      <vt:lpstr> Overall findings </vt:lpstr>
      <vt:lpstr>  Main focus for improvement (1)</vt:lpstr>
      <vt:lpstr>Main focus for improvement (2)</vt:lpstr>
      <vt:lpstr>   Main focus for improvement (3)</vt:lpstr>
      <vt:lpstr>  Main focus for improvement (4)</vt:lpstr>
      <vt:lpstr>  Main  focus for improvement (5)</vt:lpstr>
      <vt:lpstr>  Main focus for improvement (6)</vt:lpstr>
      <vt:lpstr>  Main focus for improvement (7)</vt:lpstr>
      <vt:lpstr>The EPSO Peer Evaluation Team thanks </vt:lpstr>
      <vt:lpstr>The EPSO Peer Evaluation Team follow up</vt:lpstr>
      <vt:lpstr>  </vt:lpstr>
    </vt:vector>
  </TitlesOfParts>
  <Company>3is1 Grafimedia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European Partnership for Supervisory Organisations  in health services and social care</dc:title>
  <dc:creator>ASUS</dc:creator>
  <cp:lastModifiedBy>ASUS</cp:lastModifiedBy>
  <cp:revision>155</cp:revision>
  <dcterms:created xsi:type="dcterms:W3CDTF">2010-11-12T11:24:34Z</dcterms:created>
  <dcterms:modified xsi:type="dcterms:W3CDTF">2014-06-13T16:43:18Z</dcterms:modified>
</cp:coreProperties>
</file>