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304" r:id="rId3"/>
    <p:sldId id="294" r:id="rId4"/>
    <p:sldId id="296" r:id="rId5"/>
    <p:sldId id="298" r:id="rId6"/>
    <p:sldId id="306" r:id="rId7"/>
    <p:sldId id="307" r:id="rId8"/>
    <p:sldId id="308" r:id="rId9"/>
    <p:sldId id="300" r:id="rId10"/>
    <p:sldId id="309" r:id="rId11"/>
    <p:sldId id="317" r:id="rId12"/>
    <p:sldId id="311" r:id="rId13"/>
    <p:sldId id="312" r:id="rId14"/>
    <p:sldId id="310" r:id="rId15"/>
    <p:sldId id="313" r:id="rId16"/>
    <p:sldId id="314" r:id="rId17"/>
    <p:sldId id="315" r:id="rId18"/>
    <p:sldId id="316" r:id="rId19"/>
    <p:sldId id="301" r:id="rId20"/>
    <p:sldId id="318" r:id="rId21"/>
    <p:sldId id="319" r:id="rId22"/>
    <p:sldId id="320" r:id="rId23"/>
  </p:sldIdLst>
  <p:sldSz cx="9144000" cy="6858000" type="screen4x3"/>
  <p:notesSz cx="6864350" cy="9996488"/>
  <p:defaultTextStyle>
    <a:defPPr>
      <a:defRPr lang="nl-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SUS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Rg st="1" end="20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500" autoAdjust="0"/>
    <p:restoredTop sz="94576" autoAdjust="0"/>
  </p:normalViewPr>
  <p:slideViewPr>
    <p:cSldViewPr snapToGrid="0" snapToObjects="1">
      <p:cViewPr>
        <p:scale>
          <a:sx n="84" d="100"/>
          <a:sy n="84" d="100"/>
        </p:scale>
        <p:origin x="-732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4551" cy="499825"/>
          </a:xfrm>
          <a:prstGeom prst="rect">
            <a:avLst/>
          </a:prstGeom>
        </p:spPr>
        <p:txBody>
          <a:bodyPr vert="horz" lIns="92181" tIns="46090" rIns="92181" bIns="4609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8211" y="0"/>
            <a:ext cx="2974551" cy="499825"/>
          </a:xfrm>
          <a:prstGeom prst="rect">
            <a:avLst/>
          </a:prstGeom>
        </p:spPr>
        <p:txBody>
          <a:bodyPr vert="horz" lIns="92181" tIns="46090" rIns="92181" bIns="46090" rtlCol="0"/>
          <a:lstStyle>
            <a:lvl1pPr algn="r">
              <a:defRPr sz="1200"/>
            </a:lvl1pPr>
          </a:lstStyle>
          <a:p>
            <a:fld id="{7627F87F-FC3A-4E51-B224-C5581E4B66DC}" type="datetimeFigureOut">
              <a:rPr lang="en-GB" smtClean="0"/>
              <a:t>14/10/2014</a:t>
            </a:fld>
            <a:endParaRPr lang="en-GB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1" y="9494928"/>
            <a:ext cx="2974551" cy="499825"/>
          </a:xfrm>
          <a:prstGeom prst="rect">
            <a:avLst/>
          </a:prstGeom>
        </p:spPr>
        <p:txBody>
          <a:bodyPr vert="horz" lIns="92181" tIns="46090" rIns="92181" bIns="4609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8211" y="9494928"/>
            <a:ext cx="2974551" cy="499825"/>
          </a:xfrm>
          <a:prstGeom prst="rect">
            <a:avLst/>
          </a:prstGeom>
        </p:spPr>
        <p:txBody>
          <a:bodyPr vert="horz" lIns="92181" tIns="46090" rIns="92181" bIns="46090" rtlCol="0" anchor="b"/>
          <a:lstStyle>
            <a:lvl1pPr algn="r">
              <a:defRPr sz="1200"/>
            </a:lvl1pPr>
          </a:lstStyle>
          <a:p>
            <a:fld id="{7D9ECEA3-95C0-4B4C-8364-F4F8CD8DF136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3423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4551" cy="499825"/>
          </a:xfrm>
          <a:prstGeom prst="rect">
            <a:avLst/>
          </a:prstGeom>
        </p:spPr>
        <p:txBody>
          <a:bodyPr vert="horz" lIns="92181" tIns="46090" rIns="92181" bIns="46090" rtlCol="0"/>
          <a:lstStyle>
            <a:lvl1pPr algn="l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8211" y="0"/>
            <a:ext cx="2974551" cy="499825"/>
          </a:xfrm>
          <a:prstGeom prst="rect">
            <a:avLst/>
          </a:prstGeom>
        </p:spPr>
        <p:txBody>
          <a:bodyPr vert="horz" lIns="92181" tIns="46090" rIns="92181" bIns="46090" rtlCol="0"/>
          <a:lstStyle>
            <a:lvl1pPr algn="r">
              <a:defRPr sz="1200"/>
            </a:lvl1pPr>
          </a:lstStyle>
          <a:p>
            <a:pPr>
              <a:defRPr/>
            </a:pPr>
            <a:fld id="{11D81236-D8BF-48DA-A9BF-F764CF405CBA}" type="datetimeFigureOut">
              <a:rPr lang="en-GB"/>
              <a:pPr>
                <a:defRPr/>
              </a:pPr>
              <a:t>14/10/2014</a:t>
            </a:fld>
            <a:endParaRPr lang="en-GB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9300"/>
            <a:ext cx="5000625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81" tIns="46090" rIns="92181" bIns="46090" rtlCol="0" anchor="ctr"/>
          <a:lstStyle/>
          <a:p>
            <a:pPr lvl="0"/>
            <a:endParaRPr lang="en-GB" noProof="0" dirty="0" smtClean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6436" y="4748333"/>
            <a:ext cx="5491480" cy="4498419"/>
          </a:xfrm>
          <a:prstGeom prst="rect">
            <a:avLst/>
          </a:prstGeom>
        </p:spPr>
        <p:txBody>
          <a:bodyPr vert="horz" lIns="92181" tIns="46090" rIns="92181" bIns="46090" rtlCol="0">
            <a:normAutofit/>
          </a:bodyPr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en-GB" noProof="0" smtClean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9494928"/>
            <a:ext cx="2974551" cy="499825"/>
          </a:xfrm>
          <a:prstGeom prst="rect">
            <a:avLst/>
          </a:prstGeom>
        </p:spPr>
        <p:txBody>
          <a:bodyPr vert="horz" lIns="92181" tIns="46090" rIns="92181" bIns="4609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8211" y="9494928"/>
            <a:ext cx="2974551" cy="499825"/>
          </a:xfrm>
          <a:prstGeom prst="rect">
            <a:avLst/>
          </a:prstGeom>
        </p:spPr>
        <p:txBody>
          <a:bodyPr vert="horz" lIns="92181" tIns="46090" rIns="92181" bIns="46090" rtlCol="0" anchor="b"/>
          <a:lstStyle>
            <a:lvl1pPr algn="r">
              <a:defRPr sz="1200"/>
            </a:lvl1pPr>
          </a:lstStyle>
          <a:p>
            <a:pPr>
              <a:defRPr/>
            </a:pPr>
            <a:fld id="{9CF87AB3-AE87-43A8-90C6-954674E3357D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49704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F87AB3-AE87-43A8-90C6-954674E3357D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7788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F87AB3-AE87-43A8-90C6-954674E3357D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81929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F87AB3-AE87-43A8-90C6-954674E3357D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81929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F87AB3-AE87-43A8-90C6-954674E3357D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8192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F87AB3-AE87-43A8-90C6-954674E3357D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5594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F87AB3-AE87-43A8-90C6-954674E3357D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8192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To 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F87AB3-AE87-43A8-90C6-954674E3357D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8192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To 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F87AB3-AE87-43A8-90C6-954674E3357D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8192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F87AB3-AE87-43A8-90C6-954674E3357D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81929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F87AB3-AE87-43A8-90C6-954674E3357D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81929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F87AB3-AE87-43A8-90C6-954674E3357D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81929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F87AB3-AE87-43A8-90C6-954674E3357D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8192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1CC47-B0A3-468B-B20A-133149AB7577}" type="datetime1">
              <a:rPr lang="nl-NL" smtClean="0"/>
              <a:t>14-10-2014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EPSO EUROPEAN PARTNERSHIP FOR SUPERVISORY ORGANISATIONS in health services and social care 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616F7-BA9D-469C-8F13-81B763052BA6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3234723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A65E8-F4BB-4F9F-BF58-D186060C9956}" type="datetime1">
              <a:rPr lang="nl-NL" smtClean="0"/>
              <a:t>14-10-2014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EPSO EUROPEAN PARTNERSHIP FOR SUPERVISORY ORGANISATIONS in health services and social care 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BE14D-07EE-4B8C-A24B-15B807CBB172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36635336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C55F6-5E5A-4D02-BA40-8C1ECA163D5E}" type="datetime1">
              <a:rPr lang="nl-NL" smtClean="0"/>
              <a:t>14-10-2014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EPSO EUROPEAN PARTNERSHIP FOR SUPERVISORY ORGANISATIONS in health services and social care 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14DD5-9756-4CED-A8F1-EE1337AC219B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97347273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21E69-3F9F-46C2-ADED-825F6CCF6BFC}" type="datetime1">
              <a:rPr lang="nl-NL" smtClean="0"/>
              <a:t>14-10-2014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EPSO EUROPEAN PARTNERSHIP FOR SUPERVISORY ORGANISATIONS in health services and social care 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799CE-6E66-4FCE-955A-D7ACBBBB0E27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55769254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F4A38-F498-4525-AE64-4A0CB4E286D4}" type="datetime1">
              <a:rPr lang="nl-NL" smtClean="0"/>
              <a:t>14-10-2014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EPSO EUROPEAN PARTNERSHIP FOR SUPERVISORY ORGANISATIONS in health services and social care 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6FB7B-6EA4-453B-AC8C-80C684701784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5393242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7B888-D224-48AE-87A0-6C080595E949}" type="datetime1">
              <a:rPr lang="nl-NL" smtClean="0"/>
              <a:t>14-10-2014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EPSO EUROPEAN PARTNERSHIP FOR SUPERVISORY ORGANISATIONS in health services and social care </a:t>
            </a:r>
            <a:endParaRPr lang="nl-NL" dirty="0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B8115-6D65-4400-AB85-96067B6E9A1E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76149891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347B8-4BF1-484A-9A6A-B176FDDBBBDE}" type="datetime1">
              <a:rPr lang="nl-NL" smtClean="0"/>
              <a:t>14-10-2014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EPSO EUROPEAN PARTNERSHIP FOR SUPERVISORY ORGANISATIONS in health services and social care </a:t>
            </a:r>
            <a:endParaRPr lang="nl-NL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E5E95-CF35-4DAB-91CA-3A2BC21AF942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40308601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CBE32-3713-4C35-92AE-D091C1170424}" type="datetime1">
              <a:rPr lang="nl-NL" smtClean="0"/>
              <a:t>14-10-2014</a:t>
            </a:fld>
            <a:endParaRPr lang="nl-NL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EPSO EUROPEAN PARTNERSHIP FOR SUPERVISORY ORGANISATIONS in health services and social care </a:t>
            </a:r>
            <a:endParaRPr lang="nl-NL" dirty="0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7EF5E-BFAC-4FB8-969D-109094D8726D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67796199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FA435-0EAA-4DB1-93D2-2965B71A5D04}" type="datetime1">
              <a:rPr lang="nl-NL" smtClean="0"/>
              <a:t>14-10-2014</a:t>
            </a:fld>
            <a:endParaRPr lang="nl-NL" dirty="0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EPSO EUROPEAN PARTNERSHIP FOR SUPERVISORY ORGANISATIONS in health services and social care 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F5570-6930-4771-B9F4-28507932BF41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54561803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54AA9-2208-4271-A418-ABD55963ABAA}" type="datetime1">
              <a:rPr lang="nl-NL" smtClean="0"/>
              <a:t>14-10-2014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EPSO EUROPEAN PARTNERSHIP FOR SUPERVISORY ORGANISATIONS in health services and social care </a:t>
            </a:r>
            <a:endParaRPr lang="nl-NL" dirty="0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FAAE2-FB3B-4097-9516-BB23E5DF130C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45298442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E1F73-4D3A-43B2-8B66-C05F86D8A1C9}" type="datetime1">
              <a:rPr lang="nl-NL" smtClean="0"/>
              <a:t>14-10-2014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EPSO EUROPEAN PARTNERSHIP FOR SUPERVISORY ORGANISATIONS in health services and social care </a:t>
            </a:r>
            <a:endParaRPr lang="nl-NL" dirty="0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BA4E0-345B-4241-B42C-39FE914B31A2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36169944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smtClean="0"/>
              <a:t>Titelstijl van model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smtClean="0"/>
              <a:t>Klik om de tekststijl van het model te bewerken</a:t>
            </a:r>
          </a:p>
          <a:p>
            <a:pPr lvl="1"/>
            <a:r>
              <a:rPr lang="nl-NL" altLang="en-US" smtClean="0"/>
              <a:t>Tweede niveau</a:t>
            </a:r>
          </a:p>
          <a:p>
            <a:pPr lvl="2"/>
            <a:r>
              <a:rPr lang="nl-NL" altLang="en-US" smtClean="0"/>
              <a:t>Derde niveau</a:t>
            </a:r>
          </a:p>
          <a:p>
            <a:pPr lvl="3"/>
            <a:r>
              <a:rPr lang="nl-NL" altLang="en-US" smtClean="0"/>
              <a:t>Vierde niveau</a:t>
            </a:r>
          </a:p>
          <a:p>
            <a:pPr lvl="4"/>
            <a:r>
              <a:rPr lang="nl-NL" altLang="en-US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64D046-586F-4CFE-A2C1-624A263263B7}" type="datetime1">
              <a:rPr lang="nl-NL" smtClean="0"/>
              <a:t>14-10-2014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 smtClean="0"/>
              <a:t>EPSO EUROPEAN PARTNERSHIP FOR SUPERVISORY ORGANISATIONS in health services and social care 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4D7E41-2D65-43DC-B32E-16328BD88AF3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531813" y="2382838"/>
            <a:ext cx="7634287" cy="2274887"/>
          </a:xfrm>
        </p:spPr>
        <p:txBody>
          <a:bodyPr rtlCol="0">
            <a:normAutofit/>
          </a:bodyPr>
          <a:lstStyle/>
          <a:p>
            <a:pPr>
              <a:spcAft>
                <a:spcPts val="0"/>
              </a:spcAft>
              <a:defRPr/>
            </a:pPr>
            <a:r>
              <a:rPr lang="en-GB" sz="3600" b="1" dirty="0" smtClean="0">
                <a:ea typeface="Calibri"/>
                <a:cs typeface="Times New Roman"/>
              </a:rPr>
              <a:t>The Estonian pilot </a:t>
            </a:r>
            <a:br>
              <a:rPr lang="en-GB" sz="3600" b="1" dirty="0" smtClean="0">
                <a:ea typeface="Calibri"/>
                <a:cs typeface="Times New Roman"/>
              </a:rPr>
            </a:br>
            <a:r>
              <a:rPr lang="en-GB" sz="3600" b="1" dirty="0" smtClean="0">
                <a:ea typeface="Calibri"/>
                <a:cs typeface="Times New Roman"/>
              </a:rPr>
              <a:t>Legal context : National law vs Human Rights </a:t>
            </a:r>
            <a:endParaRPr lang="en-GB" sz="3600" dirty="0" smtClean="0"/>
          </a:p>
        </p:txBody>
      </p:sp>
      <p:sp>
        <p:nvSpPr>
          <p:cNvPr id="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914400" y="4838700"/>
            <a:ext cx="7404100" cy="120015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GB" sz="2400" dirty="0" smtClean="0">
                <a:solidFill>
                  <a:schemeClr val="bg2">
                    <a:lumMod val="9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Jooske Vos, EPSO (European Partnership for Supervisory Organisations in health services and social care),</a:t>
            </a:r>
          </a:p>
          <a:p>
            <a:pPr marL="342900" indent="-342900" eaLnBrk="1" hangingPunct="1">
              <a:defRPr/>
            </a:pPr>
            <a:r>
              <a:rPr lang="en-GB" sz="2400" dirty="0" smtClean="0">
                <a:solidFill>
                  <a:schemeClr val="bg2">
                    <a:lumMod val="9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	</a:t>
            </a:r>
            <a:r>
              <a:rPr lang="en-GB" altLang="en-US" sz="2400" dirty="0" smtClean="0">
                <a:solidFill>
                  <a:schemeClr val="bg2">
                    <a:lumMod val="9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a co-operation between supervisory bodies in Europe</a:t>
            </a:r>
            <a:endParaRPr lang="en-GB" altLang="en-US" sz="2400" dirty="0">
              <a:solidFill>
                <a:schemeClr val="bg2">
                  <a:lumMod val="90000"/>
                </a:schemeClr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00656E-7071-426A-BD1F-B2F1DE705E8B}" type="datetime1">
              <a:rPr lang="nl-NL" smtClean="0"/>
              <a:t>14-10-2014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EPSO EUROPEAN PARTNERSHIP FOR SUPERVISORY ORGANISATIONS in health services and social care 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0616F7-BA9D-469C-8F13-81B763052BA6}" type="slidenum">
              <a:rPr lang="nl-NL" smtClean="0"/>
              <a:pPr>
                <a:defRPr/>
              </a:pPr>
              <a:t>1</a:t>
            </a:fld>
            <a:endParaRPr lang="nl-NL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build="p" autoUpdateAnimBg="0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7"/>
          <p:cNvSpPr txBox="1">
            <a:spLocks noChangeArrowheads="1"/>
          </p:cNvSpPr>
          <p:nvPr/>
        </p:nvSpPr>
        <p:spPr bwMode="auto">
          <a:xfrm>
            <a:off x="457200" y="1794933"/>
            <a:ext cx="7720014" cy="4617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IE" sz="2400" b="1" dirty="0" smtClean="0">
                <a:latin typeface="Trebuchet MS"/>
                <a:ea typeface="Times New Roman"/>
                <a:cs typeface="Times New Roman"/>
              </a:rPr>
              <a:t>Dilemma 3 </a:t>
            </a:r>
          </a:p>
          <a:p>
            <a:pPr eaLnBrk="1" hangingPunct="1">
              <a:lnSpc>
                <a:spcPct val="115000"/>
              </a:lnSpc>
              <a:spcAft>
                <a:spcPts val="0"/>
              </a:spcAft>
            </a:pPr>
            <a:endParaRPr lang="en-IE" sz="2400" b="1" dirty="0" smtClean="0">
              <a:solidFill>
                <a:prstClr val="black"/>
              </a:solidFill>
              <a:latin typeface="Trebuchet MS"/>
              <a:ea typeface="Times New Roman"/>
              <a:cs typeface="Times New Roman"/>
            </a:endParaRPr>
          </a:p>
          <a:p>
            <a:pPr eaLnBrk="1" hangingPunct="1">
              <a:lnSpc>
                <a:spcPct val="115000"/>
              </a:lnSpc>
              <a:spcAft>
                <a:spcPts val="0"/>
              </a:spcAft>
            </a:pPr>
            <a:r>
              <a:rPr lang="en-IE" sz="2400" b="1" dirty="0" smtClean="0">
                <a:solidFill>
                  <a:prstClr val="black"/>
                </a:solidFill>
                <a:latin typeface="Trebuchet MS"/>
                <a:ea typeface="Times New Roman"/>
                <a:cs typeface="Times New Roman"/>
              </a:rPr>
              <a:t>National </a:t>
            </a:r>
            <a:r>
              <a:rPr lang="en-IE" sz="2400" b="1" dirty="0">
                <a:solidFill>
                  <a:prstClr val="black"/>
                </a:solidFill>
                <a:latin typeface="Trebuchet MS"/>
                <a:ea typeface="Times New Roman"/>
                <a:cs typeface="Times New Roman"/>
              </a:rPr>
              <a:t>practice based on good governance and good practice as envisaged by the EPSO Framework is </a:t>
            </a:r>
            <a:r>
              <a:rPr lang="en-IE" sz="2400" dirty="0">
                <a:solidFill>
                  <a:prstClr val="black"/>
                </a:solidFill>
                <a:latin typeface="Trebuchet MS"/>
                <a:ea typeface="Times New Roman"/>
                <a:cs typeface="Times New Roman"/>
              </a:rPr>
              <a:t>(to the opinion of the Estonian Chancellor of Justice) </a:t>
            </a:r>
            <a:r>
              <a:rPr lang="en-GB" sz="2400" b="1" dirty="0">
                <a:solidFill>
                  <a:prstClr val="black"/>
                </a:solidFill>
              </a:rPr>
              <a:t>in conflict with </a:t>
            </a:r>
            <a:r>
              <a:rPr lang="en-IE" sz="2400" b="1" dirty="0">
                <a:solidFill>
                  <a:prstClr val="black"/>
                </a:solidFill>
                <a:latin typeface="Trebuchet MS"/>
                <a:ea typeface="Times New Roman"/>
                <a:cs typeface="Times New Roman"/>
              </a:rPr>
              <a:t>interpretation of Universal Human Rights treaties </a:t>
            </a:r>
            <a:r>
              <a:rPr lang="en-IE" sz="2400" b="1" dirty="0" smtClean="0">
                <a:solidFill>
                  <a:prstClr val="black"/>
                </a:solidFill>
                <a:latin typeface="Trebuchet MS"/>
                <a:ea typeface="Times New Roman"/>
                <a:cs typeface="Times New Roman"/>
              </a:rPr>
              <a:t>notably the </a:t>
            </a:r>
            <a:r>
              <a:rPr lang="en-IE" sz="2400" b="1" dirty="0" smtClean="0">
                <a:solidFill>
                  <a:prstClr val="black"/>
                </a:solidFill>
                <a:latin typeface="Trebuchet MS"/>
                <a:cs typeface="Times New Roman"/>
              </a:rPr>
              <a:t>UN </a:t>
            </a:r>
            <a:r>
              <a:rPr lang="en-IE" sz="2400" b="1" dirty="0">
                <a:solidFill>
                  <a:prstClr val="black"/>
                </a:solidFill>
                <a:latin typeface="Trebuchet MS"/>
                <a:cs typeface="Times New Roman"/>
              </a:rPr>
              <a:t>Convention against Torture </a:t>
            </a:r>
            <a:r>
              <a:rPr lang="en-IE" sz="2400" b="1" dirty="0" smtClean="0">
                <a:solidFill>
                  <a:prstClr val="black"/>
                </a:solidFill>
                <a:latin typeface="Trebuchet MS"/>
                <a:cs typeface="Times New Roman"/>
              </a:rPr>
              <a:t>etc. </a:t>
            </a:r>
          </a:p>
          <a:p>
            <a:pPr eaLnBrk="1" hangingPunct="1">
              <a:lnSpc>
                <a:spcPct val="115000"/>
              </a:lnSpc>
              <a:spcAft>
                <a:spcPts val="0"/>
              </a:spcAft>
            </a:pPr>
            <a:endParaRPr lang="en-IE" sz="2400" b="1" dirty="0">
              <a:solidFill>
                <a:prstClr val="black"/>
              </a:solidFill>
              <a:latin typeface="Trebuchet MS"/>
              <a:ea typeface="Times New Roman"/>
              <a:cs typeface="Times New Roman"/>
            </a:endParaRPr>
          </a:p>
          <a:p>
            <a:pPr lvl="0" eaLnBrk="1" hangingPunct="1">
              <a:lnSpc>
                <a:spcPct val="115000"/>
              </a:lnSpc>
              <a:spcAft>
                <a:spcPts val="0"/>
              </a:spcAft>
            </a:pPr>
            <a:endParaRPr lang="en-IE" sz="2400" dirty="0" smtClean="0">
              <a:solidFill>
                <a:prstClr val="black"/>
              </a:solidFill>
              <a:latin typeface="Trebuchet MS"/>
              <a:ea typeface="Times New Roman"/>
              <a:cs typeface="Times New Roman"/>
            </a:endParaRPr>
          </a:p>
          <a:p>
            <a:pPr lvl="0" eaLnBrk="1" hangingPunct="1">
              <a:lnSpc>
                <a:spcPct val="115000"/>
              </a:lnSpc>
              <a:spcAft>
                <a:spcPts val="0"/>
              </a:spcAft>
            </a:pPr>
            <a:endParaRPr lang="en-IE" sz="2400" dirty="0">
              <a:solidFill>
                <a:prstClr val="black"/>
              </a:solidFill>
              <a:latin typeface="Trebuchet MS"/>
              <a:ea typeface="Times New Roman"/>
              <a:cs typeface="Times New Roman"/>
            </a:endParaRPr>
          </a:p>
          <a:p>
            <a:pPr lvl="0" eaLnBrk="1" hangingPunct="1">
              <a:lnSpc>
                <a:spcPct val="115000"/>
              </a:lnSpc>
              <a:spcAft>
                <a:spcPts val="0"/>
              </a:spcAft>
            </a:pPr>
            <a:endParaRPr lang="en-IE" sz="2400" dirty="0" smtClean="0">
              <a:solidFill>
                <a:prstClr val="black"/>
              </a:solidFill>
              <a:latin typeface="Trebuchet MS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IE" sz="2400" dirty="0">
              <a:solidFill>
                <a:prstClr val="black"/>
              </a:solidFill>
              <a:latin typeface="Trebuchet MS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IE" sz="2400" dirty="0" smtClean="0">
              <a:solidFill>
                <a:prstClr val="black"/>
              </a:solidFill>
              <a:latin typeface="Trebuchet MS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IE" sz="2400" dirty="0">
              <a:latin typeface="Trebuchet MS"/>
              <a:ea typeface="Times New Roman"/>
              <a:cs typeface="Times New Roman"/>
            </a:endParaRPr>
          </a:p>
        </p:txBody>
      </p:sp>
      <p:sp>
        <p:nvSpPr>
          <p:cNvPr id="5123" name="Titel 1"/>
          <p:cNvSpPr>
            <a:spLocks noGrp="1"/>
          </p:cNvSpPr>
          <p:nvPr>
            <p:ph type="title"/>
          </p:nvPr>
        </p:nvSpPr>
        <p:spPr>
          <a:xfrm>
            <a:off x="457200" y="1134533"/>
            <a:ext cx="8229600" cy="313267"/>
          </a:xfrm>
        </p:spPr>
        <p:txBody>
          <a:bodyPr/>
          <a:lstStyle/>
          <a:p>
            <a:r>
              <a:rPr lang="en-GB" altLang="en-US" sz="2800" b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The Estonian pilot</a:t>
            </a:r>
            <a:br>
              <a:rPr lang="en-GB" altLang="en-US" sz="2800" b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</a:br>
            <a:r>
              <a:rPr lang="en-GB" altLang="en-US" sz="2800" b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national law vs human rights</a:t>
            </a:r>
            <a:r>
              <a:rPr lang="en-US" sz="2800" b="1" dirty="0" smtClean="0">
                <a:solidFill>
                  <a:srgbClr val="000000"/>
                </a:solidFill>
                <a:cs typeface="Times New Roman" pitchFamily="18" charset="0"/>
              </a:rPr>
              <a:t>(9)</a:t>
            </a:r>
            <a:endParaRPr lang="en-GB" altLang="en-US" sz="2800" dirty="0" smtClean="0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465D32-3EC1-460A-B3BA-AB5CC81ED021}" type="datetime1">
              <a:rPr lang="nl-NL" smtClean="0"/>
              <a:t>14-10-2014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EPSO EUROPEAN PARTNERSHIP FOR SUPERVISORY ORGANISATIONS in health services and social care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A799CE-6E66-4FCE-955A-D7ACBBBB0E27}" type="slidenum">
              <a:rPr lang="nl-NL" smtClean="0"/>
              <a:pPr>
                <a:defRPr/>
              </a:pPr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083433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7"/>
          <p:cNvSpPr txBox="1">
            <a:spLocks noChangeArrowheads="1"/>
          </p:cNvSpPr>
          <p:nvPr/>
        </p:nvSpPr>
        <p:spPr bwMode="auto">
          <a:xfrm>
            <a:off x="457200" y="1614311"/>
            <a:ext cx="8483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IE" sz="2400" b="1" dirty="0" smtClean="0">
                <a:latin typeface="Trebuchet MS"/>
                <a:ea typeface="Times New Roman"/>
                <a:cs typeface="Times New Roman"/>
              </a:rPr>
              <a:t>Dilemma 3 – </a:t>
            </a:r>
            <a:r>
              <a:rPr lang="en-IE" sz="2400" dirty="0" smtClean="0">
                <a:latin typeface="Trebuchet MS"/>
                <a:ea typeface="Times New Roman"/>
                <a:cs typeface="Times New Roman"/>
              </a:rPr>
              <a:t>definition torture </a:t>
            </a:r>
            <a:endParaRPr lang="en-IE" sz="2400" b="1" dirty="0" smtClean="0">
              <a:solidFill>
                <a:prstClr val="black"/>
              </a:solidFill>
              <a:latin typeface="Trebuchet MS"/>
              <a:ea typeface="Times New Roman"/>
              <a:cs typeface="Times New Roman"/>
            </a:endParaRPr>
          </a:p>
          <a:p>
            <a:pPr eaLnBrk="1" hangingPunct="1">
              <a:lnSpc>
                <a:spcPct val="115000"/>
              </a:lnSpc>
              <a:spcAft>
                <a:spcPts val="0"/>
              </a:spcAft>
            </a:pPr>
            <a:r>
              <a:rPr lang="nl-NL" sz="2400" b="1" dirty="0" smtClean="0">
                <a:latin typeface="Trebuchet MS"/>
                <a:ea typeface="Times New Roman"/>
                <a:cs typeface="Times New Roman"/>
              </a:rPr>
              <a:t>The </a:t>
            </a:r>
            <a:r>
              <a:rPr lang="en-GB" sz="2400" b="1" dirty="0" smtClean="0">
                <a:latin typeface="Trebuchet MS"/>
                <a:ea typeface="Times New Roman"/>
                <a:cs typeface="Times New Roman"/>
              </a:rPr>
              <a:t>definition</a:t>
            </a:r>
            <a:r>
              <a:rPr lang="nl-NL" sz="2400" b="1" dirty="0" smtClean="0">
                <a:latin typeface="Trebuchet MS"/>
                <a:ea typeface="Times New Roman"/>
                <a:cs typeface="Times New Roman"/>
              </a:rPr>
              <a:t> </a:t>
            </a:r>
            <a:r>
              <a:rPr lang="nl-NL" sz="2400" b="1" dirty="0">
                <a:latin typeface="Trebuchet MS"/>
                <a:ea typeface="Times New Roman"/>
                <a:cs typeface="Times New Roman"/>
              </a:rPr>
              <a:t>of </a:t>
            </a:r>
            <a:r>
              <a:rPr lang="en-GB" sz="2400" b="1" dirty="0" smtClean="0">
                <a:latin typeface="Trebuchet MS"/>
                <a:ea typeface="Times New Roman"/>
                <a:cs typeface="Times New Roman"/>
              </a:rPr>
              <a:t>torture</a:t>
            </a:r>
            <a:r>
              <a:rPr lang="nl-NL" sz="2400" b="1" dirty="0" smtClean="0">
                <a:latin typeface="Trebuchet MS"/>
                <a:ea typeface="Times New Roman"/>
                <a:cs typeface="Times New Roman"/>
              </a:rPr>
              <a:t> </a:t>
            </a:r>
            <a:r>
              <a:rPr lang="en-IE" sz="2400" b="1" dirty="0" smtClean="0">
                <a:solidFill>
                  <a:prstClr val="black"/>
                </a:solidFill>
                <a:latin typeface="Trebuchet MS"/>
                <a:ea typeface="Times New Roman"/>
                <a:cs typeface="Times New Roman"/>
              </a:rPr>
              <a:t>used in the </a:t>
            </a:r>
            <a:r>
              <a:rPr lang="en-IE" sz="2400" b="1" dirty="0" smtClean="0">
                <a:solidFill>
                  <a:prstClr val="black"/>
                </a:solidFill>
                <a:latin typeface="Trebuchet MS"/>
                <a:cs typeface="Times New Roman"/>
              </a:rPr>
              <a:t>UN </a:t>
            </a:r>
            <a:r>
              <a:rPr lang="en-IE" sz="2400" b="1" dirty="0">
                <a:solidFill>
                  <a:prstClr val="black"/>
                </a:solidFill>
                <a:latin typeface="Trebuchet MS"/>
                <a:cs typeface="Times New Roman"/>
              </a:rPr>
              <a:t>Convention </a:t>
            </a:r>
            <a:r>
              <a:rPr lang="en-IE" sz="2400" dirty="0">
                <a:solidFill>
                  <a:prstClr val="black"/>
                </a:solidFill>
                <a:latin typeface="Trebuchet MS"/>
                <a:cs typeface="Times New Roman"/>
              </a:rPr>
              <a:t>against Torture etc</a:t>
            </a:r>
            <a:r>
              <a:rPr lang="en-IE" sz="2400" dirty="0" smtClean="0">
                <a:solidFill>
                  <a:prstClr val="black"/>
                </a:solidFill>
                <a:latin typeface="Trebuchet MS"/>
                <a:cs typeface="Times New Roman"/>
              </a:rPr>
              <a:t>. reads – summarized – as follows</a:t>
            </a:r>
            <a:r>
              <a:rPr lang="nl-NL" sz="2400" dirty="0" smtClean="0">
                <a:latin typeface="Trebuchet MS"/>
                <a:ea typeface="Times New Roman"/>
                <a:cs typeface="Times New Roman"/>
              </a:rPr>
              <a:t>:</a:t>
            </a:r>
            <a:endParaRPr lang="nl-NL" sz="2400" dirty="0">
              <a:latin typeface="Trebuchet MS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dirty="0" smtClean="0">
                <a:latin typeface="Trebuchet MS"/>
                <a:ea typeface="Times New Roman"/>
                <a:cs typeface="Times New Roman"/>
              </a:rPr>
              <a:t>	</a:t>
            </a:r>
            <a:r>
              <a:rPr lang="en-GB" sz="2400" dirty="0">
                <a:latin typeface="Trebuchet MS"/>
                <a:ea typeface="Times New Roman"/>
                <a:cs typeface="Times New Roman"/>
              </a:rPr>
              <a:t>Any</a:t>
            </a:r>
            <a:r>
              <a:rPr lang="nl-NL" sz="2400" dirty="0">
                <a:latin typeface="Trebuchet MS"/>
                <a:ea typeface="Times New Roman"/>
                <a:cs typeface="Times New Roman"/>
              </a:rPr>
              <a:t> act </a:t>
            </a:r>
            <a:r>
              <a:rPr lang="en-GB" sz="2400" dirty="0" smtClean="0">
                <a:latin typeface="Trebuchet MS"/>
                <a:ea typeface="Times New Roman"/>
                <a:cs typeface="Times New Roman"/>
              </a:rPr>
              <a:t>by</a:t>
            </a:r>
            <a:r>
              <a:rPr lang="nl-NL" sz="2400" dirty="0" smtClean="0">
                <a:latin typeface="Trebuchet MS"/>
                <a:ea typeface="Times New Roman"/>
                <a:cs typeface="Times New Roman"/>
              </a:rPr>
              <a:t> </a:t>
            </a:r>
            <a:r>
              <a:rPr lang="en-GB" sz="2400" dirty="0" smtClean="0">
                <a:latin typeface="Trebuchet MS"/>
                <a:ea typeface="Times New Roman"/>
                <a:cs typeface="Times New Roman"/>
              </a:rPr>
              <a:t>which</a:t>
            </a:r>
            <a:r>
              <a:rPr lang="nl-NL" sz="2400" dirty="0" smtClean="0">
                <a:latin typeface="Trebuchet MS"/>
                <a:ea typeface="Times New Roman"/>
                <a:cs typeface="Times New Roman"/>
              </a:rPr>
              <a:t> </a:t>
            </a:r>
            <a:r>
              <a:rPr lang="nl-NL" sz="2400" dirty="0">
                <a:latin typeface="Trebuchet MS"/>
                <a:ea typeface="Times New Roman"/>
                <a:cs typeface="Times New Roman"/>
              </a:rPr>
              <a:t>severe </a:t>
            </a:r>
            <a:r>
              <a:rPr lang="en-GB" sz="2400" dirty="0" smtClean="0">
                <a:latin typeface="Trebuchet MS"/>
                <a:ea typeface="Times New Roman"/>
                <a:cs typeface="Times New Roman"/>
              </a:rPr>
              <a:t>pain</a:t>
            </a:r>
            <a:r>
              <a:rPr lang="nl-NL" sz="2400" dirty="0" smtClean="0">
                <a:latin typeface="Trebuchet MS"/>
                <a:ea typeface="Times New Roman"/>
                <a:cs typeface="Times New Roman"/>
              </a:rPr>
              <a:t> </a:t>
            </a:r>
            <a:r>
              <a:rPr lang="nl-NL" sz="2400" dirty="0">
                <a:latin typeface="Trebuchet MS"/>
                <a:ea typeface="Times New Roman"/>
                <a:cs typeface="Times New Roman"/>
              </a:rPr>
              <a:t>or </a:t>
            </a:r>
            <a:r>
              <a:rPr lang="en-GB" sz="2400" dirty="0" smtClean="0">
                <a:latin typeface="Trebuchet MS"/>
                <a:ea typeface="Times New Roman"/>
                <a:cs typeface="Times New Roman"/>
              </a:rPr>
              <a:t>suffering</a:t>
            </a:r>
            <a:r>
              <a:rPr lang="nl-NL" sz="2400" dirty="0" smtClean="0">
                <a:latin typeface="Trebuchet MS"/>
                <a:ea typeface="Times New Roman"/>
                <a:cs typeface="Times New Roman"/>
              </a:rPr>
              <a:t> </a:t>
            </a:r>
            <a:r>
              <a:rPr lang="nl-NL" sz="2400" dirty="0">
                <a:latin typeface="Trebuchet MS"/>
                <a:ea typeface="Times New Roman"/>
                <a:cs typeface="Times New Roman"/>
              </a:rPr>
              <a:t>– </a:t>
            </a:r>
            <a:r>
              <a:rPr lang="en-GB" sz="2400" dirty="0" smtClean="0">
                <a:latin typeface="Trebuchet MS"/>
                <a:ea typeface="Times New Roman"/>
                <a:cs typeface="Times New Roman"/>
              </a:rPr>
              <a:t>physical</a:t>
            </a:r>
            <a:r>
              <a:rPr lang="nl-NL" sz="2400" dirty="0" smtClean="0">
                <a:latin typeface="Trebuchet MS"/>
                <a:ea typeface="Times New Roman"/>
                <a:cs typeface="Times New Roman"/>
              </a:rPr>
              <a:t> </a:t>
            </a:r>
            <a:r>
              <a:rPr lang="nl-NL" sz="2400" dirty="0">
                <a:latin typeface="Trebuchet MS"/>
                <a:ea typeface="Times New Roman"/>
                <a:cs typeface="Times New Roman"/>
              </a:rPr>
              <a:t>or 		</a:t>
            </a:r>
            <a:r>
              <a:rPr lang="en-GB" sz="2400" dirty="0" smtClean="0">
                <a:latin typeface="Trebuchet MS"/>
                <a:ea typeface="Times New Roman"/>
                <a:cs typeface="Times New Roman"/>
              </a:rPr>
              <a:t>mental</a:t>
            </a:r>
            <a:r>
              <a:rPr lang="nl-NL" sz="2400" dirty="0" smtClean="0">
                <a:latin typeface="Trebuchet MS"/>
                <a:ea typeface="Times New Roman"/>
                <a:cs typeface="Times New Roman"/>
              </a:rPr>
              <a:t> </a:t>
            </a:r>
            <a:r>
              <a:rPr lang="nl-NL" sz="2400" dirty="0">
                <a:latin typeface="Trebuchet MS"/>
                <a:ea typeface="Times New Roman"/>
                <a:cs typeface="Times New Roman"/>
              </a:rPr>
              <a:t>– is </a:t>
            </a:r>
            <a:r>
              <a:rPr lang="en-GB" sz="2400" b="1" dirty="0">
                <a:latin typeface="Trebuchet MS"/>
                <a:ea typeface="Times New Roman"/>
                <a:cs typeface="Times New Roman"/>
              </a:rPr>
              <a:t>intentionally</a:t>
            </a:r>
            <a:r>
              <a:rPr lang="nl-NL" sz="2400" b="1" dirty="0">
                <a:latin typeface="Trebuchet MS"/>
                <a:ea typeface="Times New Roman"/>
                <a:cs typeface="Times New Roman"/>
              </a:rPr>
              <a:t> </a:t>
            </a:r>
            <a:r>
              <a:rPr lang="en-GB" sz="2400" b="1" dirty="0">
                <a:latin typeface="Trebuchet MS"/>
                <a:ea typeface="Times New Roman"/>
                <a:cs typeface="Times New Roman"/>
              </a:rPr>
              <a:t>inflicted</a:t>
            </a:r>
            <a:r>
              <a:rPr lang="nl-NL" sz="2400" b="1" dirty="0">
                <a:latin typeface="Trebuchet MS"/>
                <a:ea typeface="Times New Roman"/>
                <a:cs typeface="Times New Roman"/>
              </a:rPr>
              <a:t> on a person for 	</a:t>
            </a:r>
            <a:r>
              <a:rPr lang="en-GB" sz="2400" b="1" dirty="0">
                <a:latin typeface="Trebuchet MS"/>
                <a:ea typeface="Times New Roman"/>
                <a:cs typeface="Times New Roman"/>
              </a:rPr>
              <a:t>reasons</a:t>
            </a:r>
            <a:r>
              <a:rPr lang="nl-NL" sz="2400" b="1" dirty="0">
                <a:latin typeface="Trebuchet MS"/>
                <a:ea typeface="Times New Roman"/>
                <a:cs typeface="Times New Roman"/>
              </a:rPr>
              <a:t> </a:t>
            </a:r>
            <a:r>
              <a:rPr lang="en-GB" sz="2400" b="1" dirty="0" smtClean="0">
                <a:latin typeface="Trebuchet MS"/>
                <a:ea typeface="Times New Roman"/>
                <a:cs typeface="Times New Roman"/>
              </a:rPr>
              <a:t>such</a:t>
            </a:r>
            <a:r>
              <a:rPr lang="nl-NL" sz="2400" b="1" dirty="0" smtClean="0">
                <a:latin typeface="Trebuchet MS"/>
                <a:ea typeface="Times New Roman"/>
                <a:cs typeface="Times New Roman"/>
              </a:rPr>
              <a:t> </a:t>
            </a:r>
            <a:r>
              <a:rPr lang="nl-NL" sz="2400" b="1" dirty="0">
                <a:latin typeface="Trebuchet MS"/>
                <a:ea typeface="Times New Roman"/>
                <a:cs typeface="Times New Roman"/>
              </a:rPr>
              <a:t>as</a:t>
            </a:r>
            <a:r>
              <a:rPr lang="nl-NL" sz="2400" dirty="0">
                <a:latin typeface="Trebuchet MS"/>
                <a:ea typeface="Times New Roman"/>
                <a:cs typeface="Times New Roman"/>
              </a:rPr>
              <a:t>: </a:t>
            </a:r>
            <a:r>
              <a:rPr lang="en-GB" sz="2400" dirty="0">
                <a:latin typeface="Trebuchet MS"/>
                <a:ea typeface="Times New Roman"/>
                <a:cs typeface="Times New Roman"/>
              </a:rPr>
              <a:t>obtaining</a:t>
            </a:r>
            <a:r>
              <a:rPr lang="nl-NL" sz="2400" dirty="0">
                <a:latin typeface="Trebuchet MS"/>
                <a:ea typeface="Times New Roman"/>
                <a:cs typeface="Times New Roman"/>
              </a:rPr>
              <a:t> a </a:t>
            </a:r>
            <a:r>
              <a:rPr lang="en-GB" sz="2400" dirty="0">
                <a:latin typeface="Trebuchet MS"/>
                <a:ea typeface="Times New Roman"/>
                <a:cs typeface="Times New Roman"/>
              </a:rPr>
              <a:t>confession</a:t>
            </a:r>
            <a:r>
              <a:rPr lang="nl-NL" sz="2400" dirty="0">
                <a:latin typeface="Trebuchet MS"/>
                <a:ea typeface="Times New Roman"/>
                <a:cs typeface="Times New Roman"/>
              </a:rPr>
              <a:t>, </a:t>
            </a:r>
            <a:r>
              <a:rPr lang="en-GB" sz="2400" dirty="0">
                <a:latin typeface="Trebuchet MS"/>
                <a:ea typeface="Times New Roman"/>
                <a:cs typeface="Times New Roman"/>
              </a:rPr>
              <a:t>punishing</a:t>
            </a:r>
            <a:r>
              <a:rPr lang="nl-NL" sz="2400" dirty="0">
                <a:latin typeface="Trebuchet MS"/>
                <a:ea typeface="Times New Roman"/>
                <a:cs typeface="Times New Roman"/>
              </a:rPr>
              <a:t>, 	intimidating or </a:t>
            </a:r>
            <a:r>
              <a:rPr lang="en-GB" sz="2400" dirty="0">
                <a:latin typeface="Trebuchet MS"/>
                <a:ea typeface="Times New Roman"/>
                <a:cs typeface="Times New Roman"/>
              </a:rPr>
              <a:t>coercing</a:t>
            </a:r>
            <a:r>
              <a:rPr lang="nl-NL" sz="2400" dirty="0">
                <a:latin typeface="Trebuchet MS"/>
                <a:ea typeface="Times New Roman"/>
                <a:cs typeface="Times New Roman"/>
              </a:rPr>
              <a:t> a person or persons (s) </a:t>
            </a:r>
            <a:r>
              <a:rPr lang="en-GB" sz="2400" dirty="0">
                <a:latin typeface="Trebuchet MS"/>
                <a:ea typeface="Times New Roman"/>
                <a:cs typeface="Times New Roman"/>
              </a:rPr>
              <a:t>involved</a:t>
            </a:r>
            <a:r>
              <a:rPr lang="nl-NL" sz="2400" dirty="0">
                <a:latin typeface="Trebuchet MS"/>
                <a:ea typeface="Times New Roman"/>
                <a:cs typeface="Times New Roman"/>
              </a:rPr>
              <a:t>, 	or for </a:t>
            </a:r>
            <a:r>
              <a:rPr lang="en-GB" sz="2400" dirty="0">
                <a:latin typeface="Trebuchet MS"/>
                <a:ea typeface="Times New Roman"/>
                <a:cs typeface="Times New Roman"/>
              </a:rPr>
              <a:t>any</a:t>
            </a:r>
            <a:r>
              <a:rPr lang="nl-NL" sz="2400" dirty="0">
                <a:latin typeface="Trebuchet MS"/>
                <a:ea typeface="Times New Roman"/>
                <a:cs typeface="Times New Roman"/>
              </a:rPr>
              <a:t> </a:t>
            </a:r>
            <a:r>
              <a:rPr lang="en-GB" sz="2400" dirty="0">
                <a:latin typeface="Trebuchet MS"/>
                <a:ea typeface="Times New Roman"/>
                <a:cs typeface="Times New Roman"/>
              </a:rPr>
              <a:t>reason</a:t>
            </a:r>
            <a:r>
              <a:rPr lang="nl-NL" sz="2400" dirty="0">
                <a:latin typeface="Trebuchet MS"/>
                <a:ea typeface="Times New Roman"/>
                <a:cs typeface="Times New Roman"/>
              </a:rPr>
              <a:t> </a:t>
            </a:r>
            <a:r>
              <a:rPr lang="en-GB" sz="2400" dirty="0">
                <a:latin typeface="Trebuchet MS"/>
                <a:ea typeface="Times New Roman"/>
                <a:cs typeface="Times New Roman"/>
              </a:rPr>
              <a:t>based</a:t>
            </a:r>
            <a:r>
              <a:rPr lang="nl-NL" sz="2400" dirty="0">
                <a:latin typeface="Trebuchet MS"/>
                <a:ea typeface="Times New Roman"/>
                <a:cs typeface="Times New Roman"/>
              </a:rPr>
              <a:t> on </a:t>
            </a:r>
            <a:r>
              <a:rPr lang="en-GB" sz="2400" dirty="0" smtClean="0">
                <a:latin typeface="Trebuchet MS"/>
                <a:ea typeface="Times New Roman"/>
                <a:cs typeface="Times New Roman"/>
              </a:rPr>
              <a:t>discrimination.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E" sz="2400" b="1" dirty="0" smtClean="0">
                <a:solidFill>
                  <a:prstClr val="black"/>
                </a:solidFill>
                <a:latin typeface="Trebuchet MS"/>
                <a:ea typeface="Times New Roman"/>
                <a:cs typeface="Times New Roman"/>
              </a:rPr>
              <a:t>Note that ‘medical well being’ or ‘good medical’ practice is not mentioned as reason. </a:t>
            </a:r>
            <a:endParaRPr lang="en-IE" sz="2400" dirty="0" smtClean="0">
              <a:solidFill>
                <a:prstClr val="black"/>
              </a:solidFill>
              <a:latin typeface="Trebuchet MS"/>
              <a:ea typeface="Times New Roman"/>
              <a:cs typeface="Times New Roman"/>
            </a:endParaRPr>
          </a:p>
          <a:p>
            <a:pPr lvl="0" eaLnBrk="1" hangingPunct="1">
              <a:lnSpc>
                <a:spcPct val="115000"/>
              </a:lnSpc>
              <a:spcAft>
                <a:spcPts val="0"/>
              </a:spcAft>
            </a:pPr>
            <a:endParaRPr lang="en-IE" sz="2400" dirty="0">
              <a:solidFill>
                <a:prstClr val="black"/>
              </a:solidFill>
              <a:latin typeface="Trebuchet MS"/>
              <a:ea typeface="Times New Roman"/>
              <a:cs typeface="Times New Roman"/>
            </a:endParaRPr>
          </a:p>
          <a:p>
            <a:pPr lvl="0" eaLnBrk="1" hangingPunct="1">
              <a:lnSpc>
                <a:spcPct val="115000"/>
              </a:lnSpc>
              <a:spcAft>
                <a:spcPts val="0"/>
              </a:spcAft>
            </a:pPr>
            <a:endParaRPr lang="en-IE" sz="2400" dirty="0" smtClean="0">
              <a:solidFill>
                <a:prstClr val="black"/>
              </a:solidFill>
              <a:latin typeface="Trebuchet MS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IE" sz="2400" dirty="0">
              <a:solidFill>
                <a:prstClr val="black"/>
              </a:solidFill>
              <a:latin typeface="Trebuchet MS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IE" sz="2400" dirty="0">
              <a:solidFill>
                <a:prstClr val="black"/>
              </a:solidFill>
              <a:latin typeface="Trebuchet MS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IE" sz="2400" dirty="0" smtClean="0">
              <a:solidFill>
                <a:prstClr val="black"/>
              </a:solidFill>
              <a:latin typeface="Trebuchet MS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IE" sz="2400" dirty="0">
              <a:latin typeface="Trebuchet MS"/>
              <a:ea typeface="Times New Roman"/>
              <a:cs typeface="Times New Roman"/>
            </a:endParaRPr>
          </a:p>
        </p:txBody>
      </p:sp>
      <p:sp>
        <p:nvSpPr>
          <p:cNvPr id="5123" name="Titel 1"/>
          <p:cNvSpPr>
            <a:spLocks noGrp="1"/>
          </p:cNvSpPr>
          <p:nvPr>
            <p:ph type="title"/>
          </p:nvPr>
        </p:nvSpPr>
        <p:spPr>
          <a:xfrm>
            <a:off x="457200" y="1134533"/>
            <a:ext cx="8229600" cy="313267"/>
          </a:xfrm>
        </p:spPr>
        <p:txBody>
          <a:bodyPr/>
          <a:lstStyle/>
          <a:p>
            <a:r>
              <a:rPr lang="en-GB" altLang="en-US" sz="2800" b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The Estonian </a:t>
            </a:r>
            <a:r>
              <a:rPr lang="en-GB" altLang="en-US" sz="2800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pilot-national </a:t>
            </a:r>
            <a:r>
              <a:rPr lang="en-GB" altLang="en-US" sz="2800" b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law vs human rights</a:t>
            </a:r>
            <a:r>
              <a:rPr lang="en-US" sz="2800" b="1" dirty="0" smtClean="0">
                <a:solidFill>
                  <a:srgbClr val="000000"/>
                </a:solidFill>
                <a:cs typeface="Times New Roman" pitchFamily="18" charset="0"/>
              </a:rPr>
              <a:t>(10)</a:t>
            </a:r>
            <a:endParaRPr lang="en-GB" altLang="en-US" sz="2800" dirty="0" smtClean="0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074AAA-BE46-44CA-83C4-D46719F94256}" type="datetime1">
              <a:rPr lang="nl-NL" smtClean="0"/>
              <a:t>14-10-2014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EPSO EUROPEAN PARTNERSHIP FOR SUPERVISORY ORGANISATIONS in health services and social care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A799CE-6E66-4FCE-955A-D7ACBBBB0E27}" type="slidenum">
              <a:rPr lang="nl-NL" smtClean="0"/>
              <a:pPr>
                <a:defRPr/>
              </a:pPr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938102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7"/>
          <p:cNvSpPr txBox="1">
            <a:spLocks noChangeArrowheads="1"/>
          </p:cNvSpPr>
          <p:nvPr/>
        </p:nvSpPr>
        <p:spPr bwMode="auto">
          <a:xfrm>
            <a:off x="457200" y="1851377"/>
            <a:ext cx="7720014" cy="426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Aft>
                <a:spcPts val="0"/>
              </a:spcAft>
            </a:pPr>
            <a:endParaRPr lang="en-IE" sz="2400" b="1" dirty="0" smtClean="0">
              <a:latin typeface="Trebuchet MS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IE" sz="2400" b="1" dirty="0" smtClean="0">
                <a:latin typeface="Trebuchet MS"/>
                <a:ea typeface="Times New Roman"/>
                <a:cs typeface="Times New Roman"/>
              </a:rPr>
              <a:t>Chancellor of Justice in Estonia – position based on convention against torture etc.</a:t>
            </a:r>
            <a:endParaRPr lang="en-IE" sz="2400" b="1" dirty="0">
              <a:latin typeface="Trebuchet MS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2400" dirty="0" smtClean="0">
                <a:latin typeface="Trebuchet MS"/>
                <a:ea typeface="Times New Roman"/>
                <a:cs typeface="Times New Roman"/>
              </a:rPr>
              <a:t>The </a:t>
            </a:r>
            <a:r>
              <a:rPr lang="nl-NL" sz="2400" b="1" dirty="0" smtClean="0">
                <a:latin typeface="Trebuchet MS"/>
                <a:ea typeface="Times New Roman"/>
                <a:cs typeface="Times New Roman"/>
              </a:rPr>
              <a:t>UN </a:t>
            </a:r>
            <a:r>
              <a:rPr lang="en-GB" sz="2400" b="1" dirty="0" smtClean="0">
                <a:latin typeface="Trebuchet MS"/>
                <a:ea typeface="Times New Roman"/>
                <a:cs typeface="Times New Roman"/>
              </a:rPr>
              <a:t>Convention</a:t>
            </a:r>
            <a:r>
              <a:rPr lang="nl-NL" sz="2400" b="1" dirty="0" smtClean="0">
                <a:latin typeface="Trebuchet MS"/>
                <a:ea typeface="Times New Roman"/>
                <a:cs typeface="Times New Roman"/>
              </a:rPr>
              <a:t> </a:t>
            </a:r>
            <a:r>
              <a:rPr lang="en-GB" sz="2400" b="1" dirty="0" smtClean="0">
                <a:latin typeface="Trebuchet MS"/>
                <a:ea typeface="Times New Roman"/>
                <a:cs typeface="Times New Roman"/>
              </a:rPr>
              <a:t>against</a:t>
            </a:r>
            <a:r>
              <a:rPr lang="nl-NL" sz="2400" b="1" dirty="0" smtClean="0">
                <a:latin typeface="Trebuchet MS"/>
                <a:ea typeface="Times New Roman"/>
                <a:cs typeface="Times New Roman"/>
              </a:rPr>
              <a:t> </a:t>
            </a:r>
            <a:r>
              <a:rPr lang="en-GB" sz="2400" b="1" dirty="0" smtClean="0">
                <a:latin typeface="Trebuchet MS"/>
                <a:ea typeface="Times New Roman"/>
                <a:cs typeface="Times New Roman"/>
              </a:rPr>
              <a:t>Torture </a:t>
            </a:r>
            <a:r>
              <a:rPr lang="nl-NL" sz="2400" dirty="0" smtClean="0">
                <a:latin typeface="Trebuchet MS"/>
                <a:ea typeface="Times New Roman"/>
                <a:cs typeface="Times New Roman"/>
              </a:rPr>
              <a:t>and </a:t>
            </a:r>
            <a:r>
              <a:rPr lang="en-GB" sz="2400" dirty="0">
                <a:latin typeface="Trebuchet MS"/>
                <a:ea typeface="Times New Roman"/>
                <a:cs typeface="Times New Roman"/>
              </a:rPr>
              <a:t>other</a:t>
            </a:r>
            <a:r>
              <a:rPr lang="nl-NL" sz="2400" dirty="0">
                <a:latin typeface="Trebuchet MS"/>
                <a:ea typeface="Times New Roman"/>
                <a:cs typeface="Times New Roman"/>
              </a:rPr>
              <a:t> </a:t>
            </a:r>
            <a:r>
              <a:rPr lang="en-GB" sz="2400" dirty="0">
                <a:latin typeface="Trebuchet MS"/>
                <a:ea typeface="Times New Roman"/>
                <a:cs typeface="Times New Roman"/>
              </a:rPr>
              <a:t>cruel</a:t>
            </a:r>
            <a:r>
              <a:rPr lang="nl-NL" sz="2400" dirty="0">
                <a:latin typeface="Trebuchet MS"/>
                <a:ea typeface="Times New Roman"/>
                <a:cs typeface="Times New Roman"/>
              </a:rPr>
              <a:t>, </a:t>
            </a:r>
            <a:r>
              <a:rPr lang="en-GB" sz="2400" dirty="0">
                <a:latin typeface="Trebuchet MS"/>
                <a:ea typeface="Times New Roman"/>
                <a:cs typeface="Times New Roman"/>
              </a:rPr>
              <a:t>inhuman</a:t>
            </a:r>
            <a:r>
              <a:rPr lang="nl-NL" sz="2400" dirty="0">
                <a:latin typeface="Trebuchet MS"/>
                <a:ea typeface="Times New Roman"/>
                <a:cs typeface="Times New Roman"/>
              </a:rPr>
              <a:t> or </a:t>
            </a:r>
            <a:r>
              <a:rPr lang="en-GB" sz="2400" dirty="0">
                <a:latin typeface="Trebuchet MS"/>
                <a:ea typeface="Times New Roman"/>
                <a:cs typeface="Times New Roman"/>
              </a:rPr>
              <a:t>degrading</a:t>
            </a:r>
            <a:r>
              <a:rPr lang="nl-NL" sz="2400" dirty="0">
                <a:latin typeface="Trebuchet MS"/>
                <a:ea typeface="Times New Roman"/>
                <a:cs typeface="Times New Roman"/>
              </a:rPr>
              <a:t> treatment or </a:t>
            </a:r>
            <a:r>
              <a:rPr lang="en-GB" sz="2400" dirty="0" smtClean="0">
                <a:latin typeface="Trebuchet MS"/>
                <a:ea typeface="Times New Roman"/>
                <a:cs typeface="Times New Roman"/>
              </a:rPr>
              <a:t>punishment</a:t>
            </a:r>
            <a:r>
              <a:rPr lang="nl-NL" sz="2400" dirty="0" smtClean="0">
                <a:latin typeface="Trebuchet MS"/>
                <a:ea typeface="Times New Roman"/>
                <a:cs typeface="Times New Roman"/>
              </a:rPr>
              <a:t> </a:t>
            </a:r>
            <a:r>
              <a:rPr lang="en-GB" sz="2400" b="1" dirty="0" smtClean="0">
                <a:latin typeface="Trebuchet MS"/>
                <a:ea typeface="Times New Roman"/>
                <a:cs typeface="Times New Roman"/>
              </a:rPr>
              <a:t>(</a:t>
            </a:r>
            <a:r>
              <a:rPr lang="en-GB" sz="2400" dirty="0" smtClean="0">
                <a:latin typeface="Trebuchet MS"/>
                <a:ea typeface="Times New Roman"/>
                <a:cs typeface="Times New Roman"/>
              </a:rPr>
              <a:t>optional protocol) </a:t>
            </a:r>
            <a:r>
              <a:rPr lang="en-GB" sz="2400" dirty="0">
                <a:latin typeface="Trebuchet MS"/>
                <a:ea typeface="Times New Roman"/>
                <a:cs typeface="Times New Roman"/>
              </a:rPr>
              <a:t>includes</a:t>
            </a:r>
            <a:r>
              <a:rPr lang="nl-NL" sz="2400" dirty="0">
                <a:latin typeface="Trebuchet MS"/>
                <a:ea typeface="Times New Roman"/>
                <a:cs typeface="Times New Roman"/>
              </a:rPr>
              <a:t> </a:t>
            </a:r>
            <a:r>
              <a:rPr lang="en-GB" sz="2400" dirty="0">
                <a:latin typeface="Trebuchet MS"/>
                <a:ea typeface="Times New Roman"/>
                <a:cs typeface="Times New Roman"/>
              </a:rPr>
              <a:t>obligation for the State to establish: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400" b="1" dirty="0" smtClean="0">
                <a:latin typeface="Trebuchet MS"/>
                <a:ea typeface="Times New Roman"/>
                <a:cs typeface="Times New Roman"/>
              </a:rPr>
              <a:t>- a system of regular visits </a:t>
            </a:r>
            <a:r>
              <a:rPr lang="nl-NL" sz="2400" b="1" dirty="0" smtClean="0">
                <a:latin typeface="Trebuchet MS"/>
                <a:ea typeface="Times New Roman"/>
                <a:cs typeface="Times New Roman"/>
              </a:rPr>
              <a:t>( art1) </a:t>
            </a:r>
            <a:r>
              <a:rPr lang="nl-NL" sz="2400" b="1" dirty="0" smtClean="0">
                <a:solidFill>
                  <a:prstClr val="black"/>
                </a:solidFill>
                <a:latin typeface="Trebuchet MS"/>
                <a:ea typeface="Times New Roman"/>
                <a:cs typeface="Times New Roman"/>
              </a:rPr>
              <a:t>and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2400" b="1" dirty="0" smtClean="0">
                <a:solidFill>
                  <a:prstClr val="black"/>
                </a:solidFill>
                <a:latin typeface="Trebuchet MS"/>
                <a:ea typeface="Times New Roman"/>
                <a:cs typeface="Times New Roman"/>
              </a:rPr>
              <a:t>- a </a:t>
            </a:r>
            <a:r>
              <a:rPr lang="en-GB" sz="2400" b="1" dirty="0" smtClean="0">
                <a:solidFill>
                  <a:prstClr val="black"/>
                </a:solidFill>
                <a:latin typeface="Trebuchet MS"/>
                <a:ea typeface="Times New Roman"/>
                <a:cs typeface="Times New Roman"/>
              </a:rPr>
              <a:t>visiting body</a:t>
            </a:r>
            <a:r>
              <a:rPr lang="nl-NL" sz="2400" b="1" dirty="0">
                <a:solidFill>
                  <a:prstClr val="black"/>
                </a:solidFill>
                <a:latin typeface="Trebuchet MS"/>
                <a:ea typeface="Times New Roman"/>
                <a:cs typeface="Times New Roman"/>
              </a:rPr>
              <a:t>at </a:t>
            </a:r>
            <a:r>
              <a:rPr lang="en-GB" sz="2400" b="1" dirty="0">
                <a:solidFill>
                  <a:prstClr val="black"/>
                </a:solidFill>
                <a:latin typeface="Trebuchet MS"/>
                <a:ea typeface="Times New Roman"/>
                <a:cs typeface="Times New Roman"/>
              </a:rPr>
              <a:t>national</a:t>
            </a:r>
            <a:r>
              <a:rPr lang="nl-NL" sz="2400" b="1" dirty="0">
                <a:solidFill>
                  <a:prstClr val="black"/>
                </a:solidFill>
                <a:latin typeface="Trebuchet MS"/>
                <a:ea typeface="Times New Roman"/>
                <a:cs typeface="Times New Roman"/>
              </a:rPr>
              <a:t> </a:t>
            </a:r>
            <a:r>
              <a:rPr lang="nl-NL" sz="2400" b="1" dirty="0" smtClean="0">
                <a:solidFill>
                  <a:prstClr val="black"/>
                </a:solidFill>
                <a:latin typeface="Trebuchet MS"/>
                <a:ea typeface="Times New Roman"/>
                <a:cs typeface="Times New Roman"/>
              </a:rPr>
              <a:t>level ( art 3).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2400" dirty="0" smtClean="0">
                <a:solidFill>
                  <a:prstClr val="black"/>
                </a:solidFill>
                <a:latin typeface="Trebuchet MS"/>
                <a:ea typeface="Times New Roman"/>
                <a:cs typeface="Times New Roman"/>
              </a:rPr>
              <a:t>In Estonia </a:t>
            </a:r>
            <a:r>
              <a:rPr lang="en-GB" sz="2400" dirty="0" smtClean="0">
                <a:solidFill>
                  <a:prstClr val="black"/>
                </a:solidFill>
                <a:latin typeface="Trebuchet MS"/>
                <a:ea typeface="Times New Roman"/>
                <a:cs typeface="Times New Roman"/>
              </a:rPr>
              <a:t>this</a:t>
            </a:r>
            <a:r>
              <a:rPr lang="nl-NL" sz="2400" dirty="0" smtClean="0">
                <a:solidFill>
                  <a:prstClr val="black"/>
                </a:solidFill>
                <a:latin typeface="Trebuchet MS"/>
                <a:ea typeface="Times New Roman"/>
                <a:cs typeface="Times New Roman"/>
              </a:rPr>
              <a:t> is </a:t>
            </a:r>
            <a:r>
              <a:rPr lang="nl-NL" sz="2400" b="1" dirty="0" smtClean="0">
                <a:solidFill>
                  <a:prstClr val="black"/>
                </a:solidFill>
                <a:latin typeface="Trebuchet MS"/>
                <a:ea typeface="Times New Roman"/>
                <a:cs typeface="Times New Roman"/>
              </a:rPr>
              <a:t>the </a:t>
            </a:r>
            <a:r>
              <a:rPr lang="en-GB" sz="2400" b="1" dirty="0" smtClean="0">
                <a:solidFill>
                  <a:prstClr val="black"/>
                </a:solidFill>
                <a:latin typeface="Trebuchet MS"/>
                <a:ea typeface="Times New Roman"/>
                <a:cs typeface="Times New Roman"/>
              </a:rPr>
              <a:t>Chancellor</a:t>
            </a:r>
            <a:r>
              <a:rPr lang="nl-NL" sz="2400" b="1" dirty="0" smtClean="0">
                <a:solidFill>
                  <a:prstClr val="black"/>
                </a:solidFill>
                <a:latin typeface="Trebuchet MS"/>
                <a:ea typeface="Times New Roman"/>
                <a:cs typeface="Times New Roman"/>
              </a:rPr>
              <a:t> of </a:t>
            </a:r>
            <a:r>
              <a:rPr lang="en-GB" sz="2400" b="1" dirty="0" smtClean="0">
                <a:solidFill>
                  <a:prstClr val="black"/>
                </a:solidFill>
                <a:latin typeface="Trebuchet MS"/>
                <a:ea typeface="Times New Roman"/>
                <a:cs typeface="Times New Roman"/>
              </a:rPr>
              <a:t>Justice</a:t>
            </a:r>
            <a:r>
              <a:rPr lang="nl-NL" sz="2400" b="1" dirty="0" smtClean="0">
                <a:solidFill>
                  <a:prstClr val="black"/>
                </a:solidFill>
                <a:latin typeface="Trebuchet MS"/>
                <a:ea typeface="Times New Roman"/>
                <a:cs typeface="Times New Roman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2400" dirty="0" smtClean="0">
                <a:solidFill>
                  <a:prstClr val="black"/>
                </a:solidFill>
                <a:latin typeface="Trebuchet MS"/>
                <a:ea typeface="Times New Roman"/>
                <a:cs typeface="Times New Roman"/>
              </a:rPr>
              <a:t> </a:t>
            </a:r>
            <a:endParaRPr lang="en-IE" sz="2400" dirty="0" smtClean="0">
              <a:solidFill>
                <a:prstClr val="black"/>
              </a:solidFill>
              <a:latin typeface="Trebuchet MS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IE" sz="2400" dirty="0">
              <a:latin typeface="Trebuchet MS"/>
              <a:ea typeface="Times New Roman"/>
              <a:cs typeface="Times New Roman"/>
            </a:endParaRPr>
          </a:p>
        </p:txBody>
      </p:sp>
      <p:sp>
        <p:nvSpPr>
          <p:cNvPr id="5123" name="Titel 1"/>
          <p:cNvSpPr>
            <a:spLocks noGrp="1"/>
          </p:cNvSpPr>
          <p:nvPr>
            <p:ph type="title"/>
          </p:nvPr>
        </p:nvSpPr>
        <p:spPr>
          <a:xfrm>
            <a:off x="457200" y="1298222"/>
            <a:ext cx="8229600" cy="790222"/>
          </a:xfrm>
        </p:spPr>
        <p:txBody>
          <a:bodyPr/>
          <a:lstStyle/>
          <a:p>
            <a:r>
              <a:rPr lang="en-GB" altLang="en-US" sz="2800" b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The Estonian </a:t>
            </a:r>
            <a:r>
              <a:rPr lang="en-GB" altLang="en-US" sz="2800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pilot-national </a:t>
            </a:r>
            <a:r>
              <a:rPr lang="en-GB" altLang="en-US" sz="2800" b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law vs human </a:t>
            </a:r>
            <a:r>
              <a:rPr lang="en-GB" altLang="en-US" sz="2800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rights </a:t>
            </a:r>
            <a:r>
              <a:rPr lang="en-US" sz="2800" b="1" dirty="0" smtClean="0">
                <a:solidFill>
                  <a:srgbClr val="000000"/>
                </a:solidFill>
                <a:cs typeface="Times New Roman" pitchFamily="18" charset="0"/>
              </a:rPr>
              <a:t>(11)</a:t>
            </a:r>
            <a:endParaRPr lang="en-GB" altLang="en-US" sz="2800" dirty="0" smtClean="0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BA558-5066-487E-B0F0-6EBFBFC0567D}" type="datetime1">
              <a:rPr lang="nl-NL" smtClean="0"/>
              <a:t>14-10-2014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EPSO EUROPEAN PARTNERSHIP FOR SUPERVISORY ORGANISATIONS in health services and social care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A799CE-6E66-4FCE-955A-D7ACBBBB0E27}" type="slidenum">
              <a:rPr lang="nl-NL" smtClean="0"/>
              <a:pPr>
                <a:defRPr/>
              </a:pPr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387976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7"/>
          <p:cNvSpPr txBox="1">
            <a:spLocks noChangeArrowheads="1"/>
          </p:cNvSpPr>
          <p:nvPr/>
        </p:nvSpPr>
        <p:spPr bwMode="auto">
          <a:xfrm>
            <a:off x="457199" y="1557867"/>
            <a:ext cx="8472311" cy="485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115000"/>
              </a:lnSpc>
              <a:spcAft>
                <a:spcPts val="0"/>
              </a:spcAft>
            </a:pPr>
            <a:endParaRPr lang="en-IE" sz="2400" b="1" dirty="0" smtClean="0">
              <a:latin typeface="Trebuchet MS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IE" sz="2400" b="1" dirty="0">
                <a:latin typeface="Trebuchet MS"/>
                <a:ea typeface="Times New Roman"/>
                <a:cs typeface="Times New Roman"/>
              </a:rPr>
              <a:t>Chancellor</a:t>
            </a:r>
            <a:r>
              <a:rPr lang="en-IE" sz="2400" b="1" dirty="0" smtClean="0">
                <a:latin typeface="Trebuchet MS"/>
                <a:ea typeface="Times New Roman"/>
                <a:cs typeface="Times New Roman"/>
              </a:rPr>
              <a:t> of Justice in Estonia - Powers</a:t>
            </a:r>
            <a:endParaRPr lang="en-IE" sz="2400" dirty="0" smtClean="0">
              <a:latin typeface="Trebuchet MS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400" dirty="0">
                <a:latin typeface="Calibri"/>
                <a:ea typeface="Calibri"/>
                <a:cs typeface="Times New Roman"/>
              </a:rPr>
              <a:t>The </a:t>
            </a:r>
            <a:r>
              <a:rPr lang="en-IE" sz="2400" dirty="0">
                <a:latin typeface="Calibri"/>
                <a:ea typeface="Calibri"/>
                <a:cs typeface="Times New Roman"/>
              </a:rPr>
              <a:t>Chancellor of Justice in Estonia is </a:t>
            </a:r>
            <a:r>
              <a:rPr lang="en-GB" sz="2400" dirty="0">
                <a:latin typeface="Calibri"/>
                <a:ea typeface="Calibri"/>
                <a:cs typeface="Times New Roman"/>
              </a:rPr>
              <a:t>based</a:t>
            </a:r>
            <a:r>
              <a:rPr lang="nl-NL" sz="2400" dirty="0">
                <a:latin typeface="Calibri"/>
                <a:ea typeface="Calibri"/>
                <a:cs typeface="Times New Roman"/>
              </a:rPr>
              <a:t> in </a:t>
            </a:r>
            <a:r>
              <a:rPr lang="en-GB" sz="2400" dirty="0">
                <a:latin typeface="Calibri"/>
                <a:ea typeface="Calibri"/>
                <a:cs typeface="Times New Roman"/>
              </a:rPr>
              <a:t>the treaty</a:t>
            </a:r>
            <a:r>
              <a:rPr lang="nl-NL" sz="2400" dirty="0">
                <a:latin typeface="Calibri"/>
                <a:ea typeface="Calibri"/>
                <a:cs typeface="Times New Roman"/>
              </a:rPr>
              <a:t> (UN </a:t>
            </a:r>
            <a:r>
              <a:rPr lang="en-GB" sz="2400" dirty="0">
                <a:latin typeface="Calibri"/>
                <a:ea typeface="Calibri"/>
                <a:cs typeface="Times New Roman"/>
              </a:rPr>
              <a:t>Convention</a:t>
            </a:r>
            <a:r>
              <a:rPr lang="nl-NL" sz="2400" dirty="0">
                <a:latin typeface="Calibri"/>
                <a:ea typeface="Calibri"/>
                <a:cs typeface="Times New Roman"/>
              </a:rPr>
              <a:t> </a:t>
            </a:r>
            <a:r>
              <a:rPr lang="en-GB" sz="2400" dirty="0">
                <a:latin typeface="Calibri"/>
                <a:ea typeface="Calibri"/>
                <a:cs typeface="Times New Roman"/>
              </a:rPr>
              <a:t>against</a:t>
            </a:r>
            <a:r>
              <a:rPr lang="nl-NL" sz="2400" dirty="0">
                <a:latin typeface="Calibri"/>
                <a:ea typeface="Calibri"/>
                <a:cs typeface="Times New Roman"/>
              </a:rPr>
              <a:t> </a:t>
            </a:r>
            <a:r>
              <a:rPr lang="en-GB" sz="2400" dirty="0">
                <a:latin typeface="Calibri"/>
                <a:ea typeface="Calibri"/>
                <a:cs typeface="Times New Roman"/>
              </a:rPr>
              <a:t>Torture etc.) </a:t>
            </a:r>
            <a:r>
              <a:rPr lang="en-IE" sz="2400" dirty="0">
                <a:latin typeface="Calibri"/>
                <a:ea typeface="Calibri"/>
                <a:cs typeface="Times New Roman"/>
              </a:rPr>
              <a:t>as being the ‘national preventive mechanism’ with: </a:t>
            </a: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AutoNum type="alphaLcPeriod"/>
            </a:pPr>
            <a:r>
              <a:rPr lang="en-GB" sz="2400" dirty="0">
                <a:latin typeface="Calibri"/>
                <a:ea typeface="Calibri"/>
                <a:cs typeface="Times New Roman"/>
              </a:rPr>
              <a:t>Power to visit any places related to the treaty;</a:t>
            </a: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AutoNum type="alphaLcPeriod"/>
            </a:pPr>
            <a:r>
              <a:rPr lang="en-GB" sz="2400" dirty="0">
                <a:latin typeface="Calibri"/>
                <a:ea typeface="Calibri"/>
                <a:cs typeface="Times New Roman"/>
              </a:rPr>
              <a:t>Advising and recommending </a:t>
            </a:r>
            <a:r>
              <a:rPr lang="nl-NL" sz="2400" dirty="0">
                <a:latin typeface="Calibri"/>
                <a:ea typeface="Calibri"/>
                <a:cs typeface="Times New Roman"/>
              </a:rPr>
              <a:t>powers to the State;</a:t>
            </a: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AutoNum type="alphaLcPeriod"/>
            </a:pPr>
            <a:r>
              <a:rPr lang="nl-NL" sz="2400" dirty="0">
                <a:latin typeface="Calibri"/>
                <a:ea typeface="Calibri"/>
                <a:cs typeface="Times New Roman"/>
              </a:rPr>
              <a:t>The </a:t>
            </a:r>
            <a:r>
              <a:rPr lang="en-GB" sz="2400" dirty="0">
                <a:latin typeface="Calibri"/>
                <a:ea typeface="Calibri"/>
                <a:cs typeface="Times New Roman"/>
              </a:rPr>
              <a:t>need</a:t>
            </a:r>
            <a:r>
              <a:rPr lang="nl-NL" sz="2400" dirty="0">
                <a:latin typeface="Calibri"/>
                <a:ea typeface="Calibri"/>
                <a:cs typeface="Times New Roman"/>
              </a:rPr>
              <a:t> for the State </a:t>
            </a:r>
            <a:r>
              <a:rPr lang="en-GB" sz="2400" dirty="0">
                <a:latin typeface="Calibri"/>
                <a:ea typeface="Calibri"/>
                <a:cs typeface="Times New Roman"/>
              </a:rPr>
              <a:t>to examine </a:t>
            </a:r>
            <a:r>
              <a:rPr lang="nl-NL" sz="2400" dirty="0">
                <a:latin typeface="Calibri"/>
                <a:ea typeface="Calibri"/>
                <a:cs typeface="Times New Roman"/>
              </a:rPr>
              <a:t>the </a:t>
            </a:r>
            <a:r>
              <a:rPr lang="en-GB" sz="2400" dirty="0">
                <a:latin typeface="Calibri"/>
                <a:ea typeface="Calibri"/>
                <a:cs typeface="Times New Roman"/>
              </a:rPr>
              <a:t>Chancellors</a:t>
            </a:r>
            <a:r>
              <a:rPr lang="nl-NL" sz="2400" dirty="0">
                <a:latin typeface="Calibri"/>
                <a:ea typeface="Calibri"/>
                <a:cs typeface="Times New Roman"/>
              </a:rPr>
              <a:t> </a:t>
            </a:r>
            <a:r>
              <a:rPr lang="en-GB" sz="2400" dirty="0">
                <a:latin typeface="Calibri"/>
                <a:ea typeface="Calibri"/>
                <a:cs typeface="Times New Roman"/>
              </a:rPr>
              <a:t>recommendations</a:t>
            </a:r>
            <a:r>
              <a:rPr lang="nl-NL" sz="2400" dirty="0">
                <a:latin typeface="Calibri"/>
                <a:ea typeface="Calibri"/>
                <a:cs typeface="Times New Roman"/>
              </a:rPr>
              <a:t> and enter </a:t>
            </a:r>
            <a:r>
              <a:rPr lang="en-GB" sz="2400" dirty="0">
                <a:latin typeface="Calibri"/>
                <a:ea typeface="Calibri"/>
                <a:cs typeface="Times New Roman"/>
              </a:rPr>
              <a:t>into a dialogue </a:t>
            </a:r>
            <a:r>
              <a:rPr lang="nl-NL" sz="2400" dirty="0">
                <a:latin typeface="Calibri"/>
                <a:ea typeface="Calibri"/>
                <a:cs typeface="Times New Roman"/>
              </a:rPr>
              <a:t>on </a:t>
            </a:r>
            <a:r>
              <a:rPr lang="en-GB" sz="2400" dirty="0">
                <a:latin typeface="Calibri"/>
                <a:ea typeface="Calibri"/>
                <a:cs typeface="Times New Roman"/>
              </a:rPr>
              <a:t>possible implementation</a:t>
            </a:r>
            <a:r>
              <a:rPr lang="nl-NL" sz="2400" dirty="0">
                <a:latin typeface="Calibri"/>
                <a:ea typeface="Calibri"/>
                <a:cs typeface="Times New Roman"/>
              </a:rPr>
              <a:t> </a:t>
            </a:r>
            <a:r>
              <a:rPr lang="en-GB" sz="2400" dirty="0">
                <a:latin typeface="Calibri"/>
                <a:ea typeface="Calibri"/>
                <a:cs typeface="Times New Roman"/>
              </a:rPr>
              <a:t>measures</a:t>
            </a:r>
            <a:r>
              <a:rPr lang="nl-NL" sz="2400" dirty="0">
                <a:latin typeface="Calibri"/>
                <a:ea typeface="Calibri"/>
                <a:cs typeface="Times New Roman"/>
              </a:rPr>
              <a:t>. </a:t>
            </a:r>
            <a:endParaRPr lang="en-IE" sz="2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IE" sz="2400" dirty="0">
              <a:solidFill>
                <a:prstClr val="black"/>
              </a:solidFill>
              <a:latin typeface="Trebuchet MS"/>
              <a:ea typeface="Times New Roman"/>
              <a:cs typeface="Times New Roman"/>
            </a:endParaRPr>
          </a:p>
        </p:txBody>
      </p:sp>
      <p:sp>
        <p:nvSpPr>
          <p:cNvPr id="5123" name="Titel 1"/>
          <p:cNvSpPr>
            <a:spLocks noGrp="1"/>
          </p:cNvSpPr>
          <p:nvPr>
            <p:ph type="title"/>
          </p:nvPr>
        </p:nvSpPr>
        <p:spPr>
          <a:xfrm>
            <a:off x="457200" y="1134533"/>
            <a:ext cx="8229600" cy="313267"/>
          </a:xfrm>
        </p:spPr>
        <p:txBody>
          <a:bodyPr/>
          <a:lstStyle/>
          <a:p>
            <a:r>
              <a:rPr lang="en-GB" altLang="en-US" sz="2800" b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The Estonian pilot</a:t>
            </a:r>
            <a:br>
              <a:rPr lang="en-GB" altLang="en-US" sz="2800" b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</a:br>
            <a:r>
              <a:rPr lang="en-GB" altLang="en-US" sz="2800" b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national law vs human rights</a:t>
            </a:r>
            <a:r>
              <a:rPr lang="en-US" sz="2800" b="1" dirty="0" smtClean="0">
                <a:solidFill>
                  <a:srgbClr val="000000"/>
                </a:solidFill>
                <a:cs typeface="Times New Roman" pitchFamily="18" charset="0"/>
              </a:rPr>
              <a:t>(12)</a:t>
            </a:r>
            <a:endParaRPr lang="en-GB" altLang="en-US" sz="2800" dirty="0" smtClean="0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4DAEB1-8465-4E73-BE72-2C2212210852}" type="datetime1">
              <a:rPr lang="nl-NL" smtClean="0"/>
              <a:t>14-10-2014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EPSO EUROPEAN PARTNERSHIP FOR SUPERVISORY ORGANISATIONS in health services and social care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A799CE-6E66-4FCE-955A-D7ACBBBB0E27}" type="slidenum">
              <a:rPr lang="nl-NL" smtClean="0"/>
              <a:pPr>
                <a:defRPr/>
              </a:pPr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466057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7"/>
          <p:cNvSpPr txBox="1">
            <a:spLocks noChangeArrowheads="1"/>
          </p:cNvSpPr>
          <p:nvPr/>
        </p:nvSpPr>
        <p:spPr bwMode="auto">
          <a:xfrm>
            <a:off x="835376" y="1998134"/>
            <a:ext cx="7274103" cy="4143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b="1" dirty="0">
                <a:solidFill>
                  <a:prstClr val="black"/>
                </a:solidFill>
                <a:latin typeface="Trebuchet MS"/>
                <a:ea typeface="Times New Roman"/>
                <a:cs typeface="Times New Roman"/>
              </a:rPr>
              <a:t>The </a:t>
            </a:r>
            <a:r>
              <a:rPr lang="en-IE" sz="2400" b="1" dirty="0">
                <a:solidFill>
                  <a:prstClr val="black"/>
                </a:solidFill>
                <a:latin typeface="Trebuchet MS"/>
                <a:ea typeface="Times New Roman"/>
                <a:cs typeface="Times New Roman"/>
              </a:rPr>
              <a:t>Chancellor of Justice in Estonia </a:t>
            </a:r>
            <a:r>
              <a:rPr lang="en-IE" sz="2400" b="1" dirty="0" smtClean="0">
                <a:solidFill>
                  <a:prstClr val="black"/>
                </a:solidFill>
                <a:latin typeface="Trebuchet MS"/>
                <a:ea typeface="Times New Roman"/>
                <a:cs typeface="Times New Roman"/>
              </a:rPr>
              <a:t> –</a:t>
            </a:r>
            <a:r>
              <a:rPr lang="en-GB" sz="2400" b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GB" sz="2400" b="1" dirty="0">
                <a:latin typeface="Calibri"/>
                <a:ea typeface="Calibri"/>
                <a:cs typeface="Times New Roman"/>
              </a:rPr>
              <a:t>Jõgeva </a:t>
            </a:r>
            <a:r>
              <a:rPr lang="en-GB" sz="2400" b="1" dirty="0" smtClean="0">
                <a:latin typeface="Calibri"/>
                <a:ea typeface="Calibri"/>
                <a:cs typeface="Times New Roman"/>
              </a:rPr>
              <a:t>case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dirty="0">
                <a:latin typeface="Calibri"/>
                <a:ea typeface="Calibri"/>
                <a:cs typeface="Times New Roman"/>
              </a:rPr>
              <a:t>L</a:t>
            </a:r>
            <a:r>
              <a:rPr lang="en-GB" sz="2400" dirty="0" smtClean="0">
                <a:latin typeface="Calibri"/>
                <a:ea typeface="Calibri"/>
                <a:cs typeface="Times New Roman"/>
              </a:rPr>
              <a:t>egal </a:t>
            </a:r>
            <a:r>
              <a:rPr lang="en-GB" sz="2400" dirty="0">
                <a:latin typeface="Calibri"/>
                <a:ea typeface="Calibri"/>
                <a:cs typeface="Times New Roman"/>
              </a:rPr>
              <a:t>c</a:t>
            </a:r>
            <a:r>
              <a:rPr lang="en-GB" sz="2400" dirty="0" smtClean="0">
                <a:latin typeface="Calibri"/>
                <a:ea typeface="Calibri"/>
                <a:cs typeface="Times New Roman"/>
              </a:rPr>
              <a:t>ontrol </a:t>
            </a:r>
            <a:r>
              <a:rPr lang="en-GB" sz="2400" dirty="0">
                <a:latin typeface="Calibri"/>
                <a:ea typeface="Calibri"/>
                <a:cs typeface="Times New Roman"/>
              </a:rPr>
              <a:t>in Jõgeva </a:t>
            </a:r>
            <a:r>
              <a:rPr lang="en-GB" sz="2400" dirty="0" smtClean="0">
                <a:latin typeface="Calibri"/>
                <a:ea typeface="Calibri"/>
                <a:cs typeface="Times New Roman"/>
              </a:rPr>
              <a:t>Hospital, nursing departments, (unannounced visit) by </a:t>
            </a:r>
            <a:r>
              <a:rPr lang="en-GB" sz="2400" dirty="0">
                <a:latin typeface="Calibri"/>
                <a:ea typeface="Calibri"/>
                <a:cs typeface="Times New Roman"/>
              </a:rPr>
              <a:t>Chancellor of Justice </a:t>
            </a:r>
            <a:r>
              <a:rPr lang="en-GB" sz="2400" dirty="0" smtClean="0">
                <a:latin typeface="Calibri"/>
                <a:ea typeface="Calibri"/>
                <a:cs typeface="Times New Roman"/>
              </a:rPr>
              <a:t>13.12.2012; Main findings: 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"/>
                <a:ea typeface="Calibri"/>
                <a:cs typeface="Times New Roman"/>
              </a:rPr>
              <a:t>The </a:t>
            </a:r>
            <a:r>
              <a:rPr lang="en-GB" sz="2400" dirty="0">
                <a:latin typeface="Calibri"/>
                <a:ea typeface="Calibri"/>
                <a:cs typeface="Times New Roman"/>
              </a:rPr>
              <a:t>Jõgeva Hospital director has confirmed the implementation of restraint procedures at Jõgeva hospital</a:t>
            </a:r>
            <a:r>
              <a:rPr lang="en-GB" sz="2400" dirty="0" smtClean="0">
                <a:latin typeface="Calibri"/>
                <a:ea typeface="Calibri"/>
                <a:cs typeface="Times New Roman"/>
              </a:rPr>
              <a:t>;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"/>
                <a:ea typeface="Calibri"/>
                <a:cs typeface="Times New Roman"/>
              </a:rPr>
              <a:t>No nurse </a:t>
            </a:r>
            <a:r>
              <a:rPr lang="en-GB" sz="2400" dirty="0">
                <a:latin typeface="Calibri"/>
                <a:ea typeface="Calibri"/>
                <a:cs typeface="Times New Roman"/>
              </a:rPr>
              <a:t>calling system </a:t>
            </a:r>
            <a:r>
              <a:rPr lang="en-GB" sz="2400" dirty="0" smtClean="0">
                <a:latin typeface="Calibri"/>
                <a:ea typeface="Calibri"/>
                <a:cs typeface="Times New Roman"/>
              </a:rPr>
              <a:t>at long-term </a:t>
            </a:r>
            <a:r>
              <a:rPr lang="en-GB" sz="2400" dirty="0">
                <a:latin typeface="Calibri"/>
                <a:ea typeface="Calibri"/>
                <a:cs typeface="Times New Roman"/>
              </a:rPr>
              <a:t>care department .</a:t>
            </a:r>
            <a:endParaRPr lang="en-GB" sz="2400" dirty="0" smtClean="0">
              <a:latin typeface="Calibri"/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GB" sz="2400" dirty="0" smtClean="0">
              <a:latin typeface="Calibri"/>
              <a:ea typeface="Calibri"/>
              <a:cs typeface="Times New Roman"/>
            </a:endParaRP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AutoNum type="alphaLcPeriod"/>
            </a:pPr>
            <a:endParaRPr lang="nl-NL" sz="24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5123" name="Titel 1"/>
          <p:cNvSpPr>
            <a:spLocks noGrp="1"/>
          </p:cNvSpPr>
          <p:nvPr>
            <p:ph type="title"/>
          </p:nvPr>
        </p:nvSpPr>
        <p:spPr>
          <a:xfrm>
            <a:off x="457200" y="1134533"/>
            <a:ext cx="8229600" cy="313267"/>
          </a:xfrm>
        </p:spPr>
        <p:txBody>
          <a:bodyPr/>
          <a:lstStyle/>
          <a:p>
            <a:r>
              <a:rPr lang="en-GB" altLang="en-US" sz="2800" b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The Estonian pilot</a:t>
            </a:r>
            <a:br>
              <a:rPr lang="en-GB" altLang="en-US" sz="2800" b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</a:br>
            <a:r>
              <a:rPr lang="en-GB" altLang="en-US" sz="2800" b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national law vs human rights</a:t>
            </a:r>
            <a:r>
              <a:rPr lang="en-US" sz="2800" b="1" dirty="0" smtClean="0">
                <a:solidFill>
                  <a:srgbClr val="000000"/>
                </a:solidFill>
                <a:cs typeface="Times New Roman" pitchFamily="18" charset="0"/>
              </a:rPr>
              <a:t>(13)</a:t>
            </a:r>
            <a:endParaRPr lang="en-GB" altLang="en-US" sz="2800" dirty="0" smtClean="0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8C4FD5-4DB2-49DA-B35E-856344A98D7E}" type="datetime1">
              <a:rPr lang="nl-NL" smtClean="0"/>
              <a:t>14-10-2014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EPSO EUROPEAN PARTNERSHIP FOR SUPERVISORY ORGANISATIONS in health services and social care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A799CE-6E66-4FCE-955A-D7ACBBBB0E27}" type="slidenum">
              <a:rPr lang="nl-NL" smtClean="0"/>
              <a:pPr>
                <a:defRPr/>
              </a:pPr>
              <a:t>14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814860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7"/>
          <p:cNvSpPr txBox="1">
            <a:spLocks noChangeArrowheads="1"/>
          </p:cNvSpPr>
          <p:nvPr/>
        </p:nvSpPr>
        <p:spPr bwMode="auto">
          <a:xfrm>
            <a:off x="457200" y="1557867"/>
            <a:ext cx="8122356" cy="4910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>
              <a:lnSpc>
                <a:spcPct val="115000"/>
              </a:lnSpc>
              <a:spcAft>
                <a:spcPts val="1000"/>
              </a:spcAft>
            </a:pPr>
            <a:endParaRPr lang="en-GB" sz="2400" b="1" dirty="0" smtClean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 eaLnBrk="1" hangingPunct="1">
              <a:lnSpc>
                <a:spcPct val="115000"/>
              </a:lnSpc>
              <a:spcAft>
                <a:spcPts val="1000"/>
              </a:spcAft>
            </a:pPr>
            <a:r>
              <a:rPr lang="en-GB" sz="2400" b="1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The </a:t>
            </a:r>
            <a:r>
              <a:rPr lang="en-IE" sz="24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Chancellor of Justice in Estonia -</a:t>
            </a:r>
            <a:r>
              <a:rPr lang="en-GB" sz="24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Jõgeva </a:t>
            </a:r>
            <a:r>
              <a:rPr lang="en-GB" sz="2400" b="1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case</a:t>
            </a:r>
            <a:endParaRPr lang="en-IE" sz="2400" dirty="0" smtClean="0">
              <a:solidFill>
                <a:prstClr val="black"/>
              </a:solidFill>
              <a:latin typeface="Trebuchet MS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dirty="0">
                <a:latin typeface="Calibri"/>
                <a:ea typeface="Calibri"/>
                <a:cs typeface="Times New Roman"/>
              </a:rPr>
              <a:t>Findings more </a:t>
            </a:r>
            <a:r>
              <a:rPr lang="en-GB" sz="2400" dirty="0" smtClean="0">
                <a:latin typeface="Calibri"/>
                <a:ea typeface="Calibri"/>
                <a:cs typeface="Times New Roman"/>
              </a:rPr>
              <a:t>specific on restraints: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"/>
                <a:ea typeface="Calibri"/>
                <a:cs typeface="Times New Roman"/>
              </a:rPr>
              <a:t>The </a:t>
            </a:r>
            <a:r>
              <a:rPr lang="en-GB" sz="2400" dirty="0">
                <a:latin typeface="Calibri"/>
                <a:ea typeface="Calibri"/>
                <a:cs typeface="Times New Roman"/>
              </a:rPr>
              <a:t>head of the Jõgeva Hospital approved the implementation of restraint procedures Jõgeva hospital (29 October 2010) on the basis of the Mental Health Act, § 11 paragraph 1 and § 14 SA for outpatient psychiatric services (no licensed inpatient psychiatric </a:t>
            </a:r>
            <a:r>
              <a:rPr lang="en-GB" sz="2400" dirty="0" smtClean="0">
                <a:latin typeface="Calibri"/>
                <a:ea typeface="Calibri"/>
                <a:cs typeface="Times New Roman"/>
              </a:rPr>
              <a:t>services)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"/>
                <a:ea typeface="Calibri"/>
                <a:cs typeface="Times New Roman"/>
              </a:rPr>
              <a:t>there </a:t>
            </a:r>
            <a:r>
              <a:rPr lang="en-GB" sz="2400" dirty="0">
                <a:latin typeface="Calibri"/>
                <a:ea typeface="Calibri"/>
                <a:cs typeface="Times New Roman"/>
              </a:rPr>
              <a:t>were two </a:t>
            </a:r>
            <a:r>
              <a:rPr lang="en-GB" sz="2400" dirty="0" smtClean="0">
                <a:latin typeface="Calibri"/>
                <a:ea typeface="Calibri"/>
                <a:cs typeface="Times New Roman"/>
              </a:rPr>
              <a:t>magnetic </a:t>
            </a:r>
            <a:r>
              <a:rPr lang="en-GB" sz="2400" dirty="0">
                <a:latin typeface="Calibri"/>
                <a:ea typeface="Calibri"/>
                <a:cs typeface="Times New Roman"/>
              </a:rPr>
              <a:t>belts in the nursing department.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IE" sz="2400" dirty="0" smtClean="0">
              <a:solidFill>
                <a:prstClr val="black"/>
              </a:solidFill>
              <a:latin typeface="Trebuchet MS"/>
              <a:ea typeface="Times New Roman"/>
              <a:cs typeface="Times New Roman"/>
            </a:endParaRPr>
          </a:p>
        </p:txBody>
      </p:sp>
      <p:sp>
        <p:nvSpPr>
          <p:cNvPr id="5123" name="Titel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313267"/>
          </a:xfrm>
        </p:spPr>
        <p:txBody>
          <a:bodyPr/>
          <a:lstStyle/>
          <a:p>
            <a:r>
              <a:rPr lang="en-GB" altLang="en-US" sz="2800" b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The Estonian pilot</a:t>
            </a:r>
            <a:br>
              <a:rPr lang="en-GB" altLang="en-US" sz="2800" b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</a:br>
            <a:r>
              <a:rPr lang="en-GB" altLang="en-US" sz="2800" b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national law vs human </a:t>
            </a:r>
            <a:r>
              <a:rPr lang="en-GB" altLang="en-US" sz="2800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rights </a:t>
            </a:r>
            <a:r>
              <a:rPr lang="en-US" sz="2800" b="1" dirty="0" smtClean="0">
                <a:solidFill>
                  <a:srgbClr val="000000"/>
                </a:solidFill>
                <a:cs typeface="Times New Roman" pitchFamily="18" charset="0"/>
              </a:rPr>
              <a:t>(14)</a:t>
            </a:r>
            <a:endParaRPr lang="en-GB" altLang="en-US" sz="2800" dirty="0" smtClean="0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CD6CF0-F61D-428D-8E92-C133AE09F158}" type="datetime1">
              <a:rPr lang="nl-NL" smtClean="0"/>
              <a:t>14-10-2014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EPSO EUROPEAN PARTNERSHIP FOR SUPERVISORY ORGANISATIONS in health services and social care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A799CE-6E66-4FCE-955A-D7ACBBBB0E27}" type="slidenum">
              <a:rPr lang="nl-NL" smtClean="0"/>
              <a:pPr>
                <a:defRPr/>
              </a:pPr>
              <a:t>15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769392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7"/>
          <p:cNvSpPr txBox="1">
            <a:spLocks noChangeArrowheads="1"/>
          </p:cNvSpPr>
          <p:nvPr/>
        </p:nvSpPr>
        <p:spPr bwMode="auto">
          <a:xfrm>
            <a:off x="457200" y="2043289"/>
            <a:ext cx="8122356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>
              <a:lnSpc>
                <a:spcPct val="115000"/>
              </a:lnSpc>
              <a:spcAft>
                <a:spcPts val="1000"/>
              </a:spcAft>
            </a:pPr>
            <a:r>
              <a:rPr lang="en-GB" sz="24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The </a:t>
            </a:r>
            <a:r>
              <a:rPr lang="en-IE" sz="24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Chancellor of Justice in Estonia -</a:t>
            </a:r>
            <a:r>
              <a:rPr lang="en-GB" sz="24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Jõgeva case</a:t>
            </a:r>
            <a:endParaRPr lang="en-IE" sz="2400" dirty="0">
              <a:solidFill>
                <a:prstClr val="black"/>
              </a:solidFill>
              <a:latin typeface="Trebuchet MS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dirty="0" smtClean="0">
                <a:latin typeface="Calibri"/>
                <a:ea typeface="Calibri"/>
                <a:cs typeface="Times New Roman"/>
              </a:rPr>
              <a:t>Conclusion Chancellor:</a:t>
            </a:r>
            <a:r>
              <a:rPr lang="en-GB" sz="2400" dirty="0">
                <a:latin typeface="Calibri"/>
                <a:ea typeface="Calibri"/>
                <a:cs typeface="Times New Roman"/>
              </a:rPr>
              <a:t/>
            </a:r>
            <a:br>
              <a:rPr lang="en-GB" sz="2400" dirty="0">
                <a:latin typeface="Calibri"/>
                <a:ea typeface="Calibri"/>
                <a:cs typeface="Times New Roman"/>
              </a:rPr>
            </a:br>
            <a:r>
              <a:rPr lang="en-GB" sz="2400" dirty="0">
                <a:latin typeface="Calibri"/>
                <a:ea typeface="Calibri"/>
                <a:cs typeface="Times New Roman"/>
              </a:rPr>
              <a:t>The Chancellor believes </a:t>
            </a:r>
            <a:r>
              <a:rPr lang="en-GB" sz="2400" dirty="0" smtClean="0">
                <a:latin typeface="Calibri"/>
                <a:ea typeface="Calibri"/>
                <a:cs typeface="Times New Roman"/>
              </a:rPr>
              <a:t>that the </a:t>
            </a:r>
            <a:r>
              <a:rPr lang="en-GB" sz="2400" b="1" dirty="0">
                <a:latin typeface="Calibri"/>
                <a:ea typeface="Calibri"/>
                <a:cs typeface="Times New Roman"/>
              </a:rPr>
              <a:t>implementation of the restraint order and the magnetic belts is unlawful </a:t>
            </a:r>
            <a:r>
              <a:rPr lang="en-GB" sz="2400" dirty="0">
                <a:latin typeface="Calibri"/>
                <a:ea typeface="Calibri"/>
                <a:cs typeface="Times New Roman"/>
              </a:rPr>
              <a:t>and represents a </a:t>
            </a:r>
            <a:r>
              <a:rPr lang="en-GB" sz="2400" b="1" dirty="0">
                <a:latin typeface="Calibri"/>
                <a:ea typeface="Calibri"/>
                <a:cs typeface="Times New Roman"/>
              </a:rPr>
              <a:t>potential threat to the fundamental rights and freedoms of detainees in custody.</a:t>
            </a:r>
            <a:r>
              <a:rPr lang="en-GB" sz="2400" b="1" dirty="0"/>
              <a:t/>
            </a:r>
            <a:br>
              <a:rPr lang="en-GB" sz="2400" b="1" dirty="0"/>
            </a:br>
            <a:endParaRPr lang="en-IE" sz="2400" b="1" dirty="0" smtClean="0">
              <a:solidFill>
                <a:prstClr val="black"/>
              </a:solidFill>
              <a:latin typeface="Trebuchet MS"/>
              <a:ea typeface="Times New Roman"/>
              <a:cs typeface="Times New Roman"/>
            </a:endParaRPr>
          </a:p>
        </p:txBody>
      </p:sp>
      <p:sp>
        <p:nvSpPr>
          <p:cNvPr id="5123" name="Titel 1"/>
          <p:cNvSpPr>
            <a:spLocks noGrp="1"/>
          </p:cNvSpPr>
          <p:nvPr>
            <p:ph type="title"/>
          </p:nvPr>
        </p:nvSpPr>
        <p:spPr>
          <a:xfrm>
            <a:off x="457200" y="1134533"/>
            <a:ext cx="8229600" cy="313267"/>
          </a:xfrm>
        </p:spPr>
        <p:txBody>
          <a:bodyPr/>
          <a:lstStyle/>
          <a:p>
            <a:r>
              <a:rPr lang="en-GB" altLang="en-US" sz="2800" b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The Estonian pilot</a:t>
            </a:r>
            <a:br>
              <a:rPr lang="en-GB" altLang="en-US" sz="2800" b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</a:br>
            <a:r>
              <a:rPr lang="en-GB" altLang="en-US" sz="2800" b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national law vs human rights</a:t>
            </a:r>
            <a:r>
              <a:rPr lang="en-US" sz="2800" b="1" dirty="0" smtClean="0">
                <a:solidFill>
                  <a:srgbClr val="000000"/>
                </a:solidFill>
                <a:cs typeface="Times New Roman" pitchFamily="18" charset="0"/>
              </a:rPr>
              <a:t>(15)</a:t>
            </a:r>
            <a:endParaRPr lang="en-GB" altLang="en-US" sz="2800" dirty="0" smtClean="0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5B46D2-A329-4636-9B42-69F1A13A3003}" type="datetime1">
              <a:rPr lang="nl-NL" smtClean="0"/>
              <a:t>14-10-2014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EPSO EUROPEAN PARTNERSHIP FOR SUPERVISORY ORGANISATIONS in health services and social care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A799CE-6E66-4FCE-955A-D7ACBBBB0E27}" type="slidenum">
              <a:rPr lang="nl-NL" smtClean="0"/>
              <a:pPr>
                <a:defRPr/>
              </a:pPr>
              <a:t>16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885565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7"/>
          <p:cNvSpPr txBox="1">
            <a:spLocks noChangeArrowheads="1"/>
          </p:cNvSpPr>
          <p:nvPr/>
        </p:nvSpPr>
        <p:spPr bwMode="auto">
          <a:xfrm>
            <a:off x="180622" y="1975555"/>
            <a:ext cx="8788400" cy="4255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>
              <a:lnSpc>
                <a:spcPct val="115000"/>
              </a:lnSpc>
              <a:spcAft>
                <a:spcPts val="1000"/>
              </a:spcAft>
            </a:pPr>
            <a:r>
              <a:rPr lang="en-GB" sz="24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The </a:t>
            </a:r>
            <a:r>
              <a:rPr lang="en-IE" sz="24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Chancellor of Justice in Estonia -</a:t>
            </a:r>
            <a:r>
              <a:rPr lang="en-GB" sz="24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Jõgeva case</a:t>
            </a:r>
            <a:endParaRPr lang="en-IE" sz="2400" dirty="0">
              <a:solidFill>
                <a:prstClr val="black"/>
              </a:solidFill>
              <a:latin typeface="Trebuchet MS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E" sz="2400" dirty="0">
                <a:latin typeface="Calibri"/>
                <a:ea typeface="Calibri"/>
                <a:cs typeface="Times New Roman"/>
              </a:rPr>
              <a:t>Reaction by hospital director: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Calibri"/>
                <a:ea typeface="Calibri"/>
                <a:cs typeface="Times New Roman"/>
              </a:rPr>
              <a:t>the arrangements for implementing restraint have been repealed;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Calibri"/>
                <a:ea typeface="Calibri"/>
                <a:cs typeface="Times New Roman"/>
              </a:rPr>
              <a:t>restraint is banned, including the use of non-magnetic means of restraint (non-magnetic belts); 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Calibri"/>
                <a:ea typeface="Calibri"/>
                <a:cs typeface="Times New Roman"/>
              </a:rPr>
              <a:t> the staff is informed;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Calibri"/>
                <a:ea typeface="Calibri"/>
                <a:cs typeface="Times New Roman"/>
              </a:rPr>
              <a:t>The nurses strive to continuously improve the notification system</a:t>
            </a:r>
          </a:p>
        </p:txBody>
      </p:sp>
      <p:sp>
        <p:nvSpPr>
          <p:cNvPr id="5123" name="Titel 1"/>
          <p:cNvSpPr>
            <a:spLocks noGrp="1"/>
          </p:cNvSpPr>
          <p:nvPr>
            <p:ph type="title"/>
          </p:nvPr>
        </p:nvSpPr>
        <p:spPr>
          <a:xfrm>
            <a:off x="457200" y="1134533"/>
            <a:ext cx="8229600" cy="313267"/>
          </a:xfrm>
        </p:spPr>
        <p:txBody>
          <a:bodyPr/>
          <a:lstStyle/>
          <a:p>
            <a:r>
              <a:rPr lang="en-GB" altLang="en-US" sz="2800" b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The Estonian pilot</a:t>
            </a:r>
            <a:br>
              <a:rPr lang="en-GB" altLang="en-US" sz="2800" b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</a:br>
            <a:r>
              <a:rPr lang="en-GB" altLang="en-US" sz="2800" b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national law vs human rights</a:t>
            </a:r>
            <a:r>
              <a:rPr lang="en-US" sz="2800" b="1" dirty="0" smtClean="0">
                <a:solidFill>
                  <a:srgbClr val="000000"/>
                </a:solidFill>
                <a:cs typeface="Times New Roman" pitchFamily="18" charset="0"/>
              </a:rPr>
              <a:t>(16)</a:t>
            </a:r>
            <a:endParaRPr lang="en-GB" altLang="en-US" sz="2800" dirty="0" smtClean="0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5C74B9-BC26-485B-8167-AACCAD559546}" type="datetime1">
              <a:rPr lang="nl-NL" smtClean="0"/>
              <a:t>14-10-2014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EPSO EUROPEAN PARTNERSHIP FOR SUPERVISORY ORGANISATIONS in health services and social care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A799CE-6E66-4FCE-955A-D7ACBBBB0E27}" type="slidenum">
              <a:rPr lang="nl-NL" smtClean="0"/>
              <a:pPr>
                <a:defRPr/>
              </a:pPr>
              <a:t>17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052094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7"/>
          <p:cNvSpPr txBox="1">
            <a:spLocks noChangeArrowheads="1"/>
          </p:cNvSpPr>
          <p:nvPr/>
        </p:nvSpPr>
        <p:spPr bwMode="auto">
          <a:xfrm>
            <a:off x="457200" y="1840089"/>
            <a:ext cx="8122356" cy="435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>
              <a:spcAft>
                <a:spcPts val="0"/>
              </a:spcAft>
            </a:pPr>
            <a:r>
              <a:rPr lang="en-GB" sz="2400" b="1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The </a:t>
            </a:r>
            <a:r>
              <a:rPr lang="en-IE" sz="24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Chancellor of Justice in Estonia -</a:t>
            </a:r>
            <a:r>
              <a:rPr lang="en-GB" sz="24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Jõgeva case</a:t>
            </a:r>
            <a:endParaRPr lang="en-IE" sz="2400" dirty="0">
              <a:solidFill>
                <a:prstClr val="black"/>
              </a:solidFill>
              <a:latin typeface="Trebuchet MS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IE" sz="2400" dirty="0">
                <a:latin typeface="Times New Roman"/>
                <a:ea typeface="Times New Roman"/>
              </a:rPr>
              <a:t>F</a:t>
            </a:r>
            <a:r>
              <a:rPr lang="en-IE" sz="2400" dirty="0" smtClean="0">
                <a:latin typeface="Times New Roman"/>
                <a:ea typeface="Times New Roman"/>
              </a:rPr>
              <a:t>ollow up- reaction </a:t>
            </a:r>
            <a:r>
              <a:rPr lang="en-IE" sz="2400" dirty="0">
                <a:latin typeface="Times New Roman"/>
                <a:ea typeface="Times New Roman"/>
              </a:rPr>
              <a:t>by hospital </a:t>
            </a:r>
            <a:r>
              <a:rPr lang="en-IE" sz="2400" dirty="0" smtClean="0">
                <a:latin typeface="Times New Roman"/>
                <a:ea typeface="Times New Roman"/>
              </a:rPr>
              <a:t>director: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Calibri"/>
                <a:ea typeface="Calibri"/>
                <a:cs typeface="Times New Roman"/>
              </a:rPr>
              <a:t>However, in the present situation, we are </a:t>
            </a:r>
            <a:r>
              <a:rPr lang="en-GB" sz="2400" b="1" dirty="0">
                <a:latin typeface="Calibri"/>
                <a:ea typeface="Calibri"/>
                <a:cs typeface="Times New Roman"/>
              </a:rPr>
              <a:t>unable to guarantee the safety of patients and staff</a:t>
            </a:r>
            <a:r>
              <a:rPr lang="en-GB" sz="2400" dirty="0">
                <a:latin typeface="Calibri"/>
                <a:ea typeface="Calibri"/>
                <a:cs typeface="Times New Roman"/>
              </a:rPr>
              <a:t>; 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Calibri"/>
                <a:ea typeface="Calibri"/>
                <a:cs typeface="Times New Roman"/>
              </a:rPr>
              <a:t>The </a:t>
            </a:r>
            <a:r>
              <a:rPr lang="en-GB" sz="2400" b="1" dirty="0">
                <a:latin typeface="Calibri"/>
                <a:ea typeface="Calibri"/>
                <a:cs typeface="Times New Roman"/>
              </a:rPr>
              <a:t>notion of the Chancellor of Justice is overly simplistic</a:t>
            </a:r>
            <a:r>
              <a:rPr lang="en-GB" sz="2400" dirty="0">
                <a:latin typeface="Calibri"/>
                <a:ea typeface="Calibri"/>
                <a:cs typeface="Times New Roman"/>
              </a:rPr>
              <a:t>;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latin typeface="Calibri"/>
                <a:ea typeface="Calibri"/>
                <a:cs typeface="Times New Roman"/>
              </a:rPr>
              <a:t>Treatment must take place alongside the main treatment</a:t>
            </a:r>
            <a:r>
              <a:rPr lang="en-GB" sz="2400" dirty="0">
                <a:latin typeface="Calibri"/>
                <a:ea typeface="Calibri"/>
                <a:cs typeface="Times New Roman"/>
              </a:rPr>
              <a:t> for the disease, and requires also action.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Calibri"/>
                <a:ea typeface="Calibri"/>
                <a:cs typeface="Times New Roman"/>
              </a:rPr>
              <a:t>‘We emphasize once again that </a:t>
            </a:r>
            <a:r>
              <a:rPr lang="en-GB" sz="2400" b="1" dirty="0">
                <a:latin typeface="Calibri"/>
                <a:ea typeface="Calibri"/>
                <a:cs typeface="Times New Roman"/>
              </a:rPr>
              <a:t>the Chancellor has a primitive understanding of this kind of treatment</a:t>
            </a:r>
            <a:r>
              <a:rPr lang="en-GB" sz="2400" dirty="0">
                <a:latin typeface="Calibri"/>
                <a:ea typeface="Calibri"/>
                <a:cs typeface="Times New Roman"/>
              </a:rPr>
              <a:t>.’         </a:t>
            </a:r>
            <a:br>
              <a:rPr lang="en-GB" sz="2400" dirty="0">
                <a:latin typeface="Calibri"/>
                <a:ea typeface="Calibri"/>
                <a:cs typeface="Times New Roman"/>
              </a:rPr>
            </a:br>
            <a:r>
              <a:rPr lang="en-GB" sz="2400" dirty="0">
                <a:latin typeface="Calibri"/>
                <a:ea typeface="Calibri"/>
                <a:cs typeface="Times New Roman"/>
              </a:rPr>
              <a:t/>
            </a:r>
            <a:br>
              <a:rPr lang="en-GB" sz="2400" dirty="0">
                <a:latin typeface="Calibri"/>
                <a:ea typeface="Calibri"/>
                <a:cs typeface="Times New Roman"/>
              </a:rPr>
            </a:br>
            <a:r>
              <a:rPr lang="en-GB" sz="2400" dirty="0">
                <a:latin typeface="Times New Roman"/>
                <a:ea typeface="Times New Roman"/>
              </a:rPr>
              <a:t>. </a:t>
            </a:r>
            <a:br>
              <a:rPr lang="en-GB" sz="2400" dirty="0">
                <a:latin typeface="Times New Roman"/>
                <a:ea typeface="Times New Roman"/>
              </a:rPr>
            </a:br>
            <a:r>
              <a:rPr lang="en-GB" sz="2400" dirty="0">
                <a:latin typeface="Times New Roman"/>
                <a:ea typeface="Times New Roman"/>
              </a:rPr>
              <a:t/>
            </a:r>
            <a:br>
              <a:rPr lang="en-GB" sz="2400" dirty="0">
                <a:latin typeface="Times New Roman"/>
                <a:ea typeface="Times New Roman"/>
              </a:rPr>
            </a:br>
            <a:endParaRPr lang="en-IE" sz="2400" dirty="0">
              <a:solidFill>
                <a:prstClr val="black"/>
              </a:solidFill>
              <a:latin typeface="Trebuchet MS"/>
              <a:ea typeface="Times New Roman"/>
              <a:cs typeface="Times New Roman"/>
            </a:endParaRPr>
          </a:p>
        </p:txBody>
      </p:sp>
      <p:sp>
        <p:nvSpPr>
          <p:cNvPr id="5123" name="Titel 1"/>
          <p:cNvSpPr>
            <a:spLocks noGrp="1"/>
          </p:cNvSpPr>
          <p:nvPr>
            <p:ph type="title"/>
          </p:nvPr>
        </p:nvSpPr>
        <p:spPr>
          <a:xfrm>
            <a:off x="457200" y="1134533"/>
            <a:ext cx="8229600" cy="313267"/>
          </a:xfrm>
        </p:spPr>
        <p:txBody>
          <a:bodyPr/>
          <a:lstStyle/>
          <a:p>
            <a:r>
              <a:rPr lang="en-GB" altLang="en-US" sz="2800" b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The Estonian pilot</a:t>
            </a:r>
            <a:br>
              <a:rPr lang="en-GB" altLang="en-US" sz="2800" b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</a:br>
            <a:r>
              <a:rPr lang="en-GB" altLang="en-US" sz="2800" b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national law vs human rights</a:t>
            </a:r>
            <a:r>
              <a:rPr lang="en-US" sz="2800" b="1" dirty="0" smtClean="0">
                <a:solidFill>
                  <a:srgbClr val="000000"/>
                </a:solidFill>
                <a:cs typeface="Times New Roman" pitchFamily="18" charset="0"/>
              </a:rPr>
              <a:t>(17)</a:t>
            </a:r>
            <a:endParaRPr lang="en-GB" altLang="en-US" sz="2800" dirty="0" smtClean="0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C5E02A-8E0E-4409-B697-DA77410EE5BD}" type="datetime1">
              <a:rPr lang="nl-NL" smtClean="0"/>
              <a:t>14-10-2014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EPSO EUROPEAN PARTNERSHIP FOR SUPERVISORY ORGANISATIONS in health services and social care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A799CE-6E66-4FCE-955A-D7ACBBBB0E27}" type="slidenum">
              <a:rPr lang="nl-NL" smtClean="0"/>
              <a:pPr>
                <a:defRPr/>
              </a:pPr>
              <a:t>18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263861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7"/>
          <p:cNvSpPr txBox="1">
            <a:spLocks noChangeArrowheads="1"/>
          </p:cNvSpPr>
          <p:nvPr/>
        </p:nvSpPr>
        <p:spPr bwMode="auto">
          <a:xfrm>
            <a:off x="457200" y="2348090"/>
            <a:ext cx="7720014" cy="3002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sz="2400" dirty="0" smtClean="0"/>
              <a:t>1. the </a:t>
            </a:r>
            <a:r>
              <a:rPr lang="en-GB" sz="2400" dirty="0"/>
              <a:t>discussion presented above </a:t>
            </a:r>
            <a:r>
              <a:rPr lang="en-GB" sz="2400" dirty="0" smtClean="0"/>
              <a:t>( dilemma 3) between hospital and the </a:t>
            </a:r>
            <a:r>
              <a:rPr lang="en-GB" sz="2400" dirty="0"/>
              <a:t>chancellor </a:t>
            </a:r>
            <a:r>
              <a:rPr lang="en-GB" sz="2400" b="1" dirty="0" smtClean="0"/>
              <a:t>illustrates </a:t>
            </a:r>
            <a:r>
              <a:rPr lang="en-GB" sz="2400" b="1" dirty="0"/>
              <a:t>that the concept of </a:t>
            </a:r>
            <a:r>
              <a:rPr lang="en-GB" sz="2400" b="1" dirty="0" smtClean="0"/>
              <a:t>restraint is not that clear and easy that it should be banned for a 100</a:t>
            </a:r>
            <a:r>
              <a:rPr lang="en-GB" sz="2400" b="1" dirty="0"/>
              <a:t>% </a:t>
            </a:r>
            <a:r>
              <a:rPr lang="en-GB" sz="2400" b="1" dirty="0" smtClean="0"/>
              <a:t>in all cases </a:t>
            </a:r>
            <a:r>
              <a:rPr lang="en-GB" sz="2400" dirty="0" smtClean="0"/>
              <a:t>or in all cases outside inpatient psychiatric care. To say it bluntly: in some cases it might even be a case of torture to leave a person completely without restraint.</a:t>
            </a:r>
          </a:p>
        </p:txBody>
      </p:sp>
      <p:sp>
        <p:nvSpPr>
          <p:cNvPr id="5123" name="Titel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798689"/>
          </a:xfrm>
        </p:spPr>
        <p:txBody>
          <a:bodyPr/>
          <a:lstStyle/>
          <a:p>
            <a:r>
              <a:rPr lang="en-GB" altLang="en-US" sz="2400" b="1" dirty="0">
                <a:solidFill>
                  <a:srgbClr val="000000"/>
                </a:solidFill>
                <a:latin typeface="Arial" pitchFamily="34" charset="0"/>
                <a:ea typeface="+mn-ea"/>
                <a:cs typeface="Times New Roman" pitchFamily="18" charset="0"/>
              </a:rPr>
              <a:t>C</a:t>
            </a:r>
            <a:r>
              <a:rPr lang="en-GB" altLang="en-US" sz="2800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onclusions</a:t>
            </a:r>
            <a:r>
              <a:rPr lang="en-GB" altLang="en-US" sz="24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Times New Roman" pitchFamily="18" charset="0"/>
              </a:rPr>
              <a:t> 1</a:t>
            </a:r>
            <a:endParaRPr lang="en-GB" altLang="en-US" sz="2400" b="1" dirty="0">
              <a:solidFill>
                <a:srgbClr val="000000"/>
              </a:solidFill>
              <a:latin typeface="Arial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5E0762-D7A6-4675-886D-B8573AC21BFC}" type="datetime1">
              <a:rPr lang="nl-NL" smtClean="0"/>
              <a:t>14-10-2014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EPSO EUROPEAN PARTNERSHIP FOR SUPERVISORY ORGANISATIONS in health services and social care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A799CE-6E66-4FCE-955A-D7ACBBBB0E27}" type="slidenum">
              <a:rPr lang="nl-NL" smtClean="0"/>
              <a:pPr>
                <a:defRPr/>
              </a:pPr>
              <a:t>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863587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7"/>
          <p:cNvSpPr txBox="1">
            <a:spLocks noChangeArrowheads="1"/>
          </p:cNvSpPr>
          <p:nvPr/>
        </p:nvSpPr>
        <p:spPr bwMode="auto">
          <a:xfrm>
            <a:off x="292981" y="1998132"/>
            <a:ext cx="8613951" cy="40640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50000"/>
              <a:defRPr/>
            </a:pPr>
            <a:r>
              <a:rPr lang="en-GB" altLang="en-US" sz="2400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Overview of presentation </a:t>
            </a:r>
            <a:endParaRPr lang="nl-NL" sz="2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+mj-lt"/>
              <a:buAutoNum type="arabicPeriod"/>
              <a:defRPr/>
            </a:pPr>
            <a:r>
              <a:rPr lang="nl-NL" sz="2400" dirty="0" smtClean="0">
                <a:latin typeface="Trebuchet MS"/>
                <a:ea typeface="Times New Roman"/>
                <a:cs typeface="Times New Roman"/>
              </a:rPr>
              <a:t>The </a:t>
            </a:r>
            <a:r>
              <a:rPr lang="en-GB" sz="2400" dirty="0" smtClean="0">
                <a:latin typeface="Trebuchet MS"/>
                <a:ea typeface="Times New Roman"/>
                <a:cs typeface="Times New Roman"/>
              </a:rPr>
              <a:t>Estonian</a:t>
            </a:r>
            <a:r>
              <a:rPr lang="nl-NL" sz="2400" dirty="0" smtClean="0">
                <a:latin typeface="Trebuchet MS"/>
                <a:ea typeface="Times New Roman"/>
                <a:cs typeface="Times New Roman"/>
              </a:rPr>
              <a:t> pilot - starting points (2 slides);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+mj-lt"/>
              <a:buAutoNum type="arabicPeriod"/>
              <a:defRPr/>
            </a:pPr>
            <a:r>
              <a:rPr lang="en-GB" sz="2400" dirty="0" smtClean="0">
                <a:latin typeface="Trebuchet MS"/>
                <a:ea typeface="Times New Roman"/>
                <a:cs typeface="Times New Roman"/>
              </a:rPr>
              <a:t>Questions</a:t>
            </a:r>
            <a:r>
              <a:rPr lang="nl-NL" sz="2400" dirty="0" smtClean="0">
                <a:latin typeface="Trebuchet MS"/>
                <a:ea typeface="Times New Roman"/>
                <a:cs typeface="Times New Roman"/>
              </a:rPr>
              <a:t> on </a:t>
            </a:r>
            <a:r>
              <a:rPr lang="en-GB" sz="2400" dirty="0" smtClean="0">
                <a:latin typeface="Trebuchet MS"/>
                <a:ea typeface="Times New Roman"/>
                <a:cs typeface="Times New Roman"/>
              </a:rPr>
              <a:t>relation</a:t>
            </a:r>
            <a:r>
              <a:rPr lang="nl-NL" sz="2400" dirty="0" smtClean="0">
                <a:latin typeface="Trebuchet MS"/>
                <a:ea typeface="Times New Roman"/>
                <a:cs typeface="Times New Roman"/>
              </a:rPr>
              <a:t> </a:t>
            </a:r>
            <a:r>
              <a:rPr lang="en-GB" sz="2400" dirty="0" smtClean="0">
                <a:latin typeface="Trebuchet MS"/>
                <a:ea typeface="Times New Roman"/>
                <a:cs typeface="Times New Roman"/>
              </a:rPr>
              <a:t>with national legislation </a:t>
            </a:r>
            <a:r>
              <a:rPr lang="nl-NL" sz="2400" dirty="0" smtClean="0">
                <a:latin typeface="Trebuchet MS"/>
                <a:ea typeface="Times New Roman"/>
                <a:cs typeface="Times New Roman"/>
              </a:rPr>
              <a:t>(1 slide);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+mj-lt"/>
              <a:buAutoNum type="arabicPeriod"/>
              <a:defRPr/>
            </a:pPr>
            <a:r>
              <a:rPr lang="nl-NL" sz="2400" dirty="0" smtClean="0">
                <a:latin typeface="Trebuchet MS"/>
                <a:ea typeface="Times New Roman"/>
                <a:cs typeface="Times New Roman"/>
              </a:rPr>
              <a:t>3 </a:t>
            </a:r>
            <a:r>
              <a:rPr lang="en-GB" sz="2400" dirty="0" smtClean="0">
                <a:latin typeface="Trebuchet MS"/>
                <a:ea typeface="Times New Roman"/>
                <a:cs typeface="Times New Roman"/>
              </a:rPr>
              <a:t>Dilemmas in relation to national legislation </a:t>
            </a:r>
            <a:r>
              <a:rPr lang="nl-NL" sz="2400" dirty="0" smtClean="0">
                <a:latin typeface="Trebuchet MS"/>
                <a:ea typeface="Times New Roman"/>
                <a:cs typeface="Times New Roman"/>
              </a:rPr>
              <a:t>(1 slide);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+mj-lt"/>
              <a:buAutoNum type="arabicPeriod"/>
              <a:defRPr/>
            </a:pPr>
            <a:r>
              <a:rPr lang="en-GB" sz="2400" dirty="0" smtClean="0">
                <a:latin typeface="Trebuchet MS"/>
                <a:ea typeface="Times New Roman"/>
                <a:cs typeface="Times New Roman"/>
              </a:rPr>
              <a:t>Dilemma 1 – national legislation no indication on how </a:t>
            </a:r>
            <a:r>
              <a:rPr lang="nl-NL" sz="2400" dirty="0" smtClean="0">
                <a:latin typeface="Trebuchet MS"/>
                <a:ea typeface="Times New Roman"/>
                <a:cs typeface="Times New Roman"/>
              </a:rPr>
              <a:t>to </a:t>
            </a:r>
            <a:r>
              <a:rPr lang="en-GB" sz="2400" dirty="0" smtClean="0">
                <a:latin typeface="Trebuchet MS"/>
                <a:ea typeface="Times New Roman"/>
                <a:cs typeface="Times New Roman"/>
              </a:rPr>
              <a:t>behave</a:t>
            </a:r>
            <a:r>
              <a:rPr lang="nl-NL" sz="2400" dirty="0" smtClean="0">
                <a:latin typeface="Trebuchet MS"/>
                <a:ea typeface="Times New Roman"/>
                <a:cs typeface="Times New Roman"/>
              </a:rPr>
              <a:t>(1 slide);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+mj-lt"/>
              <a:buAutoNum type="arabicPeriod"/>
              <a:defRPr/>
            </a:pPr>
            <a:r>
              <a:rPr lang="en-GB" sz="2400" dirty="0" smtClean="0">
                <a:latin typeface="Trebuchet MS"/>
                <a:ea typeface="Times New Roman"/>
                <a:cs typeface="Times New Roman"/>
              </a:rPr>
              <a:t>Dilemma 2 - national legislation</a:t>
            </a:r>
            <a:r>
              <a:rPr lang="nl-NL" sz="2400" dirty="0" smtClean="0">
                <a:latin typeface="Trebuchet MS"/>
                <a:ea typeface="Times New Roman"/>
                <a:cs typeface="Times New Roman"/>
              </a:rPr>
              <a:t> inconsistent </a:t>
            </a:r>
            <a:r>
              <a:rPr lang="en-GB" sz="2400" dirty="0" smtClean="0">
                <a:latin typeface="Trebuchet MS"/>
                <a:ea typeface="Times New Roman"/>
                <a:cs typeface="Times New Roman"/>
              </a:rPr>
              <a:t>with</a:t>
            </a:r>
            <a:r>
              <a:rPr lang="nl-NL" sz="2400" dirty="0" smtClean="0">
                <a:latin typeface="Trebuchet MS"/>
                <a:ea typeface="Times New Roman"/>
                <a:cs typeface="Times New Roman"/>
              </a:rPr>
              <a:t> </a:t>
            </a:r>
            <a:r>
              <a:rPr lang="en-GB" sz="2400" dirty="0" smtClean="0">
                <a:latin typeface="Trebuchet MS"/>
                <a:ea typeface="Times New Roman"/>
                <a:cs typeface="Times New Roman"/>
              </a:rPr>
              <a:t>preconditions for using EPSO </a:t>
            </a:r>
            <a:r>
              <a:rPr lang="nl-NL" sz="2400" dirty="0" smtClean="0">
                <a:latin typeface="Trebuchet MS"/>
                <a:ea typeface="Times New Roman"/>
                <a:cs typeface="Times New Roman"/>
              </a:rPr>
              <a:t>Framework (2 slides);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+mj-lt"/>
              <a:buAutoNum type="arabicPeriod"/>
              <a:defRPr/>
            </a:pPr>
            <a:r>
              <a:rPr lang="nl-NL" sz="2400" dirty="0" smtClean="0">
                <a:latin typeface="Trebuchet MS"/>
                <a:ea typeface="Times New Roman"/>
                <a:cs typeface="Times New Roman"/>
              </a:rPr>
              <a:t>Dilemma 3 - </a:t>
            </a:r>
            <a:r>
              <a:rPr lang="en-GB" sz="2400" dirty="0" smtClean="0">
                <a:latin typeface="Trebuchet MS"/>
                <a:ea typeface="Times New Roman"/>
                <a:cs typeface="Times New Roman"/>
              </a:rPr>
              <a:t>national good practises according </a:t>
            </a:r>
            <a:r>
              <a:rPr lang="nl-NL" sz="2400" dirty="0" smtClean="0">
                <a:latin typeface="Trebuchet MS"/>
                <a:ea typeface="Times New Roman"/>
                <a:cs typeface="Times New Roman"/>
              </a:rPr>
              <a:t>to </a:t>
            </a:r>
            <a:r>
              <a:rPr lang="en-US" sz="2400" dirty="0" smtClean="0">
                <a:latin typeface="Trebuchet MS"/>
                <a:ea typeface="Times New Roman"/>
                <a:cs typeface="Times New Roman"/>
              </a:rPr>
              <a:t>Chancellor</a:t>
            </a:r>
            <a:r>
              <a:rPr lang="nl-NL" sz="2400" dirty="0" smtClean="0">
                <a:latin typeface="Trebuchet MS"/>
                <a:ea typeface="Times New Roman"/>
                <a:cs typeface="Times New Roman"/>
              </a:rPr>
              <a:t> </a:t>
            </a:r>
            <a:r>
              <a:rPr lang="nl-NL" sz="2400" dirty="0">
                <a:latin typeface="Trebuchet MS"/>
                <a:ea typeface="Times New Roman"/>
                <a:cs typeface="Times New Roman"/>
              </a:rPr>
              <a:t>of </a:t>
            </a:r>
            <a:r>
              <a:rPr lang="en-GB" sz="2400" dirty="0">
                <a:latin typeface="Trebuchet MS"/>
                <a:ea typeface="Times New Roman"/>
                <a:cs typeface="Times New Roman"/>
              </a:rPr>
              <a:t>Justice</a:t>
            </a:r>
            <a:r>
              <a:rPr lang="nl-NL" sz="2400" dirty="0">
                <a:latin typeface="Trebuchet MS"/>
                <a:ea typeface="Times New Roman"/>
                <a:cs typeface="Times New Roman"/>
              </a:rPr>
              <a:t> </a:t>
            </a:r>
            <a:r>
              <a:rPr lang="nl-NL" sz="2400" dirty="0" smtClean="0">
                <a:latin typeface="Trebuchet MS"/>
                <a:ea typeface="Times New Roman"/>
                <a:cs typeface="Times New Roman"/>
              </a:rPr>
              <a:t>in conflict UN </a:t>
            </a:r>
            <a:r>
              <a:rPr lang="en-GB" sz="2400" dirty="0" smtClean="0">
                <a:latin typeface="Trebuchet MS"/>
                <a:ea typeface="Times New Roman"/>
                <a:cs typeface="Times New Roman"/>
              </a:rPr>
              <a:t>convention</a:t>
            </a:r>
            <a:r>
              <a:rPr lang="nl-NL" sz="2400" dirty="0" smtClean="0">
                <a:latin typeface="Trebuchet MS"/>
                <a:ea typeface="Times New Roman"/>
                <a:cs typeface="Times New Roman"/>
              </a:rPr>
              <a:t> (9 slides);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+mj-lt"/>
              <a:buAutoNum type="arabicPeriod"/>
              <a:defRPr/>
            </a:pPr>
            <a:r>
              <a:rPr lang="en-GB" sz="2400" dirty="0" smtClean="0">
                <a:latin typeface="Trebuchet MS"/>
                <a:ea typeface="Times New Roman"/>
                <a:cs typeface="Times New Roman"/>
              </a:rPr>
              <a:t>Conclusions </a:t>
            </a:r>
            <a:r>
              <a:rPr lang="nl-NL" sz="2400" dirty="0" smtClean="0">
                <a:latin typeface="Trebuchet MS"/>
                <a:ea typeface="Times New Roman"/>
                <a:cs typeface="Times New Roman"/>
              </a:rPr>
              <a:t>(4 slides).</a:t>
            </a:r>
            <a:endParaRPr lang="en-GB" sz="2400" dirty="0">
              <a:latin typeface="Trebuchet MS"/>
              <a:ea typeface="Times New Roman"/>
              <a:cs typeface="Times New Roman"/>
            </a:endParaRPr>
          </a:p>
        </p:txBody>
      </p:sp>
      <p:sp>
        <p:nvSpPr>
          <p:cNvPr id="4099" name="Titel 1"/>
          <p:cNvSpPr>
            <a:spLocks noGrp="1"/>
          </p:cNvSpPr>
          <p:nvPr>
            <p:ph type="title"/>
          </p:nvPr>
        </p:nvSpPr>
        <p:spPr>
          <a:xfrm>
            <a:off x="576263" y="1447800"/>
            <a:ext cx="8110537" cy="866422"/>
          </a:xfrm>
        </p:spPr>
        <p:txBody>
          <a:bodyPr/>
          <a:lstStyle/>
          <a:p>
            <a:r>
              <a:rPr lang="en-GB" altLang="en-US" sz="2800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The Estonian pilot </a:t>
            </a:r>
            <a:r>
              <a:rPr lang="en-GB" altLang="en-US" sz="2800" b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-</a:t>
            </a:r>
            <a:r>
              <a:rPr lang="en-GB" altLang="en-US" sz="2800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national law vs human rights (1)</a:t>
            </a:r>
            <a:br>
              <a:rPr lang="en-GB" altLang="en-US" sz="2800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</a:br>
            <a:endParaRPr lang="en-GB" altLang="en-US" sz="1800" dirty="0" smtClean="0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95E6C7-4669-41D7-9C85-933A39E53A6E}" type="datetime1">
              <a:rPr lang="nl-NL" smtClean="0"/>
              <a:t>14-10-2014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2506133" y="6356350"/>
            <a:ext cx="3513667" cy="36512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EPSO EUROPEAN PARTNERSHIP FOR SUPERVISORY ORGANISATIONS in health services and social care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A799CE-6E66-4FCE-955A-D7ACBBBB0E27}" type="slidenum">
              <a:rPr lang="nl-NL" smtClean="0"/>
              <a:pPr>
                <a:defRPr/>
              </a:pPr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211131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7"/>
          <p:cNvSpPr txBox="1">
            <a:spLocks noChangeArrowheads="1"/>
          </p:cNvSpPr>
          <p:nvPr/>
        </p:nvSpPr>
        <p:spPr bwMode="auto">
          <a:xfrm>
            <a:off x="457200" y="2348089"/>
            <a:ext cx="7720014" cy="3239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sz="2400" dirty="0" smtClean="0"/>
              <a:t>2. </a:t>
            </a:r>
            <a:r>
              <a:rPr lang="en-GB" sz="2400" b="1" dirty="0" smtClean="0"/>
              <a:t>The EPSO framework is based on an open approach </a:t>
            </a:r>
            <a:r>
              <a:rPr lang="en-GB" sz="2400" dirty="0"/>
              <a:t>(Openness and discussion on all relevant </a:t>
            </a:r>
            <a:r>
              <a:rPr lang="en-GB" sz="2400" dirty="0" smtClean="0"/>
              <a:t>topics) of reducing restraint and coercive methods based on good governance, good medical practice and accepted norms and standards in EPSO countries.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b="1" dirty="0" smtClean="0"/>
              <a:t>This approach  </a:t>
            </a:r>
            <a:r>
              <a:rPr lang="en-IE" sz="2400" b="1" dirty="0">
                <a:latin typeface="Trebuchet MS"/>
                <a:ea typeface="Times New Roman"/>
                <a:cs typeface="Times New Roman"/>
              </a:rPr>
              <a:t>should always fit, in one way or another, with the national legal structure.</a:t>
            </a:r>
            <a:endParaRPr lang="en-IE" sz="2400" b="1" dirty="0">
              <a:latin typeface="Trebuchet MS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E" sz="2400" b="1" dirty="0" smtClean="0">
                <a:latin typeface="Trebuchet MS"/>
                <a:ea typeface="Times New Roman"/>
                <a:cs typeface="Times New Roman"/>
              </a:rPr>
              <a:t>-</a:t>
            </a:r>
            <a:endParaRPr lang="en-IE" sz="2400" b="1" dirty="0">
              <a:latin typeface="Trebuchet MS"/>
              <a:ea typeface="Times New Roman"/>
              <a:cs typeface="Times New Roman"/>
            </a:endParaRPr>
          </a:p>
          <a:p>
            <a:endParaRPr lang="en-GB" sz="2400" dirty="0" smtClean="0"/>
          </a:p>
          <a:p>
            <a:endParaRPr lang="en-GB" sz="2400" dirty="0" smtClean="0"/>
          </a:p>
          <a:p>
            <a:r>
              <a:rPr lang="en-GB" sz="2400" dirty="0" smtClean="0"/>
              <a:t>;</a:t>
            </a:r>
            <a:endParaRPr lang="en-GB" sz="2400" dirty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nl-NL" sz="2400" dirty="0" smtClean="0">
              <a:latin typeface="Trebuchet MS"/>
              <a:ea typeface="Times New Roman"/>
              <a:cs typeface="Times New Roman"/>
            </a:endParaRPr>
          </a:p>
        </p:txBody>
      </p:sp>
      <p:sp>
        <p:nvSpPr>
          <p:cNvPr id="5123" name="Titel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798689"/>
          </a:xfrm>
        </p:spPr>
        <p:txBody>
          <a:bodyPr/>
          <a:lstStyle/>
          <a:p>
            <a:r>
              <a:rPr lang="en-GB" altLang="en-US" sz="2400" b="1" dirty="0">
                <a:solidFill>
                  <a:srgbClr val="000000"/>
                </a:solidFill>
                <a:latin typeface="Arial" pitchFamily="34" charset="0"/>
                <a:ea typeface="+mn-ea"/>
                <a:cs typeface="Times New Roman" pitchFamily="18" charset="0"/>
              </a:rPr>
              <a:t>C</a:t>
            </a:r>
            <a:r>
              <a:rPr lang="en-GB" altLang="en-US" sz="24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Times New Roman" pitchFamily="18" charset="0"/>
              </a:rPr>
              <a:t>onclusions </a:t>
            </a:r>
            <a:r>
              <a:rPr lang="en-GB" altLang="en-US" sz="2400" b="1" dirty="0">
                <a:solidFill>
                  <a:srgbClr val="000000"/>
                </a:solidFill>
                <a:latin typeface="Arial" pitchFamily="34" charset="0"/>
                <a:ea typeface="+mn-ea"/>
                <a:cs typeface="Times New Roman" pitchFamily="18" charset="0"/>
              </a:rPr>
              <a:t>2</a:t>
            </a:r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697295-EF2E-4013-A020-F41BF88C0684}" type="datetime1">
              <a:rPr lang="nl-NL" smtClean="0"/>
              <a:t>14-10-2014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EPSO EUROPEAN PARTNERSHIP FOR SUPERVISORY ORGANISATIONS in health services and social care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A799CE-6E66-4FCE-955A-D7ACBBBB0E27}" type="slidenum">
              <a:rPr lang="nl-NL" smtClean="0"/>
              <a:pPr>
                <a:defRPr/>
              </a:pPr>
              <a:t>20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27636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7"/>
          <p:cNvSpPr txBox="1">
            <a:spLocks noChangeArrowheads="1"/>
          </p:cNvSpPr>
          <p:nvPr/>
        </p:nvSpPr>
        <p:spPr bwMode="auto">
          <a:xfrm>
            <a:off x="457200" y="2348089"/>
            <a:ext cx="7720014" cy="3239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en-IE" sz="2400" dirty="0" smtClean="0"/>
          </a:p>
          <a:p>
            <a:r>
              <a:rPr lang="en-IE" sz="2400" dirty="0" smtClean="0"/>
              <a:t>Practices </a:t>
            </a:r>
            <a:r>
              <a:rPr lang="en-IE" sz="2400" dirty="0"/>
              <a:t>aimed at </a:t>
            </a:r>
            <a:r>
              <a:rPr lang="en-IE" sz="2400" b="1" dirty="0"/>
              <a:t>promoting respectful healthcare with a minimum of restrictive measures should at least be allowed and not forbidden </a:t>
            </a:r>
            <a:r>
              <a:rPr lang="en-IE" sz="2400" dirty="0"/>
              <a:t>within the borders of the national legislation. </a:t>
            </a:r>
            <a:endParaRPr lang="en-IE" sz="2400" dirty="0" smtClean="0"/>
          </a:p>
          <a:p>
            <a:r>
              <a:rPr lang="en-IE" sz="2400" dirty="0" smtClean="0"/>
              <a:t>If </a:t>
            </a:r>
            <a:r>
              <a:rPr lang="en-IE" sz="2400" dirty="0"/>
              <a:t>not, this should lead to a serious point of discussion on that legislation</a:t>
            </a:r>
            <a:endParaRPr lang="nl-NL" sz="2400" dirty="0"/>
          </a:p>
        </p:txBody>
      </p:sp>
      <p:sp>
        <p:nvSpPr>
          <p:cNvPr id="5123" name="Titel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798689"/>
          </a:xfrm>
        </p:spPr>
        <p:txBody>
          <a:bodyPr/>
          <a:lstStyle/>
          <a:p>
            <a:r>
              <a:rPr lang="en-GB" altLang="en-US" sz="2400" b="1" dirty="0">
                <a:solidFill>
                  <a:srgbClr val="000000"/>
                </a:solidFill>
                <a:latin typeface="Arial" pitchFamily="34" charset="0"/>
                <a:ea typeface="+mn-ea"/>
                <a:cs typeface="Times New Roman" pitchFamily="18" charset="0"/>
              </a:rPr>
              <a:t>C</a:t>
            </a:r>
            <a:r>
              <a:rPr lang="en-GB" altLang="en-US" sz="24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Times New Roman" pitchFamily="18" charset="0"/>
              </a:rPr>
              <a:t>onclusions </a:t>
            </a:r>
            <a:r>
              <a:rPr lang="en-GB" altLang="en-US" sz="2400" b="1" dirty="0">
                <a:solidFill>
                  <a:srgbClr val="000000"/>
                </a:solidFill>
                <a:latin typeface="Arial" pitchFamily="34" charset="0"/>
                <a:ea typeface="+mn-ea"/>
                <a:cs typeface="Times New Roman" pitchFamily="18" charset="0"/>
              </a:rPr>
              <a:t>3</a:t>
            </a:r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93680F-9D12-4ED7-9363-0B8FCBD27DED}" type="datetime1">
              <a:rPr lang="nl-NL" smtClean="0"/>
              <a:t>14-10-2014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3124200" y="6118578"/>
            <a:ext cx="2895600" cy="602897"/>
          </a:xfrm>
        </p:spPr>
        <p:txBody>
          <a:bodyPr/>
          <a:lstStyle/>
          <a:p>
            <a:pPr>
              <a:defRPr/>
            </a:pPr>
            <a:r>
              <a:rPr lang="en-GB" smtClean="0"/>
              <a:t>EPSO EUROPEAN PARTNERSHIP FOR SUPERVISORY ORGANISATIONS in health services and social care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A799CE-6E66-4FCE-955A-D7ACBBBB0E27}" type="slidenum">
              <a:rPr lang="nl-NL" smtClean="0"/>
              <a:pPr>
                <a:defRPr/>
              </a:pPr>
              <a:t>21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619882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7"/>
          <p:cNvSpPr txBox="1">
            <a:spLocks noChangeArrowheads="1"/>
          </p:cNvSpPr>
          <p:nvPr/>
        </p:nvSpPr>
        <p:spPr bwMode="auto">
          <a:xfrm>
            <a:off x="366889" y="2348089"/>
            <a:ext cx="7720014" cy="2912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IE" sz="2400" b="1" dirty="0" smtClean="0"/>
              <a:t>The Human Rights treaties including the UN convention on torture etc. should be interpreted</a:t>
            </a:r>
            <a:r>
              <a:rPr lang="en-IE" sz="2400" dirty="0" smtClean="0"/>
              <a:t> in such a way that </a:t>
            </a:r>
            <a:r>
              <a:rPr lang="en-IE" sz="2400" dirty="0"/>
              <a:t>a respectful </a:t>
            </a:r>
            <a:r>
              <a:rPr lang="en-IE" sz="2400" dirty="0" smtClean="0"/>
              <a:t>behaviour based on  core </a:t>
            </a:r>
            <a:r>
              <a:rPr lang="en-IE" sz="2400" dirty="0"/>
              <a:t>values </a:t>
            </a:r>
            <a:r>
              <a:rPr lang="en-IE" sz="2400" dirty="0" smtClean="0"/>
              <a:t>such as self </a:t>
            </a:r>
            <a:r>
              <a:rPr lang="en-IE" sz="2400" dirty="0"/>
              <a:t>determination and </a:t>
            </a:r>
            <a:r>
              <a:rPr lang="en-IE" sz="2400" dirty="0" smtClean="0"/>
              <a:t>participation can be openly discussed as part of a policy to reduce restraint and coercive methods in a respectful way within boundaries of reality and possibilities of individuals.</a:t>
            </a:r>
          </a:p>
        </p:txBody>
      </p:sp>
      <p:sp>
        <p:nvSpPr>
          <p:cNvPr id="5123" name="Titel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798689"/>
          </a:xfrm>
        </p:spPr>
        <p:txBody>
          <a:bodyPr/>
          <a:lstStyle/>
          <a:p>
            <a:r>
              <a:rPr lang="en-GB" altLang="en-US" sz="2400" b="1" dirty="0">
                <a:solidFill>
                  <a:srgbClr val="000000"/>
                </a:solidFill>
                <a:latin typeface="Arial" pitchFamily="34" charset="0"/>
                <a:ea typeface="+mn-ea"/>
                <a:cs typeface="Times New Roman" pitchFamily="18" charset="0"/>
              </a:rPr>
              <a:t>Some conclusions </a:t>
            </a:r>
            <a:r>
              <a:rPr lang="en-GB" altLang="en-US" sz="24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Times New Roman" pitchFamily="18" charset="0"/>
              </a:rPr>
              <a:t>4</a:t>
            </a:r>
            <a:endParaRPr lang="en-GB" altLang="en-US" sz="2400" b="1" dirty="0">
              <a:solidFill>
                <a:srgbClr val="000000"/>
              </a:solidFill>
              <a:latin typeface="Arial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5A8434-AC7D-4E92-A019-85095BF1210D}" type="datetime1">
              <a:rPr lang="nl-NL" smtClean="0"/>
              <a:t>14-10-2014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EPSO EUROPEAN PARTNERSHIP FOR SUPERVISORY ORGANISATIONS in health services and social care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A799CE-6E66-4FCE-955A-D7ACBBBB0E27}" type="slidenum">
              <a:rPr lang="nl-NL" smtClean="0"/>
              <a:pPr>
                <a:defRPr/>
              </a:pPr>
              <a:t>22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61470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7"/>
          <p:cNvSpPr txBox="1">
            <a:spLocks noChangeArrowheads="1"/>
          </p:cNvSpPr>
          <p:nvPr/>
        </p:nvSpPr>
        <p:spPr bwMode="auto">
          <a:xfrm>
            <a:off x="457200" y="1873956"/>
            <a:ext cx="7720014" cy="4355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Aft>
                <a:spcPts val="0"/>
              </a:spcAft>
            </a:pPr>
            <a:r>
              <a:rPr lang="en-IE" sz="2400" dirty="0" smtClean="0">
                <a:latin typeface="Trebuchet MS"/>
                <a:ea typeface="Times New Roman"/>
                <a:cs typeface="Times New Roman"/>
              </a:rPr>
              <a:t> </a:t>
            </a:r>
            <a:r>
              <a:rPr lang="en-IE" sz="2400" b="1" dirty="0" smtClean="0">
                <a:latin typeface="Trebuchet MS"/>
                <a:ea typeface="Times New Roman"/>
                <a:cs typeface="Times New Roman"/>
              </a:rPr>
              <a:t>Starting point </a:t>
            </a:r>
            <a:r>
              <a:rPr lang="en-IE" sz="2400" dirty="0" smtClean="0">
                <a:latin typeface="Trebuchet MS"/>
                <a:ea typeface="Times New Roman"/>
                <a:cs typeface="Times New Roman"/>
              </a:rPr>
              <a:t>for the pilot:</a:t>
            </a:r>
          </a:p>
          <a:p>
            <a:pPr lvl="1">
              <a:spcAft>
                <a:spcPts val="0"/>
              </a:spcAft>
            </a:pPr>
            <a:r>
              <a:rPr lang="en-IE" sz="2400" dirty="0" smtClean="0">
                <a:latin typeface="Trebuchet MS"/>
                <a:ea typeface="Times New Roman"/>
                <a:cs typeface="Times New Roman"/>
              </a:rPr>
              <a:t>Supervisory </a:t>
            </a:r>
            <a:r>
              <a:rPr lang="en-IE" sz="2400" dirty="0">
                <a:latin typeface="Trebuchet MS"/>
                <a:ea typeface="Times New Roman"/>
                <a:cs typeface="Times New Roman"/>
              </a:rPr>
              <a:t>bodies can </a:t>
            </a:r>
            <a:r>
              <a:rPr lang="en-IE" sz="2400" dirty="0" smtClean="0">
                <a:latin typeface="Trebuchet MS"/>
                <a:ea typeface="Times New Roman"/>
                <a:cs typeface="Times New Roman"/>
              </a:rPr>
              <a:t>improve by: </a:t>
            </a:r>
          </a:p>
          <a:p>
            <a:pPr marL="1085850" lvl="1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E" sz="2400" dirty="0" smtClean="0">
                <a:latin typeface="Trebuchet MS"/>
                <a:ea typeface="Times New Roman"/>
                <a:cs typeface="Times New Roman"/>
              </a:rPr>
              <a:t>comparing working methods and relevant </a:t>
            </a:r>
            <a:r>
              <a:rPr lang="en-IE" sz="2400" dirty="0">
                <a:latin typeface="Trebuchet MS"/>
                <a:ea typeface="Times New Roman"/>
                <a:cs typeface="Times New Roman"/>
              </a:rPr>
              <a:t>experiences </a:t>
            </a:r>
            <a:r>
              <a:rPr lang="en-IE" sz="2400" dirty="0" smtClean="0">
                <a:latin typeface="Trebuchet MS"/>
                <a:ea typeface="Times New Roman"/>
                <a:cs typeface="Times New Roman"/>
              </a:rPr>
              <a:t>(sharing best practices and core values);</a:t>
            </a:r>
          </a:p>
          <a:p>
            <a:pPr marL="1085850" lvl="1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E" sz="2400" dirty="0" smtClean="0">
                <a:latin typeface="Trebuchet MS"/>
                <a:ea typeface="Times New Roman"/>
                <a:cs typeface="Times New Roman"/>
              </a:rPr>
              <a:t>integrating </a:t>
            </a:r>
            <a:r>
              <a:rPr lang="en-IE" sz="2400" dirty="0">
                <a:latin typeface="Trebuchet MS"/>
                <a:ea typeface="Times New Roman"/>
                <a:cs typeface="Times New Roman"/>
              </a:rPr>
              <a:t>and setting relevant </a:t>
            </a:r>
            <a:r>
              <a:rPr lang="en-IE" sz="2400" dirty="0" smtClean="0">
                <a:latin typeface="Trebuchet MS"/>
                <a:ea typeface="Times New Roman"/>
                <a:cs typeface="Times New Roman"/>
              </a:rPr>
              <a:t>norms and standards;</a:t>
            </a:r>
          </a:p>
          <a:p>
            <a:pPr marL="1085850" lvl="1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E" sz="2400" dirty="0" smtClean="0">
                <a:latin typeface="Trebuchet MS"/>
                <a:ea typeface="Times New Roman"/>
                <a:cs typeface="Times New Roman"/>
              </a:rPr>
              <a:t>working towards </a:t>
            </a:r>
            <a:r>
              <a:rPr lang="en-IE" sz="2400" dirty="0">
                <a:latin typeface="Trebuchet MS"/>
                <a:ea typeface="Times New Roman"/>
                <a:cs typeface="Times New Roman"/>
              </a:rPr>
              <a:t>accepted </a:t>
            </a:r>
            <a:r>
              <a:rPr lang="en-IE" sz="2400" dirty="0" smtClean="0">
                <a:latin typeface="Trebuchet MS"/>
                <a:ea typeface="Times New Roman"/>
                <a:cs typeface="Times New Roman"/>
              </a:rPr>
              <a:t>standards;</a:t>
            </a:r>
          </a:p>
          <a:p>
            <a:pPr>
              <a:spcAft>
                <a:spcPts val="0"/>
              </a:spcAft>
            </a:pPr>
            <a:endParaRPr lang="en-IE" sz="2400" dirty="0" smtClean="0">
              <a:latin typeface="Trebuchet MS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IE" sz="2400" dirty="0" smtClean="0">
                <a:latin typeface="Trebuchet MS"/>
                <a:ea typeface="Times New Roman"/>
                <a:cs typeface="Times New Roman"/>
              </a:rPr>
              <a:t>Therefore the working group had to </a:t>
            </a:r>
            <a:r>
              <a:rPr lang="en-IE" sz="2400" b="1" dirty="0" smtClean="0">
                <a:latin typeface="Trebuchet MS"/>
                <a:ea typeface="Times New Roman"/>
                <a:cs typeface="Times New Roman"/>
              </a:rPr>
              <a:t>identify accepted standards. </a:t>
            </a:r>
          </a:p>
          <a:p>
            <a:pPr>
              <a:spcAft>
                <a:spcPts val="0"/>
              </a:spcAft>
            </a:pPr>
            <a:endParaRPr lang="en-IE" sz="2400" dirty="0" smtClean="0">
              <a:latin typeface="Trebuchet MS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endParaRPr lang="en-GB" sz="2400" dirty="0" smtClean="0">
              <a:latin typeface="Trebuchet MS"/>
              <a:ea typeface="Times New Roman"/>
              <a:cs typeface="Times New Roman"/>
            </a:endParaRPr>
          </a:p>
        </p:txBody>
      </p:sp>
      <p:sp>
        <p:nvSpPr>
          <p:cNvPr id="5123" name="Titel 1"/>
          <p:cNvSpPr>
            <a:spLocks noGrp="1"/>
          </p:cNvSpPr>
          <p:nvPr>
            <p:ph type="title"/>
          </p:nvPr>
        </p:nvSpPr>
        <p:spPr>
          <a:xfrm>
            <a:off x="202407" y="1131713"/>
            <a:ext cx="8229600" cy="584200"/>
          </a:xfrm>
        </p:spPr>
        <p:txBody>
          <a:bodyPr>
            <a:noAutofit/>
          </a:bodyPr>
          <a:lstStyle/>
          <a:p>
            <a:r>
              <a:rPr lang="en-GB" altLang="en-US" sz="2800" b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The Estonian </a:t>
            </a:r>
            <a:r>
              <a:rPr lang="en-GB" altLang="en-US" sz="2800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pilot- national </a:t>
            </a:r>
            <a:r>
              <a:rPr lang="en-GB" altLang="en-US" sz="2800" b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law vs human rights</a:t>
            </a:r>
            <a:r>
              <a:rPr lang="en-GB" altLang="en-US" sz="2800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GB" altLang="en-US" sz="2800" b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(2)-</a:t>
            </a:r>
            <a:endParaRPr lang="en-GB" altLang="en-US" sz="2800" dirty="0" smtClean="0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CA63AA-2D26-4EB9-AFDE-DEFD13E381EB}" type="datetime1">
              <a:rPr lang="nl-NL" smtClean="0"/>
              <a:t>14-10-2014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EPSO EUROPEAN PARTNERSHIP FOR SUPERVISORY ORGANISATIONS in health services and social care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A799CE-6E66-4FCE-955A-D7ACBBBB0E27}" type="slidenum">
              <a:rPr lang="nl-NL" smtClean="0"/>
              <a:pPr>
                <a:defRPr/>
              </a:pPr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529951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7"/>
          <p:cNvSpPr txBox="1">
            <a:spLocks noChangeArrowheads="1"/>
          </p:cNvSpPr>
          <p:nvPr/>
        </p:nvSpPr>
        <p:spPr bwMode="auto">
          <a:xfrm>
            <a:off x="564443" y="1557867"/>
            <a:ext cx="8528757" cy="4222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Aft>
                <a:spcPts val="0"/>
              </a:spcAft>
            </a:pPr>
            <a:r>
              <a:rPr lang="en-IE" sz="2400" dirty="0" smtClean="0">
                <a:latin typeface="Trebuchet MS"/>
                <a:ea typeface="Times New Roman"/>
                <a:cs typeface="Times New Roman"/>
              </a:rPr>
              <a:t>To identify accepted </a:t>
            </a:r>
            <a:r>
              <a:rPr lang="en-IE" sz="2400" dirty="0">
                <a:latin typeface="Trebuchet MS"/>
                <a:ea typeface="Times New Roman"/>
                <a:cs typeface="Times New Roman"/>
              </a:rPr>
              <a:t>standards </a:t>
            </a:r>
            <a:r>
              <a:rPr lang="en-IE" sz="2400" dirty="0" smtClean="0">
                <a:latin typeface="Trebuchet MS"/>
                <a:ea typeface="Times New Roman"/>
                <a:cs typeface="Times New Roman"/>
              </a:rPr>
              <a:t>the following line of reasoning was used: 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E" sz="2400" dirty="0" smtClean="0">
                <a:latin typeface="Trebuchet MS"/>
                <a:ea typeface="Times New Roman"/>
                <a:cs typeface="Times New Roman"/>
              </a:rPr>
              <a:t>The </a:t>
            </a:r>
            <a:r>
              <a:rPr lang="en-IE" sz="2400" dirty="0">
                <a:latin typeface="Trebuchet MS"/>
                <a:ea typeface="Times New Roman"/>
                <a:cs typeface="Times New Roman"/>
              </a:rPr>
              <a:t>principles of good governance and good practice in health and social care are </a:t>
            </a:r>
            <a:r>
              <a:rPr lang="en-IE" sz="2400" dirty="0" smtClean="0">
                <a:latin typeface="Trebuchet MS"/>
                <a:ea typeface="Times New Roman"/>
                <a:cs typeface="Times New Roman"/>
              </a:rPr>
              <a:t>all closely related to core values such as equality</a:t>
            </a:r>
            <a:r>
              <a:rPr lang="en-IE" sz="2400" dirty="0">
                <a:latin typeface="Trebuchet MS"/>
                <a:ea typeface="Times New Roman"/>
                <a:cs typeface="Times New Roman"/>
              </a:rPr>
              <a:t>, fairness, respect, dignity and autonomy as well as self-determination and </a:t>
            </a:r>
            <a:r>
              <a:rPr lang="en-IE" sz="2400" dirty="0" smtClean="0">
                <a:latin typeface="Trebuchet MS"/>
                <a:ea typeface="Times New Roman"/>
                <a:cs typeface="Times New Roman"/>
              </a:rPr>
              <a:t>participation;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E" sz="2400" dirty="0" smtClean="0">
                <a:latin typeface="Trebuchet MS"/>
                <a:ea typeface="Times New Roman"/>
                <a:cs typeface="Times New Roman"/>
              </a:rPr>
              <a:t>These values are based on </a:t>
            </a:r>
            <a:r>
              <a:rPr lang="en-IE" sz="2400" dirty="0">
                <a:latin typeface="Trebuchet MS"/>
                <a:ea typeface="Times New Roman"/>
                <a:cs typeface="Times New Roman"/>
              </a:rPr>
              <a:t>fundamental human </a:t>
            </a:r>
            <a:r>
              <a:rPr lang="en-IE" sz="2400" dirty="0" smtClean="0">
                <a:latin typeface="Trebuchet MS"/>
                <a:ea typeface="Times New Roman"/>
                <a:cs typeface="Times New Roman"/>
              </a:rPr>
              <a:t>rights, are similar in the </a:t>
            </a:r>
            <a:r>
              <a:rPr lang="en-IE" sz="2400" dirty="0">
                <a:latin typeface="Trebuchet MS"/>
                <a:ea typeface="Times New Roman"/>
                <a:cs typeface="Times New Roman"/>
              </a:rPr>
              <a:t>various </a:t>
            </a:r>
            <a:r>
              <a:rPr lang="en-IE" sz="2400" dirty="0" smtClean="0">
                <a:latin typeface="Trebuchet MS"/>
                <a:ea typeface="Times New Roman"/>
                <a:cs typeface="Times New Roman"/>
              </a:rPr>
              <a:t>EPSO countries, and should be independent </a:t>
            </a:r>
            <a:r>
              <a:rPr lang="en-IE" sz="2400" dirty="0">
                <a:latin typeface="Trebuchet MS"/>
                <a:ea typeface="Times New Roman"/>
                <a:cs typeface="Times New Roman"/>
              </a:rPr>
              <a:t>of national </a:t>
            </a:r>
            <a:r>
              <a:rPr lang="en-IE" sz="2400" dirty="0" smtClean="0">
                <a:latin typeface="Trebuchet MS"/>
                <a:ea typeface="Times New Roman"/>
                <a:cs typeface="Times New Roman"/>
              </a:rPr>
              <a:t>laws.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E" sz="2400" dirty="0" smtClean="0">
                <a:latin typeface="Trebuchet MS"/>
                <a:ea typeface="Times New Roman"/>
                <a:cs typeface="Times New Roman"/>
              </a:rPr>
              <a:t>The Working Group therefore used these principles as a starting point. </a:t>
            </a:r>
            <a:endParaRPr lang="en-GB" sz="2400" dirty="0">
              <a:effectLst/>
              <a:latin typeface="Trebuchet MS"/>
              <a:ea typeface="Times New Roman"/>
              <a:cs typeface="Times New Roman"/>
            </a:endParaRPr>
          </a:p>
        </p:txBody>
      </p:sp>
      <p:sp>
        <p:nvSpPr>
          <p:cNvPr id="5123" name="Titel 1"/>
          <p:cNvSpPr>
            <a:spLocks noGrp="1"/>
          </p:cNvSpPr>
          <p:nvPr>
            <p:ph type="title"/>
          </p:nvPr>
        </p:nvSpPr>
        <p:spPr>
          <a:xfrm>
            <a:off x="457199" y="1279879"/>
            <a:ext cx="8229600" cy="277988"/>
          </a:xfrm>
        </p:spPr>
        <p:txBody>
          <a:bodyPr>
            <a:noAutofit/>
          </a:bodyPr>
          <a:lstStyle/>
          <a:p>
            <a:r>
              <a:rPr lang="en-GB" altLang="en-US" sz="2800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The </a:t>
            </a:r>
            <a:r>
              <a:rPr lang="en-GB" altLang="en-US" sz="2800" b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Estonian pilot </a:t>
            </a:r>
            <a:r>
              <a:rPr lang="en-GB" altLang="en-US" sz="2800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–</a:t>
            </a:r>
            <a:br>
              <a:rPr lang="en-GB" altLang="en-US" sz="2800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</a:br>
            <a:r>
              <a:rPr lang="en-GB" altLang="en-US" sz="2800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national </a:t>
            </a:r>
            <a:r>
              <a:rPr lang="en-GB" altLang="en-US" sz="2800" b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law vs human </a:t>
            </a:r>
            <a:r>
              <a:rPr lang="en-GB" altLang="en-US" sz="2800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rights(3)</a:t>
            </a:r>
            <a:br>
              <a:rPr lang="en-GB" altLang="en-US" sz="2800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</a:br>
            <a:r>
              <a:rPr lang="en-GB" altLang="en-US" sz="2800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)</a:t>
            </a:r>
            <a:endParaRPr lang="en-GB" altLang="en-US" sz="2800" dirty="0" smtClean="0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E23111-871A-49D5-A83B-7C347EE45882}" type="datetime1">
              <a:rPr lang="nl-NL" smtClean="0"/>
              <a:t>14-10-2014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EPSO EUROPEAN PARTNERSHIP FOR SUPERVISORY ORGANISATIONS in health services and social care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A799CE-6E66-4FCE-955A-D7ACBBBB0E27}" type="slidenum">
              <a:rPr lang="nl-NL" smtClean="0"/>
              <a:pPr>
                <a:defRPr/>
              </a:pPr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647480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7"/>
          <p:cNvSpPr txBox="1">
            <a:spLocks noChangeArrowheads="1"/>
          </p:cNvSpPr>
          <p:nvPr/>
        </p:nvSpPr>
        <p:spPr bwMode="auto">
          <a:xfrm>
            <a:off x="457200" y="2156179"/>
            <a:ext cx="7930444" cy="4073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IE" sz="2400" dirty="0">
                <a:latin typeface="Trebuchet MS"/>
                <a:ea typeface="Times New Roman"/>
                <a:cs typeface="Times New Roman"/>
              </a:rPr>
              <a:t>Based on </a:t>
            </a:r>
            <a:r>
              <a:rPr lang="en-IE" sz="2400" dirty="0" smtClean="0">
                <a:latin typeface="Trebuchet MS"/>
                <a:ea typeface="Times New Roman"/>
                <a:cs typeface="Times New Roman"/>
              </a:rPr>
              <a:t>the starting </a:t>
            </a:r>
            <a:r>
              <a:rPr lang="en-IE" sz="2400" dirty="0">
                <a:latin typeface="Trebuchet MS"/>
                <a:ea typeface="Times New Roman"/>
                <a:cs typeface="Times New Roman"/>
              </a:rPr>
              <a:t>point </a:t>
            </a:r>
            <a:r>
              <a:rPr lang="en-IE" sz="2400" dirty="0" smtClean="0">
                <a:latin typeface="Trebuchet MS"/>
                <a:ea typeface="Times New Roman"/>
                <a:cs typeface="Times New Roman"/>
              </a:rPr>
              <a:t>of the working group that </a:t>
            </a:r>
            <a:r>
              <a:rPr lang="en-IE" sz="2400" dirty="0">
                <a:latin typeface="Trebuchet MS"/>
                <a:ea typeface="Times New Roman"/>
                <a:cs typeface="Times New Roman"/>
              </a:rPr>
              <a:t>good governance and good </a:t>
            </a:r>
            <a:r>
              <a:rPr lang="en-IE" sz="2400" dirty="0" smtClean="0">
                <a:latin typeface="Trebuchet MS"/>
                <a:ea typeface="Times New Roman"/>
                <a:cs typeface="Times New Roman"/>
              </a:rPr>
              <a:t>(medical) practise </a:t>
            </a:r>
            <a:r>
              <a:rPr lang="en-IE" sz="2400" dirty="0">
                <a:latin typeface="Trebuchet MS"/>
                <a:ea typeface="Times New Roman"/>
                <a:cs typeface="Times New Roman"/>
              </a:rPr>
              <a:t>should be </a:t>
            </a:r>
            <a:r>
              <a:rPr lang="en-IE" sz="2400" dirty="0" smtClean="0">
                <a:latin typeface="Trebuchet MS"/>
                <a:ea typeface="Times New Roman"/>
                <a:cs typeface="Times New Roman"/>
              </a:rPr>
              <a:t>equally acceptable </a:t>
            </a:r>
            <a:r>
              <a:rPr lang="en-IE" sz="2400" dirty="0">
                <a:latin typeface="Trebuchet MS"/>
                <a:ea typeface="Times New Roman"/>
                <a:cs typeface="Times New Roman"/>
              </a:rPr>
              <a:t>in all </a:t>
            </a:r>
            <a:r>
              <a:rPr lang="en-IE" sz="2400" dirty="0" smtClean="0">
                <a:latin typeface="Trebuchet MS"/>
                <a:ea typeface="Times New Roman"/>
                <a:cs typeface="Times New Roman"/>
              </a:rPr>
              <a:t>countries,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IE" sz="2400" b="1" dirty="0" smtClean="0">
                <a:latin typeface="Trebuchet MS"/>
                <a:ea typeface="Times New Roman"/>
                <a:cs typeface="Times New Roman"/>
              </a:rPr>
              <a:t>an important and interesting  </a:t>
            </a:r>
            <a:r>
              <a:rPr lang="en-IE" sz="2400" b="1" dirty="0">
                <a:latin typeface="Trebuchet MS"/>
                <a:ea typeface="Times New Roman"/>
                <a:cs typeface="Times New Roman"/>
              </a:rPr>
              <a:t>question </a:t>
            </a:r>
            <a:r>
              <a:rPr lang="en-IE" sz="2400" b="1" dirty="0" smtClean="0">
                <a:latin typeface="Trebuchet MS"/>
                <a:ea typeface="Times New Roman"/>
                <a:cs typeface="Times New Roman"/>
              </a:rPr>
              <a:t>is </a:t>
            </a:r>
            <a:r>
              <a:rPr lang="en-IE" sz="2400" dirty="0" smtClean="0">
                <a:latin typeface="Trebuchet MS"/>
                <a:ea typeface="Times New Roman"/>
                <a:cs typeface="Times New Roman"/>
              </a:rPr>
              <a:t>whether </a:t>
            </a:r>
            <a:r>
              <a:rPr lang="en-IE" sz="2400" dirty="0">
                <a:latin typeface="Trebuchet MS"/>
                <a:ea typeface="Times New Roman"/>
                <a:cs typeface="Times New Roman"/>
              </a:rPr>
              <a:t>Estonian national legislation </a:t>
            </a:r>
            <a:r>
              <a:rPr lang="en-IE" sz="2400" dirty="0" smtClean="0">
                <a:latin typeface="Trebuchet MS"/>
                <a:ea typeface="Times New Roman"/>
                <a:cs typeface="Times New Roman"/>
              </a:rPr>
              <a:t>supports a policy </a:t>
            </a:r>
            <a:r>
              <a:rPr lang="en-IE" sz="2400" dirty="0">
                <a:latin typeface="Trebuchet MS"/>
                <a:ea typeface="Times New Roman"/>
                <a:cs typeface="Times New Roman"/>
              </a:rPr>
              <a:t>based on principles of good governance and good medical practice</a:t>
            </a:r>
            <a:r>
              <a:rPr lang="en-IE" sz="2400" dirty="0" smtClean="0">
                <a:latin typeface="Trebuchet MS"/>
                <a:ea typeface="Times New Roman"/>
                <a:cs typeface="Times New Roman"/>
              </a:rPr>
              <a:t>.</a:t>
            </a:r>
          </a:p>
          <a:p>
            <a:r>
              <a:rPr lang="en-IE" sz="2400" b="1" dirty="0" smtClean="0">
                <a:latin typeface="Trebuchet MS"/>
                <a:ea typeface="Times New Roman"/>
                <a:cs typeface="Times New Roman"/>
              </a:rPr>
              <a:t>The </a:t>
            </a:r>
            <a:r>
              <a:rPr lang="en-IE" sz="2400" b="1" dirty="0">
                <a:latin typeface="Trebuchet MS"/>
                <a:ea typeface="Times New Roman"/>
                <a:cs typeface="Times New Roman"/>
              </a:rPr>
              <a:t>answer is yes and no </a:t>
            </a:r>
            <a:endParaRPr lang="en-IE" sz="2400" b="1" dirty="0" smtClean="0">
              <a:latin typeface="Trebuchet MS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IE" sz="2400" b="1" dirty="0" smtClean="0">
                <a:latin typeface="Trebuchet MS"/>
                <a:ea typeface="Times New Roman"/>
                <a:cs typeface="Times New Roman"/>
              </a:rPr>
              <a:t>This question leads us to the following 3 dilemmas</a:t>
            </a:r>
            <a:endParaRPr lang="en-IE" sz="2400" b="1" dirty="0">
              <a:latin typeface="Trebuchet MS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IE" sz="2400" b="1" dirty="0" smtClean="0">
              <a:latin typeface="Trebuchet MS"/>
              <a:ea typeface="Times New Roman"/>
              <a:cs typeface="Times New Roman"/>
            </a:endParaRPr>
          </a:p>
        </p:txBody>
      </p:sp>
      <p:sp>
        <p:nvSpPr>
          <p:cNvPr id="5123" name="Titel 1"/>
          <p:cNvSpPr>
            <a:spLocks noGrp="1"/>
          </p:cNvSpPr>
          <p:nvPr>
            <p:ph type="title"/>
          </p:nvPr>
        </p:nvSpPr>
        <p:spPr>
          <a:xfrm>
            <a:off x="457200" y="1447801"/>
            <a:ext cx="8229600" cy="426156"/>
          </a:xfrm>
        </p:spPr>
        <p:txBody>
          <a:bodyPr/>
          <a:lstStyle/>
          <a:p>
            <a:r>
              <a:rPr lang="en-GB" altLang="en-US" sz="2800" b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The Estonian pilot</a:t>
            </a:r>
            <a:br>
              <a:rPr lang="en-GB" altLang="en-US" sz="2800" b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</a:br>
            <a:r>
              <a:rPr lang="en-GB" altLang="en-US" sz="2800" b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national law vs human </a:t>
            </a:r>
            <a:r>
              <a:rPr lang="en-GB" altLang="en-US" sz="2800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rights (4)</a:t>
            </a:r>
            <a:r>
              <a:rPr lang="nl-NL" sz="2800" dirty="0" smtClean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nl-NL" sz="2800" dirty="0" smtClean="0">
                <a:solidFill>
                  <a:prstClr val="black"/>
                </a:solidFill>
                <a:ea typeface="Calibri"/>
                <a:cs typeface="Times New Roman"/>
              </a:rPr>
            </a:br>
            <a:endParaRPr lang="en-GB" altLang="en-US" sz="2800" dirty="0" smtClean="0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BB25EB-A769-4837-A5B4-9F5394A237CD}" type="datetime1">
              <a:rPr lang="nl-NL" smtClean="0"/>
              <a:t>14-10-2014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EPSO EUROPEAN PARTNERSHIP FOR SUPERVISORY ORGANISATIONS in health services and social care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A799CE-6E66-4FCE-955A-D7ACBBBB0E27}" type="slidenum">
              <a:rPr lang="nl-NL" smtClean="0"/>
              <a:pPr>
                <a:defRPr/>
              </a:pPr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30408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7"/>
          <p:cNvSpPr txBox="1">
            <a:spLocks noChangeArrowheads="1"/>
          </p:cNvSpPr>
          <p:nvPr/>
        </p:nvSpPr>
        <p:spPr bwMode="auto">
          <a:xfrm>
            <a:off x="293509" y="1546578"/>
            <a:ext cx="8636001" cy="4696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IE" sz="2400" b="1" dirty="0" smtClean="0">
                <a:latin typeface="Trebuchet MS"/>
                <a:ea typeface="Times New Roman"/>
                <a:cs typeface="Times New Roman"/>
              </a:rPr>
              <a:t>Dilemmas </a:t>
            </a: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en-IE" sz="2400" dirty="0">
                <a:latin typeface="Trebuchet MS"/>
                <a:ea typeface="Times New Roman"/>
                <a:cs typeface="Times New Roman"/>
              </a:rPr>
              <a:t>N</a:t>
            </a:r>
            <a:r>
              <a:rPr lang="en-IE" sz="2400" dirty="0" smtClean="0">
                <a:latin typeface="Trebuchet MS"/>
                <a:ea typeface="Times New Roman"/>
                <a:cs typeface="Times New Roman"/>
              </a:rPr>
              <a:t>ational legislation does </a:t>
            </a:r>
            <a:r>
              <a:rPr lang="en-IE" sz="2400" b="1" dirty="0" smtClean="0">
                <a:latin typeface="Trebuchet MS"/>
                <a:ea typeface="Times New Roman"/>
                <a:cs typeface="Times New Roman"/>
              </a:rPr>
              <a:t>not prescribe how to behave</a:t>
            </a:r>
            <a:r>
              <a:rPr lang="en-IE" sz="2400" dirty="0" smtClean="0">
                <a:latin typeface="Trebuchet MS"/>
                <a:ea typeface="Times New Roman"/>
                <a:cs typeface="Times New Roman"/>
              </a:rPr>
              <a:t>; there may be doubt on how to act. </a:t>
            </a: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FontTx/>
              <a:buAutoNum type="arabicPeriod"/>
            </a:pPr>
            <a:r>
              <a:rPr lang="en-IE" sz="2400" dirty="0">
                <a:latin typeface="Trebuchet MS"/>
                <a:ea typeface="Times New Roman"/>
                <a:cs typeface="Times New Roman"/>
              </a:rPr>
              <a:t>N</a:t>
            </a:r>
            <a:r>
              <a:rPr lang="en-IE" sz="2400" dirty="0" smtClean="0">
                <a:latin typeface="Trebuchet MS"/>
                <a:ea typeface="Times New Roman"/>
                <a:cs typeface="Times New Roman"/>
              </a:rPr>
              <a:t>ational legislation is </a:t>
            </a:r>
            <a:r>
              <a:rPr lang="en-GB" sz="2400" b="1" dirty="0" smtClean="0">
                <a:solidFill>
                  <a:prstClr val="black"/>
                </a:solidFill>
              </a:rPr>
              <a:t>inconsistent or in conflict with </a:t>
            </a:r>
            <a:r>
              <a:rPr lang="en-GB" sz="2400" b="1" dirty="0" smtClean="0"/>
              <a:t>essential preconditions and </a:t>
            </a:r>
            <a:r>
              <a:rPr lang="en-IE" sz="2400" b="1" dirty="0">
                <a:solidFill>
                  <a:prstClr val="black"/>
                </a:solidFill>
                <a:latin typeface="Trebuchet MS"/>
                <a:ea typeface="Times New Roman"/>
                <a:cs typeface="Times New Roman"/>
              </a:rPr>
              <a:t>principles </a:t>
            </a:r>
            <a:r>
              <a:rPr lang="en-IE" sz="2400" dirty="0">
                <a:solidFill>
                  <a:prstClr val="black"/>
                </a:solidFill>
                <a:latin typeface="Trebuchet MS"/>
                <a:ea typeface="Times New Roman"/>
                <a:cs typeface="Times New Roman"/>
              </a:rPr>
              <a:t>of good governance and good </a:t>
            </a:r>
            <a:r>
              <a:rPr lang="en-IE" sz="2400" dirty="0" smtClean="0">
                <a:solidFill>
                  <a:prstClr val="black"/>
                </a:solidFill>
                <a:latin typeface="Trebuchet MS"/>
                <a:ea typeface="Times New Roman"/>
                <a:cs typeface="Times New Roman"/>
              </a:rPr>
              <a:t>practice;</a:t>
            </a:r>
            <a:endParaRPr lang="en-GB" sz="2400" dirty="0"/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FontTx/>
              <a:buAutoNum type="arabicPeriod"/>
            </a:pPr>
            <a:r>
              <a:rPr lang="en-IE" sz="2400" b="1" dirty="0" smtClean="0">
                <a:solidFill>
                  <a:prstClr val="black"/>
                </a:solidFill>
                <a:latin typeface="Trebuchet MS"/>
                <a:ea typeface="Times New Roman"/>
                <a:cs typeface="Times New Roman"/>
              </a:rPr>
              <a:t>National </a:t>
            </a:r>
            <a:r>
              <a:rPr lang="en-IE" sz="2400" b="1" dirty="0">
                <a:solidFill>
                  <a:prstClr val="black"/>
                </a:solidFill>
                <a:latin typeface="Trebuchet MS"/>
                <a:ea typeface="Times New Roman"/>
                <a:cs typeface="Times New Roman"/>
              </a:rPr>
              <a:t>practice based on </a:t>
            </a:r>
            <a:r>
              <a:rPr lang="en-IE" sz="2400" b="1" dirty="0" smtClean="0">
                <a:solidFill>
                  <a:prstClr val="black"/>
                </a:solidFill>
                <a:latin typeface="Trebuchet MS"/>
                <a:ea typeface="Times New Roman"/>
                <a:cs typeface="Times New Roman"/>
              </a:rPr>
              <a:t>good </a:t>
            </a:r>
            <a:r>
              <a:rPr lang="en-IE" sz="2400" b="1" dirty="0">
                <a:solidFill>
                  <a:prstClr val="black"/>
                </a:solidFill>
                <a:latin typeface="Trebuchet MS"/>
                <a:ea typeface="Times New Roman"/>
                <a:cs typeface="Times New Roman"/>
              </a:rPr>
              <a:t>governance and </a:t>
            </a:r>
            <a:r>
              <a:rPr lang="en-IE" sz="2400" b="1" dirty="0" smtClean="0">
                <a:solidFill>
                  <a:prstClr val="black"/>
                </a:solidFill>
                <a:latin typeface="Trebuchet MS"/>
                <a:ea typeface="Times New Roman"/>
                <a:cs typeface="Times New Roman"/>
              </a:rPr>
              <a:t>good </a:t>
            </a:r>
            <a:r>
              <a:rPr lang="en-IE" sz="2400" b="1" dirty="0">
                <a:solidFill>
                  <a:prstClr val="black"/>
                </a:solidFill>
                <a:latin typeface="Trebuchet MS"/>
                <a:ea typeface="Times New Roman"/>
                <a:cs typeface="Times New Roman"/>
              </a:rPr>
              <a:t>practice as envisaged by the EPSO Framework </a:t>
            </a:r>
            <a:r>
              <a:rPr lang="en-IE" sz="2400" b="1" dirty="0" smtClean="0">
                <a:solidFill>
                  <a:prstClr val="black"/>
                </a:solidFill>
                <a:latin typeface="Trebuchet MS"/>
                <a:ea typeface="Times New Roman"/>
                <a:cs typeface="Times New Roman"/>
              </a:rPr>
              <a:t>conflicts </a:t>
            </a:r>
            <a:r>
              <a:rPr lang="en-IE" sz="2400" dirty="0" smtClean="0">
                <a:solidFill>
                  <a:prstClr val="black"/>
                </a:solidFill>
                <a:latin typeface="Trebuchet MS"/>
                <a:ea typeface="Times New Roman"/>
                <a:cs typeface="Times New Roman"/>
              </a:rPr>
              <a:t>(to the opinion </a:t>
            </a:r>
            <a:r>
              <a:rPr lang="en-IE" sz="2400" dirty="0">
                <a:solidFill>
                  <a:prstClr val="black"/>
                </a:solidFill>
                <a:latin typeface="Trebuchet MS"/>
                <a:ea typeface="Times New Roman"/>
                <a:cs typeface="Times New Roman"/>
              </a:rPr>
              <a:t>of the </a:t>
            </a:r>
            <a:r>
              <a:rPr lang="en-IE" sz="2400" dirty="0" smtClean="0">
                <a:solidFill>
                  <a:prstClr val="black"/>
                </a:solidFill>
                <a:latin typeface="Trebuchet MS"/>
                <a:ea typeface="Times New Roman"/>
                <a:cs typeface="Times New Roman"/>
              </a:rPr>
              <a:t>Estonian Chancellor </a:t>
            </a:r>
            <a:r>
              <a:rPr lang="en-IE" sz="2400" dirty="0">
                <a:solidFill>
                  <a:prstClr val="black"/>
                </a:solidFill>
                <a:latin typeface="Trebuchet MS"/>
                <a:ea typeface="Times New Roman"/>
                <a:cs typeface="Times New Roman"/>
              </a:rPr>
              <a:t>of </a:t>
            </a:r>
            <a:r>
              <a:rPr lang="en-IE" sz="2400" dirty="0" smtClean="0">
                <a:solidFill>
                  <a:prstClr val="black"/>
                </a:solidFill>
                <a:latin typeface="Trebuchet MS"/>
                <a:ea typeface="Times New Roman"/>
                <a:cs typeface="Times New Roman"/>
              </a:rPr>
              <a:t>Justice) </a:t>
            </a:r>
            <a:r>
              <a:rPr lang="en-GB" sz="2400" dirty="0" smtClean="0">
                <a:solidFill>
                  <a:prstClr val="black"/>
                </a:solidFill>
              </a:rPr>
              <a:t>with the </a:t>
            </a:r>
            <a:r>
              <a:rPr lang="en-IE" sz="2400" b="1" dirty="0" smtClean="0">
                <a:solidFill>
                  <a:prstClr val="black"/>
                </a:solidFill>
                <a:latin typeface="Trebuchet MS"/>
                <a:ea typeface="Times New Roman"/>
                <a:cs typeface="Times New Roman"/>
              </a:rPr>
              <a:t>interpretation </a:t>
            </a:r>
            <a:r>
              <a:rPr lang="en-IE" sz="2400" b="1" dirty="0">
                <a:solidFill>
                  <a:prstClr val="black"/>
                </a:solidFill>
                <a:latin typeface="Trebuchet MS"/>
                <a:ea typeface="Times New Roman"/>
                <a:cs typeface="Times New Roman"/>
              </a:rPr>
              <a:t>of Universal Human Rights </a:t>
            </a:r>
            <a:r>
              <a:rPr lang="en-IE" sz="2400" dirty="0" smtClean="0">
                <a:solidFill>
                  <a:prstClr val="black"/>
                </a:solidFill>
                <a:latin typeface="Trebuchet MS"/>
                <a:ea typeface="Times New Roman"/>
                <a:cs typeface="Times New Roman"/>
              </a:rPr>
              <a:t>treaties notably the </a:t>
            </a:r>
            <a:r>
              <a:rPr lang="en-IE" sz="2400" dirty="0" smtClean="0">
                <a:solidFill>
                  <a:prstClr val="black"/>
                </a:solidFill>
                <a:latin typeface="Trebuchet MS"/>
                <a:cs typeface="Times New Roman"/>
              </a:rPr>
              <a:t>UN </a:t>
            </a:r>
            <a:r>
              <a:rPr lang="en-IE" sz="2400" dirty="0">
                <a:solidFill>
                  <a:prstClr val="black"/>
                </a:solidFill>
                <a:latin typeface="Trebuchet MS"/>
                <a:cs typeface="Times New Roman"/>
              </a:rPr>
              <a:t>Convention against </a:t>
            </a:r>
            <a:r>
              <a:rPr lang="en-IE" sz="2400" dirty="0" smtClean="0">
                <a:solidFill>
                  <a:prstClr val="black"/>
                </a:solidFill>
                <a:latin typeface="Trebuchet MS"/>
                <a:cs typeface="Times New Roman"/>
              </a:rPr>
              <a:t>Torture etc.</a:t>
            </a:r>
            <a:endParaRPr lang="en-IE" sz="2400" b="1" dirty="0">
              <a:solidFill>
                <a:prstClr val="black"/>
              </a:solidFill>
              <a:latin typeface="Trebuchet MS"/>
              <a:ea typeface="Times New Roman"/>
              <a:cs typeface="Times New Roman"/>
            </a:endParaRPr>
          </a:p>
        </p:txBody>
      </p:sp>
      <p:sp>
        <p:nvSpPr>
          <p:cNvPr id="5123" name="Titel 1"/>
          <p:cNvSpPr>
            <a:spLocks noGrp="1"/>
          </p:cNvSpPr>
          <p:nvPr>
            <p:ph type="title"/>
          </p:nvPr>
        </p:nvSpPr>
        <p:spPr>
          <a:xfrm>
            <a:off x="457200" y="722489"/>
            <a:ext cx="8229600" cy="778934"/>
          </a:xfrm>
        </p:spPr>
        <p:txBody>
          <a:bodyPr/>
          <a:lstStyle/>
          <a:p>
            <a:r>
              <a:rPr lang="en-GB" altLang="en-US" sz="2800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The </a:t>
            </a:r>
            <a:r>
              <a:rPr lang="en-GB" altLang="en-US" sz="2800" b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Estonian pilot</a:t>
            </a:r>
            <a:br>
              <a:rPr lang="en-GB" altLang="en-US" sz="2800" b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</a:br>
            <a:r>
              <a:rPr lang="en-GB" altLang="en-US" sz="2800" b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national law vs human rights </a:t>
            </a:r>
            <a:r>
              <a:rPr lang="en-GB" altLang="en-US" sz="2800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(</a:t>
            </a:r>
            <a:r>
              <a:rPr lang="en-US" altLang="en-US" sz="2800" b="1" dirty="0">
                <a:solidFill>
                  <a:srgbClr val="000000"/>
                </a:solidFill>
                <a:cs typeface="Times New Roman" pitchFamily="18" charset="0"/>
              </a:rPr>
              <a:t>5</a:t>
            </a:r>
            <a:r>
              <a:rPr lang="en-US" sz="2800" b="1" dirty="0" smtClean="0">
                <a:solidFill>
                  <a:srgbClr val="000000"/>
                </a:solidFill>
                <a:cs typeface="Times New Roman" pitchFamily="18" charset="0"/>
              </a:rPr>
              <a:t>)</a:t>
            </a:r>
            <a:r>
              <a:rPr lang="nl-NL" sz="2800" dirty="0" smtClean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nl-NL" sz="2800" dirty="0" smtClean="0">
                <a:solidFill>
                  <a:prstClr val="black"/>
                </a:solidFill>
                <a:ea typeface="Calibri"/>
                <a:cs typeface="Times New Roman"/>
              </a:rPr>
            </a:br>
            <a:endParaRPr lang="en-GB" altLang="en-US" sz="2800" dirty="0" smtClean="0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8B9C2B-57E4-4D0C-9E5A-C7457C3B33D8}" type="datetime1">
              <a:rPr lang="nl-NL" smtClean="0"/>
              <a:t>14-10-2014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EPSO EUROPEAN PARTNERSHIP FOR SUPERVISORY ORGANISATIONS in health services and social care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A799CE-6E66-4FCE-955A-D7ACBBBB0E27}" type="slidenum">
              <a:rPr lang="nl-NL" smtClean="0"/>
              <a:pPr>
                <a:defRPr/>
              </a:pPr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62561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7"/>
          <p:cNvSpPr txBox="1">
            <a:spLocks noChangeArrowheads="1"/>
          </p:cNvSpPr>
          <p:nvPr/>
        </p:nvSpPr>
        <p:spPr bwMode="auto">
          <a:xfrm>
            <a:off x="457200" y="1958981"/>
            <a:ext cx="8020756" cy="4328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IE" sz="2400" b="1" dirty="0" smtClean="0">
                <a:latin typeface="Trebuchet MS"/>
                <a:ea typeface="Times New Roman"/>
                <a:cs typeface="Times New Roman"/>
              </a:rPr>
              <a:t>Dilemma 1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IE" sz="2400" dirty="0" smtClean="0">
                <a:latin typeface="Trebuchet MS"/>
                <a:ea typeface="Times New Roman"/>
                <a:cs typeface="Times New Roman"/>
              </a:rPr>
              <a:t>Where </a:t>
            </a:r>
            <a:r>
              <a:rPr lang="en-IE" sz="2400" b="1" dirty="0">
                <a:latin typeface="Trebuchet MS"/>
                <a:ea typeface="Times New Roman"/>
                <a:cs typeface="Times New Roman"/>
              </a:rPr>
              <a:t>national legislation does not prescribe </a:t>
            </a:r>
            <a:r>
              <a:rPr lang="en-IE" sz="2400" b="1" dirty="0" smtClean="0">
                <a:latin typeface="Trebuchet MS"/>
                <a:ea typeface="Times New Roman"/>
                <a:cs typeface="Times New Roman"/>
              </a:rPr>
              <a:t>how </a:t>
            </a:r>
            <a:r>
              <a:rPr lang="en-IE" sz="2400" b="1" dirty="0">
                <a:latin typeface="Trebuchet MS"/>
                <a:ea typeface="Times New Roman"/>
                <a:cs typeface="Times New Roman"/>
              </a:rPr>
              <a:t>to behave </a:t>
            </a:r>
            <a:r>
              <a:rPr lang="en-IE" sz="2400" dirty="0">
                <a:latin typeface="Trebuchet MS"/>
                <a:ea typeface="Times New Roman"/>
                <a:cs typeface="Times New Roman"/>
              </a:rPr>
              <a:t>there may be doubt on how to act. </a:t>
            </a:r>
            <a:endParaRPr lang="en-IE" sz="2400" dirty="0" smtClean="0">
              <a:latin typeface="Trebuchet MS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IE" sz="2400" dirty="0" smtClean="0">
                <a:latin typeface="Trebuchet MS"/>
                <a:ea typeface="Calibri"/>
                <a:cs typeface="Times New Roman"/>
              </a:rPr>
              <a:t>for instance: legal </a:t>
            </a:r>
            <a:r>
              <a:rPr lang="en-IE" sz="2400" dirty="0">
                <a:latin typeface="Trebuchet MS"/>
                <a:ea typeface="Calibri"/>
                <a:cs typeface="Times New Roman"/>
              </a:rPr>
              <a:t>definitions </a:t>
            </a:r>
            <a:r>
              <a:rPr lang="en-IE" sz="2400" dirty="0" smtClean="0">
                <a:latin typeface="Trebuchet MS"/>
                <a:ea typeface="Calibri"/>
                <a:cs typeface="Times New Roman"/>
              </a:rPr>
              <a:t>are only governing the </a:t>
            </a:r>
            <a:r>
              <a:rPr lang="en-IE" sz="2400" dirty="0">
                <a:latin typeface="Trebuchet MS"/>
                <a:ea typeface="Calibri"/>
                <a:cs typeface="Times New Roman"/>
              </a:rPr>
              <a:t>use of </a:t>
            </a:r>
            <a:r>
              <a:rPr lang="en-IE" sz="2400" dirty="0" smtClean="0">
                <a:latin typeface="Trebuchet MS"/>
                <a:ea typeface="Calibri"/>
                <a:cs typeface="Times New Roman"/>
              </a:rPr>
              <a:t>physical</a:t>
            </a:r>
            <a:r>
              <a:rPr lang="en-IE" sz="2400" dirty="0">
                <a:latin typeface="Trebuchet MS"/>
                <a:ea typeface="Calibri"/>
                <a:cs typeface="Times New Roman"/>
              </a:rPr>
              <a:t>, mechanical and chemical </a:t>
            </a:r>
            <a:r>
              <a:rPr lang="en-IE" sz="2400" dirty="0" smtClean="0">
                <a:latin typeface="Trebuchet MS"/>
                <a:ea typeface="Calibri"/>
                <a:cs typeface="Times New Roman"/>
              </a:rPr>
              <a:t>restraint in psychiatric </a:t>
            </a:r>
            <a:r>
              <a:rPr lang="en-IE" sz="2400" dirty="0">
                <a:latin typeface="Trebuchet MS"/>
                <a:ea typeface="Calibri"/>
                <a:cs typeface="Times New Roman"/>
              </a:rPr>
              <a:t>settings. </a:t>
            </a:r>
            <a:endParaRPr lang="en-IE" sz="2400" dirty="0" smtClean="0">
              <a:latin typeface="Trebuchet MS"/>
              <a:ea typeface="Calibri"/>
              <a:cs typeface="Times New Roman"/>
            </a:endParaRP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en-IE" sz="2400" dirty="0">
                <a:latin typeface="Trebuchet MS"/>
                <a:ea typeface="Times New Roman"/>
                <a:cs typeface="Times New Roman"/>
              </a:rPr>
              <a:t>T</a:t>
            </a:r>
            <a:r>
              <a:rPr lang="en-IE" sz="2400" dirty="0" smtClean="0">
                <a:latin typeface="Trebuchet MS"/>
                <a:ea typeface="Times New Roman"/>
                <a:cs typeface="Times New Roman"/>
              </a:rPr>
              <a:t>he </a:t>
            </a:r>
            <a:r>
              <a:rPr lang="en-IE" sz="2400" b="1" dirty="0">
                <a:latin typeface="Trebuchet MS"/>
                <a:ea typeface="Times New Roman"/>
                <a:cs typeface="Times New Roman"/>
              </a:rPr>
              <a:t>gap </a:t>
            </a:r>
            <a:r>
              <a:rPr lang="en-IE" sz="2400" b="1" dirty="0" smtClean="0">
                <a:latin typeface="Trebuchet MS"/>
                <a:ea typeface="Times New Roman"/>
                <a:cs typeface="Times New Roman"/>
              </a:rPr>
              <a:t>can be filled </a:t>
            </a:r>
            <a:r>
              <a:rPr lang="en-IE" sz="2400" b="1" dirty="0">
                <a:latin typeface="Trebuchet MS"/>
                <a:ea typeface="Times New Roman"/>
                <a:cs typeface="Times New Roman"/>
              </a:rPr>
              <a:t>by EPSO-Framework, </a:t>
            </a:r>
            <a:r>
              <a:rPr lang="en-IE" sz="2400" dirty="0">
                <a:solidFill>
                  <a:prstClr val="black"/>
                </a:solidFill>
                <a:latin typeface="Trebuchet MS"/>
                <a:ea typeface="Times New Roman"/>
                <a:cs typeface="Times New Roman"/>
              </a:rPr>
              <a:t>if tested in the broader European </a:t>
            </a:r>
            <a:r>
              <a:rPr lang="en-IE" sz="2400" dirty="0" smtClean="0">
                <a:solidFill>
                  <a:prstClr val="black"/>
                </a:solidFill>
                <a:latin typeface="Trebuchet MS"/>
                <a:ea typeface="Times New Roman"/>
                <a:cs typeface="Times New Roman"/>
              </a:rPr>
              <a:t>context (as a </a:t>
            </a:r>
            <a:r>
              <a:rPr lang="en-GB" sz="2400" dirty="0" smtClean="0">
                <a:solidFill>
                  <a:prstClr val="black"/>
                </a:solidFill>
                <a:latin typeface="Trebuchet MS"/>
                <a:ea typeface="Times New Roman"/>
                <a:cs typeface="Times New Roman"/>
              </a:rPr>
              <a:t>mirror </a:t>
            </a:r>
            <a:r>
              <a:rPr lang="en-GB" sz="2400" dirty="0">
                <a:solidFill>
                  <a:prstClr val="black"/>
                </a:solidFill>
                <a:latin typeface="Trebuchet MS"/>
                <a:ea typeface="Times New Roman"/>
                <a:cs typeface="Times New Roman"/>
              </a:rPr>
              <a:t>for good and workable practices. </a:t>
            </a:r>
            <a:endParaRPr lang="en-GB" sz="2400" dirty="0">
              <a:solidFill>
                <a:prstClr val="black"/>
              </a:solidFill>
              <a:latin typeface="Trebuchet MS"/>
              <a:ea typeface="Calibri"/>
              <a:cs typeface="Times New Roman"/>
            </a:endParaRPr>
          </a:p>
        </p:txBody>
      </p:sp>
      <p:sp>
        <p:nvSpPr>
          <p:cNvPr id="5123" name="Titel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900289"/>
          </a:xfrm>
        </p:spPr>
        <p:txBody>
          <a:bodyPr/>
          <a:lstStyle/>
          <a:p>
            <a:r>
              <a:rPr lang="en-GB" altLang="en-US" sz="2800" b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The Estonian pilot</a:t>
            </a:r>
            <a:br>
              <a:rPr lang="en-GB" altLang="en-US" sz="2800" b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</a:br>
            <a:r>
              <a:rPr lang="en-GB" altLang="en-US" sz="2800" b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national law vs human </a:t>
            </a:r>
            <a:r>
              <a:rPr lang="en-GB" altLang="en-US" sz="2800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rights </a:t>
            </a:r>
            <a:r>
              <a:rPr lang="en-US" sz="2800" b="1" dirty="0" smtClean="0">
                <a:solidFill>
                  <a:srgbClr val="000000"/>
                </a:solidFill>
                <a:cs typeface="Times New Roman" pitchFamily="18" charset="0"/>
              </a:rPr>
              <a:t>(6)</a:t>
            </a:r>
            <a:r>
              <a:rPr lang="nl-NL" sz="2800" dirty="0" smtClean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nl-NL" sz="2800" dirty="0" smtClean="0">
                <a:solidFill>
                  <a:prstClr val="black"/>
                </a:solidFill>
                <a:ea typeface="Calibri"/>
                <a:cs typeface="Times New Roman"/>
              </a:rPr>
            </a:br>
            <a:endParaRPr lang="en-GB" altLang="en-US" sz="2800" dirty="0" smtClean="0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1610C9-F96E-4A26-BABC-9EB71F2A9F92}" type="datetime1">
              <a:rPr lang="nl-NL" smtClean="0"/>
              <a:t>14-10-2014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EPSO EUROPEAN PARTNERSHIP FOR SUPERVISORY ORGANISATIONS in health services and social care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A799CE-6E66-4FCE-955A-D7ACBBBB0E27}" type="slidenum">
              <a:rPr lang="nl-NL" smtClean="0"/>
              <a:pPr>
                <a:defRPr/>
              </a:pPr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923165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7"/>
          <p:cNvSpPr txBox="1">
            <a:spLocks noChangeArrowheads="1"/>
          </p:cNvSpPr>
          <p:nvPr/>
        </p:nvSpPr>
        <p:spPr bwMode="auto">
          <a:xfrm>
            <a:off x="293511" y="1952980"/>
            <a:ext cx="8393289" cy="4504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IE" sz="2400" b="1" dirty="0" smtClean="0">
                <a:latin typeface="Trebuchet MS"/>
                <a:ea typeface="Times New Roman"/>
                <a:cs typeface="Times New Roman"/>
              </a:rPr>
              <a:t>Dilemma 2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IE" sz="2400" b="1" dirty="0" smtClean="0">
                <a:latin typeface="Trebuchet MS"/>
                <a:ea typeface="Times New Roman"/>
                <a:cs typeface="Times New Roman"/>
              </a:rPr>
              <a:t>N</a:t>
            </a:r>
            <a:r>
              <a:rPr lang="en-IE" sz="2400" b="1" dirty="0" smtClean="0">
                <a:solidFill>
                  <a:prstClr val="black"/>
                </a:solidFill>
                <a:latin typeface="Trebuchet MS"/>
                <a:ea typeface="Times New Roman"/>
                <a:cs typeface="Times New Roman"/>
              </a:rPr>
              <a:t>ational </a:t>
            </a:r>
            <a:r>
              <a:rPr lang="en-IE" sz="2400" b="1" dirty="0">
                <a:solidFill>
                  <a:prstClr val="black"/>
                </a:solidFill>
                <a:latin typeface="Trebuchet MS"/>
                <a:ea typeface="Times New Roman"/>
                <a:cs typeface="Times New Roman"/>
              </a:rPr>
              <a:t>legislation is </a:t>
            </a:r>
            <a:r>
              <a:rPr lang="en-GB" sz="2400" b="1" dirty="0">
                <a:solidFill>
                  <a:prstClr val="black"/>
                </a:solidFill>
              </a:rPr>
              <a:t>inconsistent or in conflict with essential </a:t>
            </a:r>
            <a:r>
              <a:rPr lang="en-GB" sz="2400" b="1" dirty="0" smtClean="0">
                <a:solidFill>
                  <a:prstClr val="black"/>
                </a:solidFill>
              </a:rPr>
              <a:t>preconditions for using the EPSO Framework</a:t>
            </a:r>
            <a:r>
              <a:rPr lang="en-GB" sz="2400" dirty="0" smtClean="0">
                <a:solidFill>
                  <a:prstClr val="black"/>
                </a:solidFill>
              </a:rPr>
              <a:t>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IE" sz="2400" dirty="0">
                <a:latin typeface="Trebuchet MS"/>
                <a:ea typeface="Calibri"/>
                <a:cs typeface="Times New Roman"/>
              </a:rPr>
              <a:t>T</a:t>
            </a:r>
            <a:r>
              <a:rPr lang="en-IE" sz="2400" dirty="0" smtClean="0">
                <a:latin typeface="Trebuchet MS"/>
                <a:ea typeface="Calibri"/>
                <a:cs typeface="Times New Roman"/>
              </a:rPr>
              <a:t>o </a:t>
            </a:r>
            <a:r>
              <a:rPr lang="en-IE" sz="2400" dirty="0">
                <a:latin typeface="Trebuchet MS"/>
                <a:ea typeface="Calibri"/>
                <a:cs typeface="Times New Roman"/>
              </a:rPr>
              <a:t>the working </a:t>
            </a:r>
            <a:r>
              <a:rPr lang="en-IE" sz="2400" dirty="0" smtClean="0">
                <a:latin typeface="Trebuchet MS"/>
                <a:ea typeface="Calibri"/>
                <a:cs typeface="Times New Roman"/>
              </a:rPr>
              <a:t>group was suggested that </a:t>
            </a:r>
            <a:r>
              <a:rPr lang="en-IE" sz="2400" dirty="0">
                <a:latin typeface="Trebuchet MS"/>
                <a:ea typeface="Calibri"/>
                <a:cs typeface="Times New Roman"/>
              </a:rPr>
              <a:t>there </a:t>
            </a:r>
            <a:r>
              <a:rPr lang="en-IE" sz="2400" dirty="0" smtClean="0">
                <a:latin typeface="Trebuchet MS"/>
                <a:ea typeface="Calibri"/>
                <a:cs typeface="Times New Roman"/>
              </a:rPr>
              <a:t>is a </a:t>
            </a:r>
            <a:r>
              <a:rPr lang="en-IE" sz="2400" b="1" dirty="0">
                <a:latin typeface="Trebuchet MS"/>
                <a:ea typeface="Calibri"/>
                <a:cs typeface="Times New Roman"/>
              </a:rPr>
              <a:t>strict and unconditional legal prohibition </a:t>
            </a:r>
            <a:r>
              <a:rPr lang="en-IE" sz="2400" dirty="0">
                <a:latin typeface="Trebuchet MS"/>
                <a:ea typeface="Calibri"/>
                <a:cs typeface="Times New Roman"/>
              </a:rPr>
              <a:t>for any kind of restraints or </a:t>
            </a:r>
            <a:r>
              <a:rPr lang="en-IE" sz="2400" dirty="0" smtClean="0">
                <a:latin typeface="Trebuchet MS"/>
                <a:ea typeface="Calibri"/>
                <a:cs typeface="Times New Roman"/>
              </a:rPr>
              <a:t>coercive methods </a:t>
            </a:r>
            <a:r>
              <a:rPr lang="en-IE" sz="2400" dirty="0">
                <a:latin typeface="Trebuchet MS"/>
                <a:ea typeface="Calibri"/>
                <a:cs typeface="Times New Roman"/>
              </a:rPr>
              <a:t>outside psychiatric </a:t>
            </a:r>
            <a:r>
              <a:rPr lang="en-IE" sz="2400" dirty="0" smtClean="0">
                <a:latin typeface="Trebuchet MS"/>
                <a:ea typeface="Calibri"/>
                <a:cs typeface="Times New Roman"/>
              </a:rPr>
              <a:t>wards- </a:t>
            </a:r>
            <a:r>
              <a:rPr lang="en-IE" sz="2400" b="1" dirty="0" smtClean="0">
                <a:latin typeface="Trebuchet MS"/>
                <a:ea typeface="Calibri"/>
                <a:cs typeface="Times New Roman"/>
              </a:rPr>
              <a:t>including </a:t>
            </a:r>
            <a:r>
              <a:rPr lang="en-IE" sz="2400" b="1" dirty="0">
                <a:latin typeface="Trebuchet MS"/>
                <a:ea typeface="Calibri"/>
                <a:cs typeface="Times New Roman"/>
              </a:rPr>
              <a:t>strict prohibition to discuss or write down any procedures of good practice or respectful behaviour regarding restraints or coercive methods in this not legally regulated working field.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GB" sz="2400" dirty="0">
              <a:solidFill>
                <a:prstClr val="black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IE" sz="2400" b="1" dirty="0" smtClean="0">
              <a:latin typeface="Trebuchet MS"/>
              <a:ea typeface="Times New Roman"/>
              <a:cs typeface="Times New Roman"/>
            </a:endParaRPr>
          </a:p>
        </p:txBody>
      </p:sp>
      <p:sp>
        <p:nvSpPr>
          <p:cNvPr id="5123" name="Titel 1"/>
          <p:cNvSpPr>
            <a:spLocks noGrp="1"/>
          </p:cNvSpPr>
          <p:nvPr>
            <p:ph type="title"/>
          </p:nvPr>
        </p:nvSpPr>
        <p:spPr>
          <a:xfrm>
            <a:off x="457200" y="1447801"/>
            <a:ext cx="8229600" cy="505178"/>
          </a:xfrm>
        </p:spPr>
        <p:txBody>
          <a:bodyPr/>
          <a:lstStyle/>
          <a:p>
            <a:r>
              <a:rPr lang="en-GB" altLang="en-US" sz="2800" b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The Estonian pilot</a:t>
            </a:r>
            <a:br>
              <a:rPr lang="en-GB" altLang="en-US" sz="2800" b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</a:br>
            <a:r>
              <a:rPr lang="en-GB" altLang="en-US" sz="2800" b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national law vs human rights</a:t>
            </a:r>
            <a:r>
              <a:rPr lang="en-US" sz="2800" b="1" dirty="0" smtClean="0">
                <a:solidFill>
                  <a:srgbClr val="000000"/>
                </a:solidFill>
                <a:cs typeface="Times New Roman" pitchFamily="18" charset="0"/>
              </a:rPr>
              <a:t>(7)</a:t>
            </a:r>
            <a:r>
              <a:rPr lang="nl-NL" sz="2800" dirty="0" smtClean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nl-NL" sz="2800" dirty="0" smtClean="0">
                <a:solidFill>
                  <a:prstClr val="black"/>
                </a:solidFill>
                <a:ea typeface="Calibri"/>
                <a:cs typeface="Times New Roman"/>
              </a:rPr>
            </a:br>
            <a:endParaRPr lang="en-GB" altLang="en-US" sz="2800" dirty="0" smtClean="0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8C71FF-BC24-4A9B-9461-775454C78EF9}" type="datetime1">
              <a:rPr lang="nl-NL" smtClean="0"/>
              <a:t>14-10-2014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EPSO EUROPEAN PARTNERSHIP FOR SUPERVISORY ORGANISATIONS in health services and social care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A799CE-6E66-4FCE-955A-D7ACBBBB0E27}" type="slidenum">
              <a:rPr lang="nl-NL" smtClean="0"/>
              <a:pPr>
                <a:defRPr/>
              </a:pPr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789241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7"/>
          <p:cNvSpPr txBox="1">
            <a:spLocks noChangeArrowheads="1"/>
          </p:cNvSpPr>
          <p:nvPr/>
        </p:nvSpPr>
        <p:spPr bwMode="auto">
          <a:xfrm>
            <a:off x="457200" y="1794933"/>
            <a:ext cx="7720014" cy="4617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E" sz="2400" b="1" dirty="0" smtClean="0">
                <a:latin typeface="Trebuchet MS"/>
                <a:ea typeface="Times New Roman"/>
                <a:cs typeface="Times New Roman"/>
              </a:rPr>
              <a:t>Reaction to dilemma 2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E" sz="2400" b="1" dirty="0" smtClean="0">
                <a:latin typeface="Trebuchet MS"/>
                <a:ea typeface="Times New Roman"/>
                <a:cs typeface="Times New Roman"/>
              </a:rPr>
              <a:t>- the </a:t>
            </a:r>
            <a:r>
              <a:rPr lang="en-IE" sz="2400" b="1" dirty="0">
                <a:latin typeface="Trebuchet MS"/>
                <a:ea typeface="Times New Roman"/>
                <a:cs typeface="Times New Roman"/>
              </a:rPr>
              <a:t>Working Group is of the opinion </a:t>
            </a:r>
            <a:r>
              <a:rPr lang="en-IE" sz="2400" dirty="0">
                <a:latin typeface="Trebuchet MS"/>
                <a:ea typeface="Times New Roman"/>
                <a:cs typeface="Times New Roman"/>
              </a:rPr>
              <a:t>that higher values of human rights, good governance and good practice should always fit, in one way or another, with the national legal structure.</a:t>
            </a:r>
            <a:endParaRPr lang="en-IE" sz="2400" dirty="0">
              <a:latin typeface="Trebuchet MS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E" sz="2400" b="1" dirty="0" smtClean="0">
                <a:latin typeface="Trebuchet MS"/>
                <a:ea typeface="Times New Roman"/>
                <a:cs typeface="Times New Roman"/>
              </a:rPr>
              <a:t>-Practices </a:t>
            </a:r>
            <a:r>
              <a:rPr lang="en-IE" sz="2400" b="1" dirty="0">
                <a:latin typeface="Trebuchet MS"/>
                <a:ea typeface="Times New Roman"/>
                <a:cs typeface="Times New Roman"/>
              </a:rPr>
              <a:t>aimed at promoting respectful healthcare with a minimum of restrictive measures should at least be allowed and not forbidden within the borders of the national legislation</a:t>
            </a:r>
            <a:r>
              <a:rPr lang="en-IE" sz="2400" b="1" dirty="0" smtClean="0">
                <a:latin typeface="Trebuchet MS"/>
                <a:ea typeface="Times New Roman"/>
                <a:cs typeface="Times New Roman"/>
              </a:rPr>
              <a:t>.</a:t>
            </a:r>
            <a:r>
              <a:rPr lang="en-IE" sz="2400" b="1" dirty="0">
                <a:latin typeface="Trebuchet MS"/>
                <a:ea typeface="Times New Roman"/>
                <a:cs typeface="Times New Roman"/>
              </a:rPr>
              <a:t> If </a:t>
            </a:r>
            <a:r>
              <a:rPr lang="en-IE" sz="2400" b="1" dirty="0" smtClean="0">
                <a:latin typeface="Trebuchet MS"/>
                <a:ea typeface="Times New Roman"/>
                <a:cs typeface="Times New Roman"/>
              </a:rPr>
              <a:t>not, </a:t>
            </a:r>
            <a:r>
              <a:rPr lang="en-IE" sz="2400" b="1" dirty="0">
                <a:latin typeface="Trebuchet MS"/>
                <a:ea typeface="Times New Roman"/>
                <a:cs typeface="Times New Roman"/>
              </a:rPr>
              <a:t>this </a:t>
            </a:r>
            <a:r>
              <a:rPr lang="en-IE" sz="2400" dirty="0">
                <a:latin typeface="Trebuchet MS"/>
                <a:ea typeface="Times New Roman"/>
                <a:cs typeface="Times New Roman"/>
              </a:rPr>
              <a:t>should lead to a serious point of discussion on that legislation</a:t>
            </a:r>
            <a:endParaRPr lang="en-IE" sz="2400" b="1" dirty="0" smtClean="0">
              <a:latin typeface="Trebuchet MS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IE" sz="2400" b="1" dirty="0" smtClean="0">
              <a:latin typeface="Trebuchet MS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E" sz="2400" dirty="0" smtClean="0">
                <a:latin typeface="Trebuchet MS"/>
                <a:ea typeface="Times New Roman"/>
                <a:cs typeface="Times New Roman"/>
              </a:rPr>
              <a:t>. </a:t>
            </a:r>
            <a:endParaRPr lang="en-IE" sz="2400" dirty="0">
              <a:latin typeface="Trebuchet MS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IE" sz="2400" b="1" dirty="0">
              <a:latin typeface="Trebuchet MS"/>
              <a:ea typeface="Times New Roman"/>
              <a:cs typeface="Times New Roman"/>
            </a:endParaRPr>
          </a:p>
        </p:txBody>
      </p:sp>
      <p:sp>
        <p:nvSpPr>
          <p:cNvPr id="5123" name="Titel 1"/>
          <p:cNvSpPr>
            <a:spLocks noGrp="1"/>
          </p:cNvSpPr>
          <p:nvPr>
            <p:ph type="title"/>
          </p:nvPr>
        </p:nvSpPr>
        <p:spPr>
          <a:xfrm>
            <a:off x="457200" y="1134533"/>
            <a:ext cx="8229600" cy="313267"/>
          </a:xfrm>
        </p:spPr>
        <p:txBody>
          <a:bodyPr/>
          <a:lstStyle/>
          <a:p>
            <a:r>
              <a:rPr lang="en-GB" altLang="en-US" sz="2800" b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The Estonian pilot</a:t>
            </a:r>
            <a:br>
              <a:rPr lang="en-GB" altLang="en-US" sz="2800" b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</a:br>
            <a:r>
              <a:rPr lang="en-GB" altLang="en-US" sz="2800" b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national law vs human rights</a:t>
            </a:r>
            <a:r>
              <a:rPr lang="en-US" sz="2800" b="1" dirty="0" smtClean="0">
                <a:solidFill>
                  <a:srgbClr val="000000"/>
                </a:solidFill>
                <a:cs typeface="Times New Roman" pitchFamily="18" charset="0"/>
              </a:rPr>
              <a:t>(8)</a:t>
            </a:r>
            <a:endParaRPr lang="en-GB" altLang="en-US" sz="2800" dirty="0" smtClean="0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B221E6-0DC5-47CB-AA22-59889417AFF8}" type="datetime1">
              <a:rPr lang="nl-NL" smtClean="0"/>
              <a:t>14-10-2014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EPSO EUROPEAN PARTNERSHIP FOR SUPERVISORY ORGANISATIONS in health services and social care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A799CE-6E66-4FCE-955A-D7ACBBBB0E27}" type="slidenum">
              <a:rPr lang="nl-NL" smtClean="0"/>
              <a:pPr>
                <a:defRPr/>
              </a:pPr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710588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6370</TotalTime>
  <Words>1757</Words>
  <Application>Microsoft Office PowerPoint</Application>
  <PresentationFormat>Diavoorstelling (4:3)</PresentationFormat>
  <Paragraphs>207</Paragraphs>
  <Slides>22</Slides>
  <Notes>12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3" baseType="lpstr">
      <vt:lpstr>Office-thema</vt:lpstr>
      <vt:lpstr>The Estonian pilot  Legal context : National law vs Human Rights </vt:lpstr>
      <vt:lpstr>The Estonian pilot - national law vs human rights (1) </vt:lpstr>
      <vt:lpstr>The Estonian pilot- national law vs human rights (2)-</vt:lpstr>
      <vt:lpstr>The Estonian pilot – national law vs human rights(3) )</vt:lpstr>
      <vt:lpstr>The Estonian pilot national law vs human rights (4) </vt:lpstr>
      <vt:lpstr>The Estonian pilot national law vs human rights (5) </vt:lpstr>
      <vt:lpstr>The Estonian pilot national law vs human rights (6) </vt:lpstr>
      <vt:lpstr>The Estonian pilot national law vs human rights(7) </vt:lpstr>
      <vt:lpstr>The Estonian pilot national law vs human rights(8)</vt:lpstr>
      <vt:lpstr>The Estonian pilot national law vs human rights(9)</vt:lpstr>
      <vt:lpstr>The Estonian pilot-national law vs human rights(10)</vt:lpstr>
      <vt:lpstr>The Estonian pilot-national law vs human rights (11)</vt:lpstr>
      <vt:lpstr>The Estonian pilot national law vs human rights(12)</vt:lpstr>
      <vt:lpstr>The Estonian pilot national law vs human rights(13)</vt:lpstr>
      <vt:lpstr>The Estonian pilot national law vs human rights (14)</vt:lpstr>
      <vt:lpstr>The Estonian pilot national law vs human rights(15)</vt:lpstr>
      <vt:lpstr>The Estonian pilot national law vs human rights(16)</vt:lpstr>
      <vt:lpstr>The Estonian pilot national law vs human rights(17)</vt:lpstr>
      <vt:lpstr>Conclusions 1</vt:lpstr>
      <vt:lpstr>Conclusions 2</vt:lpstr>
      <vt:lpstr>Conclusions 3</vt:lpstr>
      <vt:lpstr>Some conclusions 4</vt:lpstr>
    </vt:vector>
  </TitlesOfParts>
  <Company>3is1 Grafimedia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Partnership for Supervisory Organisations  in health services and social care</dc:title>
  <dc:creator>Carolien Verkerk</dc:creator>
  <cp:lastModifiedBy>ASUS</cp:lastModifiedBy>
  <cp:revision>260</cp:revision>
  <cp:lastPrinted>2014-09-22T23:02:42Z</cp:lastPrinted>
  <dcterms:created xsi:type="dcterms:W3CDTF">2010-11-12T11:24:34Z</dcterms:created>
  <dcterms:modified xsi:type="dcterms:W3CDTF">2014-10-14T11:58:35Z</dcterms:modified>
</cp:coreProperties>
</file>