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5" r:id="rId5"/>
    <p:sldMasterId id="2147483714" r:id="rId6"/>
  </p:sldMasterIdLst>
  <p:notesMasterIdLst>
    <p:notesMasterId r:id="rId17"/>
  </p:notesMasterIdLst>
  <p:handoutMasterIdLst>
    <p:handoutMasterId r:id="rId18"/>
  </p:handoutMasterIdLst>
  <p:sldIdLst>
    <p:sldId id="301" r:id="rId7"/>
    <p:sldId id="446" r:id="rId8"/>
    <p:sldId id="438" r:id="rId9"/>
    <p:sldId id="441" r:id="rId10"/>
    <p:sldId id="442" r:id="rId11"/>
    <p:sldId id="444" r:id="rId12"/>
    <p:sldId id="443" r:id="rId13"/>
    <p:sldId id="425" r:id="rId14"/>
    <p:sldId id="257" r:id="rId15"/>
    <p:sldId id="440" r:id="rId16"/>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p:scale>
          <a:sx n="60" d="100"/>
          <a:sy n="60" d="100"/>
        </p:scale>
        <p:origin x="-3090" y="-912"/>
      </p:cViewPr>
      <p:guideLst>
        <p:guide orient="horz" pos="1797"/>
        <p:guide pos="2880"/>
      </p:guideLst>
    </p:cSldViewPr>
  </p:slideViewPr>
  <p:notesTextViewPr>
    <p:cViewPr>
      <p:scale>
        <a:sx n="100" d="100"/>
        <a:sy n="100" d="100"/>
      </p:scale>
      <p:origin x="0" y="0"/>
    </p:cViewPr>
  </p:notesTextViewPr>
  <p:sorterViewPr>
    <p:cViewPr>
      <p:scale>
        <a:sx n="100" d="100"/>
        <a:sy n="100" d="100"/>
      </p:scale>
      <p:origin x="0" y="534"/>
    </p:cViewPr>
  </p:sorterViewPr>
  <p:notesViewPr>
    <p:cSldViewPr showGuides="1">
      <p:cViewPr varScale="1">
        <p:scale>
          <a:sx n="51" d="100"/>
          <a:sy n="51" d="100"/>
        </p:scale>
        <p:origin x="-2946"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B9EDFBD1-D247-4D60-8FC9-340ED71B8BBE}" type="datetimeFigureOut">
              <a:rPr lang="sv-SE" smtClean="0"/>
              <a:t>2015-09-22</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69669CBF-0D24-408A-A5AD-8D8D168DE7B4}" type="slidenum">
              <a:rPr lang="sv-SE" smtClean="0"/>
              <a:t>‹#›</a:t>
            </a:fld>
            <a:endParaRPr lang="sv-SE"/>
          </a:p>
        </p:txBody>
      </p:sp>
    </p:spTree>
    <p:extLst>
      <p:ext uri="{BB962C8B-B14F-4D97-AF65-F5344CB8AC3E}">
        <p14:creationId xmlns:p14="http://schemas.microsoft.com/office/powerpoint/2010/main" val="78126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9D7E7DC-6DCD-4F28-A926-61DD5F8089DB}" type="datetimeFigureOut">
              <a:rPr lang="sv-SE" smtClean="0"/>
              <a:t>2015-09-22</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43286E6-1EC8-4639-AD15-853DC317B933}" type="slidenum">
              <a:rPr lang="sv-SE" smtClean="0"/>
              <a:t>‹#›</a:t>
            </a:fld>
            <a:endParaRPr lang="sv-SE"/>
          </a:p>
        </p:txBody>
      </p:sp>
    </p:spTree>
    <p:extLst>
      <p:ext uri="{BB962C8B-B14F-4D97-AF65-F5344CB8AC3E}">
        <p14:creationId xmlns:p14="http://schemas.microsoft.com/office/powerpoint/2010/main" val="255767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4400" y="744538"/>
            <a:ext cx="4965700" cy="3724275"/>
          </a:xfrm>
        </p:spPr>
      </p:sp>
      <p:sp>
        <p:nvSpPr>
          <p:cNvPr id="3" name="Platshållare för anteckningar 2"/>
          <p:cNvSpPr>
            <a:spLocks noGrp="1"/>
          </p:cNvSpPr>
          <p:nvPr>
            <p:ph type="body" idx="1"/>
          </p:nvPr>
        </p:nvSpPr>
        <p:spPr/>
        <p:txBody>
          <a:bodyPr/>
          <a:lstStyle/>
          <a:p>
            <a:r>
              <a:rPr lang="sv-SE" dirty="0" smtClean="0"/>
              <a:t>Presentation for EPSO </a:t>
            </a:r>
            <a:r>
              <a:rPr lang="sv-SE" dirty="0" err="1" smtClean="0"/>
              <a:t>regarding</a:t>
            </a:r>
            <a:r>
              <a:rPr lang="sv-SE" dirty="0" smtClean="0"/>
              <a:t> e-</a:t>
            </a:r>
            <a:r>
              <a:rPr lang="sv-SE" dirty="0" err="1" smtClean="0"/>
              <a:t>health</a:t>
            </a:r>
            <a:r>
              <a:rPr lang="sv-SE" dirty="0" smtClean="0"/>
              <a:t> in Sweden.</a:t>
            </a:r>
            <a:endParaRPr lang="sv-SE" dirty="0"/>
          </a:p>
        </p:txBody>
      </p:sp>
      <p:sp>
        <p:nvSpPr>
          <p:cNvPr id="4" name="Platshållare för bildnummer 3"/>
          <p:cNvSpPr>
            <a:spLocks noGrp="1"/>
          </p:cNvSpPr>
          <p:nvPr>
            <p:ph type="sldNum" sz="quarter" idx="10"/>
          </p:nvPr>
        </p:nvSpPr>
        <p:spPr/>
        <p:txBody>
          <a:bodyPr/>
          <a:lstStyle/>
          <a:p>
            <a:fld id="{123206B3-83CB-4B1F-8495-E619317C1FAE}" type="slidenum">
              <a:rPr lang="sv-SE" smtClean="0"/>
              <a:t>1</a:t>
            </a:fld>
            <a:endParaRPr lang="sv-SE"/>
          </a:p>
        </p:txBody>
      </p:sp>
    </p:spTree>
    <p:extLst>
      <p:ext uri="{BB962C8B-B14F-4D97-AF65-F5344CB8AC3E}">
        <p14:creationId xmlns:p14="http://schemas.microsoft.com/office/powerpoint/2010/main" val="26343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
            </a:r>
            <a:r>
              <a:rPr lang="sv-SE" i="1" dirty="0" smtClean="0"/>
              <a:t>Nationell </a:t>
            </a:r>
            <a:r>
              <a:rPr lang="sv-SE" i="1" dirty="0" err="1" smtClean="0"/>
              <a:t>eHälsa</a:t>
            </a:r>
            <a:r>
              <a:rPr lang="sv-SE" i="1" dirty="0" smtClean="0"/>
              <a:t> handlar om hur vi med gemensamma ansträngningar nu arbetar för att reformera och förbättra informationshanteringen inom hälso- och sjukvården och socialtjänsten till gagn för individen, personalen och beslutsfattarna. Förenklat kan man säga att begreppet </a:t>
            </a:r>
            <a:r>
              <a:rPr lang="sv-SE" i="1" dirty="0" err="1" smtClean="0"/>
              <a:t>eHälsa</a:t>
            </a:r>
            <a:r>
              <a:rPr lang="sv-SE" i="1" dirty="0" smtClean="0"/>
              <a:t> omfattar all användning av informations- och kommunikationsteknologi inom vård och omsorg. Exempel är elektroniska patientjournaler, elektroniska recept och webbportaler med hälsoinformation riktad till invånarna.</a:t>
            </a:r>
            <a:r>
              <a:rPr lang="sv-SE" dirty="0" smtClean="0"/>
              <a:t>”</a:t>
            </a:r>
          </a:p>
          <a:p>
            <a:endParaRPr lang="sv-SE" dirty="0" smtClean="0"/>
          </a:p>
          <a:p>
            <a:r>
              <a:rPr lang="sv-SE" dirty="0" smtClean="0"/>
              <a:t>Källa: </a:t>
            </a:r>
            <a:r>
              <a:rPr lang="sv-SE" i="1" dirty="0" smtClean="0"/>
              <a:t>Strategi för Nationell </a:t>
            </a:r>
            <a:r>
              <a:rPr lang="sv-SE" i="1" dirty="0" err="1" smtClean="0"/>
              <a:t>eHälsa</a:t>
            </a:r>
            <a:endParaRPr lang="en-US" dirty="0"/>
          </a:p>
        </p:txBody>
      </p:sp>
      <p:sp>
        <p:nvSpPr>
          <p:cNvPr id="4" name="Platshållare för bildnummer 3"/>
          <p:cNvSpPr>
            <a:spLocks noGrp="1"/>
          </p:cNvSpPr>
          <p:nvPr>
            <p:ph type="sldNum" sz="quarter" idx="10"/>
          </p:nvPr>
        </p:nvSpPr>
        <p:spPr/>
        <p:txBody>
          <a:bodyPr/>
          <a:lstStyle/>
          <a:p>
            <a:fld id="{B43286E6-1EC8-4639-AD15-853DC317B933}" type="slidenum">
              <a:rPr lang="sv-SE" smtClean="0"/>
              <a:t>3</a:t>
            </a:fld>
            <a:endParaRPr lang="sv-SE"/>
          </a:p>
        </p:txBody>
      </p:sp>
    </p:spTree>
    <p:extLst>
      <p:ext uri="{BB962C8B-B14F-4D97-AF65-F5344CB8AC3E}">
        <p14:creationId xmlns:p14="http://schemas.microsoft.com/office/powerpoint/2010/main" val="33127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en-US" dirty="0" err="1" smtClean="0"/>
              <a:t>Det</a:t>
            </a:r>
            <a:r>
              <a:rPr lang="en-US" dirty="0" smtClean="0"/>
              <a:t> </a:t>
            </a:r>
            <a:r>
              <a:rPr lang="en-US" dirty="0" err="1" smtClean="0"/>
              <a:t>finns</a:t>
            </a:r>
            <a:r>
              <a:rPr lang="en-US" dirty="0" smtClean="0"/>
              <a:t> </a:t>
            </a:r>
            <a:r>
              <a:rPr lang="en-US" dirty="0" err="1" smtClean="0"/>
              <a:t>många</a:t>
            </a:r>
            <a:r>
              <a:rPr lang="en-US" dirty="0" smtClean="0"/>
              <a:t> </a:t>
            </a:r>
            <a:r>
              <a:rPr lang="en-US" dirty="0" err="1" smtClean="0"/>
              <a:t>aktörer</a:t>
            </a:r>
            <a:r>
              <a:rPr lang="en-US" dirty="0" smtClean="0"/>
              <a:t>, </a:t>
            </a:r>
            <a:r>
              <a:rPr lang="en-US" dirty="0" err="1" smtClean="0"/>
              <a:t>både</a:t>
            </a:r>
            <a:r>
              <a:rPr lang="en-US" dirty="0" smtClean="0"/>
              <a:t> </a:t>
            </a:r>
            <a:r>
              <a:rPr lang="en-US" dirty="0" err="1" smtClean="0"/>
              <a:t>statliga</a:t>
            </a:r>
            <a:r>
              <a:rPr lang="en-US" dirty="0" smtClean="0"/>
              <a:t>, </a:t>
            </a:r>
            <a:r>
              <a:rPr lang="en-US" dirty="0" err="1" smtClean="0"/>
              <a:t>privata</a:t>
            </a:r>
            <a:r>
              <a:rPr lang="en-US" dirty="0" smtClean="0"/>
              <a:t>, </a:t>
            </a:r>
            <a:r>
              <a:rPr lang="en-US" dirty="0" err="1" smtClean="0"/>
              <a:t>landsting</a:t>
            </a:r>
            <a:r>
              <a:rPr lang="en-US" dirty="0" smtClean="0"/>
              <a:t> </a:t>
            </a:r>
            <a:r>
              <a:rPr lang="en-US" dirty="0" err="1" smtClean="0"/>
              <a:t>och</a:t>
            </a:r>
            <a:r>
              <a:rPr lang="en-US" dirty="0" smtClean="0"/>
              <a:t> </a:t>
            </a:r>
            <a:r>
              <a:rPr lang="en-US" dirty="0" err="1" smtClean="0"/>
              <a:t>kommuner</a:t>
            </a:r>
            <a:r>
              <a:rPr lang="en-US" dirty="0" smtClean="0"/>
              <a:t>, </a:t>
            </a:r>
            <a:r>
              <a:rPr lang="en-US" dirty="0" err="1" smtClean="0"/>
              <a:t>som</a:t>
            </a:r>
            <a:r>
              <a:rPr lang="en-US" dirty="0" smtClean="0"/>
              <a:t> </a:t>
            </a:r>
            <a:r>
              <a:rPr lang="en-US" dirty="0" err="1" smtClean="0"/>
              <a:t>ansvarar</a:t>
            </a:r>
            <a:r>
              <a:rPr lang="en-US" dirty="0" smtClean="0"/>
              <a:t> </a:t>
            </a:r>
            <a:r>
              <a:rPr lang="en-US" dirty="0" err="1" smtClean="0"/>
              <a:t>för</a:t>
            </a:r>
            <a:r>
              <a:rPr lang="en-US" dirty="0" smtClean="0"/>
              <a:t> </a:t>
            </a:r>
            <a:r>
              <a:rPr lang="en-US" dirty="0" err="1" smtClean="0"/>
              <a:t>verksamhet</a:t>
            </a:r>
            <a:r>
              <a:rPr lang="en-US" dirty="0" smtClean="0"/>
              <a:t> </a:t>
            </a:r>
            <a:r>
              <a:rPr lang="en-US" dirty="0" err="1" smtClean="0"/>
              <a:t>kopplat</a:t>
            </a:r>
            <a:r>
              <a:rPr lang="en-US" dirty="0" smtClean="0"/>
              <a:t> till e-</a:t>
            </a:r>
            <a:r>
              <a:rPr lang="en-US" dirty="0" err="1" smtClean="0"/>
              <a:t>hälsa</a:t>
            </a:r>
            <a:r>
              <a:rPr lang="en-US" dirty="0" smtClean="0"/>
              <a:t>. </a:t>
            </a:r>
            <a:r>
              <a:rPr lang="en-US" dirty="0" err="1" smtClean="0"/>
              <a:t>Aktörerna</a:t>
            </a:r>
            <a:r>
              <a:rPr lang="en-US" dirty="0" smtClean="0"/>
              <a:t> </a:t>
            </a:r>
            <a:r>
              <a:rPr lang="en-US" dirty="0" err="1" smtClean="0"/>
              <a:t>har</a:t>
            </a:r>
            <a:r>
              <a:rPr lang="en-US" dirty="0" smtClean="0"/>
              <a:t> </a:t>
            </a:r>
            <a:r>
              <a:rPr lang="en-US" dirty="0" err="1" smtClean="0"/>
              <a:t>olika</a:t>
            </a:r>
            <a:r>
              <a:rPr lang="en-US" dirty="0" smtClean="0"/>
              <a:t> roller, </a:t>
            </a:r>
            <a:r>
              <a:rPr lang="en-US" dirty="0" err="1" smtClean="0"/>
              <a:t>syften</a:t>
            </a:r>
            <a:r>
              <a:rPr lang="en-US" dirty="0" smtClean="0"/>
              <a:t> </a:t>
            </a:r>
            <a:r>
              <a:rPr lang="en-US" dirty="0" err="1" smtClean="0"/>
              <a:t>och</a:t>
            </a:r>
            <a:r>
              <a:rPr lang="en-US" dirty="0" smtClean="0"/>
              <a:t> </a:t>
            </a:r>
            <a:r>
              <a:rPr lang="en-US" dirty="0" err="1" smtClean="0"/>
              <a:t>uppdrag</a:t>
            </a:r>
            <a:r>
              <a:rPr lang="en-US" dirty="0" smtClean="0"/>
              <a:t>:</a:t>
            </a:r>
          </a:p>
          <a:p>
            <a:pPr marL="228600" indent="-228600">
              <a:buFont typeface="+mj-lt"/>
              <a:buAutoNum type="arabicPeriod"/>
            </a:pPr>
            <a:r>
              <a:rPr lang="en-US" dirty="0" err="1" smtClean="0"/>
              <a:t>Politisk</a:t>
            </a:r>
            <a:r>
              <a:rPr lang="en-US" dirty="0" smtClean="0"/>
              <a:t> </a:t>
            </a:r>
            <a:r>
              <a:rPr lang="en-US" dirty="0" err="1" smtClean="0"/>
              <a:t>och</a:t>
            </a:r>
            <a:r>
              <a:rPr lang="en-US" dirty="0" smtClean="0"/>
              <a:t> </a:t>
            </a:r>
            <a:r>
              <a:rPr lang="en-US" dirty="0" err="1" smtClean="0"/>
              <a:t>finansiell</a:t>
            </a:r>
            <a:r>
              <a:rPr lang="en-US" dirty="0" smtClean="0"/>
              <a:t> </a:t>
            </a:r>
            <a:r>
              <a:rPr lang="en-US" dirty="0" err="1" smtClean="0"/>
              <a:t>styrning</a:t>
            </a:r>
            <a:endParaRPr lang="en-US" dirty="0" smtClean="0"/>
          </a:p>
          <a:p>
            <a:pPr marL="228600" indent="-228600">
              <a:buFont typeface="+mj-lt"/>
              <a:buAutoNum type="arabicPeriod"/>
            </a:pPr>
            <a:r>
              <a:rPr lang="en-US" dirty="0" err="1" smtClean="0"/>
              <a:t>Tillsyn</a:t>
            </a:r>
            <a:r>
              <a:rPr lang="en-US" dirty="0" smtClean="0"/>
              <a:t> </a:t>
            </a:r>
            <a:r>
              <a:rPr lang="en-US" dirty="0" err="1" smtClean="0"/>
              <a:t>och</a:t>
            </a:r>
            <a:r>
              <a:rPr lang="en-US" dirty="0" smtClean="0"/>
              <a:t> </a:t>
            </a:r>
            <a:r>
              <a:rPr lang="en-US" dirty="0" err="1" smtClean="0"/>
              <a:t>normering</a:t>
            </a:r>
            <a:endParaRPr lang="en-US" dirty="0" smtClean="0"/>
          </a:p>
          <a:p>
            <a:pPr marL="228600" indent="-228600">
              <a:buFont typeface="+mj-lt"/>
              <a:buAutoNum type="arabicPeriod"/>
            </a:pPr>
            <a:r>
              <a:rPr lang="en-US" dirty="0" err="1" smtClean="0"/>
              <a:t>Strategisk</a:t>
            </a:r>
            <a:r>
              <a:rPr lang="en-US" dirty="0" smtClean="0"/>
              <a:t> </a:t>
            </a:r>
            <a:r>
              <a:rPr lang="en-US" dirty="0" err="1" smtClean="0"/>
              <a:t>styrning</a:t>
            </a:r>
            <a:endParaRPr lang="en-US" dirty="0" smtClean="0"/>
          </a:p>
          <a:p>
            <a:pPr marL="228600" indent="-228600">
              <a:buFont typeface="+mj-lt"/>
              <a:buAutoNum type="arabicPeriod"/>
            </a:pPr>
            <a:r>
              <a:rPr lang="en-US" dirty="0" err="1" smtClean="0"/>
              <a:t>Operativ</a:t>
            </a:r>
            <a:r>
              <a:rPr lang="en-US" dirty="0" smtClean="0"/>
              <a:t> </a:t>
            </a:r>
            <a:r>
              <a:rPr lang="en-US" dirty="0" err="1" smtClean="0"/>
              <a:t>styrning</a:t>
            </a:r>
            <a:endParaRPr lang="en-US" dirty="0" smtClean="0"/>
          </a:p>
          <a:p>
            <a:pPr marL="228600" indent="-228600">
              <a:buFont typeface="+mj-lt"/>
              <a:buAutoNum type="arabicPeriod"/>
            </a:pPr>
            <a:r>
              <a:rPr lang="en-US" dirty="0" err="1" smtClean="0"/>
              <a:t>Nationell</a:t>
            </a:r>
            <a:r>
              <a:rPr lang="en-US" dirty="0" smtClean="0"/>
              <a:t> </a:t>
            </a:r>
            <a:r>
              <a:rPr lang="en-US" dirty="0" err="1" smtClean="0"/>
              <a:t>utveckling</a:t>
            </a:r>
            <a:r>
              <a:rPr lang="en-US" dirty="0" smtClean="0"/>
              <a:t> </a:t>
            </a:r>
            <a:r>
              <a:rPr lang="en-US" dirty="0" err="1" smtClean="0"/>
              <a:t>och</a:t>
            </a:r>
            <a:r>
              <a:rPr lang="en-US" dirty="0" smtClean="0"/>
              <a:t> </a:t>
            </a:r>
            <a:r>
              <a:rPr lang="en-US" dirty="0" err="1" smtClean="0"/>
              <a:t>förvaltning</a:t>
            </a:r>
            <a:endParaRPr lang="en-US" dirty="0" smtClean="0"/>
          </a:p>
          <a:p>
            <a:pPr marL="228600" indent="-228600">
              <a:buFont typeface="+mj-lt"/>
              <a:buAutoNum type="arabicPeriod"/>
            </a:pPr>
            <a:r>
              <a:rPr lang="en-US" dirty="0" smtClean="0"/>
              <a:t>Regional </a:t>
            </a:r>
            <a:r>
              <a:rPr lang="en-US" dirty="0" err="1" smtClean="0"/>
              <a:t>och</a:t>
            </a:r>
            <a:r>
              <a:rPr lang="en-US" dirty="0" smtClean="0"/>
              <a:t> </a:t>
            </a:r>
            <a:r>
              <a:rPr lang="en-US" dirty="0" err="1" smtClean="0"/>
              <a:t>lokal</a:t>
            </a:r>
            <a:r>
              <a:rPr lang="en-US" dirty="0" smtClean="0"/>
              <a:t> </a:t>
            </a:r>
            <a:r>
              <a:rPr lang="en-US" dirty="0" err="1" smtClean="0"/>
              <a:t>utveckling</a:t>
            </a:r>
            <a:r>
              <a:rPr lang="en-US" dirty="0" smtClean="0"/>
              <a:t> </a:t>
            </a:r>
            <a:r>
              <a:rPr lang="en-US" dirty="0" err="1" smtClean="0"/>
              <a:t>och</a:t>
            </a:r>
            <a:r>
              <a:rPr lang="en-US" dirty="0" smtClean="0"/>
              <a:t> </a:t>
            </a:r>
            <a:r>
              <a:rPr lang="en-US" dirty="0" err="1" smtClean="0"/>
              <a:t>förvaltning</a:t>
            </a:r>
            <a:endParaRPr lang="en-US" dirty="0" smtClean="0"/>
          </a:p>
          <a:p>
            <a:pPr marL="228600" indent="-228600">
              <a:buFont typeface="+mj-lt"/>
              <a:buAutoNum type="arabicPeriod"/>
            </a:pPr>
            <a:r>
              <a:rPr lang="en-US" dirty="0" err="1" smtClean="0"/>
              <a:t>Utöva</a:t>
            </a:r>
            <a:r>
              <a:rPr lang="en-US" dirty="0" smtClean="0"/>
              <a:t> </a:t>
            </a:r>
            <a:r>
              <a:rPr lang="en-US" dirty="0" err="1" smtClean="0"/>
              <a:t>verksamheten</a:t>
            </a:r>
            <a:endParaRPr lang="en-US" dirty="0"/>
          </a:p>
        </p:txBody>
      </p:sp>
      <p:sp>
        <p:nvSpPr>
          <p:cNvPr id="4" name="Platshållare för bildnummer 3"/>
          <p:cNvSpPr>
            <a:spLocks noGrp="1"/>
          </p:cNvSpPr>
          <p:nvPr>
            <p:ph type="sldNum" sz="quarter" idx="10"/>
          </p:nvPr>
        </p:nvSpPr>
        <p:spPr/>
        <p:txBody>
          <a:bodyPr/>
          <a:lstStyle/>
          <a:p>
            <a:fld id="{B43286E6-1EC8-4639-AD15-853DC317B933}" type="slidenum">
              <a:rPr lang="sv-SE" smtClean="0"/>
              <a:t>6</a:t>
            </a:fld>
            <a:endParaRPr lang="sv-SE"/>
          </a:p>
        </p:txBody>
      </p:sp>
    </p:spTree>
    <p:extLst>
      <p:ext uri="{BB962C8B-B14F-4D97-AF65-F5344CB8AC3E}">
        <p14:creationId xmlns:p14="http://schemas.microsoft.com/office/powerpoint/2010/main" val="293522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smtClean="0">
                <a:effectLst/>
                <a:latin typeface="+mn-lt"/>
                <a:ea typeface="Calibri"/>
                <a:cs typeface="Times New Roman"/>
              </a:rPr>
              <a:t>Under 2014 så handlade ca 11 procent av alla beslutade lex-Maria-anmälningar om bristande informationsöverföring, informationssäkerhet eller remisshantering. Vad gäller enskilda klagomål där IVO också riktat kritik är motsvarande siffra 33 procent. </a:t>
            </a:r>
          </a:p>
          <a:p>
            <a:endParaRPr lang="en-US" dirty="0"/>
          </a:p>
        </p:txBody>
      </p:sp>
      <p:sp>
        <p:nvSpPr>
          <p:cNvPr id="4" name="Platshållare för bildnummer 3"/>
          <p:cNvSpPr>
            <a:spLocks noGrp="1"/>
          </p:cNvSpPr>
          <p:nvPr>
            <p:ph type="sldNum" sz="quarter" idx="10"/>
          </p:nvPr>
        </p:nvSpPr>
        <p:spPr/>
        <p:txBody>
          <a:bodyPr/>
          <a:lstStyle/>
          <a:p>
            <a:fld id="{B43286E6-1EC8-4639-AD15-853DC317B933}" type="slidenum">
              <a:rPr lang="sv-SE" smtClean="0"/>
              <a:t>7</a:t>
            </a:fld>
            <a:endParaRPr lang="sv-SE"/>
          </a:p>
        </p:txBody>
      </p:sp>
    </p:spTree>
    <p:extLst>
      <p:ext uri="{BB962C8B-B14F-4D97-AF65-F5344CB8AC3E}">
        <p14:creationId xmlns:p14="http://schemas.microsoft.com/office/powerpoint/2010/main" val="202771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43286E6-1EC8-4639-AD15-853DC317B933}" type="slidenum">
              <a:rPr lang="sv-SE" smtClean="0"/>
              <a:t>8</a:t>
            </a:fld>
            <a:endParaRPr lang="sv-SE"/>
          </a:p>
        </p:txBody>
      </p:sp>
    </p:spTree>
    <p:extLst>
      <p:ext uri="{BB962C8B-B14F-4D97-AF65-F5344CB8AC3E}">
        <p14:creationId xmlns:p14="http://schemas.microsoft.com/office/powerpoint/2010/main" val="341634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4400" y="744538"/>
            <a:ext cx="4965700" cy="3724275"/>
          </a:xfrm>
        </p:spPr>
      </p:sp>
      <p:sp>
        <p:nvSpPr>
          <p:cNvPr id="3" name="Platshållare för anteckningar 2"/>
          <p:cNvSpPr>
            <a:spLocks noGrp="1"/>
          </p:cNvSpPr>
          <p:nvPr>
            <p:ph type="body" idx="1"/>
          </p:nvPr>
        </p:nvSpPr>
        <p:spPr/>
        <p:txBody>
          <a:bodyPr/>
          <a:lstStyle/>
          <a:p>
            <a:pPr fontAlgn="base"/>
            <a:r>
              <a:rPr lang="sv-SE" sz="1200" b="0" i="0" kern="1200" dirty="0" smtClean="0">
                <a:solidFill>
                  <a:schemeClr val="tx1"/>
                </a:solidFill>
                <a:effectLst/>
                <a:latin typeface="+mn-lt"/>
                <a:ea typeface="+mn-ea"/>
                <a:cs typeface="+mn-cs"/>
              </a:rPr>
              <a:t>Kry har byggt en </a:t>
            </a:r>
            <a:r>
              <a:rPr lang="sv-SE" sz="1200" b="0" i="0" kern="1200" dirty="0" err="1" smtClean="0">
                <a:solidFill>
                  <a:schemeClr val="tx1"/>
                </a:solidFill>
                <a:effectLst/>
                <a:latin typeface="+mn-lt"/>
                <a:ea typeface="+mn-ea"/>
                <a:cs typeface="+mn-cs"/>
              </a:rPr>
              <a:t>Skype</a:t>
            </a:r>
            <a:r>
              <a:rPr lang="sv-SE" sz="1200" b="0" i="0" kern="1200" dirty="0" smtClean="0">
                <a:solidFill>
                  <a:schemeClr val="tx1"/>
                </a:solidFill>
                <a:effectLst/>
                <a:latin typeface="+mn-lt"/>
                <a:ea typeface="+mn-ea"/>
                <a:cs typeface="+mn-cs"/>
              </a:rPr>
              <a:t>-liknande lösning som gör det möjligt att boka, betala och genomföra läkarbesök i en webbläsare. </a:t>
            </a:r>
          </a:p>
          <a:p>
            <a:pPr fontAlgn="base"/>
            <a:endParaRPr lang="sv-SE" sz="1200" b="0" i="0" kern="1200" dirty="0" smtClean="0">
              <a:solidFill>
                <a:schemeClr val="tx1"/>
              </a:solidFill>
              <a:effectLst/>
              <a:latin typeface="+mn-lt"/>
              <a:ea typeface="+mn-ea"/>
              <a:cs typeface="+mn-cs"/>
            </a:endParaRPr>
          </a:p>
          <a:p>
            <a:pPr fontAlgn="base"/>
            <a:r>
              <a:rPr lang="sv-SE" sz="1200" b="0" i="0" kern="1200" dirty="0" smtClean="0">
                <a:solidFill>
                  <a:schemeClr val="tx1"/>
                </a:solidFill>
                <a:effectLst/>
                <a:latin typeface="+mn-lt"/>
                <a:ea typeface="+mn-ea"/>
                <a:cs typeface="+mn-cs"/>
              </a:rPr>
              <a:t>Själva mötet sker genom ett videosamtal där läkare och patient kan se och prata med varandra.</a:t>
            </a:r>
          </a:p>
          <a:p>
            <a:pPr fontAlgn="base"/>
            <a:endParaRPr lang="sv-SE" sz="1200" b="0" i="0" kern="1200" dirty="0" smtClean="0">
              <a:solidFill>
                <a:schemeClr val="tx1"/>
              </a:solidFill>
              <a:effectLst/>
              <a:latin typeface="+mn-lt"/>
              <a:ea typeface="+mn-ea"/>
              <a:cs typeface="+mn-cs"/>
            </a:endParaRPr>
          </a:p>
          <a:p>
            <a:pPr fontAlgn="base"/>
            <a:r>
              <a:rPr lang="sv-SE" sz="1200" b="0" i="0" kern="1200" dirty="0" smtClean="0">
                <a:solidFill>
                  <a:schemeClr val="tx1"/>
                </a:solidFill>
                <a:effectLst/>
                <a:latin typeface="+mn-lt"/>
                <a:ea typeface="+mn-ea"/>
                <a:cs typeface="+mn-cs"/>
              </a:rPr>
              <a:t>"Vi vill möjliggöra för människor att få kontakt med en läkare utan att lämna hemmet eller jobbet. Det fungerar förstås inte för sådant som kräver en fysisk undersökning. Men för utslag, hög feber, urinvägsinfektion och många återbesök går det bra. Vi ser också stor potential inom psykologi", säger Krys vd och medgrundare Josefin Landgård.</a:t>
            </a:r>
          </a:p>
          <a:p>
            <a:pPr fontAlgn="base"/>
            <a:endParaRPr lang="sv-SE" sz="1200" b="0" i="0" kern="1200" dirty="0" smtClean="0">
              <a:solidFill>
                <a:schemeClr val="tx1"/>
              </a:solidFill>
              <a:effectLst/>
              <a:latin typeface="+mn-lt"/>
              <a:ea typeface="+mn-ea"/>
              <a:cs typeface="+mn-cs"/>
            </a:endParaRPr>
          </a:p>
          <a:p>
            <a:pPr fontAlgn="base"/>
            <a:r>
              <a:rPr lang="sv-SE" sz="1200" b="0" i="0" kern="1200" dirty="0" smtClean="0">
                <a:solidFill>
                  <a:schemeClr val="tx1"/>
                </a:solidFill>
                <a:effectLst/>
                <a:latin typeface="+mn-lt"/>
                <a:ea typeface="+mn-ea"/>
                <a:cs typeface="+mn-cs"/>
              </a:rPr>
              <a:t>Lanseringen i december sker med läkare på ett tiotal privatägda vårdcentraler i Stockholm. Parallellt med det kör företaget i gång samarbeten med sjukförsäkringsbolag som ska erbjuda sina kunder att gå till doktorn via datorn.</a:t>
            </a:r>
          </a:p>
          <a:p>
            <a:endParaRPr lang="sv-SE" b="0" dirty="0"/>
          </a:p>
        </p:txBody>
      </p:sp>
      <p:sp>
        <p:nvSpPr>
          <p:cNvPr id="4" name="Platshållare för bildnummer 3"/>
          <p:cNvSpPr>
            <a:spLocks noGrp="1"/>
          </p:cNvSpPr>
          <p:nvPr>
            <p:ph type="sldNum" sz="quarter" idx="10"/>
          </p:nvPr>
        </p:nvSpPr>
        <p:spPr/>
        <p:txBody>
          <a:bodyPr/>
          <a:lstStyle/>
          <a:p>
            <a:fld id="{B43286E6-1EC8-4639-AD15-853DC317B933}" type="slidenum">
              <a:rPr lang="sv-SE" smtClean="0"/>
              <a:t>9</a:t>
            </a:fld>
            <a:endParaRPr lang="sv-SE"/>
          </a:p>
        </p:txBody>
      </p:sp>
    </p:spTree>
    <p:extLst>
      <p:ext uri="{BB962C8B-B14F-4D97-AF65-F5344CB8AC3E}">
        <p14:creationId xmlns:p14="http://schemas.microsoft.com/office/powerpoint/2010/main" val="216538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smtClean="0">
                <a:solidFill>
                  <a:srgbClr val="000000"/>
                </a:solidFill>
                <a:effectLst/>
                <a:latin typeface="+mn-lt"/>
              </a:rPr>
              <a:t>Apple samarbetar med en rad universitet, sjukhus och forskarlag för att göra </a:t>
            </a:r>
            <a:r>
              <a:rPr lang="sv-SE" b="0" i="0" dirty="0" err="1" smtClean="0">
                <a:solidFill>
                  <a:srgbClr val="000000"/>
                </a:solidFill>
                <a:effectLst/>
                <a:latin typeface="+mn-lt"/>
              </a:rPr>
              <a:t>Iphone</a:t>
            </a:r>
            <a:r>
              <a:rPr lang="sv-SE" b="0" i="0" dirty="0" smtClean="0">
                <a:solidFill>
                  <a:srgbClr val="000000"/>
                </a:solidFill>
                <a:effectLst/>
                <a:latin typeface="+mn-lt"/>
              </a:rPr>
              <a:t> till ett mobilt medicinskt center, där användare kan göra självtester för Parkinsons och andra sjukdomar. Som tidigare är känt så finns appar för motion och hälsa inbyggda i både </a:t>
            </a:r>
            <a:r>
              <a:rPr lang="sv-SE" b="0" i="0" dirty="0" err="1" smtClean="0">
                <a:solidFill>
                  <a:srgbClr val="000000"/>
                </a:solidFill>
                <a:effectLst/>
                <a:latin typeface="+mn-lt"/>
              </a:rPr>
              <a:t>Iphone</a:t>
            </a:r>
            <a:r>
              <a:rPr lang="sv-SE" b="0" i="0" dirty="0" smtClean="0">
                <a:solidFill>
                  <a:srgbClr val="000000"/>
                </a:solidFill>
                <a:effectLst/>
                <a:latin typeface="+mn-lt"/>
              </a:rPr>
              <a:t> och Apple Watch.</a:t>
            </a:r>
          </a:p>
          <a:p>
            <a:endParaRPr lang="sv-SE" b="0" i="0" dirty="0" smtClean="0">
              <a:solidFill>
                <a:srgbClr val="000000"/>
              </a:solidFill>
              <a:effectLst/>
              <a:latin typeface="+mn-lt"/>
            </a:endParaRPr>
          </a:p>
          <a:p>
            <a:r>
              <a:rPr lang="sv-SE" b="0" i="0" dirty="0" smtClean="0">
                <a:solidFill>
                  <a:srgbClr val="000000"/>
                </a:solidFill>
                <a:effectLst/>
                <a:latin typeface="+mn-lt"/>
              </a:rPr>
              <a:t>Bland unga vuxna (18-34 år) har 63% minst en hälso- medicinskt relaterad app.</a:t>
            </a:r>
            <a:endParaRPr lang="sv-SE" dirty="0">
              <a:latin typeface="+mn-lt"/>
            </a:endParaRPr>
          </a:p>
        </p:txBody>
      </p:sp>
      <p:sp>
        <p:nvSpPr>
          <p:cNvPr id="4" name="Platshållare för bildnummer 3"/>
          <p:cNvSpPr>
            <a:spLocks noGrp="1"/>
          </p:cNvSpPr>
          <p:nvPr>
            <p:ph type="sldNum" sz="quarter" idx="10"/>
          </p:nvPr>
        </p:nvSpPr>
        <p:spPr/>
        <p:txBody>
          <a:bodyPr/>
          <a:lstStyle/>
          <a:p>
            <a:fld id="{B43286E6-1EC8-4639-AD15-853DC317B933}" type="slidenum">
              <a:rPr lang="sv-SE" smtClean="0"/>
              <a:t>10</a:t>
            </a:fld>
            <a:endParaRPr lang="sv-SE"/>
          </a:p>
        </p:txBody>
      </p:sp>
    </p:spTree>
    <p:extLst>
      <p:ext uri="{BB962C8B-B14F-4D97-AF65-F5344CB8AC3E}">
        <p14:creationId xmlns:p14="http://schemas.microsoft.com/office/powerpoint/2010/main" val="398009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4.jpeg"/><Relationship Id="rId4" Type="http://schemas.openxmlformats.org/officeDocument/2006/relationships/oleObject" Target="../embeddings/oleObject6.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oleObject" Target="../embeddings/oleObject8.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4.jpeg"/><Relationship Id="rId4" Type="http://schemas.openxmlformats.org/officeDocument/2006/relationships/oleObject" Target="../embeddings/oleObject9.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2.jpeg"/><Relationship Id="rId4" Type="http://schemas.openxmlformats.org/officeDocument/2006/relationships/oleObject" Target="../embeddings/oleObject11.bin"/></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4.jpeg"/><Relationship Id="rId4" Type="http://schemas.openxmlformats.org/officeDocument/2006/relationships/oleObject" Target="../embeddings/oleObject1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41"/>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2015-09-22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2015-09-22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2015-09-22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ledande sida - Vi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5776" y="2431662"/>
            <a:ext cx="4032000" cy="1138331"/>
          </a:xfrm>
          <a:prstGeom prst="rect">
            <a:avLst/>
          </a:prstGeom>
        </p:spPr>
      </p:pic>
    </p:spTree>
    <p:extLst>
      <p:ext uri="{BB962C8B-B14F-4D97-AF65-F5344CB8AC3E}">
        <p14:creationId xmlns:p14="http://schemas.microsoft.com/office/powerpoint/2010/main" val="3485648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38009251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26"/>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52"/>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en-US" sz="1000" b="1" kern="0" smtClean="0">
                <a:solidFill>
                  <a:srgbClr val="808080"/>
                </a:solidFill>
              </a:rPr>
              <a:t>GARTNER CONSULTING</a:t>
            </a:r>
            <a:endParaRPr lang="en-US" sz="1000" b="1" kern="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en-US" sz="800" smtClean="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smtClean="0">
                <a:solidFill>
                  <a:srgbClr val="969696"/>
                </a:solidFill>
              </a:rPr>
            </a:br>
            <a:r>
              <a:rPr lang="en-US" sz="800" smtClean="0">
                <a:solidFill>
                  <a:srgbClr val="969696"/>
                </a:solidFill>
              </a:rPr>
              <a:t>© 2013 Gartner, Inc. and/or its affiliates. All rights reserved.</a:t>
            </a:r>
          </a:p>
        </p:txBody>
      </p:sp>
      <p:grpSp>
        <p:nvGrpSpPr>
          <p:cNvPr id="21" name="Group 95"/>
          <p:cNvGrpSpPr>
            <a:grpSpLocks noChangeAspect="1"/>
          </p:cNvGrpSpPr>
          <p:nvPr/>
        </p:nvGrpSpPr>
        <p:grpSpPr bwMode="gray">
          <a:xfrm>
            <a:off x="7742118" y="6337315"/>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114244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51"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2" y="1403508"/>
            <a:ext cx="1232389" cy="3619342"/>
          </a:xfrm>
          <a:prstGeom prst="rect">
            <a:avLst/>
          </a:prstGeom>
        </p:spPr>
      </p:pic>
    </p:spTree>
    <p:extLst>
      <p:ext uri="{BB962C8B-B14F-4D97-AF65-F5344CB8AC3E}">
        <p14:creationId xmlns:p14="http://schemas.microsoft.com/office/powerpoint/2010/main" val="22565632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6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83"/>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50"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50" y="2990758"/>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15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kern="0" dirty="0" smtClean="0">
                <a:solidFill>
                  <a:srgbClr val="808080"/>
                </a:solidFill>
              </a:rPr>
              <a:t> 330023146 © 2013 Gartner, Inc. and/or its affiliates. All rights reserved. </a:t>
            </a:r>
          </a:p>
        </p:txBody>
      </p:sp>
      <p:sp>
        <p:nvSpPr>
          <p:cNvPr id="14" name="Text Box 21"/>
          <p:cNvSpPr txBox="1">
            <a:spLocks noChangeArrowheads="1"/>
          </p:cNvSpPr>
          <p:nvPr/>
        </p:nvSpPr>
        <p:spPr bwMode="gray">
          <a:xfrm>
            <a:off x="4405828" y="6500157"/>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dirty="0">
              <a:solidFill>
                <a:srgbClr val="808080"/>
              </a:solidFill>
            </a:endParaRPr>
          </a:p>
        </p:txBody>
      </p:sp>
      <p:grpSp>
        <p:nvGrpSpPr>
          <p:cNvPr id="11" name="Group 95"/>
          <p:cNvGrpSpPr>
            <a:grpSpLocks noChangeAspect="1"/>
          </p:cNvGrpSpPr>
          <p:nvPr/>
        </p:nvGrpSpPr>
        <p:grpSpPr bwMode="gray">
          <a:xfrm>
            <a:off x="7742118" y="6337315"/>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80"/>
            <a:ext cx="1249211" cy="3609975"/>
          </a:xfrm>
          <a:prstGeom prst="rect">
            <a:avLst/>
          </a:prstGeom>
        </p:spPr>
      </p:pic>
    </p:spTree>
    <p:extLst>
      <p:ext uri="{BB962C8B-B14F-4D97-AF65-F5344CB8AC3E}">
        <p14:creationId xmlns:p14="http://schemas.microsoft.com/office/powerpoint/2010/main" val="12910524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6"/>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49571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70"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9121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6"/>
            <a:ext cx="4157297" cy="4537075"/>
          </a:xfrm>
          <a:prstGeom prst="rect">
            <a:avLst/>
          </a:prstGeom>
        </p:spPr>
        <p:txBody>
          <a:bodyPr vert="horz" lIns="0" tIns="0" rIns="0" bIns="0" rtlCol="0">
            <a:noAutofit/>
          </a:bodyPr>
          <a:lstStyle>
            <a:lvl1pPr>
              <a:defRPr lang="en-GB" noProof="0" dirty="0" smtClean="0"/>
            </a:lvl1pPr>
          </a:lstStyle>
          <a:p>
            <a:pPr lvl="0"/>
            <a:r>
              <a:rPr lang="en-US" noProof="0" smtClean="0"/>
              <a:t>Click icon to add chart</a:t>
            </a:r>
            <a:endParaRPr lang="en-US" noProof="0" dirty="0" smtClean="0"/>
          </a:p>
        </p:txBody>
      </p:sp>
      <p:sp>
        <p:nvSpPr>
          <p:cNvPr id="4" name="Text Placeholder 3"/>
          <p:cNvSpPr>
            <a:spLocks noGrp="1"/>
          </p:cNvSpPr>
          <p:nvPr>
            <p:ph type="body" sz="half" idx="2" hasCustomPrompt="1"/>
          </p:nvPr>
        </p:nvSpPr>
        <p:spPr bwMode="gray">
          <a:xfrm>
            <a:off x="4637948" y="1412876"/>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15233665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082422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2015-09-22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3433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66"/>
            <a:ext cx="2133600" cy="365125"/>
          </a:xfrm>
          <a:prstGeom prst="rect">
            <a:avLst/>
          </a:prstGeom>
        </p:spPr>
        <p:txBody>
          <a:bodyPr/>
          <a:lstStyle/>
          <a:p>
            <a:fld id="{347BD319-C441-4740-BDB2-35E25C52CCE7}" type="datetimeFigureOut">
              <a:rPr lang="sv-SE" smtClean="0"/>
              <a:t>2015-09-22</a:t>
            </a:fld>
            <a:endParaRPr lang="sv-SE"/>
          </a:p>
        </p:txBody>
      </p:sp>
      <p:sp>
        <p:nvSpPr>
          <p:cNvPr id="4" name="Platshållare för sidfot 3"/>
          <p:cNvSpPr>
            <a:spLocks noGrp="1"/>
          </p:cNvSpPr>
          <p:nvPr>
            <p:ph type="ftr" sz="quarter" idx="11"/>
          </p:nvPr>
        </p:nvSpPr>
        <p:spPr>
          <a:xfrm>
            <a:off x="3124200" y="6356366"/>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66"/>
            <a:ext cx="2133600" cy="365125"/>
          </a:xfrm>
          <a:prstGeom prst="rect">
            <a:avLst/>
          </a:prstGeom>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2842439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6594734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24"/>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subtitle</a:t>
            </a:r>
            <a:endParaRPr lang="sv-SE" noProof="0" dirty="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sv-SE" sz="1000" b="1" kern="0" dirty="0" smtClean="0">
                <a:solidFill>
                  <a:srgbClr val="808080"/>
                </a:solidFill>
              </a:rPr>
              <a:t>GARTNER CONSULTING</a:t>
            </a:r>
            <a:endParaRPr lang="sv-SE" sz="1000" b="1" kern="0" dirty="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including</a:t>
            </a:r>
            <a:r>
              <a:rPr lang="sv-SE" sz="800" dirty="0" smtClean="0">
                <a:solidFill>
                  <a:srgbClr val="969696"/>
                </a:solidFill>
              </a:rPr>
              <a:t> </a:t>
            </a:r>
            <a:r>
              <a:rPr lang="sv-SE" sz="800" dirty="0" err="1" smtClean="0">
                <a:solidFill>
                  <a:srgbClr val="969696"/>
                </a:solidFill>
              </a:rPr>
              <a:t>any</a:t>
            </a:r>
            <a:r>
              <a:rPr lang="sv-SE" sz="800" dirty="0" smtClean="0">
                <a:solidFill>
                  <a:srgbClr val="969696"/>
                </a:solidFill>
              </a:rPr>
              <a:t> </a:t>
            </a:r>
            <a:r>
              <a:rPr lang="sv-SE" sz="800" dirty="0" err="1" smtClean="0">
                <a:solidFill>
                  <a:srgbClr val="969696"/>
                </a:solidFill>
              </a:rPr>
              <a:t>supporting</a:t>
            </a:r>
            <a:r>
              <a:rPr lang="sv-SE" sz="800" dirty="0" smtClean="0">
                <a:solidFill>
                  <a:srgbClr val="969696"/>
                </a:solidFill>
              </a:rPr>
              <a:t> materials, is </a:t>
            </a:r>
            <a:r>
              <a:rPr lang="sv-SE" sz="800" dirty="0" err="1" smtClean="0">
                <a:solidFill>
                  <a:srgbClr val="969696"/>
                </a:solidFill>
              </a:rPr>
              <a:t>owned</a:t>
            </a:r>
            <a:r>
              <a:rPr lang="sv-SE" sz="800" dirty="0" smtClean="0">
                <a:solidFill>
                  <a:srgbClr val="969696"/>
                </a:solidFill>
              </a:rPr>
              <a:t> by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and is for the </a:t>
            </a:r>
            <a:r>
              <a:rPr lang="sv-SE" sz="800" dirty="0" err="1" smtClean="0">
                <a:solidFill>
                  <a:srgbClr val="969696"/>
                </a:solidFill>
              </a:rPr>
              <a:t>sole</a:t>
            </a:r>
            <a:r>
              <a:rPr lang="sv-SE" sz="800" dirty="0" smtClean="0">
                <a:solidFill>
                  <a:srgbClr val="969696"/>
                </a:solidFill>
              </a:rPr>
              <a:t> </a:t>
            </a:r>
            <a:r>
              <a:rPr lang="sv-SE" sz="800" dirty="0" err="1" smtClean="0">
                <a:solidFill>
                  <a:srgbClr val="969696"/>
                </a:solidFill>
              </a:rPr>
              <a:t>use</a:t>
            </a:r>
            <a:r>
              <a:rPr lang="sv-SE" sz="800" dirty="0" smtClean="0">
                <a:solidFill>
                  <a:srgbClr val="969696"/>
                </a:solidFill>
              </a:rPr>
              <a:t> </a:t>
            </a:r>
            <a:r>
              <a:rPr lang="sv-SE" sz="800" dirty="0" err="1" smtClean="0">
                <a:solidFill>
                  <a:srgbClr val="969696"/>
                </a:solidFill>
              </a:rPr>
              <a:t>of</a:t>
            </a:r>
            <a:r>
              <a:rPr lang="sv-SE" sz="800" dirty="0" smtClean="0">
                <a:solidFill>
                  <a:srgbClr val="969696"/>
                </a:solidFill>
              </a:rPr>
              <a:t> the </a:t>
            </a:r>
            <a:r>
              <a:rPr lang="sv-SE" sz="800" dirty="0" err="1" smtClean="0">
                <a:solidFill>
                  <a:srgbClr val="969696"/>
                </a:solidFill>
              </a:rPr>
              <a:t>intended</a:t>
            </a:r>
            <a:r>
              <a:rPr lang="sv-SE" sz="800" dirty="0" smtClean="0">
                <a:solidFill>
                  <a:srgbClr val="969696"/>
                </a:solidFill>
              </a:rPr>
              <a:t> Gartner </a:t>
            </a:r>
            <a:r>
              <a:rPr lang="sv-SE" sz="800" dirty="0" err="1" smtClean="0">
                <a:solidFill>
                  <a:srgbClr val="969696"/>
                </a:solidFill>
              </a:rPr>
              <a:t>audience</a:t>
            </a:r>
            <a:r>
              <a:rPr lang="sv-SE" sz="800" dirty="0" smtClean="0">
                <a:solidFill>
                  <a:srgbClr val="969696"/>
                </a:solidFill>
              </a:rPr>
              <a:t> or </a:t>
            </a:r>
            <a:r>
              <a:rPr lang="sv-SE" sz="800" dirty="0" err="1" smtClean="0">
                <a:solidFill>
                  <a:srgbClr val="969696"/>
                </a:solidFill>
              </a:rPr>
              <a:t>other</a:t>
            </a:r>
            <a:r>
              <a:rPr lang="sv-SE" sz="800" dirty="0" smtClean="0">
                <a:solidFill>
                  <a:srgbClr val="969696"/>
                </a:solidFill>
              </a:rPr>
              <a:t> </a:t>
            </a:r>
            <a:r>
              <a:rPr lang="sv-SE" sz="800" dirty="0" err="1" smtClean="0">
                <a:solidFill>
                  <a:srgbClr val="969696"/>
                </a:solidFill>
              </a:rPr>
              <a:t>authorized</a:t>
            </a:r>
            <a:r>
              <a:rPr lang="sv-SE" sz="800" dirty="0" smtClean="0">
                <a:solidFill>
                  <a:srgbClr val="969696"/>
                </a:solidFill>
              </a:rPr>
              <a:t> recipients. </a:t>
            </a: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may</a:t>
            </a:r>
            <a:r>
              <a:rPr lang="sv-SE" sz="800" dirty="0" smtClean="0">
                <a:solidFill>
                  <a:srgbClr val="969696"/>
                </a:solidFill>
              </a:rPr>
              <a:t> </a:t>
            </a:r>
            <a:r>
              <a:rPr lang="sv-SE" sz="800" dirty="0" err="1" smtClean="0">
                <a:solidFill>
                  <a:srgbClr val="969696"/>
                </a:solidFill>
              </a:rPr>
              <a:t>contain</a:t>
            </a:r>
            <a:r>
              <a:rPr lang="sv-SE" sz="800" dirty="0" smtClean="0">
                <a:solidFill>
                  <a:srgbClr val="969696"/>
                </a:solidFill>
              </a:rPr>
              <a:t> information </a:t>
            </a:r>
            <a:r>
              <a:rPr lang="sv-SE" sz="800" dirty="0" err="1" smtClean="0">
                <a:solidFill>
                  <a:srgbClr val="969696"/>
                </a:solidFill>
              </a:rPr>
              <a:t>that</a:t>
            </a:r>
            <a:r>
              <a:rPr lang="sv-SE" sz="800" dirty="0" smtClean="0">
                <a:solidFill>
                  <a:srgbClr val="969696"/>
                </a:solidFill>
              </a:rPr>
              <a:t> is </a:t>
            </a:r>
            <a:r>
              <a:rPr lang="sv-SE" sz="800" dirty="0" err="1" smtClean="0">
                <a:solidFill>
                  <a:srgbClr val="969696"/>
                </a:solidFill>
              </a:rPr>
              <a:t>confidential</a:t>
            </a:r>
            <a:r>
              <a:rPr lang="sv-SE" sz="800" dirty="0" smtClean="0">
                <a:solidFill>
                  <a:srgbClr val="969696"/>
                </a:solidFill>
              </a:rPr>
              <a:t>, </a:t>
            </a:r>
            <a:r>
              <a:rPr lang="sv-SE" sz="800" dirty="0" err="1" smtClean="0">
                <a:solidFill>
                  <a:srgbClr val="969696"/>
                </a:solidFill>
              </a:rPr>
              <a:t>proprietary</a:t>
            </a:r>
            <a:r>
              <a:rPr lang="sv-SE" sz="800" dirty="0" smtClean="0">
                <a:solidFill>
                  <a:srgbClr val="969696"/>
                </a:solidFill>
              </a:rPr>
              <a:t> or </a:t>
            </a:r>
            <a:r>
              <a:rPr lang="sv-SE" sz="800" dirty="0" err="1" smtClean="0">
                <a:solidFill>
                  <a:srgbClr val="969696"/>
                </a:solidFill>
              </a:rPr>
              <a:t>otherwise</a:t>
            </a:r>
            <a:r>
              <a:rPr lang="sv-SE" sz="800" dirty="0" smtClean="0">
                <a:solidFill>
                  <a:srgbClr val="969696"/>
                </a:solidFill>
              </a:rPr>
              <a:t> </a:t>
            </a:r>
            <a:r>
              <a:rPr lang="sv-SE" sz="800" dirty="0" err="1" smtClean="0">
                <a:solidFill>
                  <a:srgbClr val="969696"/>
                </a:solidFill>
              </a:rPr>
              <a:t>legally</a:t>
            </a:r>
            <a:r>
              <a:rPr lang="sv-SE" sz="800" dirty="0" smtClean="0">
                <a:solidFill>
                  <a:srgbClr val="969696"/>
                </a:solidFill>
              </a:rPr>
              <a:t> </a:t>
            </a:r>
            <a:r>
              <a:rPr lang="sv-SE" sz="800" dirty="0" err="1" smtClean="0">
                <a:solidFill>
                  <a:srgbClr val="969696"/>
                </a:solidFill>
              </a:rPr>
              <a:t>protected</a:t>
            </a:r>
            <a:r>
              <a:rPr lang="sv-SE" sz="800" dirty="0" smtClean="0">
                <a:solidFill>
                  <a:srgbClr val="969696"/>
                </a:solidFill>
              </a:rPr>
              <a:t>, and it </a:t>
            </a:r>
            <a:r>
              <a:rPr lang="sv-SE" sz="800" dirty="0" err="1" smtClean="0">
                <a:solidFill>
                  <a:srgbClr val="969696"/>
                </a:solidFill>
              </a:rPr>
              <a:t>may</a:t>
            </a:r>
            <a:r>
              <a:rPr lang="sv-SE" sz="800" dirty="0" smtClean="0">
                <a:solidFill>
                  <a:srgbClr val="969696"/>
                </a:solidFill>
              </a:rPr>
              <a:t> not be </a:t>
            </a:r>
            <a:r>
              <a:rPr lang="sv-SE" sz="800" dirty="0" err="1" smtClean="0">
                <a:solidFill>
                  <a:srgbClr val="969696"/>
                </a:solidFill>
              </a:rPr>
              <a:t>further</a:t>
            </a:r>
            <a:r>
              <a:rPr lang="sv-SE" sz="800" dirty="0" smtClean="0">
                <a:solidFill>
                  <a:srgbClr val="969696"/>
                </a:solidFill>
              </a:rPr>
              <a:t> </a:t>
            </a:r>
            <a:r>
              <a:rPr lang="sv-SE" sz="800" dirty="0" err="1" smtClean="0">
                <a:solidFill>
                  <a:srgbClr val="969696"/>
                </a:solidFill>
              </a:rPr>
              <a:t>copied</a:t>
            </a:r>
            <a:r>
              <a:rPr lang="sv-SE" sz="800" dirty="0" smtClean="0">
                <a:solidFill>
                  <a:srgbClr val="969696"/>
                </a:solidFill>
              </a:rPr>
              <a:t>, </a:t>
            </a:r>
            <a:r>
              <a:rPr lang="sv-SE" sz="800" dirty="0" err="1" smtClean="0">
                <a:solidFill>
                  <a:srgbClr val="969696"/>
                </a:solidFill>
              </a:rPr>
              <a:t>distributed</a:t>
            </a:r>
            <a:r>
              <a:rPr lang="sv-SE" sz="800" dirty="0" smtClean="0">
                <a:solidFill>
                  <a:srgbClr val="969696"/>
                </a:solidFill>
              </a:rPr>
              <a:t> or </a:t>
            </a:r>
            <a:r>
              <a:rPr lang="sv-SE" sz="800" dirty="0" err="1" smtClean="0">
                <a:solidFill>
                  <a:srgbClr val="969696"/>
                </a:solidFill>
              </a:rPr>
              <a:t>publicly</a:t>
            </a:r>
            <a:r>
              <a:rPr lang="sv-SE" sz="800" dirty="0" smtClean="0">
                <a:solidFill>
                  <a:srgbClr val="969696"/>
                </a:solidFill>
              </a:rPr>
              <a:t> </a:t>
            </a:r>
            <a:r>
              <a:rPr lang="sv-SE" sz="800" dirty="0" err="1" smtClean="0">
                <a:solidFill>
                  <a:srgbClr val="969696"/>
                </a:solidFill>
              </a:rPr>
              <a:t>displayed</a:t>
            </a:r>
            <a:r>
              <a:rPr lang="sv-SE" sz="800" dirty="0" smtClean="0">
                <a:solidFill>
                  <a:srgbClr val="969696"/>
                </a:solidFill>
              </a:rPr>
              <a:t> </a:t>
            </a:r>
            <a:r>
              <a:rPr lang="sv-SE" sz="800" dirty="0" err="1" smtClean="0">
                <a:solidFill>
                  <a:srgbClr val="969696"/>
                </a:solidFill>
              </a:rPr>
              <a:t>without</a:t>
            </a:r>
            <a:r>
              <a:rPr lang="sv-SE" sz="800" dirty="0" smtClean="0">
                <a:solidFill>
                  <a:srgbClr val="969696"/>
                </a:solidFill>
              </a:rPr>
              <a:t> the express </a:t>
            </a:r>
            <a:r>
              <a:rPr lang="sv-SE" sz="800" dirty="0" err="1" smtClean="0">
                <a:solidFill>
                  <a:srgbClr val="969696"/>
                </a:solidFill>
              </a:rPr>
              <a:t>written</a:t>
            </a:r>
            <a:r>
              <a:rPr lang="sv-SE" sz="800" dirty="0" smtClean="0">
                <a:solidFill>
                  <a:srgbClr val="969696"/>
                </a:solidFill>
              </a:rPr>
              <a:t> permission </a:t>
            </a:r>
            <a:r>
              <a:rPr lang="sv-SE" sz="800" dirty="0" err="1" smtClean="0">
                <a:solidFill>
                  <a:srgbClr val="969696"/>
                </a:solidFill>
              </a:rPr>
              <a:t>of</a:t>
            </a:r>
            <a:r>
              <a:rPr lang="sv-SE" sz="800" dirty="0" smtClean="0">
                <a:solidFill>
                  <a:srgbClr val="969696"/>
                </a:solidFill>
              </a:rPr>
              <a:t> Gartner, </a:t>
            </a:r>
            <a:r>
              <a:rPr lang="sv-SE" sz="800" dirty="0" err="1" smtClean="0">
                <a:solidFill>
                  <a:srgbClr val="969696"/>
                </a:solidFill>
              </a:rPr>
              <a:t>Inc</a:t>
            </a:r>
            <a:r>
              <a:rPr lang="sv-SE" sz="800" dirty="0" smtClean="0">
                <a:solidFill>
                  <a:srgbClr val="969696"/>
                </a:solidFill>
              </a:rPr>
              <a:t>. 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a:t>
            </a:r>
            <a:br>
              <a:rPr lang="sv-SE" sz="800" dirty="0" smtClean="0">
                <a:solidFill>
                  <a:srgbClr val="969696"/>
                </a:solidFill>
              </a:rPr>
            </a:br>
            <a:r>
              <a:rPr lang="sv-SE" sz="800" dirty="0" smtClean="0">
                <a:solidFill>
                  <a:srgbClr val="969696"/>
                </a:solidFill>
              </a:rPr>
              <a:t>© 2014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All </a:t>
            </a:r>
            <a:r>
              <a:rPr lang="sv-SE" sz="800" dirty="0" err="1" smtClean="0">
                <a:solidFill>
                  <a:srgbClr val="969696"/>
                </a:solidFill>
              </a:rPr>
              <a:t>rights</a:t>
            </a:r>
            <a:r>
              <a:rPr lang="sv-SE" sz="800" dirty="0" smtClean="0">
                <a:solidFill>
                  <a:srgbClr val="969696"/>
                </a:solidFill>
              </a:rPr>
              <a:t> </a:t>
            </a:r>
            <a:r>
              <a:rPr lang="sv-SE" sz="800" dirty="0" err="1" smtClean="0">
                <a:solidFill>
                  <a:srgbClr val="969696"/>
                </a:solidFill>
              </a:rPr>
              <a:t>reserved</a:t>
            </a:r>
            <a:r>
              <a:rPr lang="sv-SE" sz="800" dirty="0" smtClean="0">
                <a:solidFill>
                  <a:srgbClr val="969696"/>
                </a:solidFill>
              </a:rPr>
              <a:t>.</a:t>
            </a:r>
          </a:p>
        </p:txBody>
      </p:sp>
      <p:grpSp>
        <p:nvGrpSpPr>
          <p:cNvPr id="21" name="Group 95"/>
          <p:cNvGrpSpPr>
            <a:grpSpLocks noChangeAspect="1"/>
          </p:cNvGrpSpPr>
          <p:nvPr/>
        </p:nvGrpSpPr>
        <p:grpSpPr bwMode="gray">
          <a:xfrm>
            <a:off x="7742118" y="6337313"/>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8805799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sv-SE" dirty="0" err="1" smtClean="0"/>
              <a:t>Click</a:t>
            </a:r>
            <a:r>
              <a:rPr lang="sv-SE" dirty="0" smtClean="0"/>
              <a:t> to </a:t>
            </a:r>
            <a:r>
              <a:rPr lang="sv-SE" dirty="0" err="1" smtClean="0"/>
              <a:t>edit</a:t>
            </a:r>
            <a:r>
              <a:rPr lang="sv-SE" dirty="0" smtClean="0"/>
              <a:t> Master TOC style</a:t>
            </a:r>
            <a:endParaRPr lang="sv-SE" dirty="0"/>
          </a:p>
        </p:txBody>
      </p:sp>
      <p:sp>
        <p:nvSpPr>
          <p:cNvPr id="4" name="Text Placeholder 3"/>
          <p:cNvSpPr>
            <a:spLocks noGrp="1"/>
          </p:cNvSpPr>
          <p:nvPr>
            <p:ph type="body" sz="quarter" idx="10"/>
          </p:nvPr>
        </p:nvSpPr>
        <p:spPr>
          <a:xfrm>
            <a:off x="1780450"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2" y="1403508"/>
            <a:ext cx="1232389" cy="3619342"/>
          </a:xfrm>
          <a:prstGeom prst="rect">
            <a:avLst/>
          </a:prstGeom>
        </p:spPr>
      </p:pic>
    </p:spTree>
    <p:extLst>
      <p:ext uri="{BB962C8B-B14F-4D97-AF65-F5344CB8AC3E}">
        <p14:creationId xmlns:p14="http://schemas.microsoft.com/office/powerpoint/2010/main" val="41661936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45"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text</a:t>
            </a:r>
            <a:endParaRPr lang="sv-SE" noProof="0" dirty="0"/>
          </a:p>
        </p:txBody>
      </p:sp>
      <p:cxnSp>
        <p:nvCxnSpPr>
          <p:cNvPr id="10" name="Straight Connector 9"/>
          <p:cNvCxnSpPr/>
          <p:nvPr/>
        </p:nvCxnSpPr>
        <p:spPr bwMode="gray">
          <a:xfrm>
            <a:off x="1780449"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9" y="2990756"/>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a:t>
            </a:r>
            <a:r>
              <a:rPr lang="sv-SE" noProof="0" dirty="0" err="1" smtClean="0"/>
              <a:t>subtitle</a:t>
            </a:r>
            <a:r>
              <a:rPr lang="sv-SE" noProof="0" dirty="0" smtClean="0"/>
              <a:t> text</a:t>
            </a:r>
            <a:endParaRPr lang="sv-SE" noProof="0" dirty="0"/>
          </a:p>
        </p:txBody>
      </p:sp>
      <p:sp>
        <p:nvSpPr>
          <p:cNvPr id="13" name="Text Box 230"/>
          <p:cNvSpPr txBox="1">
            <a:spLocks noChangeArrowheads="1"/>
          </p:cNvSpPr>
          <p:nvPr/>
        </p:nvSpPr>
        <p:spPr bwMode="gray">
          <a:xfrm>
            <a:off x="348761" y="650015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14" name="Text Box 21"/>
          <p:cNvSpPr txBox="1">
            <a:spLocks noChangeArrowheads="1"/>
          </p:cNvSpPr>
          <p:nvPr/>
        </p:nvSpPr>
        <p:spPr bwMode="gray">
          <a:xfrm>
            <a:off x="4405828" y="6500155"/>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grpSp>
        <p:nvGrpSpPr>
          <p:cNvPr id="11" name="Group 95"/>
          <p:cNvGrpSpPr>
            <a:grpSpLocks noChangeAspect="1"/>
          </p:cNvGrpSpPr>
          <p:nvPr/>
        </p:nvGrpSpPr>
        <p:grpSpPr bwMode="gray">
          <a:xfrm>
            <a:off x="7742118" y="6337313"/>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80"/>
            <a:ext cx="1249211" cy="3609975"/>
          </a:xfrm>
          <a:prstGeom prst="rect">
            <a:avLst/>
          </a:prstGeom>
        </p:spPr>
      </p:pic>
    </p:spTree>
    <p:extLst>
      <p:ext uri="{BB962C8B-B14F-4D97-AF65-F5344CB8AC3E}">
        <p14:creationId xmlns:p14="http://schemas.microsoft.com/office/powerpoint/2010/main" val="23144611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sv-SE" dirty="0" err="1" smtClean="0"/>
              <a:t>Click</a:t>
            </a:r>
            <a:r>
              <a:rPr lang="sv-SE" dirty="0" smtClean="0"/>
              <a:t> to </a:t>
            </a:r>
            <a:r>
              <a:rPr lang="sv-SE" dirty="0" err="1" smtClean="0"/>
              <a:t>edit</a:t>
            </a:r>
            <a:r>
              <a:rPr lang="sv-SE" dirty="0" smtClean="0"/>
              <a:t> </a:t>
            </a:r>
            <a:r>
              <a:rPr lang="sv-SE" dirty="0" err="1" smtClean="0"/>
              <a:t>title</a:t>
            </a:r>
            <a:endParaRPr lang="sv-SE" dirty="0"/>
          </a:p>
        </p:txBody>
      </p:sp>
      <p:sp>
        <p:nvSpPr>
          <p:cNvPr id="6" name="Text Placeholder 5"/>
          <p:cNvSpPr>
            <a:spLocks noGrp="1"/>
          </p:cNvSpPr>
          <p:nvPr>
            <p:ph type="body" sz="quarter" idx="10"/>
          </p:nvPr>
        </p:nvSpPr>
        <p:spPr>
          <a:xfrm>
            <a:off x="348762" y="1412876"/>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15022640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
        <p:nvSpPr>
          <p:cNvPr id="6" name="Text Placeholder 5"/>
          <p:cNvSpPr>
            <a:spLocks noGrp="1"/>
          </p:cNvSpPr>
          <p:nvPr>
            <p:ph type="body" sz="quarter" idx="10"/>
          </p:nvPr>
        </p:nvSpPr>
        <p:spPr>
          <a:xfrm>
            <a:off x="348769"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99249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6"/>
            <a:ext cx="4157297" cy="4537075"/>
          </a:xfrm>
          <a:prstGeom prst="rect">
            <a:avLst/>
          </a:prstGeom>
        </p:spPr>
        <p:txBody>
          <a:bodyPr vert="horz" lIns="0" tIns="0" rIns="0" bIns="0" rtlCol="0">
            <a:noAutofit/>
          </a:bodyPr>
          <a:lstStyle>
            <a:lvl1pPr>
              <a:defRPr lang="en-GB" noProof="0" dirty="0" smtClean="0"/>
            </a:lvl1pPr>
          </a:lstStyle>
          <a:p>
            <a:pPr lvl="0"/>
            <a:r>
              <a:rPr lang="sv-SE" noProof="0" dirty="0" err="1" smtClean="0"/>
              <a:t>Click</a:t>
            </a:r>
            <a:r>
              <a:rPr lang="sv-SE" noProof="0" dirty="0" smtClean="0"/>
              <a:t> </a:t>
            </a:r>
            <a:r>
              <a:rPr lang="sv-SE" noProof="0" dirty="0" err="1" smtClean="0"/>
              <a:t>icon</a:t>
            </a:r>
            <a:r>
              <a:rPr lang="sv-SE" noProof="0" dirty="0" smtClean="0"/>
              <a:t> to </a:t>
            </a:r>
            <a:r>
              <a:rPr lang="sv-SE" noProof="0" dirty="0" err="1" smtClean="0"/>
              <a:t>add</a:t>
            </a:r>
            <a:r>
              <a:rPr lang="sv-SE" noProof="0" dirty="0" smtClean="0"/>
              <a:t> </a:t>
            </a:r>
            <a:r>
              <a:rPr lang="sv-SE" noProof="0" dirty="0" err="1" smtClean="0"/>
              <a:t>chart</a:t>
            </a:r>
            <a:endParaRPr lang="sv-SE" noProof="0" dirty="0" smtClean="0"/>
          </a:p>
        </p:txBody>
      </p:sp>
      <p:sp>
        <p:nvSpPr>
          <p:cNvPr id="4" name="Text Placeholder 3"/>
          <p:cNvSpPr>
            <a:spLocks noGrp="1"/>
          </p:cNvSpPr>
          <p:nvPr>
            <p:ph type="body" sz="half" idx="2" hasCustomPrompt="1"/>
          </p:nvPr>
        </p:nvSpPr>
        <p:spPr bwMode="gray">
          <a:xfrm>
            <a:off x="4637948" y="1412876"/>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sv-SE" noProof="0" dirty="0" err="1" smtClean="0"/>
              <a:t>Click</a:t>
            </a:r>
            <a:r>
              <a:rPr lang="sv-SE" noProof="0" dirty="0" smtClean="0"/>
              <a:t> to </a:t>
            </a:r>
            <a:r>
              <a:rPr lang="sv-SE" noProof="0" dirty="0" err="1" smtClean="0"/>
              <a:t>edit</a:t>
            </a:r>
            <a:r>
              <a:rPr lang="sv-SE" noProof="0" dirty="0" smtClean="0"/>
              <a:t> text</a:t>
            </a:r>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40389399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4955386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870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6"/>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t>2015-09-22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66"/>
            <a:ext cx="2133600" cy="365125"/>
          </a:xfrm>
          <a:prstGeom prst="rect">
            <a:avLst/>
          </a:prstGeom>
        </p:spPr>
        <p:txBody>
          <a:bodyPr/>
          <a:lstStyle/>
          <a:p>
            <a:pPr fontAlgn="base">
              <a:spcBef>
                <a:spcPct val="31250"/>
              </a:spcBef>
              <a:spcAft>
                <a:spcPct val="0"/>
              </a:spcAft>
              <a:buClr>
                <a:srgbClr val="00529B"/>
              </a:buClr>
              <a:buSzPct val="100000"/>
            </a:pPr>
            <a:fld id="{347BD319-C441-4740-BDB2-35E25C52CCE7}" type="datetimeFigureOut">
              <a:rPr lang="sv-SE" sz="1600" kern="0" smtClean="0">
                <a:solidFill>
                  <a:srgbClr val="000000"/>
                </a:solidFill>
              </a:rPr>
              <a:pPr fontAlgn="base">
                <a:spcBef>
                  <a:spcPct val="31250"/>
                </a:spcBef>
                <a:spcAft>
                  <a:spcPct val="0"/>
                </a:spcAft>
                <a:buClr>
                  <a:srgbClr val="00529B"/>
                </a:buClr>
                <a:buSzPct val="100000"/>
              </a:pPr>
              <a:t>2015-09-22</a:t>
            </a:fld>
            <a:endParaRPr lang="sv-SE" sz="1600" kern="0">
              <a:solidFill>
                <a:srgbClr val="000000"/>
              </a:solidFill>
            </a:endParaRPr>
          </a:p>
        </p:txBody>
      </p:sp>
      <p:sp>
        <p:nvSpPr>
          <p:cNvPr id="4" name="Platshållare för sidfot 3"/>
          <p:cNvSpPr>
            <a:spLocks noGrp="1"/>
          </p:cNvSpPr>
          <p:nvPr>
            <p:ph type="ftr" sz="quarter" idx="11"/>
          </p:nvPr>
        </p:nvSpPr>
        <p:spPr>
          <a:xfrm>
            <a:off x="3124200" y="6356366"/>
            <a:ext cx="2895600" cy="365125"/>
          </a:xfrm>
          <a:prstGeom prst="rect">
            <a:avLst/>
          </a:prstGeom>
        </p:spPr>
        <p:txBody>
          <a:bodyPr/>
          <a:lstStyle/>
          <a:p>
            <a:pPr fontAlgn="base">
              <a:spcBef>
                <a:spcPct val="31250"/>
              </a:spcBef>
              <a:spcAft>
                <a:spcPct val="0"/>
              </a:spcAft>
              <a:buClr>
                <a:srgbClr val="00529B"/>
              </a:buClr>
              <a:buSzPct val="100000"/>
            </a:pPr>
            <a:endParaRPr lang="sv-SE" sz="1600" kern="0">
              <a:solidFill>
                <a:srgbClr val="000000"/>
              </a:solidFill>
            </a:endParaRPr>
          </a:p>
        </p:txBody>
      </p:sp>
      <p:sp>
        <p:nvSpPr>
          <p:cNvPr id="5" name="Platshållare för bildnummer 4"/>
          <p:cNvSpPr>
            <a:spLocks noGrp="1"/>
          </p:cNvSpPr>
          <p:nvPr>
            <p:ph type="sldNum" sz="quarter" idx="12"/>
          </p:nvPr>
        </p:nvSpPr>
        <p:spPr>
          <a:xfrm>
            <a:off x="6553200" y="6356366"/>
            <a:ext cx="2133600" cy="365125"/>
          </a:xfrm>
          <a:prstGeom prst="rect">
            <a:avLst/>
          </a:prstGeom>
        </p:spPr>
        <p:txBody>
          <a:bodyPr/>
          <a:lstStyle/>
          <a:p>
            <a:pPr fontAlgn="base">
              <a:spcBef>
                <a:spcPct val="31250"/>
              </a:spcBef>
              <a:spcAft>
                <a:spcPct val="0"/>
              </a:spcAft>
              <a:buClr>
                <a:srgbClr val="00529B"/>
              </a:buClr>
              <a:buSzPct val="100000"/>
            </a:pPr>
            <a:fld id="{227F0B53-9592-4779-891F-997228E46E01}" type="slidenum">
              <a:rPr lang="sv-SE" sz="1600" kern="0" smtClean="0">
                <a:solidFill>
                  <a:srgbClr val="000000"/>
                </a:solidFill>
              </a:rPr>
              <a:pPr fontAlgn="base">
                <a:spcBef>
                  <a:spcPct val="31250"/>
                </a:spcBef>
                <a:spcAft>
                  <a:spcPct val="0"/>
                </a:spcAft>
                <a:buClr>
                  <a:srgbClr val="00529B"/>
                </a:buClr>
                <a:buSzPct val="100000"/>
              </a:pPr>
              <a:t>‹#›</a:t>
            </a:fld>
            <a:endParaRPr lang="sv-SE" sz="1600" kern="0">
              <a:solidFill>
                <a:srgbClr val="000000"/>
              </a:solidFill>
            </a:endParaRPr>
          </a:p>
        </p:txBody>
      </p:sp>
    </p:spTree>
    <p:extLst>
      <p:ext uri="{BB962C8B-B14F-4D97-AF65-F5344CB8AC3E}">
        <p14:creationId xmlns:p14="http://schemas.microsoft.com/office/powerpoint/2010/main" val="262177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66"/>
            <a:ext cx="2133600" cy="365125"/>
          </a:xfrm>
          <a:prstGeom prst="rect">
            <a:avLst/>
          </a:prstGeom>
        </p:spPr>
        <p:txBody>
          <a:bodyPr/>
          <a:lstStyle/>
          <a:p>
            <a:pPr fontAlgn="base">
              <a:spcBef>
                <a:spcPct val="31250"/>
              </a:spcBef>
              <a:spcAft>
                <a:spcPct val="0"/>
              </a:spcAft>
              <a:buClr>
                <a:srgbClr val="00529B"/>
              </a:buClr>
              <a:buSzPct val="100000"/>
            </a:pPr>
            <a:fld id="{347BD319-C441-4740-BDB2-35E25C52CCE7}" type="datetimeFigureOut">
              <a:rPr lang="sv-SE" sz="1600" kern="0" smtClean="0">
                <a:solidFill>
                  <a:srgbClr val="000000"/>
                </a:solidFill>
              </a:rPr>
              <a:pPr fontAlgn="base">
                <a:spcBef>
                  <a:spcPct val="31250"/>
                </a:spcBef>
                <a:spcAft>
                  <a:spcPct val="0"/>
                </a:spcAft>
                <a:buClr>
                  <a:srgbClr val="00529B"/>
                </a:buClr>
                <a:buSzPct val="100000"/>
              </a:pPr>
              <a:t>2015-09-22</a:t>
            </a:fld>
            <a:endParaRPr lang="sv-SE" sz="1600" kern="0">
              <a:solidFill>
                <a:srgbClr val="000000"/>
              </a:solidFill>
            </a:endParaRPr>
          </a:p>
        </p:txBody>
      </p:sp>
      <p:sp>
        <p:nvSpPr>
          <p:cNvPr id="3" name="Platshållare för sidfot 2"/>
          <p:cNvSpPr>
            <a:spLocks noGrp="1"/>
          </p:cNvSpPr>
          <p:nvPr>
            <p:ph type="ftr" sz="quarter" idx="11"/>
          </p:nvPr>
        </p:nvSpPr>
        <p:spPr>
          <a:xfrm>
            <a:off x="3124200" y="6356366"/>
            <a:ext cx="2895600" cy="365125"/>
          </a:xfrm>
          <a:prstGeom prst="rect">
            <a:avLst/>
          </a:prstGeom>
        </p:spPr>
        <p:txBody>
          <a:bodyPr/>
          <a:lstStyle/>
          <a:p>
            <a:pPr fontAlgn="base">
              <a:spcBef>
                <a:spcPct val="31250"/>
              </a:spcBef>
              <a:spcAft>
                <a:spcPct val="0"/>
              </a:spcAft>
              <a:buClr>
                <a:srgbClr val="00529B"/>
              </a:buClr>
              <a:buSzPct val="100000"/>
            </a:pPr>
            <a:endParaRPr lang="sv-SE" sz="1600" kern="0">
              <a:solidFill>
                <a:srgbClr val="000000"/>
              </a:solidFill>
            </a:endParaRPr>
          </a:p>
        </p:txBody>
      </p:sp>
      <p:sp>
        <p:nvSpPr>
          <p:cNvPr id="4" name="Platshållare för bildnummer 3"/>
          <p:cNvSpPr>
            <a:spLocks noGrp="1"/>
          </p:cNvSpPr>
          <p:nvPr>
            <p:ph type="sldNum" sz="quarter" idx="12"/>
          </p:nvPr>
        </p:nvSpPr>
        <p:spPr>
          <a:xfrm>
            <a:off x="6553200" y="6356366"/>
            <a:ext cx="2133600" cy="365125"/>
          </a:xfrm>
          <a:prstGeom prst="rect">
            <a:avLst/>
          </a:prstGeom>
        </p:spPr>
        <p:txBody>
          <a:bodyPr/>
          <a:lstStyle/>
          <a:p>
            <a:pPr fontAlgn="base">
              <a:spcBef>
                <a:spcPct val="31250"/>
              </a:spcBef>
              <a:spcAft>
                <a:spcPct val="0"/>
              </a:spcAft>
              <a:buClr>
                <a:srgbClr val="00529B"/>
              </a:buClr>
              <a:buSzPct val="100000"/>
            </a:pPr>
            <a:fld id="{227F0B53-9592-4779-891F-997228E46E01}" type="slidenum">
              <a:rPr lang="sv-SE" sz="1600" kern="0" smtClean="0">
                <a:solidFill>
                  <a:srgbClr val="000000"/>
                </a:solidFill>
              </a:rPr>
              <a:pPr fontAlgn="base">
                <a:spcBef>
                  <a:spcPct val="31250"/>
                </a:spcBef>
                <a:spcAft>
                  <a:spcPct val="0"/>
                </a:spcAft>
                <a:buClr>
                  <a:srgbClr val="00529B"/>
                </a:buClr>
                <a:buSzPct val="100000"/>
              </a:pPr>
              <a:t>‹#›</a:t>
            </a:fld>
            <a:endParaRPr lang="sv-SE" sz="1600" kern="0">
              <a:solidFill>
                <a:srgbClr val="000000"/>
              </a:solidFill>
            </a:endParaRPr>
          </a:p>
        </p:txBody>
      </p:sp>
    </p:spTree>
    <p:extLst>
      <p:ext uri="{BB962C8B-B14F-4D97-AF65-F5344CB8AC3E}">
        <p14:creationId xmlns:p14="http://schemas.microsoft.com/office/powerpoint/2010/main" val="4126082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66"/>
            <a:ext cx="2133600" cy="365125"/>
          </a:xfrm>
          <a:prstGeom prst="rect">
            <a:avLst/>
          </a:prstGeom>
        </p:spPr>
        <p:txBody>
          <a:bodyPr/>
          <a:lstStyle/>
          <a:p>
            <a:pPr fontAlgn="base">
              <a:spcBef>
                <a:spcPct val="31250"/>
              </a:spcBef>
              <a:spcAft>
                <a:spcPct val="0"/>
              </a:spcAft>
              <a:buClr>
                <a:srgbClr val="00529B"/>
              </a:buClr>
              <a:buSzPct val="100000"/>
            </a:pPr>
            <a:fld id="{347BD319-C441-4740-BDB2-35E25C52CCE7}" type="datetimeFigureOut">
              <a:rPr lang="sv-SE" sz="1600" kern="0" smtClean="0">
                <a:solidFill>
                  <a:srgbClr val="000000"/>
                </a:solidFill>
              </a:rPr>
              <a:pPr fontAlgn="base">
                <a:spcBef>
                  <a:spcPct val="31250"/>
                </a:spcBef>
                <a:spcAft>
                  <a:spcPct val="0"/>
                </a:spcAft>
                <a:buClr>
                  <a:srgbClr val="00529B"/>
                </a:buClr>
                <a:buSzPct val="100000"/>
              </a:pPr>
              <a:t>2015-09-22</a:t>
            </a:fld>
            <a:endParaRPr lang="sv-SE" sz="1600" kern="0">
              <a:solidFill>
                <a:srgbClr val="000000"/>
              </a:solidFill>
            </a:endParaRPr>
          </a:p>
        </p:txBody>
      </p:sp>
      <p:sp>
        <p:nvSpPr>
          <p:cNvPr id="6" name="Platshållare för sidfot 5"/>
          <p:cNvSpPr>
            <a:spLocks noGrp="1"/>
          </p:cNvSpPr>
          <p:nvPr>
            <p:ph type="ftr" sz="quarter" idx="11"/>
          </p:nvPr>
        </p:nvSpPr>
        <p:spPr>
          <a:xfrm>
            <a:off x="3124200" y="6356366"/>
            <a:ext cx="2895600" cy="365125"/>
          </a:xfrm>
          <a:prstGeom prst="rect">
            <a:avLst/>
          </a:prstGeom>
        </p:spPr>
        <p:txBody>
          <a:bodyPr/>
          <a:lstStyle/>
          <a:p>
            <a:pPr fontAlgn="base">
              <a:spcBef>
                <a:spcPct val="31250"/>
              </a:spcBef>
              <a:spcAft>
                <a:spcPct val="0"/>
              </a:spcAft>
              <a:buClr>
                <a:srgbClr val="00529B"/>
              </a:buClr>
              <a:buSzPct val="100000"/>
            </a:pPr>
            <a:endParaRPr lang="sv-SE" sz="1600" kern="0">
              <a:solidFill>
                <a:srgbClr val="000000"/>
              </a:solidFill>
            </a:endParaRPr>
          </a:p>
        </p:txBody>
      </p:sp>
      <p:sp>
        <p:nvSpPr>
          <p:cNvPr id="7" name="Platshållare för bildnummer 6"/>
          <p:cNvSpPr>
            <a:spLocks noGrp="1"/>
          </p:cNvSpPr>
          <p:nvPr>
            <p:ph type="sldNum" sz="quarter" idx="12"/>
          </p:nvPr>
        </p:nvSpPr>
        <p:spPr>
          <a:xfrm>
            <a:off x="6553200" y="6356366"/>
            <a:ext cx="2133600" cy="365125"/>
          </a:xfrm>
          <a:prstGeom prst="rect">
            <a:avLst/>
          </a:prstGeom>
        </p:spPr>
        <p:txBody>
          <a:bodyPr/>
          <a:lstStyle/>
          <a:p>
            <a:pPr fontAlgn="base">
              <a:spcBef>
                <a:spcPct val="31250"/>
              </a:spcBef>
              <a:spcAft>
                <a:spcPct val="0"/>
              </a:spcAft>
              <a:buClr>
                <a:srgbClr val="00529B"/>
              </a:buClr>
              <a:buSzPct val="100000"/>
            </a:pPr>
            <a:fld id="{227F0B53-9592-4779-891F-997228E46E01}" type="slidenum">
              <a:rPr lang="sv-SE" sz="1600" kern="0" smtClean="0">
                <a:solidFill>
                  <a:srgbClr val="000000"/>
                </a:solidFill>
              </a:rPr>
              <a:pPr fontAlgn="base">
                <a:spcBef>
                  <a:spcPct val="31250"/>
                </a:spcBef>
                <a:spcAft>
                  <a:spcPct val="0"/>
                </a:spcAft>
                <a:buClr>
                  <a:srgbClr val="00529B"/>
                </a:buClr>
                <a:buSzPct val="100000"/>
              </a:pPr>
              <a:t>‹#›</a:t>
            </a:fld>
            <a:endParaRPr lang="sv-SE" sz="1600" kern="0">
              <a:solidFill>
                <a:srgbClr val="000000"/>
              </a:solidFill>
            </a:endParaRPr>
          </a:p>
        </p:txBody>
      </p:sp>
    </p:spTree>
    <p:extLst>
      <p:ext uri="{BB962C8B-B14F-4D97-AF65-F5344CB8AC3E}">
        <p14:creationId xmlns:p14="http://schemas.microsoft.com/office/powerpoint/2010/main" val="1062846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882778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4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2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subtitle</a:t>
            </a:r>
            <a:endParaRPr lang="sv-SE" noProof="0" dirty="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sv-SE" sz="1000" b="1" kern="0" dirty="0" smtClean="0">
                <a:solidFill>
                  <a:srgbClr val="808080"/>
                </a:solidFill>
              </a:rPr>
              <a:t>GARTNER CONSULTING</a:t>
            </a:r>
            <a:endParaRPr lang="sv-SE" sz="1000" b="1" kern="0" dirty="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including</a:t>
            </a:r>
            <a:r>
              <a:rPr lang="sv-SE" sz="800" dirty="0" smtClean="0">
                <a:solidFill>
                  <a:srgbClr val="969696"/>
                </a:solidFill>
              </a:rPr>
              <a:t> </a:t>
            </a:r>
            <a:r>
              <a:rPr lang="sv-SE" sz="800" dirty="0" err="1" smtClean="0">
                <a:solidFill>
                  <a:srgbClr val="969696"/>
                </a:solidFill>
              </a:rPr>
              <a:t>any</a:t>
            </a:r>
            <a:r>
              <a:rPr lang="sv-SE" sz="800" dirty="0" smtClean="0">
                <a:solidFill>
                  <a:srgbClr val="969696"/>
                </a:solidFill>
              </a:rPr>
              <a:t> </a:t>
            </a:r>
            <a:r>
              <a:rPr lang="sv-SE" sz="800" dirty="0" err="1" smtClean="0">
                <a:solidFill>
                  <a:srgbClr val="969696"/>
                </a:solidFill>
              </a:rPr>
              <a:t>supporting</a:t>
            </a:r>
            <a:r>
              <a:rPr lang="sv-SE" sz="800" dirty="0" smtClean="0">
                <a:solidFill>
                  <a:srgbClr val="969696"/>
                </a:solidFill>
              </a:rPr>
              <a:t> materials, is </a:t>
            </a:r>
            <a:r>
              <a:rPr lang="sv-SE" sz="800" dirty="0" err="1" smtClean="0">
                <a:solidFill>
                  <a:srgbClr val="969696"/>
                </a:solidFill>
              </a:rPr>
              <a:t>owned</a:t>
            </a:r>
            <a:r>
              <a:rPr lang="sv-SE" sz="800" dirty="0" smtClean="0">
                <a:solidFill>
                  <a:srgbClr val="969696"/>
                </a:solidFill>
              </a:rPr>
              <a:t> by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and is for the </a:t>
            </a:r>
            <a:r>
              <a:rPr lang="sv-SE" sz="800" dirty="0" err="1" smtClean="0">
                <a:solidFill>
                  <a:srgbClr val="969696"/>
                </a:solidFill>
              </a:rPr>
              <a:t>sole</a:t>
            </a:r>
            <a:r>
              <a:rPr lang="sv-SE" sz="800" dirty="0" smtClean="0">
                <a:solidFill>
                  <a:srgbClr val="969696"/>
                </a:solidFill>
              </a:rPr>
              <a:t> </a:t>
            </a:r>
            <a:r>
              <a:rPr lang="sv-SE" sz="800" dirty="0" err="1" smtClean="0">
                <a:solidFill>
                  <a:srgbClr val="969696"/>
                </a:solidFill>
              </a:rPr>
              <a:t>use</a:t>
            </a:r>
            <a:r>
              <a:rPr lang="sv-SE" sz="800" dirty="0" smtClean="0">
                <a:solidFill>
                  <a:srgbClr val="969696"/>
                </a:solidFill>
              </a:rPr>
              <a:t> </a:t>
            </a:r>
            <a:r>
              <a:rPr lang="sv-SE" sz="800" dirty="0" err="1" smtClean="0">
                <a:solidFill>
                  <a:srgbClr val="969696"/>
                </a:solidFill>
              </a:rPr>
              <a:t>of</a:t>
            </a:r>
            <a:r>
              <a:rPr lang="sv-SE" sz="800" dirty="0" smtClean="0">
                <a:solidFill>
                  <a:srgbClr val="969696"/>
                </a:solidFill>
              </a:rPr>
              <a:t> the </a:t>
            </a:r>
            <a:r>
              <a:rPr lang="sv-SE" sz="800" dirty="0" err="1" smtClean="0">
                <a:solidFill>
                  <a:srgbClr val="969696"/>
                </a:solidFill>
              </a:rPr>
              <a:t>intended</a:t>
            </a:r>
            <a:r>
              <a:rPr lang="sv-SE" sz="800" dirty="0" smtClean="0">
                <a:solidFill>
                  <a:srgbClr val="969696"/>
                </a:solidFill>
              </a:rPr>
              <a:t> Gartner </a:t>
            </a:r>
            <a:r>
              <a:rPr lang="sv-SE" sz="800" dirty="0" err="1" smtClean="0">
                <a:solidFill>
                  <a:srgbClr val="969696"/>
                </a:solidFill>
              </a:rPr>
              <a:t>audience</a:t>
            </a:r>
            <a:r>
              <a:rPr lang="sv-SE" sz="800" dirty="0" smtClean="0">
                <a:solidFill>
                  <a:srgbClr val="969696"/>
                </a:solidFill>
              </a:rPr>
              <a:t> or </a:t>
            </a:r>
            <a:r>
              <a:rPr lang="sv-SE" sz="800" dirty="0" err="1" smtClean="0">
                <a:solidFill>
                  <a:srgbClr val="969696"/>
                </a:solidFill>
              </a:rPr>
              <a:t>other</a:t>
            </a:r>
            <a:r>
              <a:rPr lang="sv-SE" sz="800" dirty="0" smtClean="0">
                <a:solidFill>
                  <a:srgbClr val="969696"/>
                </a:solidFill>
              </a:rPr>
              <a:t> </a:t>
            </a:r>
            <a:r>
              <a:rPr lang="sv-SE" sz="800" dirty="0" err="1" smtClean="0">
                <a:solidFill>
                  <a:srgbClr val="969696"/>
                </a:solidFill>
              </a:rPr>
              <a:t>authorized</a:t>
            </a:r>
            <a:r>
              <a:rPr lang="sv-SE" sz="800" dirty="0" smtClean="0">
                <a:solidFill>
                  <a:srgbClr val="969696"/>
                </a:solidFill>
              </a:rPr>
              <a:t> recipients. </a:t>
            </a: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may</a:t>
            </a:r>
            <a:r>
              <a:rPr lang="sv-SE" sz="800" dirty="0" smtClean="0">
                <a:solidFill>
                  <a:srgbClr val="969696"/>
                </a:solidFill>
              </a:rPr>
              <a:t> </a:t>
            </a:r>
            <a:r>
              <a:rPr lang="sv-SE" sz="800" dirty="0" err="1" smtClean="0">
                <a:solidFill>
                  <a:srgbClr val="969696"/>
                </a:solidFill>
              </a:rPr>
              <a:t>contain</a:t>
            </a:r>
            <a:r>
              <a:rPr lang="sv-SE" sz="800" dirty="0" smtClean="0">
                <a:solidFill>
                  <a:srgbClr val="969696"/>
                </a:solidFill>
              </a:rPr>
              <a:t> information </a:t>
            </a:r>
            <a:r>
              <a:rPr lang="sv-SE" sz="800" dirty="0" err="1" smtClean="0">
                <a:solidFill>
                  <a:srgbClr val="969696"/>
                </a:solidFill>
              </a:rPr>
              <a:t>that</a:t>
            </a:r>
            <a:r>
              <a:rPr lang="sv-SE" sz="800" dirty="0" smtClean="0">
                <a:solidFill>
                  <a:srgbClr val="969696"/>
                </a:solidFill>
              </a:rPr>
              <a:t> is </a:t>
            </a:r>
            <a:r>
              <a:rPr lang="sv-SE" sz="800" dirty="0" err="1" smtClean="0">
                <a:solidFill>
                  <a:srgbClr val="969696"/>
                </a:solidFill>
              </a:rPr>
              <a:t>confidential</a:t>
            </a:r>
            <a:r>
              <a:rPr lang="sv-SE" sz="800" dirty="0" smtClean="0">
                <a:solidFill>
                  <a:srgbClr val="969696"/>
                </a:solidFill>
              </a:rPr>
              <a:t>, </a:t>
            </a:r>
            <a:r>
              <a:rPr lang="sv-SE" sz="800" dirty="0" err="1" smtClean="0">
                <a:solidFill>
                  <a:srgbClr val="969696"/>
                </a:solidFill>
              </a:rPr>
              <a:t>proprietary</a:t>
            </a:r>
            <a:r>
              <a:rPr lang="sv-SE" sz="800" dirty="0" smtClean="0">
                <a:solidFill>
                  <a:srgbClr val="969696"/>
                </a:solidFill>
              </a:rPr>
              <a:t> or </a:t>
            </a:r>
            <a:r>
              <a:rPr lang="sv-SE" sz="800" dirty="0" err="1" smtClean="0">
                <a:solidFill>
                  <a:srgbClr val="969696"/>
                </a:solidFill>
              </a:rPr>
              <a:t>otherwise</a:t>
            </a:r>
            <a:r>
              <a:rPr lang="sv-SE" sz="800" dirty="0" smtClean="0">
                <a:solidFill>
                  <a:srgbClr val="969696"/>
                </a:solidFill>
              </a:rPr>
              <a:t> </a:t>
            </a:r>
            <a:r>
              <a:rPr lang="sv-SE" sz="800" dirty="0" err="1" smtClean="0">
                <a:solidFill>
                  <a:srgbClr val="969696"/>
                </a:solidFill>
              </a:rPr>
              <a:t>legally</a:t>
            </a:r>
            <a:r>
              <a:rPr lang="sv-SE" sz="800" dirty="0" smtClean="0">
                <a:solidFill>
                  <a:srgbClr val="969696"/>
                </a:solidFill>
              </a:rPr>
              <a:t> </a:t>
            </a:r>
            <a:r>
              <a:rPr lang="sv-SE" sz="800" dirty="0" err="1" smtClean="0">
                <a:solidFill>
                  <a:srgbClr val="969696"/>
                </a:solidFill>
              </a:rPr>
              <a:t>protected</a:t>
            </a:r>
            <a:r>
              <a:rPr lang="sv-SE" sz="800" dirty="0" smtClean="0">
                <a:solidFill>
                  <a:srgbClr val="969696"/>
                </a:solidFill>
              </a:rPr>
              <a:t>, and it </a:t>
            </a:r>
            <a:r>
              <a:rPr lang="sv-SE" sz="800" dirty="0" err="1" smtClean="0">
                <a:solidFill>
                  <a:srgbClr val="969696"/>
                </a:solidFill>
              </a:rPr>
              <a:t>may</a:t>
            </a:r>
            <a:r>
              <a:rPr lang="sv-SE" sz="800" dirty="0" smtClean="0">
                <a:solidFill>
                  <a:srgbClr val="969696"/>
                </a:solidFill>
              </a:rPr>
              <a:t> not be </a:t>
            </a:r>
            <a:r>
              <a:rPr lang="sv-SE" sz="800" dirty="0" err="1" smtClean="0">
                <a:solidFill>
                  <a:srgbClr val="969696"/>
                </a:solidFill>
              </a:rPr>
              <a:t>further</a:t>
            </a:r>
            <a:r>
              <a:rPr lang="sv-SE" sz="800" dirty="0" smtClean="0">
                <a:solidFill>
                  <a:srgbClr val="969696"/>
                </a:solidFill>
              </a:rPr>
              <a:t> </a:t>
            </a:r>
            <a:r>
              <a:rPr lang="sv-SE" sz="800" dirty="0" err="1" smtClean="0">
                <a:solidFill>
                  <a:srgbClr val="969696"/>
                </a:solidFill>
              </a:rPr>
              <a:t>copied</a:t>
            </a:r>
            <a:r>
              <a:rPr lang="sv-SE" sz="800" dirty="0" smtClean="0">
                <a:solidFill>
                  <a:srgbClr val="969696"/>
                </a:solidFill>
              </a:rPr>
              <a:t>, </a:t>
            </a:r>
            <a:r>
              <a:rPr lang="sv-SE" sz="800" dirty="0" err="1" smtClean="0">
                <a:solidFill>
                  <a:srgbClr val="969696"/>
                </a:solidFill>
              </a:rPr>
              <a:t>distributed</a:t>
            </a:r>
            <a:r>
              <a:rPr lang="sv-SE" sz="800" dirty="0" smtClean="0">
                <a:solidFill>
                  <a:srgbClr val="969696"/>
                </a:solidFill>
              </a:rPr>
              <a:t> or </a:t>
            </a:r>
            <a:r>
              <a:rPr lang="sv-SE" sz="800" dirty="0" err="1" smtClean="0">
                <a:solidFill>
                  <a:srgbClr val="969696"/>
                </a:solidFill>
              </a:rPr>
              <a:t>publicly</a:t>
            </a:r>
            <a:r>
              <a:rPr lang="sv-SE" sz="800" dirty="0" smtClean="0">
                <a:solidFill>
                  <a:srgbClr val="969696"/>
                </a:solidFill>
              </a:rPr>
              <a:t> </a:t>
            </a:r>
            <a:r>
              <a:rPr lang="sv-SE" sz="800" dirty="0" err="1" smtClean="0">
                <a:solidFill>
                  <a:srgbClr val="969696"/>
                </a:solidFill>
              </a:rPr>
              <a:t>displayed</a:t>
            </a:r>
            <a:r>
              <a:rPr lang="sv-SE" sz="800" dirty="0" smtClean="0">
                <a:solidFill>
                  <a:srgbClr val="969696"/>
                </a:solidFill>
              </a:rPr>
              <a:t> </a:t>
            </a:r>
            <a:r>
              <a:rPr lang="sv-SE" sz="800" dirty="0" err="1" smtClean="0">
                <a:solidFill>
                  <a:srgbClr val="969696"/>
                </a:solidFill>
              </a:rPr>
              <a:t>without</a:t>
            </a:r>
            <a:r>
              <a:rPr lang="sv-SE" sz="800" dirty="0" smtClean="0">
                <a:solidFill>
                  <a:srgbClr val="969696"/>
                </a:solidFill>
              </a:rPr>
              <a:t> the express </a:t>
            </a:r>
            <a:r>
              <a:rPr lang="sv-SE" sz="800" dirty="0" err="1" smtClean="0">
                <a:solidFill>
                  <a:srgbClr val="969696"/>
                </a:solidFill>
              </a:rPr>
              <a:t>written</a:t>
            </a:r>
            <a:r>
              <a:rPr lang="sv-SE" sz="800" dirty="0" smtClean="0">
                <a:solidFill>
                  <a:srgbClr val="969696"/>
                </a:solidFill>
              </a:rPr>
              <a:t> permission </a:t>
            </a:r>
            <a:r>
              <a:rPr lang="sv-SE" sz="800" dirty="0" err="1" smtClean="0">
                <a:solidFill>
                  <a:srgbClr val="969696"/>
                </a:solidFill>
              </a:rPr>
              <a:t>of</a:t>
            </a:r>
            <a:r>
              <a:rPr lang="sv-SE" sz="800" dirty="0" smtClean="0">
                <a:solidFill>
                  <a:srgbClr val="969696"/>
                </a:solidFill>
              </a:rPr>
              <a:t> Gartner, </a:t>
            </a:r>
            <a:r>
              <a:rPr lang="sv-SE" sz="800" dirty="0" err="1" smtClean="0">
                <a:solidFill>
                  <a:srgbClr val="969696"/>
                </a:solidFill>
              </a:rPr>
              <a:t>Inc</a:t>
            </a:r>
            <a:r>
              <a:rPr lang="sv-SE" sz="800" dirty="0" smtClean="0">
                <a:solidFill>
                  <a:srgbClr val="969696"/>
                </a:solidFill>
              </a:rPr>
              <a:t>. 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a:t>
            </a:r>
            <a:br>
              <a:rPr lang="sv-SE" sz="800" dirty="0" smtClean="0">
                <a:solidFill>
                  <a:srgbClr val="969696"/>
                </a:solidFill>
              </a:rPr>
            </a:br>
            <a:r>
              <a:rPr lang="sv-SE" sz="800" dirty="0" smtClean="0">
                <a:solidFill>
                  <a:srgbClr val="969696"/>
                </a:solidFill>
              </a:rPr>
              <a:t>© 2014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All </a:t>
            </a:r>
            <a:r>
              <a:rPr lang="sv-SE" sz="800" dirty="0" err="1" smtClean="0">
                <a:solidFill>
                  <a:srgbClr val="969696"/>
                </a:solidFill>
              </a:rPr>
              <a:t>rights</a:t>
            </a:r>
            <a:r>
              <a:rPr lang="sv-SE" sz="800" dirty="0" smtClean="0">
                <a:solidFill>
                  <a:srgbClr val="969696"/>
                </a:solidFill>
              </a:rPr>
              <a:t> </a:t>
            </a:r>
            <a:r>
              <a:rPr lang="sv-SE" sz="800" dirty="0" err="1" smtClean="0">
                <a:solidFill>
                  <a:srgbClr val="969696"/>
                </a:solidFill>
              </a:rPr>
              <a:t>reserved</a:t>
            </a:r>
            <a:r>
              <a:rPr lang="sv-SE" sz="800" dirty="0" smtClean="0">
                <a:solidFill>
                  <a:srgbClr val="969696"/>
                </a:solidFill>
              </a:rPr>
              <a:t>.</a:t>
            </a:r>
          </a:p>
        </p:txBody>
      </p:sp>
      <p:grpSp>
        <p:nvGrpSpPr>
          <p:cNvPr id="21" name="Group 95"/>
          <p:cNvGrpSpPr>
            <a:grpSpLocks noChangeAspect="1"/>
          </p:cNvGrpSpPr>
          <p:nvPr/>
        </p:nvGrpSpPr>
        <p:grpSpPr bwMode="gray">
          <a:xfrm>
            <a:off x="7742118" y="633730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3959638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sv-SE" dirty="0" err="1" smtClean="0"/>
              <a:t>Click</a:t>
            </a:r>
            <a:r>
              <a:rPr lang="sv-SE" dirty="0" smtClean="0"/>
              <a:t> to </a:t>
            </a:r>
            <a:r>
              <a:rPr lang="sv-SE" dirty="0" err="1" smtClean="0"/>
              <a:t>edit</a:t>
            </a:r>
            <a:r>
              <a:rPr lang="sv-SE" dirty="0" smtClean="0"/>
              <a:t> Master TOC style</a:t>
            </a:r>
            <a:endParaRPr lang="sv-SE" dirty="0"/>
          </a:p>
        </p:txBody>
      </p:sp>
      <p:sp>
        <p:nvSpPr>
          <p:cNvPr id="4" name="Text Placeholder 3"/>
          <p:cNvSpPr>
            <a:spLocks noGrp="1"/>
          </p:cNvSpPr>
          <p:nvPr>
            <p:ph type="body" sz="quarter" idx="10"/>
          </p:nvPr>
        </p:nvSpPr>
        <p:spPr>
          <a:xfrm>
            <a:off x="1780448"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1912562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64"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text</a:t>
            </a:r>
            <a:endParaRPr lang="sv-SE" noProof="0" dirty="0"/>
          </a:p>
        </p:txBody>
      </p:sp>
      <p:cxnSp>
        <p:nvCxnSpPr>
          <p:cNvPr id="10" name="Straight Connector 9"/>
          <p:cNvCxnSpPr/>
          <p:nvPr/>
        </p:nvCxnSpPr>
        <p:spPr bwMode="gray">
          <a:xfrm>
            <a:off x="1780447"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7" y="299075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a:t>
            </a:r>
            <a:r>
              <a:rPr lang="sv-SE" noProof="0" dirty="0" err="1" smtClean="0"/>
              <a:t>subtitle</a:t>
            </a:r>
            <a:r>
              <a:rPr lang="sv-SE" noProof="0" dirty="0" smtClean="0"/>
              <a:t> text</a:t>
            </a:r>
            <a:endParaRPr lang="sv-SE" noProof="0" dirty="0"/>
          </a:p>
        </p:txBody>
      </p:sp>
      <p:sp>
        <p:nvSpPr>
          <p:cNvPr id="13" name="Text Box 230"/>
          <p:cNvSpPr txBox="1">
            <a:spLocks noChangeArrowheads="1"/>
          </p:cNvSpPr>
          <p:nvPr/>
        </p:nvSpPr>
        <p:spPr bwMode="gray">
          <a:xfrm>
            <a:off x="348761" y="650015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14" name="Text Box 21"/>
          <p:cNvSpPr txBox="1">
            <a:spLocks noChangeArrowheads="1"/>
          </p:cNvSpPr>
          <p:nvPr/>
        </p:nvSpPr>
        <p:spPr bwMode="gray">
          <a:xfrm>
            <a:off x="4405828" y="650015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grpSp>
        <p:nvGrpSpPr>
          <p:cNvPr id="11" name="Group 95"/>
          <p:cNvGrpSpPr>
            <a:grpSpLocks noChangeAspect="1"/>
          </p:cNvGrpSpPr>
          <p:nvPr/>
        </p:nvGrpSpPr>
        <p:grpSpPr bwMode="gray">
          <a:xfrm>
            <a:off x="7742118" y="633730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8656064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sv-SE" dirty="0" err="1" smtClean="0"/>
              <a:t>Click</a:t>
            </a:r>
            <a:r>
              <a:rPr lang="sv-SE" dirty="0" smtClean="0"/>
              <a:t> to </a:t>
            </a:r>
            <a:r>
              <a:rPr lang="sv-SE" dirty="0" err="1" smtClean="0"/>
              <a:t>edit</a:t>
            </a:r>
            <a:r>
              <a:rPr lang="sv-SE" dirty="0" smtClean="0"/>
              <a:t> </a:t>
            </a:r>
            <a:r>
              <a:rPr lang="sv-SE" dirty="0" err="1" smtClean="0"/>
              <a:t>title</a:t>
            </a:r>
            <a:endParaRPr lang="sv-SE"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19363742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
        <p:nvSpPr>
          <p:cNvPr id="6" name="Text Placeholder 5"/>
          <p:cNvSpPr>
            <a:spLocks noGrp="1"/>
          </p:cNvSpPr>
          <p:nvPr>
            <p:ph type="body" sz="quarter" idx="10"/>
          </p:nvPr>
        </p:nvSpPr>
        <p:spPr>
          <a:xfrm>
            <a:off x="348767"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57757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5"/>
            <a:ext cx="4157297" cy="4537075"/>
          </a:xfrm>
          <a:prstGeom prst="rect">
            <a:avLst/>
          </a:prstGeom>
        </p:spPr>
        <p:txBody>
          <a:bodyPr vert="horz" lIns="0" tIns="0" rIns="0" bIns="0" rtlCol="0">
            <a:noAutofit/>
          </a:bodyPr>
          <a:lstStyle>
            <a:lvl1pPr>
              <a:defRPr lang="en-GB" noProof="0" dirty="0" smtClean="0"/>
            </a:lvl1pPr>
          </a:lstStyle>
          <a:p>
            <a:pPr lvl="0"/>
            <a:r>
              <a:rPr lang="sv-SE" noProof="0" dirty="0" err="1" smtClean="0"/>
              <a:t>Click</a:t>
            </a:r>
            <a:r>
              <a:rPr lang="sv-SE" noProof="0" dirty="0" smtClean="0"/>
              <a:t> </a:t>
            </a:r>
            <a:r>
              <a:rPr lang="sv-SE" noProof="0" dirty="0" err="1" smtClean="0"/>
              <a:t>icon</a:t>
            </a:r>
            <a:r>
              <a:rPr lang="sv-SE" noProof="0" dirty="0" smtClean="0"/>
              <a:t> to </a:t>
            </a:r>
            <a:r>
              <a:rPr lang="sv-SE" noProof="0" dirty="0" err="1" smtClean="0"/>
              <a:t>add</a:t>
            </a:r>
            <a:r>
              <a:rPr lang="sv-SE" noProof="0" dirty="0" smtClean="0"/>
              <a:t> </a:t>
            </a:r>
            <a:r>
              <a:rPr lang="sv-SE" noProof="0" dirty="0" err="1" smtClean="0"/>
              <a:t>chart</a:t>
            </a:r>
            <a:endParaRPr lang="sv-SE" noProof="0" dirty="0" smtClean="0"/>
          </a:p>
        </p:txBody>
      </p:sp>
      <p:sp>
        <p:nvSpPr>
          <p:cNvPr id="4" name="Text Placeholder 3"/>
          <p:cNvSpPr>
            <a:spLocks noGrp="1"/>
          </p:cNvSpPr>
          <p:nvPr>
            <p:ph type="body" sz="half" idx="2" hasCustomPrompt="1"/>
          </p:nvPr>
        </p:nvSpPr>
        <p:spPr bwMode="gray">
          <a:xfrm>
            <a:off x="4637948" y="1412875"/>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sv-SE" noProof="0" dirty="0" err="1" smtClean="0"/>
              <a:t>Click</a:t>
            </a:r>
            <a:r>
              <a:rPr lang="sv-SE" noProof="0" dirty="0" smtClean="0"/>
              <a:t> to </a:t>
            </a:r>
            <a:r>
              <a:rPr lang="sv-SE" noProof="0" dirty="0" err="1" smtClean="0"/>
              <a:t>edit</a:t>
            </a:r>
            <a:r>
              <a:rPr lang="sv-SE" noProof="0" dirty="0" smtClean="0"/>
              <a:t> text</a:t>
            </a:r>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5228160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36723093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47BD319-C441-4740-BDB2-35E25C52CCE7}" type="datetimeFigureOut">
              <a:rPr lang="sv-SE" smtClean="0"/>
              <a:t>2015-09-22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404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4956003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1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14"/>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subtitle</a:t>
            </a:r>
            <a:endParaRPr lang="sv-SE" noProof="0" dirty="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a:p>
        </p:txBody>
      </p:sp>
      <p:sp>
        <p:nvSpPr>
          <p:cNvPr id="5255" name="Text Box 135"/>
          <p:cNvSpPr txBox="1">
            <a:spLocks noChangeArrowheads="1"/>
          </p:cNvSpPr>
          <p:nvPr/>
        </p:nvSpPr>
        <p:spPr bwMode="gray">
          <a:xfrm>
            <a:off x="1777845"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sv-SE" sz="1000" b="1" kern="0" dirty="0" smtClean="0">
                <a:solidFill>
                  <a:srgbClr val="808080"/>
                </a:solidFill>
              </a:rPr>
              <a:t>GARTNER CONSULTING</a:t>
            </a:r>
            <a:endParaRPr lang="sv-SE" sz="1000" b="1" kern="0" dirty="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including</a:t>
            </a:r>
            <a:r>
              <a:rPr lang="sv-SE" sz="800" dirty="0" smtClean="0">
                <a:solidFill>
                  <a:srgbClr val="969696"/>
                </a:solidFill>
              </a:rPr>
              <a:t> </a:t>
            </a:r>
            <a:r>
              <a:rPr lang="sv-SE" sz="800" dirty="0" err="1" smtClean="0">
                <a:solidFill>
                  <a:srgbClr val="969696"/>
                </a:solidFill>
              </a:rPr>
              <a:t>any</a:t>
            </a:r>
            <a:r>
              <a:rPr lang="sv-SE" sz="800" dirty="0" smtClean="0">
                <a:solidFill>
                  <a:srgbClr val="969696"/>
                </a:solidFill>
              </a:rPr>
              <a:t> </a:t>
            </a:r>
            <a:r>
              <a:rPr lang="sv-SE" sz="800" dirty="0" err="1" smtClean="0">
                <a:solidFill>
                  <a:srgbClr val="969696"/>
                </a:solidFill>
              </a:rPr>
              <a:t>supporting</a:t>
            </a:r>
            <a:r>
              <a:rPr lang="sv-SE" sz="800" dirty="0" smtClean="0">
                <a:solidFill>
                  <a:srgbClr val="969696"/>
                </a:solidFill>
              </a:rPr>
              <a:t> materials, is </a:t>
            </a:r>
            <a:r>
              <a:rPr lang="sv-SE" sz="800" dirty="0" err="1" smtClean="0">
                <a:solidFill>
                  <a:srgbClr val="969696"/>
                </a:solidFill>
              </a:rPr>
              <a:t>owned</a:t>
            </a:r>
            <a:r>
              <a:rPr lang="sv-SE" sz="800" dirty="0" smtClean="0">
                <a:solidFill>
                  <a:srgbClr val="969696"/>
                </a:solidFill>
              </a:rPr>
              <a:t> by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and is for the </a:t>
            </a:r>
            <a:r>
              <a:rPr lang="sv-SE" sz="800" dirty="0" err="1" smtClean="0">
                <a:solidFill>
                  <a:srgbClr val="969696"/>
                </a:solidFill>
              </a:rPr>
              <a:t>sole</a:t>
            </a:r>
            <a:r>
              <a:rPr lang="sv-SE" sz="800" dirty="0" smtClean="0">
                <a:solidFill>
                  <a:srgbClr val="969696"/>
                </a:solidFill>
              </a:rPr>
              <a:t> </a:t>
            </a:r>
            <a:r>
              <a:rPr lang="sv-SE" sz="800" dirty="0" err="1" smtClean="0">
                <a:solidFill>
                  <a:srgbClr val="969696"/>
                </a:solidFill>
              </a:rPr>
              <a:t>use</a:t>
            </a:r>
            <a:r>
              <a:rPr lang="sv-SE" sz="800" dirty="0" smtClean="0">
                <a:solidFill>
                  <a:srgbClr val="969696"/>
                </a:solidFill>
              </a:rPr>
              <a:t> </a:t>
            </a:r>
            <a:r>
              <a:rPr lang="sv-SE" sz="800" dirty="0" err="1" smtClean="0">
                <a:solidFill>
                  <a:srgbClr val="969696"/>
                </a:solidFill>
              </a:rPr>
              <a:t>of</a:t>
            </a:r>
            <a:r>
              <a:rPr lang="sv-SE" sz="800" dirty="0" smtClean="0">
                <a:solidFill>
                  <a:srgbClr val="969696"/>
                </a:solidFill>
              </a:rPr>
              <a:t> the </a:t>
            </a:r>
            <a:r>
              <a:rPr lang="sv-SE" sz="800" dirty="0" err="1" smtClean="0">
                <a:solidFill>
                  <a:srgbClr val="969696"/>
                </a:solidFill>
              </a:rPr>
              <a:t>intended</a:t>
            </a:r>
            <a:r>
              <a:rPr lang="sv-SE" sz="800" dirty="0" smtClean="0">
                <a:solidFill>
                  <a:srgbClr val="969696"/>
                </a:solidFill>
              </a:rPr>
              <a:t> Gartner </a:t>
            </a:r>
            <a:r>
              <a:rPr lang="sv-SE" sz="800" dirty="0" err="1" smtClean="0">
                <a:solidFill>
                  <a:srgbClr val="969696"/>
                </a:solidFill>
              </a:rPr>
              <a:t>audience</a:t>
            </a:r>
            <a:r>
              <a:rPr lang="sv-SE" sz="800" dirty="0" smtClean="0">
                <a:solidFill>
                  <a:srgbClr val="969696"/>
                </a:solidFill>
              </a:rPr>
              <a:t> or </a:t>
            </a:r>
            <a:r>
              <a:rPr lang="sv-SE" sz="800" dirty="0" err="1" smtClean="0">
                <a:solidFill>
                  <a:srgbClr val="969696"/>
                </a:solidFill>
              </a:rPr>
              <a:t>other</a:t>
            </a:r>
            <a:r>
              <a:rPr lang="sv-SE" sz="800" dirty="0" smtClean="0">
                <a:solidFill>
                  <a:srgbClr val="969696"/>
                </a:solidFill>
              </a:rPr>
              <a:t> </a:t>
            </a:r>
            <a:r>
              <a:rPr lang="sv-SE" sz="800" dirty="0" err="1" smtClean="0">
                <a:solidFill>
                  <a:srgbClr val="969696"/>
                </a:solidFill>
              </a:rPr>
              <a:t>authorized</a:t>
            </a:r>
            <a:r>
              <a:rPr lang="sv-SE" sz="800" dirty="0" smtClean="0">
                <a:solidFill>
                  <a:srgbClr val="969696"/>
                </a:solidFill>
              </a:rPr>
              <a:t> recipients. </a:t>
            </a:r>
            <a:r>
              <a:rPr lang="sv-SE" sz="800" dirty="0" err="1" smtClean="0">
                <a:solidFill>
                  <a:srgbClr val="969696"/>
                </a:solidFill>
              </a:rPr>
              <a:t>This</a:t>
            </a:r>
            <a:r>
              <a:rPr lang="sv-SE" sz="800" dirty="0" smtClean="0">
                <a:solidFill>
                  <a:srgbClr val="969696"/>
                </a:solidFill>
              </a:rPr>
              <a:t> presentation </a:t>
            </a:r>
            <a:r>
              <a:rPr lang="sv-SE" sz="800" dirty="0" err="1" smtClean="0">
                <a:solidFill>
                  <a:srgbClr val="969696"/>
                </a:solidFill>
              </a:rPr>
              <a:t>may</a:t>
            </a:r>
            <a:r>
              <a:rPr lang="sv-SE" sz="800" dirty="0" smtClean="0">
                <a:solidFill>
                  <a:srgbClr val="969696"/>
                </a:solidFill>
              </a:rPr>
              <a:t> </a:t>
            </a:r>
            <a:r>
              <a:rPr lang="sv-SE" sz="800" dirty="0" err="1" smtClean="0">
                <a:solidFill>
                  <a:srgbClr val="969696"/>
                </a:solidFill>
              </a:rPr>
              <a:t>contain</a:t>
            </a:r>
            <a:r>
              <a:rPr lang="sv-SE" sz="800" dirty="0" smtClean="0">
                <a:solidFill>
                  <a:srgbClr val="969696"/>
                </a:solidFill>
              </a:rPr>
              <a:t> information </a:t>
            </a:r>
            <a:r>
              <a:rPr lang="sv-SE" sz="800" dirty="0" err="1" smtClean="0">
                <a:solidFill>
                  <a:srgbClr val="969696"/>
                </a:solidFill>
              </a:rPr>
              <a:t>that</a:t>
            </a:r>
            <a:r>
              <a:rPr lang="sv-SE" sz="800" dirty="0" smtClean="0">
                <a:solidFill>
                  <a:srgbClr val="969696"/>
                </a:solidFill>
              </a:rPr>
              <a:t> is </a:t>
            </a:r>
            <a:r>
              <a:rPr lang="sv-SE" sz="800" dirty="0" err="1" smtClean="0">
                <a:solidFill>
                  <a:srgbClr val="969696"/>
                </a:solidFill>
              </a:rPr>
              <a:t>confidential</a:t>
            </a:r>
            <a:r>
              <a:rPr lang="sv-SE" sz="800" dirty="0" smtClean="0">
                <a:solidFill>
                  <a:srgbClr val="969696"/>
                </a:solidFill>
              </a:rPr>
              <a:t>, </a:t>
            </a:r>
            <a:r>
              <a:rPr lang="sv-SE" sz="800" dirty="0" err="1" smtClean="0">
                <a:solidFill>
                  <a:srgbClr val="969696"/>
                </a:solidFill>
              </a:rPr>
              <a:t>proprietary</a:t>
            </a:r>
            <a:r>
              <a:rPr lang="sv-SE" sz="800" dirty="0" smtClean="0">
                <a:solidFill>
                  <a:srgbClr val="969696"/>
                </a:solidFill>
              </a:rPr>
              <a:t> or </a:t>
            </a:r>
            <a:r>
              <a:rPr lang="sv-SE" sz="800" dirty="0" err="1" smtClean="0">
                <a:solidFill>
                  <a:srgbClr val="969696"/>
                </a:solidFill>
              </a:rPr>
              <a:t>otherwise</a:t>
            </a:r>
            <a:r>
              <a:rPr lang="sv-SE" sz="800" dirty="0" smtClean="0">
                <a:solidFill>
                  <a:srgbClr val="969696"/>
                </a:solidFill>
              </a:rPr>
              <a:t> </a:t>
            </a:r>
            <a:r>
              <a:rPr lang="sv-SE" sz="800" dirty="0" err="1" smtClean="0">
                <a:solidFill>
                  <a:srgbClr val="969696"/>
                </a:solidFill>
              </a:rPr>
              <a:t>legally</a:t>
            </a:r>
            <a:r>
              <a:rPr lang="sv-SE" sz="800" dirty="0" smtClean="0">
                <a:solidFill>
                  <a:srgbClr val="969696"/>
                </a:solidFill>
              </a:rPr>
              <a:t> </a:t>
            </a:r>
            <a:r>
              <a:rPr lang="sv-SE" sz="800" dirty="0" err="1" smtClean="0">
                <a:solidFill>
                  <a:srgbClr val="969696"/>
                </a:solidFill>
              </a:rPr>
              <a:t>protected</a:t>
            </a:r>
            <a:r>
              <a:rPr lang="sv-SE" sz="800" dirty="0" smtClean="0">
                <a:solidFill>
                  <a:srgbClr val="969696"/>
                </a:solidFill>
              </a:rPr>
              <a:t>, and it </a:t>
            </a:r>
            <a:r>
              <a:rPr lang="sv-SE" sz="800" dirty="0" err="1" smtClean="0">
                <a:solidFill>
                  <a:srgbClr val="969696"/>
                </a:solidFill>
              </a:rPr>
              <a:t>may</a:t>
            </a:r>
            <a:r>
              <a:rPr lang="sv-SE" sz="800" dirty="0" smtClean="0">
                <a:solidFill>
                  <a:srgbClr val="969696"/>
                </a:solidFill>
              </a:rPr>
              <a:t> not be </a:t>
            </a:r>
            <a:r>
              <a:rPr lang="sv-SE" sz="800" dirty="0" err="1" smtClean="0">
                <a:solidFill>
                  <a:srgbClr val="969696"/>
                </a:solidFill>
              </a:rPr>
              <a:t>further</a:t>
            </a:r>
            <a:r>
              <a:rPr lang="sv-SE" sz="800" dirty="0" smtClean="0">
                <a:solidFill>
                  <a:srgbClr val="969696"/>
                </a:solidFill>
              </a:rPr>
              <a:t> </a:t>
            </a:r>
            <a:r>
              <a:rPr lang="sv-SE" sz="800" dirty="0" err="1" smtClean="0">
                <a:solidFill>
                  <a:srgbClr val="969696"/>
                </a:solidFill>
              </a:rPr>
              <a:t>copied</a:t>
            </a:r>
            <a:r>
              <a:rPr lang="sv-SE" sz="800" dirty="0" smtClean="0">
                <a:solidFill>
                  <a:srgbClr val="969696"/>
                </a:solidFill>
              </a:rPr>
              <a:t>, </a:t>
            </a:r>
            <a:r>
              <a:rPr lang="sv-SE" sz="800" dirty="0" err="1" smtClean="0">
                <a:solidFill>
                  <a:srgbClr val="969696"/>
                </a:solidFill>
              </a:rPr>
              <a:t>distributed</a:t>
            </a:r>
            <a:r>
              <a:rPr lang="sv-SE" sz="800" dirty="0" smtClean="0">
                <a:solidFill>
                  <a:srgbClr val="969696"/>
                </a:solidFill>
              </a:rPr>
              <a:t> or </a:t>
            </a:r>
            <a:r>
              <a:rPr lang="sv-SE" sz="800" dirty="0" err="1" smtClean="0">
                <a:solidFill>
                  <a:srgbClr val="969696"/>
                </a:solidFill>
              </a:rPr>
              <a:t>publicly</a:t>
            </a:r>
            <a:r>
              <a:rPr lang="sv-SE" sz="800" dirty="0" smtClean="0">
                <a:solidFill>
                  <a:srgbClr val="969696"/>
                </a:solidFill>
              </a:rPr>
              <a:t> </a:t>
            </a:r>
            <a:r>
              <a:rPr lang="sv-SE" sz="800" dirty="0" err="1" smtClean="0">
                <a:solidFill>
                  <a:srgbClr val="969696"/>
                </a:solidFill>
              </a:rPr>
              <a:t>displayed</a:t>
            </a:r>
            <a:r>
              <a:rPr lang="sv-SE" sz="800" dirty="0" smtClean="0">
                <a:solidFill>
                  <a:srgbClr val="969696"/>
                </a:solidFill>
              </a:rPr>
              <a:t> </a:t>
            </a:r>
            <a:r>
              <a:rPr lang="sv-SE" sz="800" dirty="0" err="1" smtClean="0">
                <a:solidFill>
                  <a:srgbClr val="969696"/>
                </a:solidFill>
              </a:rPr>
              <a:t>without</a:t>
            </a:r>
            <a:r>
              <a:rPr lang="sv-SE" sz="800" dirty="0" smtClean="0">
                <a:solidFill>
                  <a:srgbClr val="969696"/>
                </a:solidFill>
              </a:rPr>
              <a:t> the express </a:t>
            </a:r>
            <a:r>
              <a:rPr lang="sv-SE" sz="800" dirty="0" err="1" smtClean="0">
                <a:solidFill>
                  <a:srgbClr val="969696"/>
                </a:solidFill>
              </a:rPr>
              <a:t>written</a:t>
            </a:r>
            <a:r>
              <a:rPr lang="sv-SE" sz="800" dirty="0" smtClean="0">
                <a:solidFill>
                  <a:srgbClr val="969696"/>
                </a:solidFill>
              </a:rPr>
              <a:t> permission </a:t>
            </a:r>
            <a:r>
              <a:rPr lang="sv-SE" sz="800" dirty="0" err="1" smtClean="0">
                <a:solidFill>
                  <a:srgbClr val="969696"/>
                </a:solidFill>
              </a:rPr>
              <a:t>of</a:t>
            </a:r>
            <a:r>
              <a:rPr lang="sv-SE" sz="800" dirty="0" smtClean="0">
                <a:solidFill>
                  <a:srgbClr val="969696"/>
                </a:solidFill>
              </a:rPr>
              <a:t> Gartner, </a:t>
            </a:r>
            <a:r>
              <a:rPr lang="sv-SE" sz="800" dirty="0" err="1" smtClean="0">
                <a:solidFill>
                  <a:srgbClr val="969696"/>
                </a:solidFill>
              </a:rPr>
              <a:t>Inc</a:t>
            </a:r>
            <a:r>
              <a:rPr lang="sv-SE" sz="800" dirty="0" smtClean="0">
                <a:solidFill>
                  <a:srgbClr val="969696"/>
                </a:solidFill>
              </a:rPr>
              <a:t>. 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a:t>
            </a:r>
            <a:br>
              <a:rPr lang="sv-SE" sz="800" dirty="0" smtClean="0">
                <a:solidFill>
                  <a:srgbClr val="969696"/>
                </a:solidFill>
              </a:rPr>
            </a:br>
            <a:r>
              <a:rPr lang="sv-SE" sz="800" dirty="0" smtClean="0">
                <a:solidFill>
                  <a:srgbClr val="969696"/>
                </a:solidFill>
              </a:rPr>
              <a:t>© 2014 Gartner, </a:t>
            </a:r>
            <a:r>
              <a:rPr lang="sv-SE" sz="800" dirty="0" err="1" smtClean="0">
                <a:solidFill>
                  <a:srgbClr val="969696"/>
                </a:solidFill>
              </a:rPr>
              <a:t>Inc</a:t>
            </a:r>
            <a:r>
              <a:rPr lang="sv-SE" sz="800" dirty="0" smtClean="0">
                <a:solidFill>
                  <a:srgbClr val="969696"/>
                </a:solidFill>
              </a:rPr>
              <a:t>. and/or </a:t>
            </a:r>
            <a:r>
              <a:rPr lang="sv-SE" sz="800" dirty="0" err="1" smtClean="0">
                <a:solidFill>
                  <a:srgbClr val="969696"/>
                </a:solidFill>
              </a:rPr>
              <a:t>its</a:t>
            </a:r>
            <a:r>
              <a:rPr lang="sv-SE" sz="800" dirty="0" smtClean="0">
                <a:solidFill>
                  <a:srgbClr val="969696"/>
                </a:solidFill>
              </a:rPr>
              <a:t> </a:t>
            </a:r>
            <a:r>
              <a:rPr lang="sv-SE" sz="800" dirty="0" err="1" smtClean="0">
                <a:solidFill>
                  <a:srgbClr val="969696"/>
                </a:solidFill>
              </a:rPr>
              <a:t>affiliates</a:t>
            </a:r>
            <a:r>
              <a:rPr lang="sv-SE" sz="800" dirty="0" smtClean="0">
                <a:solidFill>
                  <a:srgbClr val="969696"/>
                </a:solidFill>
              </a:rPr>
              <a:t>. All </a:t>
            </a:r>
            <a:r>
              <a:rPr lang="sv-SE" sz="800" dirty="0" err="1" smtClean="0">
                <a:solidFill>
                  <a:srgbClr val="969696"/>
                </a:solidFill>
              </a:rPr>
              <a:t>rights</a:t>
            </a:r>
            <a:r>
              <a:rPr lang="sv-SE" sz="800" dirty="0" smtClean="0">
                <a:solidFill>
                  <a:srgbClr val="969696"/>
                </a:solidFill>
              </a:rPr>
              <a:t> </a:t>
            </a:r>
            <a:r>
              <a:rPr lang="sv-SE" sz="800" dirty="0" err="1" smtClean="0">
                <a:solidFill>
                  <a:srgbClr val="969696"/>
                </a:solidFill>
              </a:rPr>
              <a:t>reserved</a:t>
            </a:r>
            <a:r>
              <a:rPr lang="sv-SE" sz="800" dirty="0" smtClean="0">
                <a:solidFill>
                  <a:srgbClr val="969696"/>
                </a:solidFill>
              </a:rPr>
              <a:t>.</a:t>
            </a:r>
          </a:p>
        </p:txBody>
      </p:sp>
      <p:grpSp>
        <p:nvGrpSpPr>
          <p:cNvPr id="21" name="Group 95"/>
          <p:cNvGrpSpPr>
            <a:grpSpLocks noChangeAspect="1"/>
          </p:cNvGrpSpPr>
          <p:nvPr/>
        </p:nvGrpSpPr>
        <p:grpSpPr bwMode="gray">
          <a:xfrm>
            <a:off x="7742118" y="6337303"/>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 y="0"/>
            <a:ext cx="1581209" cy="6858000"/>
          </a:xfrm>
          <a:prstGeom prst="rect">
            <a:avLst/>
          </a:prstGeom>
        </p:spPr>
      </p:pic>
    </p:spTree>
    <p:extLst>
      <p:ext uri="{BB962C8B-B14F-4D97-AF65-F5344CB8AC3E}">
        <p14:creationId xmlns:p14="http://schemas.microsoft.com/office/powerpoint/2010/main" val="24085588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sv-SE" dirty="0" err="1" smtClean="0"/>
              <a:t>Click</a:t>
            </a:r>
            <a:r>
              <a:rPr lang="sv-SE" dirty="0" smtClean="0"/>
              <a:t> to </a:t>
            </a:r>
            <a:r>
              <a:rPr lang="sv-SE" dirty="0" err="1" smtClean="0"/>
              <a:t>edit</a:t>
            </a:r>
            <a:r>
              <a:rPr lang="sv-SE" dirty="0" smtClean="0"/>
              <a:t> Master TOC style</a:t>
            </a:r>
            <a:endParaRPr lang="sv-SE" dirty="0"/>
          </a:p>
        </p:txBody>
      </p:sp>
      <p:sp>
        <p:nvSpPr>
          <p:cNvPr id="4" name="Text Placeholder 3"/>
          <p:cNvSpPr>
            <a:spLocks noGrp="1"/>
          </p:cNvSpPr>
          <p:nvPr>
            <p:ph type="body" sz="quarter" idx="10"/>
          </p:nvPr>
        </p:nvSpPr>
        <p:spPr>
          <a:xfrm>
            <a:off x="1780445"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41344801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3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text</a:t>
            </a:r>
            <a:endParaRPr lang="sv-SE" noProof="0" dirty="0"/>
          </a:p>
        </p:txBody>
      </p:sp>
      <p:cxnSp>
        <p:nvCxnSpPr>
          <p:cNvPr id="10" name="Straight Connector 9"/>
          <p:cNvCxnSpPr/>
          <p:nvPr/>
        </p:nvCxnSpPr>
        <p:spPr bwMode="gray">
          <a:xfrm>
            <a:off x="1780444"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4" y="2990746"/>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sv-SE" noProof="0" dirty="0" err="1" smtClean="0"/>
              <a:t>Click</a:t>
            </a:r>
            <a:r>
              <a:rPr lang="sv-SE" noProof="0" dirty="0" smtClean="0"/>
              <a:t> to </a:t>
            </a:r>
            <a:r>
              <a:rPr lang="sv-SE" noProof="0" dirty="0" err="1" smtClean="0"/>
              <a:t>edit</a:t>
            </a:r>
            <a:r>
              <a:rPr lang="sv-SE" noProof="0" dirty="0" smtClean="0"/>
              <a:t> </a:t>
            </a:r>
            <a:r>
              <a:rPr lang="sv-SE" noProof="0" dirty="0" err="1" smtClean="0"/>
              <a:t>divider</a:t>
            </a:r>
            <a:r>
              <a:rPr lang="sv-SE" noProof="0" dirty="0" smtClean="0"/>
              <a:t> </a:t>
            </a:r>
            <a:r>
              <a:rPr lang="sv-SE" noProof="0" dirty="0" err="1" smtClean="0"/>
              <a:t>subtitle</a:t>
            </a:r>
            <a:r>
              <a:rPr lang="sv-SE" noProof="0" dirty="0" smtClean="0"/>
              <a:t> text</a:t>
            </a:r>
            <a:endParaRPr lang="sv-SE" noProof="0" dirty="0"/>
          </a:p>
        </p:txBody>
      </p:sp>
      <p:sp>
        <p:nvSpPr>
          <p:cNvPr id="13" name="Text Box 230"/>
          <p:cNvSpPr txBox="1">
            <a:spLocks noChangeArrowheads="1"/>
          </p:cNvSpPr>
          <p:nvPr/>
        </p:nvSpPr>
        <p:spPr bwMode="gray">
          <a:xfrm>
            <a:off x="348761" y="650014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14" name="Text Box 21"/>
          <p:cNvSpPr txBox="1">
            <a:spLocks noChangeArrowheads="1"/>
          </p:cNvSpPr>
          <p:nvPr/>
        </p:nvSpPr>
        <p:spPr bwMode="gray">
          <a:xfrm>
            <a:off x="4405828" y="6500145"/>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grpSp>
        <p:nvGrpSpPr>
          <p:cNvPr id="11" name="Group 95"/>
          <p:cNvGrpSpPr>
            <a:grpSpLocks noChangeAspect="1"/>
          </p:cNvGrpSpPr>
          <p:nvPr/>
        </p:nvGrpSpPr>
        <p:grpSpPr bwMode="gray">
          <a:xfrm>
            <a:off x="7742118" y="6337303"/>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39904997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sv-SE" dirty="0" err="1" smtClean="0"/>
              <a:t>Click</a:t>
            </a:r>
            <a:r>
              <a:rPr lang="sv-SE" dirty="0" smtClean="0"/>
              <a:t> to </a:t>
            </a:r>
            <a:r>
              <a:rPr lang="sv-SE" dirty="0" err="1" smtClean="0"/>
              <a:t>edit</a:t>
            </a:r>
            <a:r>
              <a:rPr lang="sv-SE" dirty="0" smtClean="0"/>
              <a:t> </a:t>
            </a:r>
            <a:r>
              <a:rPr lang="sv-SE" dirty="0" err="1" smtClean="0"/>
              <a:t>title</a:t>
            </a:r>
            <a:endParaRPr lang="sv-SE"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209418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
        <p:nvSpPr>
          <p:cNvPr id="6" name="Text Placeholder 5"/>
          <p:cNvSpPr>
            <a:spLocks noGrp="1"/>
          </p:cNvSpPr>
          <p:nvPr>
            <p:ph type="body" sz="quarter" idx="10"/>
          </p:nvPr>
        </p:nvSpPr>
        <p:spPr>
          <a:xfrm>
            <a:off x="348764"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8" name="Text Placeholder 7"/>
          <p:cNvSpPr>
            <a:spLocks noGrp="1"/>
          </p:cNvSpPr>
          <p:nvPr>
            <p:ph type="body" sz="quarter" idx="11"/>
          </p:nvPr>
        </p:nvSpPr>
        <p:spPr>
          <a:xfrm>
            <a:off x="4637946"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sv-SE" dirty="0" err="1" smtClean="0"/>
              <a:t>Click</a:t>
            </a:r>
            <a:r>
              <a:rPr lang="sv-SE" dirty="0" smtClean="0"/>
              <a:t> to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1641973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5"/>
            <a:ext cx="4157297" cy="4537075"/>
          </a:xfrm>
          <a:prstGeom prst="rect">
            <a:avLst/>
          </a:prstGeom>
        </p:spPr>
        <p:txBody>
          <a:bodyPr vert="horz" lIns="0" tIns="0" rIns="0" bIns="0" rtlCol="0">
            <a:noAutofit/>
          </a:bodyPr>
          <a:lstStyle>
            <a:lvl1pPr>
              <a:defRPr lang="en-GB" noProof="0" dirty="0" smtClean="0"/>
            </a:lvl1pPr>
          </a:lstStyle>
          <a:p>
            <a:pPr lvl="0"/>
            <a:r>
              <a:rPr lang="sv-SE" noProof="0" dirty="0" err="1" smtClean="0"/>
              <a:t>Click</a:t>
            </a:r>
            <a:r>
              <a:rPr lang="sv-SE" noProof="0" dirty="0" smtClean="0"/>
              <a:t> </a:t>
            </a:r>
            <a:r>
              <a:rPr lang="sv-SE" noProof="0" dirty="0" err="1" smtClean="0"/>
              <a:t>icon</a:t>
            </a:r>
            <a:r>
              <a:rPr lang="sv-SE" noProof="0" dirty="0" smtClean="0"/>
              <a:t> to </a:t>
            </a:r>
            <a:r>
              <a:rPr lang="sv-SE" noProof="0" dirty="0" err="1" smtClean="0"/>
              <a:t>add</a:t>
            </a:r>
            <a:r>
              <a:rPr lang="sv-SE" noProof="0" dirty="0" smtClean="0"/>
              <a:t> </a:t>
            </a:r>
            <a:r>
              <a:rPr lang="sv-SE" noProof="0" dirty="0" err="1" smtClean="0"/>
              <a:t>chart</a:t>
            </a:r>
            <a:endParaRPr lang="sv-SE" noProof="0" dirty="0" smtClean="0"/>
          </a:p>
        </p:txBody>
      </p:sp>
      <p:sp>
        <p:nvSpPr>
          <p:cNvPr id="4" name="Text Placeholder 3"/>
          <p:cNvSpPr>
            <a:spLocks noGrp="1"/>
          </p:cNvSpPr>
          <p:nvPr>
            <p:ph type="body" sz="half" idx="2" hasCustomPrompt="1"/>
          </p:nvPr>
        </p:nvSpPr>
        <p:spPr bwMode="gray">
          <a:xfrm>
            <a:off x="4637945" y="1412875"/>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sv-SE" noProof="0" dirty="0" err="1" smtClean="0"/>
              <a:t>Click</a:t>
            </a:r>
            <a:r>
              <a:rPr lang="sv-SE" noProof="0" dirty="0" smtClean="0"/>
              <a:t> to </a:t>
            </a:r>
            <a:r>
              <a:rPr lang="sv-SE" noProof="0" dirty="0" err="1" smtClean="0"/>
              <a:t>edit</a:t>
            </a:r>
            <a:r>
              <a:rPr lang="sv-SE" noProof="0" dirty="0" smtClean="0"/>
              <a:t> text</a:t>
            </a:r>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
        <p:nvSpPr>
          <p:cNvPr id="5" name="Title 4"/>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11715555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236169258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2605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49"/>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22343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47BD319-C441-4740-BDB2-35E25C52CCE7}" type="datetimeFigureOut">
              <a:rPr lang="sv-SE" smtClean="0"/>
              <a:t>2015-09-22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464149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24"/>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699783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2413875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498103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3193271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568086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651616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830403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629494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59"/>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5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pPr>
              <a:buClr>
                <a:srgbClr val="4F81BD"/>
              </a:buClr>
            </a:pPr>
            <a:fld id="{347BD319-C441-4740-BDB2-35E25C52CCE7}" type="datetimeFigureOut">
              <a:rPr lang="sv-SE" smtClean="0">
                <a:solidFill>
                  <a:prstClr val="black">
                    <a:tint val="75000"/>
                  </a:prstClr>
                </a:solidFill>
              </a:rPr>
              <a:pPr>
                <a:buClr>
                  <a:srgbClr val="4F81BD"/>
                </a:buClr>
              </a:pPr>
              <a:t>2015-09-22</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pPr>
              <a:buClr>
                <a:srgbClr val="4F81BD"/>
              </a:buClr>
            </a:pP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pPr>
              <a:buClr>
                <a:srgbClr val="4F81BD"/>
              </a:buClr>
            </a:pPr>
            <a:fld id="{227F0B53-9592-4779-891F-997228E46E01}" type="slidenum">
              <a:rPr lang="sv-SE" smtClean="0">
                <a:solidFill>
                  <a:prstClr val="black">
                    <a:tint val="75000"/>
                  </a:prstClr>
                </a:solidFill>
              </a:rPr>
              <a:pPr>
                <a:buClr>
                  <a:srgbClr val="4F81BD"/>
                </a:buClr>
              </a:pPr>
              <a:t>‹#›</a:t>
            </a:fld>
            <a:endParaRPr lang="sv-SE">
              <a:solidFill>
                <a:prstClr val="black">
                  <a:tint val="75000"/>
                </a:prstClr>
              </a:solidFill>
            </a:endParaRPr>
          </a:p>
        </p:txBody>
      </p:sp>
    </p:spTree>
    <p:extLst>
      <p:ext uri="{BB962C8B-B14F-4D97-AF65-F5344CB8AC3E}">
        <p14:creationId xmlns:p14="http://schemas.microsoft.com/office/powerpoint/2010/main" val="12008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47BD319-C441-4740-BDB2-35E25C52CCE7}" type="datetimeFigureOut">
              <a:rPr lang="sv-SE" smtClean="0"/>
              <a:t>2015-09-22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t>2015-09-22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2015-09-22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2015-09-22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vmlDrawing" Target="../drawings/vmlDrawing1.v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vmlDrawing" Target="../drawings/vmlDrawing4.v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oleObject" Target="../embeddings/oleObject4.bin"/><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7.xml"/><Relationship Id="rId5" Type="http://schemas.openxmlformats.org/officeDocument/2006/relationships/slideLayout" Target="../slideLayouts/slideLayout37.xml"/><Relationship Id="rId10" Type="http://schemas.openxmlformats.org/officeDocument/2006/relationships/vmlDrawing" Target="../drawings/vmlDrawing7.v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10.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10.xml"/><Relationship Id="rId5" Type="http://schemas.openxmlformats.org/officeDocument/2006/relationships/slideLayout" Target="../slideLayouts/slideLayout45.xml"/><Relationship Id="rId10" Type="http://schemas.openxmlformats.org/officeDocument/2006/relationships/vmlDrawing" Target="../drawings/vmlDrawing10.vml"/><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t>2015-09-22</a:t>
            </a:fld>
            <a:endParaRPr lang="sv-SE"/>
          </a:p>
        </p:txBody>
      </p:sp>
      <p:sp>
        <p:nvSpPr>
          <p:cNvPr id="5" name="Platshållare för sidfot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2"/>
            </p:custDataLst>
            <p:extLst>
              <p:ext uri="{D42A27DB-BD31-4B8C-83A1-F6EECF244321}">
                <p14:modId xmlns:p14="http://schemas.microsoft.com/office/powerpoint/2010/main" val="1110279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9"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80"/>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15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kern="0" dirty="0" smtClean="0">
                <a:solidFill>
                  <a:srgbClr val="808080"/>
                </a:solidFill>
              </a:rPr>
              <a:t> 330023146 © 2013 Gartner, Inc. and/or its affiliates. All rights reserved. </a:t>
            </a:r>
          </a:p>
        </p:txBody>
      </p:sp>
      <p:sp>
        <p:nvSpPr>
          <p:cNvPr id="9" name="Text Box 21"/>
          <p:cNvSpPr txBox="1">
            <a:spLocks noChangeArrowheads="1"/>
          </p:cNvSpPr>
          <p:nvPr/>
        </p:nvSpPr>
        <p:spPr bwMode="gray">
          <a:xfrm>
            <a:off x="4405828" y="6500157"/>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a:solidFill>
                <a:srgbClr val="808080"/>
              </a:solidFill>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15"/>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a:solidFill>
                  <a:srgbClr val="000000"/>
                </a:solidFill>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38151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3" r:id="rId9"/>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4"/>
            </p:custDataLst>
            <p:extLst>
              <p:ext uri="{D42A27DB-BD31-4B8C-83A1-F6EECF244321}">
                <p14:modId xmlns:p14="http://schemas.microsoft.com/office/powerpoint/2010/main" val="59729916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97" name="think-cell Slide" r:id="rId15" imgW="0" imgH="0" progId="TCLayout.ActiveDocument.1">
                  <p:embed/>
                </p:oleObj>
              </mc:Choice>
              <mc:Fallback>
                <p:oleObj name="think-cell Slide" r:id="rId1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smtClean="0"/>
          </a:p>
        </p:txBody>
      </p:sp>
      <p:sp>
        <p:nvSpPr>
          <p:cNvPr id="1254" name="Text Box 230"/>
          <p:cNvSpPr txBox="1">
            <a:spLocks noChangeArrowheads="1"/>
          </p:cNvSpPr>
          <p:nvPr/>
        </p:nvSpPr>
        <p:spPr bwMode="gray">
          <a:xfrm>
            <a:off x="348761" y="650015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9" name="Text Box 21"/>
          <p:cNvSpPr txBox="1">
            <a:spLocks noChangeArrowheads="1"/>
          </p:cNvSpPr>
          <p:nvPr/>
        </p:nvSpPr>
        <p:spPr bwMode="gray">
          <a:xfrm>
            <a:off x="4405828" y="6500155"/>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13"/>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sv-SE" noProof="0" dirty="0" err="1" smtClean="0"/>
              <a:t>Click</a:t>
            </a:r>
            <a:r>
              <a:rPr lang="sv-SE" noProof="0" dirty="0" smtClean="0"/>
              <a:t> to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Tree>
    <p:extLst>
      <p:ext uri="{BB962C8B-B14F-4D97-AF65-F5344CB8AC3E}">
        <p14:creationId xmlns:p14="http://schemas.microsoft.com/office/powerpoint/2010/main" val="33182519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23789225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16" name="think-cell Slide" r:id="rId12" imgW="0" imgH="0" progId="TCLayout.ActiveDocument.1">
                  <p:embed/>
                </p:oleObj>
              </mc:Choice>
              <mc:Fallback>
                <p:oleObj name="think-cell Slide" r:id="rId1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smtClean="0"/>
          </a:p>
        </p:txBody>
      </p:sp>
      <p:sp>
        <p:nvSpPr>
          <p:cNvPr id="1254" name="Text Box 230"/>
          <p:cNvSpPr txBox="1">
            <a:spLocks noChangeArrowheads="1"/>
          </p:cNvSpPr>
          <p:nvPr/>
        </p:nvSpPr>
        <p:spPr bwMode="gray">
          <a:xfrm>
            <a:off x="348761" y="650015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9" name="Text Box 21"/>
          <p:cNvSpPr txBox="1">
            <a:spLocks noChangeArrowheads="1"/>
          </p:cNvSpPr>
          <p:nvPr/>
        </p:nvSpPr>
        <p:spPr bwMode="gray">
          <a:xfrm>
            <a:off x="4405828" y="650015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0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sv-SE" noProof="0" dirty="0" err="1" smtClean="0"/>
              <a:t>Click</a:t>
            </a:r>
            <a:r>
              <a:rPr lang="sv-SE" noProof="0" dirty="0" smtClean="0"/>
              <a:t> to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Tree>
    <p:extLst>
      <p:ext uri="{BB962C8B-B14F-4D97-AF65-F5344CB8AC3E}">
        <p14:creationId xmlns:p14="http://schemas.microsoft.com/office/powerpoint/2010/main" val="16812319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35384050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88" name="think-cell Slide" r:id="rId12" imgW="0" imgH="0" progId="TCLayout.ActiveDocument.1">
                  <p:embed/>
                </p:oleObj>
              </mc:Choice>
              <mc:Fallback>
                <p:oleObj name="think-cell Slide" r:id="rId1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noProof="0" dirty="0" err="1" smtClean="0"/>
              <a:t>Click</a:t>
            </a:r>
            <a:r>
              <a:rPr lang="sv-SE" noProof="0" dirty="0" smtClean="0"/>
              <a:t> to </a:t>
            </a:r>
            <a:r>
              <a:rPr lang="sv-SE" noProof="0" dirty="0" err="1" smtClean="0"/>
              <a:t>edit</a:t>
            </a:r>
            <a:r>
              <a:rPr lang="sv-SE" noProof="0" dirty="0" smtClean="0"/>
              <a:t> </a:t>
            </a:r>
            <a:r>
              <a:rPr lang="sv-SE" noProof="0" dirty="0" err="1" smtClean="0"/>
              <a:t>title</a:t>
            </a:r>
            <a:endParaRPr lang="sv-SE" noProof="0" dirty="0" smtClean="0"/>
          </a:p>
        </p:txBody>
      </p:sp>
      <p:sp>
        <p:nvSpPr>
          <p:cNvPr id="1254" name="Text Box 230"/>
          <p:cNvSpPr txBox="1">
            <a:spLocks noChangeArrowheads="1"/>
          </p:cNvSpPr>
          <p:nvPr/>
        </p:nvSpPr>
        <p:spPr bwMode="gray">
          <a:xfrm>
            <a:off x="348761" y="650014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sv-SE" sz="800" kern="0" dirty="0" smtClean="0">
                <a:solidFill>
                  <a:srgbClr val="808080"/>
                </a:solidFill>
              </a:rPr>
              <a:t>330025305 | © 2014 Gartner, </a:t>
            </a:r>
            <a:r>
              <a:rPr lang="sv-SE" sz="800" kern="0" dirty="0" err="1" smtClean="0">
                <a:solidFill>
                  <a:srgbClr val="808080"/>
                </a:solidFill>
              </a:rPr>
              <a:t>Inc</a:t>
            </a:r>
            <a:r>
              <a:rPr lang="sv-SE" sz="800" kern="0" dirty="0" smtClean="0">
                <a:solidFill>
                  <a:srgbClr val="808080"/>
                </a:solidFill>
              </a:rPr>
              <a:t>. and/or </a:t>
            </a:r>
            <a:r>
              <a:rPr lang="sv-SE" sz="800" kern="0" dirty="0" err="1" smtClean="0">
                <a:solidFill>
                  <a:srgbClr val="808080"/>
                </a:solidFill>
              </a:rPr>
              <a:t>its</a:t>
            </a:r>
            <a:r>
              <a:rPr lang="sv-SE" sz="800" kern="0" dirty="0" smtClean="0">
                <a:solidFill>
                  <a:srgbClr val="808080"/>
                </a:solidFill>
              </a:rPr>
              <a:t> </a:t>
            </a:r>
            <a:r>
              <a:rPr lang="sv-SE" sz="800" kern="0" dirty="0" err="1" smtClean="0">
                <a:solidFill>
                  <a:srgbClr val="808080"/>
                </a:solidFill>
              </a:rPr>
              <a:t>affiliates</a:t>
            </a:r>
            <a:r>
              <a:rPr lang="sv-SE" sz="800" kern="0" dirty="0" smtClean="0">
                <a:solidFill>
                  <a:srgbClr val="808080"/>
                </a:solidFill>
              </a:rPr>
              <a:t>. All </a:t>
            </a:r>
            <a:r>
              <a:rPr lang="sv-SE" sz="800" kern="0" dirty="0" err="1" smtClean="0">
                <a:solidFill>
                  <a:srgbClr val="808080"/>
                </a:solidFill>
              </a:rPr>
              <a:t>rights</a:t>
            </a:r>
            <a:r>
              <a:rPr lang="sv-SE" sz="800" kern="0" dirty="0" smtClean="0">
                <a:solidFill>
                  <a:srgbClr val="808080"/>
                </a:solidFill>
              </a:rPr>
              <a:t> </a:t>
            </a:r>
            <a:r>
              <a:rPr lang="sv-SE" sz="800" kern="0" dirty="0" err="1" smtClean="0">
                <a:solidFill>
                  <a:srgbClr val="808080"/>
                </a:solidFill>
              </a:rPr>
              <a:t>reserved</a:t>
            </a:r>
            <a:r>
              <a:rPr lang="sv-SE" sz="800" kern="0" dirty="0" smtClean="0">
                <a:solidFill>
                  <a:srgbClr val="808080"/>
                </a:solidFill>
              </a:rPr>
              <a:t>. </a:t>
            </a:r>
          </a:p>
        </p:txBody>
      </p:sp>
      <p:sp>
        <p:nvSpPr>
          <p:cNvPr id="9" name="Text Box 21"/>
          <p:cNvSpPr txBox="1">
            <a:spLocks noChangeArrowheads="1"/>
          </p:cNvSpPr>
          <p:nvPr/>
        </p:nvSpPr>
        <p:spPr bwMode="gray">
          <a:xfrm>
            <a:off x="4405828" y="6500145"/>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sv-SE" sz="800" smtClean="0">
                <a:solidFill>
                  <a:srgbClr val="808080"/>
                </a:solidFill>
              </a:rPr>
              <a:pPr algn="ctr" fontAlgn="base">
                <a:spcBef>
                  <a:spcPct val="0"/>
                </a:spcBef>
                <a:spcAft>
                  <a:spcPct val="0"/>
                </a:spcAft>
                <a:defRPr/>
              </a:pPr>
              <a:t>‹#›</a:t>
            </a:fld>
            <a:endParaRPr lang="sv-SE" altLang="en-US" sz="800" dirty="0">
              <a:solidFill>
                <a:srgbClr val="808080"/>
              </a:solidFill>
            </a:endParaRPr>
          </a:p>
        </p:txBody>
      </p:sp>
      <p:cxnSp>
        <p:nvCxnSpPr>
          <p:cNvPr id="25" name="Straight Connector 24"/>
          <p:cNvCxnSpPr/>
          <p:nvPr/>
        </p:nvCxnSpPr>
        <p:spPr bwMode="gray">
          <a:xfrm>
            <a:off x="348764"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03"/>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sp>
        <p:nvSpPr>
          <p:cNvPr id="3" name="Text Placeholder 2"/>
          <p:cNvSpPr>
            <a:spLocks noGrp="1"/>
          </p:cNvSpPr>
          <p:nvPr>
            <p:ph type="body" idx="1"/>
          </p:nvPr>
        </p:nvSpPr>
        <p:spPr>
          <a:xfrm>
            <a:off x="348763" y="1412876"/>
            <a:ext cx="8440615" cy="4537074"/>
          </a:xfrm>
          <a:prstGeom prst="rect">
            <a:avLst/>
          </a:prstGeom>
        </p:spPr>
        <p:txBody>
          <a:bodyPr vert="horz" lIns="0" tIns="0" rIns="0" bIns="0" rtlCol="0">
            <a:noAutofit/>
          </a:bodyPr>
          <a:lstStyle/>
          <a:p>
            <a:pPr lvl="0"/>
            <a:r>
              <a:rPr lang="sv-SE" noProof="0" dirty="0" err="1" smtClean="0"/>
              <a:t>Click</a:t>
            </a:r>
            <a:r>
              <a:rPr lang="sv-SE" noProof="0" dirty="0" smtClean="0"/>
              <a:t> to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Tree>
    <p:extLst>
      <p:ext uri="{BB962C8B-B14F-4D97-AF65-F5344CB8AC3E}">
        <p14:creationId xmlns:p14="http://schemas.microsoft.com/office/powerpoint/2010/main" val="14151873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solidFill>
                  <a:prstClr val="black">
                    <a:tint val="75000"/>
                  </a:prstClr>
                </a:solidFill>
              </a:rPr>
              <a:pPr/>
              <a:t>2015-09-22</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043130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3774" y="4437128"/>
            <a:ext cx="4176464" cy="646331"/>
          </a:xfrm>
          <a:prstGeom prst="rect">
            <a:avLst/>
          </a:prstGeom>
          <a:noFill/>
        </p:spPr>
        <p:txBody>
          <a:bodyPr wrap="square" rtlCol="0">
            <a:spAutoFit/>
          </a:bodyPr>
          <a:lstStyle/>
          <a:p>
            <a:pPr algn="ctr"/>
            <a:r>
              <a:rPr lang="sv-SE" sz="3600" dirty="0" smtClean="0"/>
              <a:t>e-</a:t>
            </a:r>
            <a:r>
              <a:rPr lang="sv-SE" sz="3600" dirty="0" err="1" smtClean="0"/>
              <a:t>health</a:t>
            </a:r>
            <a:r>
              <a:rPr lang="sv-SE" sz="3600" dirty="0" smtClean="0"/>
              <a:t> in Sweden</a:t>
            </a:r>
            <a:endParaRPr lang="sv-SE" sz="3600" dirty="0"/>
          </a:p>
        </p:txBody>
      </p:sp>
    </p:spTree>
    <p:extLst>
      <p:ext uri="{BB962C8B-B14F-4D97-AF65-F5344CB8AC3E}">
        <p14:creationId xmlns:p14="http://schemas.microsoft.com/office/powerpoint/2010/main" val="2791008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pple Watch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882312"/>
            <a:ext cx="8964488" cy="564303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161" t="18965" r="18938" b="8190"/>
          <a:stretch/>
        </p:blipFill>
        <p:spPr bwMode="auto">
          <a:xfrm>
            <a:off x="539552" y="882312"/>
            <a:ext cx="2979683" cy="532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Apple's Health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811" y="3822243"/>
            <a:ext cx="4536189" cy="303575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523" y="188640"/>
            <a:ext cx="4130763" cy="309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p:cNvSpPr txBox="1"/>
          <p:nvPr/>
        </p:nvSpPr>
        <p:spPr>
          <a:xfrm>
            <a:off x="8172400" y="6351711"/>
            <a:ext cx="936104" cy="461665"/>
          </a:xfrm>
          <a:prstGeom prst="rect">
            <a:avLst/>
          </a:prstGeom>
          <a:noFill/>
        </p:spPr>
        <p:txBody>
          <a:bodyPr wrap="square" rtlCol="0">
            <a:spAutoFit/>
          </a:bodyPr>
          <a:lstStyle/>
          <a:p>
            <a:pPr algn="ctr"/>
            <a:r>
              <a:rPr lang="en-US" sz="2400" dirty="0" smtClean="0">
                <a:latin typeface="Calibri"/>
              </a:rPr>
              <a:t>❸</a:t>
            </a:r>
            <a:endParaRPr lang="en-US" sz="2400" dirty="0"/>
          </a:p>
        </p:txBody>
      </p:sp>
    </p:spTree>
    <p:extLst>
      <p:ext uri="{BB962C8B-B14F-4D97-AF65-F5344CB8AC3E}">
        <p14:creationId xmlns:p14="http://schemas.microsoft.com/office/powerpoint/2010/main" val="30855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About the Health and Social Care </a:t>
            </a:r>
            <a:r>
              <a:rPr lang="en-US" dirty="0" smtClean="0"/>
              <a:t>Inspectorate (IVO)</a:t>
            </a:r>
            <a:endParaRPr lang="en-US" dirty="0"/>
          </a:p>
        </p:txBody>
      </p:sp>
      <p:sp>
        <p:nvSpPr>
          <p:cNvPr id="3" name="Platshållare för innehåll 2"/>
          <p:cNvSpPr>
            <a:spLocks noGrp="1"/>
          </p:cNvSpPr>
          <p:nvPr>
            <p:ph idx="1"/>
          </p:nvPr>
        </p:nvSpPr>
        <p:spPr/>
        <p:txBody>
          <a:bodyPr>
            <a:normAutofit fontScale="85000" lnSpcReduction="10000"/>
          </a:bodyPr>
          <a:lstStyle/>
          <a:p>
            <a:r>
              <a:rPr lang="en-US" dirty="0" smtClean="0"/>
              <a:t>A </a:t>
            </a:r>
            <a:r>
              <a:rPr lang="en-US" dirty="0"/>
              <a:t>government agency responsible for supervising health care, social services and activities under the Act concerning Support and Service for Persons with Certain Functional Impairments (LSS</a:t>
            </a:r>
            <a:r>
              <a:rPr lang="en-US" dirty="0" smtClean="0"/>
              <a:t>).</a:t>
            </a:r>
          </a:p>
          <a:p>
            <a:r>
              <a:rPr lang="en-US" dirty="0"/>
              <a:t>IVO is also responsible for issuing certain permits in these areas. Its supervision remit covers the processing of complaints concerning, for example, the reporting of irregularities in health care and social care (called </a:t>
            </a:r>
            <a:r>
              <a:rPr lang="en-US" dirty="0" err="1"/>
              <a:t>lex</a:t>
            </a:r>
            <a:r>
              <a:rPr lang="en-US" dirty="0"/>
              <a:t> Sarah and </a:t>
            </a:r>
            <a:r>
              <a:rPr lang="en-US" dirty="0" err="1"/>
              <a:t>lex</a:t>
            </a:r>
            <a:r>
              <a:rPr lang="en-US" dirty="0"/>
              <a:t> Maria reports) and the municipal obligation to report non-enforced decisions. </a:t>
            </a:r>
          </a:p>
        </p:txBody>
      </p:sp>
    </p:spTree>
    <p:extLst>
      <p:ext uri="{BB962C8B-B14F-4D97-AF65-F5344CB8AC3E}">
        <p14:creationId xmlns:p14="http://schemas.microsoft.com/office/powerpoint/2010/main" val="327088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a:t>
            </a:r>
            <a:r>
              <a:rPr lang="sv-SE" dirty="0" err="1" smtClean="0"/>
              <a:t>health</a:t>
            </a:r>
            <a:r>
              <a:rPr lang="sv-SE" dirty="0" smtClean="0"/>
              <a:t> in Sweden</a:t>
            </a:r>
            <a:endParaRPr lang="sv-SE" dirty="0"/>
          </a:p>
        </p:txBody>
      </p:sp>
      <p:sp>
        <p:nvSpPr>
          <p:cNvPr id="3" name="Platshållare för innehåll 2"/>
          <p:cNvSpPr>
            <a:spLocks noGrp="1"/>
          </p:cNvSpPr>
          <p:nvPr>
            <p:ph idx="1"/>
          </p:nvPr>
        </p:nvSpPr>
        <p:spPr/>
        <p:txBody>
          <a:bodyPr>
            <a:normAutofit fontScale="92500" lnSpcReduction="20000"/>
          </a:bodyPr>
          <a:lstStyle/>
          <a:p>
            <a:r>
              <a:rPr lang="en-US" dirty="0" smtClean="0"/>
              <a:t>E-health </a:t>
            </a:r>
            <a:r>
              <a:rPr lang="en-US" dirty="0"/>
              <a:t>is about how we combine efforts </a:t>
            </a:r>
            <a:r>
              <a:rPr lang="en-US" dirty="0" smtClean="0"/>
              <a:t>working </a:t>
            </a:r>
            <a:r>
              <a:rPr lang="en-US" dirty="0"/>
              <a:t>to reform and improve the information management in the healthcare and social services for the benefit of the individual, staff and decision-makers. </a:t>
            </a:r>
            <a:endParaRPr lang="en-US" dirty="0" smtClean="0"/>
          </a:p>
          <a:p>
            <a:r>
              <a:rPr lang="en-US" dirty="0" smtClean="0"/>
              <a:t>The </a:t>
            </a:r>
            <a:r>
              <a:rPr lang="en-US" dirty="0"/>
              <a:t>concept of </a:t>
            </a:r>
            <a:r>
              <a:rPr lang="en-US" dirty="0" smtClean="0"/>
              <a:t>e-Health </a:t>
            </a:r>
            <a:r>
              <a:rPr lang="en-US" dirty="0"/>
              <a:t>includes all use of information and communication technology in health care . </a:t>
            </a:r>
            <a:endParaRPr lang="en-US" dirty="0" smtClean="0"/>
          </a:p>
          <a:p>
            <a:pPr lvl="1"/>
            <a:r>
              <a:rPr lang="en-US" dirty="0" smtClean="0"/>
              <a:t>Examples </a:t>
            </a:r>
            <a:r>
              <a:rPr lang="en-US" dirty="0"/>
              <a:t>include electronic health records , electronic prescriptions and web portals with health information directed to the residents </a:t>
            </a:r>
            <a:endParaRPr lang="sv-SE" dirty="0"/>
          </a:p>
        </p:txBody>
      </p:sp>
      <p:sp>
        <p:nvSpPr>
          <p:cNvPr id="4" name="textruta 3"/>
          <p:cNvSpPr txBox="1"/>
          <p:nvPr/>
        </p:nvSpPr>
        <p:spPr>
          <a:xfrm>
            <a:off x="4644008" y="6372036"/>
            <a:ext cx="4392488" cy="369332"/>
          </a:xfrm>
          <a:prstGeom prst="rect">
            <a:avLst/>
          </a:prstGeom>
          <a:noFill/>
        </p:spPr>
        <p:txBody>
          <a:bodyPr wrap="square" rtlCol="0">
            <a:spAutoFit/>
          </a:bodyPr>
          <a:lstStyle/>
          <a:p>
            <a:r>
              <a:rPr lang="en-US" dirty="0" smtClean="0"/>
              <a:t>Source: </a:t>
            </a:r>
            <a:r>
              <a:rPr lang="sv-SE" dirty="0"/>
              <a:t>The </a:t>
            </a:r>
            <a:r>
              <a:rPr lang="sv-SE" dirty="0" smtClean="0"/>
              <a:t>national </a:t>
            </a:r>
            <a:r>
              <a:rPr lang="sv-SE" dirty="0" err="1" smtClean="0"/>
              <a:t>strategy</a:t>
            </a:r>
            <a:r>
              <a:rPr lang="sv-SE" dirty="0" smtClean="0"/>
              <a:t> for e-</a:t>
            </a:r>
            <a:r>
              <a:rPr lang="sv-SE" dirty="0" err="1" smtClean="0"/>
              <a:t>health</a:t>
            </a:r>
            <a:endParaRPr lang="en-US" dirty="0"/>
          </a:p>
        </p:txBody>
      </p:sp>
    </p:spTree>
    <p:extLst>
      <p:ext uri="{BB962C8B-B14F-4D97-AF65-F5344CB8AC3E}">
        <p14:creationId xmlns:p14="http://schemas.microsoft.com/office/powerpoint/2010/main" val="243960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E-</a:t>
            </a:r>
            <a:r>
              <a:rPr lang="sv-SE" dirty="0" err="1"/>
              <a:t>health</a:t>
            </a:r>
            <a:r>
              <a:rPr lang="sv-SE" dirty="0"/>
              <a:t> in </a:t>
            </a:r>
            <a:r>
              <a:rPr lang="sv-SE" dirty="0" smtClean="0"/>
              <a:t>Sweden</a:t>
            </a:r>
            <a:br>
              <a:rPr lang="sv-SE" dirty="0" smtClean="0"/>
            </a:br>
            <a:r>
              <a:rPr lang="sv-SE" dirty="0" smtClean="0"/>
              <a:t>”</a:t>
            </a:r>
            <a:r>
              <a:rPr lang="en-US" dirty="0" smtClean="0"/>
              <a:t>Great</a:t>
            </a:r>
            <a:r>
              <a:rPr lang="sv-SE" dirty="0" smtClean="0"/>
              <a:t> </a:t>
            </a:r>
            <a:r>
              <a:rPr lang="en-US" dirty="0" smtClean="0"/>
              <a:t>opportunities”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08803"/>
            <a:ext cx="2952328" cy="221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descr="Bildresultat för infrastrukt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08803"/>
            <a:ext cx="3409950" cy="1343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8" name="Picture 6" descr="https://encrypted-tbn0.gstatic.com/images?q=tbn:ANd9GcTCcZ6YodkTsCZIXk1xYwrwVyVsTs9wJ1CJkLgUZfMIh_Rh2RXaHyRu7n7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152502"/>
            <a:ext cx="2324100" cy="197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40" name="Picture 8" descr="Bildresultat för entreprenörsk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581128"/>
            <a:ext cx="2952750" cy="154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10" descr="Bildresultat för hjärn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4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0391" y="3444810"/>
            <a:ext cx="1839281" cy="1415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65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E-</a:t>
            </a:r>
            <a:r>
              <a:rPr lang="sv-SE" dirty="0" err="1"/>
              <a:t>health</a:t>
            </a:r>
            <a:r>
              <a:rPr lang="sv-SE" dirty="0"/>
              <a:t> in </a:t>
            </a:r>
            <a:r>
              <a:rPr lang="sv-SE" dirty="0" smtClean="0"/>
              <a:t>Sweden</a:t>
            </a:r>
            <a:br>
              <a:rPr lang="sv-SE" dirty="0" smtClean="0"/>
            </a:br>
            <a:r>
              <a:rPr lang="en-US" dirty="0" smtClean="0"/>
              <a:t>…..some obstacles</a:t>
            </a:r>
            <a:endParaRPr lang="en-US" dirty="0"/>
          </a:p>
        </p:txBody>
      </p:sp>
      <p:sp>
        <p:nvSpPr>
          <p:cNvPr id="3" name="Platshållare för innehåll 2"/>
          <p:cNvSpPr>
            <a:spLocks noGrp="1"/>
          </p:cNvSpPr>
          <p:nvPr>
            <p:ph idx="1"/>
          </p:nvPr>
        </p:nvSpPr>
        <p:spPr/>
        <p:txBody>
          <a:bodyPr/>
          <a:lstStyle/>
          <a:p>
            <a:pPr marL="514350" indent="-514350">
              <a:buFont typeface="+mj-lt"/>
              <a:buAutoNum type="arabicPeriod"/>
            </a:pPr>
            <a:r>
              <a:rPr lang="en-US" dirty="0"/>
              <a:t>Lack of national principal and </a:t>
            </a:r>
            <a:r>
              <a:rPr lang="en-US" dirty="0" smtClean="0"/>
              <a:t>perspective</a:t>
            </a:r>
          </a:p>
          <a:p>
            <a:pPr marL="514350" indent="-514350">
              <a:buFont typeface="+mj-lt"/>
              <a:buAutoNum type="arabicPeriod"/>
            </a:pPr>
            <a:r>
              <a:rPr lang="en-US" dirty="0" smtClean="0"/>
              <a:t>Lack </a:t>
            </a:r>
            <a:r>
              <a:rPr lang="en-US" dirty="0"/>
              <a:t>of </a:t>
            </a:r>
            <a:r>
              <a:rPr lang="en-US" dirty="0" smtClean="0"/>
              <a:t>competence</a:t>
            </a:r>
          </a:p>
          <a:p>
            <a:pPr marL="514350" indent="-514350">
              <a:buFont typeface="+mj-lt"/>
              <a:buAutoNum type="arabicPeriod"/>
            </a:pPr>
            <a:r>
              <a:rPr lang="en-US" dirty="0" smtClean="0"/>
              <a:t>Lack of coordination</a:t>
            </a:r>
          </a:p>
        </p:txBody>
      </p:sp>
    </p:spTree>
    <p:extLst>
      <p:ext uri="{BB962C8B-B14F-4D97-AF65-F5344CB8AC3E}">
        <p14:creationId xmlns:p14="http://schemas.microsoft.com/office/powerpoint/2010/main" val="3384957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Players </a:t>
            </a:r>
            <a:r>
              <a:rPr lang="en-US" dirty="0"/>
              <a:t>in </a:t>
            </a:r>
            <a:r>
              <a:rPr lang="en-US" dirty="0" smtClean="0"/>
              <a:t>e-health</a:t>
            </a:r>
            <a:endParaRPr lang="en-US" dirty="0"/>
          </a:p>
        </p:txBody>
      </p:sp>
      <p:sp>
        <p:nvSpPr>
          <p:cNvPr id="3" name="Platshållare för innehåll 2"/>
          <p:cNvSpPr>
            <a:spLocks noGrp="1"/>
          </p:cNvSpPr>
          <p:nvPr>
            <p:ph idx="1"/>
          </p:nvPr>
        </p:nvSpPr>
        <p:spPr>
          <a:xfrm>
            <a:off x="457200" y="1600204"/>
            <a:ext cx="5410944" cy="4525963"/>
          </a:xfrm>
        </p:spPr>
        <p:txBody>
          <a:bodyPr>
            <a:normAutofit fontScale="85000" lnSpcReduction="10000"/>
          </a:bodyPr>
          <a:lstStyle/>
          <a:p>
            <a:pPr marL="514350" indent="-514350">
              <a:buFont typeface="+mj-lt"/>
              <a:buAutoNum type="arabicPeriod"/>
            </a:pPr>
            <a:r>
              <a:rPr lang="sv-SE" dirty="0" err="1" smtClean="0"/>
              <a:t>Political</a:t>
            </a:r>
            <a:r>
              <a:rPr lang="sv-SE" dirty="0" smtClean="0"/>
              <a:t> </a:t>
            </a:r>
            <a:r>
              <a:rPr lang="sv-SE" dirty="0"/>
              <a:t>and </a:t>
            </a:r>
            <a:r>
              <a:rPr lang="sv-SE" dirty="0" err="1"/>
              <a:t>financial</a:t>
            </a:r>
            <a:r>
              <a:rPr lang="sv-SE" dirty="0"/>
              <a:t> </a:t>
            </a:r>
            <a:r>
              <a:rPr lang="sv-SE" dirty="0" err="1" smtClean="0"/>
              <a:t>governance</a:t>
            </a:r>
            <a:endParaRPr lang="sv-SE" dirty="0" smtClean="0"/>
          </a:p>
          <a:p>
            <a:pPr marL="514350" indent="-514350">
              <a:buFont typeface="+mj-lt"/>
              <a:buAutoNum type="arabicPeriod"/>
            </a:pPr>
            <a:r>
              <a:rPr lang="sv-SE" dirty="0" smtClean="0"/>
              <a:t>Supervision </a:t>
            </a:r>
            <a:r>
              <a:rPr lang="sv-SE" dirty="0"/>
              <a:t>and </a:t>
            </a:r>
            <a:r>
              <a:rPr lang="sv-SE" dirty="0" smtClean="0"/>
              <a:t>standards</a:t>
            </a:r>
          </a:p>
          <a:p>
            <a:pPr marL="514350" indent="-514350">
              <a:buFont typeface="+mj-lt"/>
              <a:buAutoNum type="arabicPeriod"/>
            </a:pPr>
            <a:r>
              <a:rPr lang="sv-SE" dirty="0" err="1" smtClean="0"/>
              <a:t>Strategic</a:t>
            </a:r>
            <a:r>
              <a:rPr lang="sv-SE" dirty="0" smtClean="0"/>
              <a:t> management</a:t>
            </a:r>
          </a:p>
          <a:p>
            <a:pPr marL="514350" indent="-514350">
              <a:buFont typeface="+mj-lt"/>
              <a:buAutoNum type="arabicPeriod"/>
            </a:pPr>
            <a:r>
              <a:rPr lang="sv-SE" dirty="0" err="1" smtClean="0"/>
              <a:t>Operational</a:t>
            </a:r>
            <a:r>
              <a:rPr lang="sv-SE" dirty="0" smtClean="0"/>
              <a:t> </a:t>
            </a:r>
            <a:r>
              <a:rPr lang="sv-SE" dirty="0" err="1" smtClean="0"/>
              <a:t>control</a:t>
            </a:r>
            <a:endParaRPr lang="sv-SE" dirty="0" smtClean="0"/>
          </a:p>
          <a:p>
            <a:pPr marL="514350" indent="-514350">
              <a:buFont typeface="+mj-lt"/>
              <a:buAutoNum type="arabicPeriod"/>
            </a:pPr>
            <a:r>
              <a:rPr lang="en-US" dirty="0"/>
              <a:t>National Development and management </a:t>
            </a:r>
            <a:endParaRPr lang="en-US" dirty="0" smtClean="0"/>
          </a:p>
          <a:p>
            <a:pPr marL="514350" indent="-514350">
              <a:buFont typeface="+mj-lt"/>
              <a:buAutoNum type="arabicPeriod"/>
            </a:pPr>
            <a:r>
              <a:rPr lang="en-US" dirty="0" smtClean="0"/>
              <a:t>Regional </a:t>
            </a:r>
            <a:r>
              <a:rPr lang="en-US" dirty="0"/>
              <a:t>and local development and management </a:t>
            </a:r>
            <a:endParaRPr lang="en-US" dirty="0" smtClean="0"/>
          </a:p>
          <a:p>
            <a:pPr marL="514350" indent="-514350">
              <a:buFont typeface="+mj-lt"/>
              <a:buAutoNum type="arabicPeriod"/>
            </a:pPr>
            <a:r>
              <a:rPr lang="en-US" dirty="0" smtClean="0"/>
              <a:t>Operation</a:t>
            </a:r>
            <a:endParaRPr lang="en-US" dirty="0"/>
          </a:p>
        </p:txBody>
      </p:sp>
      <p:sp>
        <p:nvSpPr>
          <p:cNvPr id="4" name="textruta 3"/>
          <p:cNvSpPr txBox="1"/>
          <p:nvPr/>
        </p:nvSpPr>
        <p:spPr>
          <a:xfrm>
            <a:off x="5856555" y="2636912"/>
            <a:ext cx="2987824"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US" dirty="0" smtClean="0"/>
              <a:t>Government</a:t>
            </a:r>
          </a:p>
          <a:p>
            <a:pPr marL="285750" indent="-285750">
              <a:buFont typeface="Arial" panose="020B0604020202020204" pitchFamily="34" charset="0"/>
              <a:buChar char="•"/>
            </a:pPr>
            <a:r>
              <a:rPr lang="sv-SE" dirty="0" err="1" smtClean="0"/>
              <a:t>Government</a:t>
            </a:r>
            <a:r>
              <a:rPr lang="sv-SE" dirty="0" smtClean="0"/>
              <a:t> </a:t>
            </a:r>
            <a:r>
              <a:rPr lang="sv-SE" dirty="0" err="1" smtClean="0"/>
              <a:t>agencies</a:t>
            </a:r>
            <a:endParaRPr lang="sv-SE" dirty="0" smtClean="0"/>
          </a:p>
          <a:p>
            <a:pPr marL="285750" indent="-285750">
              <a:buFont typeface="Arial" panose="020B0604020202020204" pitchFamily="34" charset="0"/>
              <a:buChar char="•"/>
            </a:pPr>
            <a:r>
              <a:rPr lang="sv-SE" dirty="0" err="1" smtClean="0"/>
              <a:t>Counties</a:t>
            </a:r>
            <a:r>
              <a:rPr lang="sv-SE" dirty="0" smtClean="0"/>
              <a:t> (22)</a:t>
            </a:r>
          </a:p>
          <a:p>
            <a:pPr marL="285750" indent="-285750">
              <a:buFont typeface="Arial" panose="020B0604020202020204" pitchFamily="34" charset="0"/>
              <a:buChar char="•"/>
            </a:pPr>
            <a:r>
              <a:rPr lang="sv-SE" dirty="0" err="1" smtClean="0"/>
              <a:t>Municipalities</a:t>
            </a:r>
            <a:r>
              <a:rPr lang="sv-SE" dirty="0" smtClean="0"/>
              <a:t> (290)</a:t>
            </a:r>
            <a:endParaRPr lang="en-US" dirty="0"/>
          </a:p>
        </p:txBody>
      </p:sp>
      <p:sp>
        <p:nvSpPr>
          <p:cNvPr id="5" name="textruta 4"/>
          <p:cNvSpPr txBox="1"/>
          <p:nvPr/>
        </p:nvSpPr>
        <p:spPr>
          <a:xfrm>
            <a:off x="8207896" y="6381328"/>
            <a:ext cx="936104" cy="461665"/>
          </a:xfrm>
          <a:prstGeom prst="rect">
            <a:avLst/>
          </a:prstGeom>
          <a:noFill/>
        </p:spPr>
        <p:txBody>
          <a:bodyPr wrap="square" rtlCol="0">
            <a:spAutoFit/>
          </a:bodyPr>
          <a:lstStyle/>
          <a:p>
            <a:pPr algn="ctr"/>
            <a:r>
              <a:rPr lang="en-US" sz="2400" dirty="0" smtClean="0">
                <a:latin typeface="Calibri"/>
              </a:rPr>
              <a:t>❶</a:t>
            </a:r>
            <a:endParaRPr lang="en-US" sz="2400" dirty="0"/>
          </a:p>
        </p:txBody>
      </p:sp>
    </p:spTree>
    <p:extLst>
      <p:ext uri="{BB962C8B-B14F-4D97-AF65-F5344CB8AC3E}">
        <p14:creationId xmlns:p14="http://schemas.microsoft.com/office/powerpoint/2010/main" val="334105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smtClean="0"/>
              <a:t>Lack of competence using Information </a:t>
            </a:r>
            <a:endParaRPr lang="en-US" dirty="0"/>
          </a:p>
        </p:txBody>
      </p:sp>
      <p:sp>
        <p:nvSpPr>
          <p:cNvPr id="3" name="Platshållare för innehåll 2"/>
          <p:cNvSpPr>
            <a:spLocks noGrp="1"/>
          </p:cNvSpPr>
          <p:nvPr>
            <p:ph idx="1"/>
          </p:nvPr>
        </p:nvSpPr>
        <p:spPr/>
        <p:txBody>
          <a:bodyPr/>
          <a:lstStyle/>
          <a:p>
            <a:r>
              <a:rPr lang="en-US" dirty="0"/>
              <a:t>In 2014, then </a:t>
            </a:r>
            <a:r>
              <a:rPr lang="en-US" dirty="0" smtClean="0"/>
              <a:t>roughly </a:t>
            </a:r>
            <a:r>
              <a:rPr lang="en-US" dirty="0"/>
              <a:t>11 percent of all </a:t>
            </a:r>
            <a:r>
              <a:rPr lang="en-US" dirty="0" smtClean="0"/>
              <a:t>decided (Lex Maria) </a:t>
            </a:r>
            <a:r>
              <a:rPr lang="en-US" dirty="0"/>
              <a:t>complaints </a:t>
            </a:r>
            <a:r>
              <a:rPr lang="en-US" dirty="0" smtClean="0"/>
              <a:t>of:</a:t>
            </a:r>
          </a:p>
          <a:p>
            <a:pPr lvl="1"/>
            <a:r>
              <a:rPr lang="en-US" dirty="0" smtClean="0"/>
              <a:t>lack </a:t>
            </a:r>
            <a:r>
              <a:rPr lang="en-US" dirty="0"/>
              <a:t>of </a:t>
            </a:r>
            <a:r>
              <a:rPr lang="en-US" dirty="0" smtClean="0"/>
              <a:t>information</a:t>
            </a:r>
          </a:p>
          <a:p>
            <a:pPr lvl="1"/>
            <a:r>
              <a:rPr lang="en-US" dirty="0" smtClean="0"/>
              <a:t>information security</a:t>
            </a:r>
          </a:p>
          <a:p>
            <a:pPr lvl="1"/>
            <a:r>
              <a:rPr lang="en-US" dirty="0" smtClean="0"/>
              <a:t>referral </a:t>
            </a:r>
            <a:r>
              <a:rPr lang="en-US" dirty="0"/>
              <a:t>management . </a:t>
            </a:r>
            <a:endParaRPr lang="en-US" dirty="0" smtClean="0"/>
          </a:p>
          <a:p>
            <a:r>
              <a:rPr lang="en-US" dirty="0" smtClean="0"/>
              <a:t>Regarding </a:t>
            </a:r>
            <a:r>
              <a:rPr lang="en-US" dirty="0"/>
              <a:t>individual complaints where IVO has also criticized the corresponding figure is 33 percent.</a:t>
            </a:r>
          </a:p>
        </p:txBody>
      </p:sp>
      <p:sp>
        <p:nvSpPr>
          <p:cNvPr id="4" name="textruta 3"/>
          <p:cNvSpPr txBox="1"/>
          <p:nvPr/>
        </p:nvSpPr>
        <p:spPr>
          <a:xfrm>
            <a:off x="8172400" y="6351711"/>
            <a:ext cx="936104" cy="461665"/>
          </a:xfrm>
          <a:prstGeom prst="rect">
            <a:avLst/>
          </a:prstGeom>
          <a:noFill/>
        </p:spPr>
        <p:txBody>
          <a:bodyPr wrap="square" rtlCol="0">
            <a:spAutoFit/>
          </a:bodyPr>
          <a:lstStyle/>
          <a:p>
            <a:pPr algn="ctr"/>
            <a:r>
              <a:rPr lang="en-US" sz="2400" dirty="0" smtClean="0">
                <a:latin typeface="Calibri"/>
              </a:rPr>
              <a:t>❷</a:t>
            </a:r>
            <a:endParaRPr lang="en-US" sz="2400" dirty="0"/>
          </a:p>
        </p:txBody>
      </p:sp>
    </p:spTree>
    <p:extLst>
      <p:ext uri="{BB962C8B-B14F-4D97-AF65-F5344CB8AC3E}">
        <p14:creationId xmlns:p14="http://schemas.microsoft.com/office/powerpoint/2010/main" val="15432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68627"/>
            <a:ext cx="8229600" cy="1344000"/>
          </a:xfrm>
        </p:spPr>
        <p:txBody>
          <a:bodyPr>
            <a:normAutofit/>
          </a:bodyPr>
          <a:lstStyle/>
          <a:p>
            <a:r>
              <a:rPr lang="en-US" sz="4000" dirty="0" smtClean="0"/>
              <a:t>Chains for personal </a:t>
            </a:r>
            <a:r>
              <a:rPr lang="en-US" sz="4000" dirty="0"/>
              <a:t>care </a:t>
            </a:r>
            <a:r>
              <a:rPr lang="en-US" sz="4000" dirty="0" smtClean="0"/>
              <a:t>breaks up and changes</a:t>
            </a:r>
            <a:endParaRPr lang="sv-SE" sz="4000" dirty="0"/>
          </a:p>
        </p:txBody>
      </p:sp>
      <p:pic>
        <p:nvPicPr>
          <p:cNvPr id="29" name="Picture 28"/>
          <p:cNvPicPr>
            <a:picLocks noChangeAspect="1"/>
          </p:cNvPicPr>
          <p:nvPr/>
        </p:nvPicPr>
        <p:blipFill>
          <a:blip r:embed="rId3"/>
          <a:stretch>
            <a:fillRect/>
          </a:stretch>
        </p:blipFill>
        <p:spPr>
          <a:xfrm>
            <a:off x="683568" y="1772816"/>
            <a:ext cx="7659761" cy="4814133"/>
          </a:xfrm>
          <a:prstGeom prst="rect">
            <a:avLst/>
          </a:prstGeom>
        </p:spPr>
      </p:pic>
      <p:sp>
        <p:nvSpPr>
          <p:cNvPr id="4" name="textruta 3"/>
          <p:cNvSpPr txBox="1"/>
          <p:nvPr/>
        </p:nvSpPr>
        <p:spPr>
          <a:xfrm>
            <a:off x="7380312" y="6586949"/>
            <a:ext cx="1763688" cy="261610"/>
          </a:xfrm>
          <a:prstGeom prst="rect">
            <a:avLst/>
          </a:prstGeom>
          <a:noFill/>
        </p:spPr>
        <p:txBody>
          <a:bodyPr wrap="square" rtlCol="0">
            <a:spAutoFit/>
          </a:bodyPr>
          <a:lstStyle/>
          <a:p>
            <a:r>
              <a:rPr lang="sv-SE" sz="1100" dirty="0" smtClean="0"/>
              <a:t>Källa: Tieto</a:t>
            </a:r>
            <a:endParaRPr lang="sv-SE" sz="1100" dirty="0"/>
          </a:p>
        </p:txBody>
      </p:sp>
      <p:sp>
        <p:nvSpPr>
          <p:cNvPr id="5" name="textruta 4"/>
          <p:cNvSpPr txBox="1"/>
          <p:nvPr/>
        </p:nvSpPr>
        <p:spPr>
          <a:xfrm>
            <a:off x="8172400" y="6351711"/>
            <a:ext cx="936104" cy="461665"/>
          </a:xfrm>
          <a:prstGeom prst="rect">
            <a:avLst/>
          </a:prstGeom>
          <a:noFill/>
        </p:spPr>
        <p:txBody>
          <a:bodyPr wrap="square" rtlCol="0">
            <a:spAutoFit/>
          </a:bodyPr>
          <a:lstStyle/>
          <a:p>
            <a:pPr algn="ctr"/>
            <a:r>
              <a:rPr lang="en-US" sz="2400" dirty="0" smtClean="0">
                <a:latin typeface="Calibri"/>
              </a:rPr>
              <a:t>❸</a:t>
            </a:r>
            <a:endParaRPr lang="en-US" sz="2400" dirty="0"/>
          </a:p>
        </p:txBody>
      </p:sp>
    </p:spTree>
    <p:extLst>
      <p:ext uri="{BB962C8B-B14F-4D97-AF65-F5344CB8AC3E}">
        <p14:creationId xmlns:p14="http://schemas.microsoft.com/office/powerpoint/2010/main" val="534095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1143000"/>
          </a:xfrm>
        </p:spPr>
        <p:txBody>
          <a:bodyPr>
            <a:normAutofit/>
          </a:bodyPr>
          <a:lstStyle/>
          <a:p>
            <a:r>
              <a:rPr lang="sv-SE" dirty="0" smtClean="0"/>
              <a:t>A </a:t>
            </a:r>
            <a:r>
              <a:rPr lang="sv-SE" dirty="0" err="1" smtClean="0"/>
              <a:t>care</a:t>
            </a:r>
            <a:r>
              <a:rPr lang="sv-SE" dirty="0" smtClean="0"/>
              <a:t> </a:t>
            </a:r>
            <a:r>
              <a:rPr lang="sv-SE" dirty="0" err="1" smtClean="0"/>
              <a:t>model</a:t>
            </a:r>
            <a:r>
              <a:rPr lang="sv-SE" dirty="0" smtClean="0"/>
              <a:t> for the </a:t>
            </a:r>
            <a:r>
              <a:rPr lang="sv-SE" dirty="0" err="1" smtClean="0"/>
              <a:t>future</a:t>
            </a:r>
            <a:r>
              <a:rPr lang="sv-SE" dirty="0" smtClean="0"/>
              <a:t>?</a:t>
            </a:r>
            <a:endParaRPr lang="sv-SE"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2" t="12715" r="1490" b="6251"/>
          <a:stretch/>
        </p:blipFill>
        <p:spPr bwMode="auto">
          <a:xfrm>
            <a:off x="323528" y="1014937"/>
            <a:ext cx="8196338" cy="405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98" t="16487" r="7591" b="35021"/>
          <a:stretch/>
        </p:blipFill>
        <p:spPr bwMode="auto">
          <a:xfrm>
            <a:off x="1656434" y="5013176"/>
            <a:ext cx="5791570" cy="178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8172400" y="6351711"/>
            <a:ext cx="936104" cy="461665"/>
          </a:xfrm>
          <a:prstGeom prst="rect">
            <a:avLst/>
          </a:prstGeom>
          <a:noFill/>
        </p:spPr>
        <p:txBody>
          <a:bodyPr wrap="square" rtlCol="0">
            <a:spAutoFit/>
          </a:bodyPr>
          <a:lstStyle/>
          <a:p>
            <a:pPr algn="ctr"/>
            <a:r>
              <a:rPr lang="en-US" sz="2400" dirty="0" smtClean="0">
                <a:latin typeface="Calibri"/>
              </a:rPr>
              <a:t>❸</a:t>
            </a:r>
            <a:endParaRPr lang="en-US" sz="2400" dirty="0"/>
          </a:p>
        </p:txBody>
      </p:sp>
    </p:spTree>
    <p:extLst>
      <p:ext uri="{BB962C8B-B14F-4D97-AF65-F5344CB8AC3E}">
        <p14:creationId xmlns:p14="http://schemas.microsoft.com/office/powerpoint/2010/main" val="32289769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3.xml><?xml version="1.0" encoding="utf-8"?>
<a:theme xmlns:a="http://schemas.openxmlformats.org/drawingml/2006/main" name="1_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4.xml><?xml version="1.0" encoding="utf-8"?>
<a:theme xmlns:a="http://schemas.openxmlformats.org/drawingml/2006/main" name="2_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5.xml><?xml version="1.0" encoding="utf-8"?>
<a:theme xmlns:a="http://schemas.openxmlformats.org/drawingml/2006/main" name="3_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6.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539</Words>
  <Application>Microsoft Office PowerPoint</Application>
  <PresentationFormat>Näytössä katseltava diaesitys (4:3)</PresentationFormat>
  <Paragraphs>70</Paragraphs>
  <Slides>10</Slides>
  <Notes>7</Notes>
  <HiddenSlides>0</HiddenSlides>
  <MMClips>0</MMClips>
  <ScaleCrop>false</ScaleCrop>
  <HeadingPairs>
    <vt:vector size="6" baseType="variant">
      <vt:variant>
        <vt:lpstr>Teema</vt:lpstr>
      </vt:variant>
      <vt:variant>
        <vt:i4>6</vt:i4>
      </vt:variant>
      <vt:variant>
        <vt:lpstr>Upotetut OLE-palvelimet</vt:lpstr>
      </vt:variant>
      <vt:variant>
        <vt:i4>1</vt:i4>
      </vt:variant>
      <vt:variant>
        <vt:lpstr>Dian otsikot</vt:lpstr>
      </vt:variant>
      <vt:variant>
        <vt:i4>10</vt:i4>
      </vt:variant>
    </vt:vector>
  </HeadingPairs>
  <TitlesOfParts>
    <vt:vector size="17" baseType="lpstr">
      <vt:lpstr>Office-tema</vt:lpstr>
      <vt:lpstr>blank</vt:lpstr>
      <vt:lpstr>1_blank</vt:lpstr>
      <vt:lpstr>2_blank</vt:lpstr>
      <vt:lpstr>3_blank</vt:lpstr>
      <vt:lpstr>2_Office-tema</vt:lpstr>
      <vt:lpstr>think-cell Slide</vt:lpstr>
      <vt:lpstr>PowerPoint-esitys</vt:lpstr>
      <vt:lpstr>About the Health and Social Care Inspectorate (IVO)</vt:lpstr>
      <vt:lpstr>E-health in Sweden</vt:lpstr>
      <vt:lpstr>E-health in Sweden ”Great opportunities”</vt:lpstr>
      <vt:lpstr>E-health in Sweden …..some obstacles</vt:lpstr>
      <vt:lpstr>Players in e-health</vt:lpstr>
      <vt:lpstr>Lack of competence using Information </vt:lpstr>
      <vt:lpstr>Chains for personal care breaks up and changes</vt:lpstr>
      <vt:lpstr>A care model for the future?</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IT-strategi</dc:title>
  <dc:creator>Olsson, Jonas</dc:creator>
  <cp:lastModifiedBy>Malava Arttu</cp:lastModifiedBy>
  <cp:revision>120</cp:revision>
  <cp:lastPrinted>2015-08-24T08:08:49Z</cp:lastPrinted>
  <dcterms:created xsi:type="dcterms:W3CDTF">2014-10-13T09:48:38Z</dcterms:created>
  <dcterms:modified xsi:type="dcterms:W3CDTF">2015-09-22T12:10:47Z</dcterms:modified>
</cp:coreProperties>
</file>