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7"/>
  </p:notesMasterIdLst>
  <p:handoutMasterIdLst>
    <p:handoutMasterId r:id="rId18"/>
  </p:handoutMasterIdLst>
  <p:sldIdLst>
    <p:sldId id="259" r:id="rId6"/>
    <p:sldId id="412" r:id="rId7"/>
    <p:sldId id="443" r:id="rId8"/>
    <p:sldId id="441" r:id="rId9"/>
    <p:sldId id="439" r:id="rId10"/>
    <p:sldId id="431" r:id="rId11"/>
    <p:sldId id="442" r:id="rId12"/>
    <p:sldId id="312" r:id="rId13"/>
    <p:sldId id="436" r:id="rId14"/>
    <p:sldId id="434" r:id="rId15"/>
    <p:sldId id="379" r:id="rId16"/>
  </p:sldIdLst>
  <p:sldSz cx="9144000" cy="6858000" type="screen4x3"/>
  <p:notesSz cx="6858000" cy="9296400"/>
  <p:defaultTextStyle>
    <a:defPPr>
      <a:defRPr lang="en-US"/>
    </a:defPPr>
    <a:lvl1pPr algn="r" rtl="0" fontAlgn="base">
      <a:spcBef>
        <a:spcPct val="0"/>
      </a:spcBef>
      <a:spcAft>
        <a:spcPct val="0"/>
      </a:spcAft>
      <a:defRPr sz="2200" kern="1200">
        <a:solidFill>
          <a:schemeClr val="bg1"/>
        </a:solidFill>
        <a:latin typeface="Arial" charset="0"/>
        <a:ea typeface="+mn-ea"/>
        <a:cs typeface="+mn-cs"/>
      </a:defRPr>
    </a:lvl1pPr>
    <a:lvl2pPr marL="457200" algn="r" rtl="0" fontAlgn="base">
      <a:spcBef>
        <a:spcPct val="0"/>
      </a:spcBef>
      <a:spcAft>
        <a:spcPct val="0"/>
      </a:spcAft>
      <a:defRPr sz="2200" kern="1200">
        <a:solidFill>
          <a:schemeClr val="bg1"/>
        </a:solidFill>
        <a:latin typeface="Arial" charset="0"/>
        <a:ea typeface="+mn-ea"/>
        <a:cs typeface="+mn-cs"/>
      </a:defRPr>
    </a:lvl2pPr>
    <a:lvl3pPr marL="914400" algn="r" rtl="0" fontAlgn="base">
      <a:spcBef>
        <a:spcPct val="0"/>
      </a:spcBef>
      <a:spcAft>
        <a:spcPct val="0"/>
      </a:spcAft>
      <a:defRPr sz="2200" kern="1200">
        <a:solidFill>
          <a:schemeClr val="bg1"/>
        </a:solidFill>
        <a:latin typeface="Arial" charset="0"/>
        <a:ea typeface="+mn-ea"/>
        <a:cs typeface="+mn-cs"/>
      </a:defRPr>
    </a:lvl3pPr>
    <a:lvl4pPr marL="1371600" algn="r" rtl="0" fontAlgn="base">
      <a:spcBef>
        <a:spcPct val="0"/>
      </a:spcBef>
      <a:spcAft>
        <a:spcPct val="0"/>
      </a:spcAft>
      <a:defRPr sz="2200" kern="1200">
        <a:solidFill>
          <a:schemeClr val="bg1"/>
        </a:solidFill>
        <a:latin typeface="Arial" charset="0"/>
        <a:ea typeface="+mn-ea"/>
        <a:cs typeface="+mn-cs"/>
      </a:defRPr>
    </a:lvl4pPr>
    <a:lvl5pPr marL="1828800" algn="r" rtl="0" fontAlgn="base">
      <a:spcBef>
        <a:spcPct val="0"/>
      </a:spcBef>
      <a:spcAft>
        <a:spcPct val="0"/>
      </a:spcAft>
      <a:defRPr sz="2200" kern="1200">
        <a:solidFill>
          <a:schemeClr val="bg1"/>
        </a:solidFill>
        <a:latin typeface="Arial" charset="0"/>
        <a:ea typeface="+mn-ea"/>
        <a:cs typeface="+mn-cs"/>
      </a:defRPr>
    </a:lvl5pPr>
    <a:lvl6pPr marL="2286000" algn="l" defTabSz="914400" rtl="0" eaLnBrk="1" latinLnBrk="0" hangingPunct="1">
      <a:defRPr sz="2200" kern="1200">
        <a:solidFill>
          <a:schemeClr val="bg1"/>
        </a:solidFill>
        <a:latin typeface="Arial" charset="0"/>
        <a:ea typeface="+mn-ea"/>
        <a:cs typeface="+mn-cs"/>
      </a:defRPr>
    </a:lvl6pPr>
    <a:lvl7pPr marL="2743200" algn="l" defTabSz="914400" rtl="0" eaLnBrk="1" latinLnBrk="0" hangingPunct="1">
      <a:defRPr sz="2200" kern="1200">
        <a:solidFill>
          <a:schemeClr val="bg1"/>
        </a:solidFill>
        <a:latin typeface="Arial" charset="0"/>
        <a:ea typeface="+mn-ea"/>
        <a:cs typeface="+mn-cs"/>
      </a:defRPr>
    </a:lvl7pPr>
    <a:lvl8pPr marL="3200400" algn="l" defTabSz="914400" rtl="0" eaLnBrk="1" latinLnBrk="0" hangingPunct="1">
      <a:defRPr sz="2200" kern="1200">
        <a:solidFill>
          <a:schemeClr val="bg1"/>
        </a:solidFill>
        <a:latin typeface="Arial" charset="0"/>
        <a:ea typeface="+mn-ea"/>
        <a:cs typeface="+mn-cs"/>
      </a:defRPr>
    </a:lvl8pPr>
    <a:lvl9pPr marL="3657600" algn="l" defTabSz="914400" rtl="0" eaLnBrk="1" latinLnBrk="0" hangingPunct="1">
      <a:defRPr sz="2200"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CC3300"/>
    <a:srgbClr val="FF3300"/>
    <a:srgbClr val="008080"/>
    <a:srgbClr val="006699"/>
    <a:srgbClr val="27325C"/>
    <a:srgbClr val="660066"/>
    <a:srgbClr val="B300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46" autoAdjust="0"/>
    <p:restoredTop sz="94718" autoAdjust="0"/>
  </p:normalViewPr>
  <p:slideViewPr>
    <p:cSldViewPr>
      <p:cViewPr>
        <p:scale>
          <a:sx n="75" d="100"/>
          <a:sy n="75" d="100"/>
        </p:scale>
        <p:origin x="-14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2160" y="-102"/>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AFC6C8-61EC-4C7C-AB7E-2D46295B18E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IE"/>
        </a:p>
      </dgm:t>
    </dgm:pt>
    <dgm:pt modelId="{7AF268DA-B3CC-4E55-BBE4-CF09B6F305E6}">
      <dgm:prSet phldrT="[Text]" custT="1"/>
      <dgm:spPr/>
      <dgm:t>
        <a:bodyPr/>
        <a:lstStyle/>
        <a:p>
          <a:r>
            <a:rPr lang="en-GB" sz="1600" b="1" dirty="0" smtClean="0">
              <a:effectLst>
                <a:outerShdw blurRad="38100" dist="38100" dir="2700000" algn="tl">
                  <a:srgbClr val="000000">
                    <a:alpha val="43137"/>
                  </a:srgbClr>
                </a:outerShdw>
              </a:effectLst>
            </a:rPr>
            <a:t>Total public expenditure</a:t>
          </a:r>
        </a:p>
        <a:p>
          <a:r>
            <a:rPr lang="en-GB" sz="1400" dirty="0" smtClean="0"/>
            <a:t>€13.9bn (8.9% of GDP) </a:t>
          </a:r>
        </a:p>
        <a:p>
          <a:r>
            <a:rPr lang="en-GB" sz="1400" dirty="0" smtClean="0"/>
            <a:t>100,266 employees</a:t>
          </a:r>
        </a:p>
      </dgm:t>
    </dgm:pt>
    <dgm:pt modelId="{47754B65-AA55-4379-A09A-B3E440F96608}" type="parTrans" cxnId="{6D9E2763-FE76-4290-BC64-4AA01402DDFB}">
      <dgm:prSet/>
      <dgm:spPr/>
      <dgm:t>
        <a:bodyPr/>
        <a:lstStyle/>
        <a:p>
          <a:endParaRPr lang="en-IE"/>
        </a:p>
      </dgm:t>
    </dgm:pt>
    <dgm:pt modelId="{3F9C9568-E3F7-4154-9706-BEFDBBA4F6F7}" type="sibTrans" cxnId="{6D9E2763-FE76-4290-BC64-4AA01402DDFB}">
      <dgm:prSet/>
      <dgm:spPr/>
      <dgm:t>
        <a:bodyPr/>
        <a:lstStyle/>
        <a:p>
          <a:endParaRPr lang="en-IE"/>
        </a:p>
      </dgm:t>
    </dgm:pt>
    <dgm:pt modelId="{451AE4C7-8271-43D3-B7F0-D7411CF032EE}">
      <dgm:prSet phldrT="[Text]" custT="1"/>
      <dgm:spPr/>
      <dgm:t>
        <a:bodyPr/>
        <a:lstStyle/>
        <a:p>
          <a:r>
            <a:rPr lang="en-IE" sz="1600" b="1" baseline="0" smtClean="0">
              <a:effectLst>
                <a:outerShdw blurRad="38100" dist="38100" dir="2700000" algn="tl">
                  <a:srgbClr val="000000">
                    <a:alpha val="43137"/>
                  </a:srgbClr>
                </a:outerShdw>
              </a:effectLst>
            </a:rPr>
            <a:t>Hospitals</a:t>
          </a:r>
          <a:endParaRPr lang="en-IE" sz="1600" baseline="0" smtClean="0">
            <a:effectLst>
              <a:outerShdw blurRad="38100" dist="38100" dir="2700000" algn="tl">
                <a:srgbClr val="000000">
                  <a:alpha val="43137"/>
                </a:srgbClr>
              </a:outerShdw>
            </a:effectLst>
          </a:endParaRPr>
        </a:p>
        <a:p>
          <a:r>
            <a:rPr lang="en-IE" sz="1400" baseline="0" smtClean="0"/>
            <a:t>1.53m inpatients &amp; day cases</a:t>
          </a:r>
        </a:p>
        <a:p>
          <a:r>
            <a:rPr lang="en-GB" sz="1400" smtClean="0"/>
            <a:t>1.28m emergency department attendances  </a:t>
          </a:r>
          <a:endParaRPr lang="en-IE" sz="1600" dirty="0" smtClean="0"/>
        </a:p>
      </dgm:t>
    </dgm:pt>
    <dgm:pt modelId="{1A54544F-4392-409D-9767-06AD65B7E905}" type="parTrans" cxnId="{0BEB3C55-DD66-491D-94F2-0C874F45F29B}">
      <dgm:prSet/>
      <dgm:spPr/>
      <dgm:t>
        <a:bodyPr/>
        <a:lstStyle/>
        <a:p>
          <a:endParaRPr lang="en-IE"/>
        </a:p>
      </dgm:t>
    </dgm:pt>
    <dgm:pt modelId="{15A7BDA4-EF50-4101-AF66-0F67256EAC2A}" type="sibTrans" cxnId="{0BEB3C55-DD66-491D-94F2-0C874F45F29B}">
      <dgm:prSet/>
      <dgm:spPr/>
      <dgm:t>
        <a:bodyPr/>
        <a:lstStyle/>
        <a:p>
          <a:endParaRPr lang="en-IE"/>
        </a:p>
      </dgm:t>
    </dgm:pt>
    <dgm:pt modelId="{731F55F0-6F00-454E-A1D1-6F1DB5D947B9}">
      <dgm:prSet phldrT="[Text]" custT="1"/>
      <dgm:spPr/>
      <dgm:t>
        <a:bodyPr/>
        <a:lstStyle/>
        <a:p>
          <a:r>
            <a:rPr lang="en-IE" sz="1600" b="1" dirty="0" smtClean="0">
              <a:effectLst>
                <a:outerShdw blurRad="38100" dist="38100" dir="2700000" algn="tl">
                  <a:srgbClr val="000000">
                    <a:alpha val="43137"/>
                  </a:srgbClr>
                </a:outerShdw>
              </a:effectLst>
            </a:rPr>
            <a:t>Residential care</a:t>
          </a:r>
        </a:p>
        <a:p>
          <a:r>
            <a:rPr lang="en-IE" sz="1400" dirty="0" smtClean="0"/>
            <a:t>28,785 beds for older &amp; dependant persons</a:t>
          </a:r>
        </a:p>
        <a:p>
          <a:r>
            <a:rPr lang="en-IE" sz="1400" dirty="0" smtClean="0"/>
            <a:t>9,800 persons with a disability</a:t>
          </a:r>
        </a:p>
        <a:p>
          <a:r>
            <a:rPr lang="en-IE" sz="1400" dirty="0" smtClean="0"/>
            <a:t>5,000 children</a:t>
          </a:r>
          <a:endParaRPr lang="en-IE" sz="1400" dirty="0"/>
        </a:p>
      </dgm:t>
    </dgm:pt>
    <dgm:pt modelId="{F444002E-668B-47C7-B110-6083CD3A6FAB}" type="parTrans" cxnId="{21F9E6AE-D7F2-4B57-9DCF-97DADD759FE4}">
      <dgm:prSet/>
      <dgm:spPr/>
      <dgm:t>
        <a:bodyPr/>
        <a:lstStyle/>
        <a:p>
          <a:endParaRPr lang="en-IE"/>
        </a:p>
      </dgm:t>
    </dgm:pt>
    <dgm:pt modelId="{28C7A6A2-D3C2-4AE7-B51A-CD257E6D58EC}" type="sibTrans" cxnId="{21F9E6AE-D7F2-4B57-9DCF-97DADD759FE4}">
      <dgm:prSet/>
      <dgm:spPr/>
      <dgm:t>
        <a:bodyPr/>
        <a:lstStyle/>
        <a:p>
          <a:endParaRPr lang="en-IE"/>
        </a:p>
      </dgm:t>
    </dgm:pt>
    <dgm:pt modelId="{8ECE3478-1598-43F4-B1FB-694E5119A5DD}">
      <dgm:prSet phldrT="[Text]" custT="1"/>
      <dgm:spPr/>
      <dgm:t>
        <a:bodyPr/>
        <a:lstStyle/>
        <a:p>
          <a:r>
            <a:rPr lang="en-IE" sz="1600" b="1" smtClean="0">
              <a:effectLst>
                <a:outerShdw blurRad="38100" dist="38100" dir="2700000" algn="tl">
                  <a:srgbClr val="000000">
                    <a:alpha val="43137"/>
                  </a:srgbClr>
                </a:outerShdw>
              </a:effectLst>
            </a:rPr>
            <a:t>Longstanding illness or health problem</a:t>
          </a:r>
        </a:p>
        <a:p>
          <a:r>
            <a:rPr lang="en-IE" sz="1400" b="0" smtClean="0"/>
            <a:t>33.9% of females </a:t>
          </a:r>
        </a:p>
        <a:p>
          <a:r>
            <a:rPr lang="en-IE" sz="1400" b="0" smtClean="0"/>
            <a:t>29.5% of males</a:t>
          </a:r>
          <a:endParaRPr lang="en-IE" sz="1400" b="0" dirty="0" smtClean="0"/>
        </a:p>
      </dgm:t>
    </dgm:pt>
    <dgm:pt modelId="{7D37CCD7-6AB7-463C-9734-4F498443CE88}" type="parTrans" cxnId="{71511173-411C-461C-B194-229265046890}">
      <dgm:prSet/>
      <dgm:spPr/>
      <dgm:t>
        <a:bodyPr/>
        <a:lstStyle/>
        <a:p>
          <a:endParaRPr lang="en-IE"/>
        </a:p>
      </dgm:t>
    </dgm:pt>
    <dgm:pt modelId="{E977BD3D-2C36-4840-974A-E494CECC4C6B}" type="sibTrans" cxnId="{71511173-411C-461C-B194-229265046890}">
      <dgm:prSet/>
      <dgm:spPr/>
      <dgm:t>
        <a:bodyPr/>
        <a:lstStyle/>
        <a:p>
          <a:endParaRPr lang="en-IE"/>
        </a:p>
      </dgm:t>
    </dgm:pt>
    <dgm:pt modelId="{E813F4C1-7042-4621-97D1-1999E4CD5782}">
      <dgm:prSet custT="1"/>
      <dgm:spPr/>
      <dgm:t>
        <a:bodyPr/>
        <a:lstStyle/>
        <a:p>
          <a:r>
            <a:rPr lang="en-IE" sz="1600" b="1" dirty="0" smtClean="0">
              <a:effectLst>
                <a:outerShdw blurRad="38100" dist="38100" dir="2700000" algn="tl">
                  <a:srgbClr val="000000">
                    <a:alpha val="43137"/>
                  </a:srgbClr>
                </a:outerShdw>
              </a:effectLst>
            </a:rPr>
            <a:t>Healthcare entitlement</a:t>
          </a:r>
        </a:p>
        <a:p>
          <a:r>
            <a:rPr lang="en-IE" sz="1400" b="0" dirty="0" smtClean="0">
              <a:effectLst>
                <a:outerShdw blurRad="38100" dist="38100" dir="2700000" algn="tl">
                  <a:srgbClr val="000000">
                    <a:alpha val="43137"/>
                  </a:srgbClr>
                </a:outerShdw>
              </a:effectLst>
            </a:rPr>
            <a:t>‘Medical card’ = 40.4%</a:t>
          </a:r>
        </a:p>
        <a:p>
          <a:r>
            <a:rPr lang="en-IE" sz="1400" b="0" dirty="0" smtClean="0">
              <a:effectLst>
                <a:outerShdw blurRad="38100" dist="38100" dir="2700000" algn="tl">
                  <a:srgbClr val="000000">
                    <a:alpha val="43137"/>
                  </a:srgbClr>
                </a:outerShdw>
              </a:effectLst>
            </a:rPr>
            <a:t>Private health insurance = 45%</a:t>
          </a:r>
          <a:endParaRPr lang="en-IE" sz="1400" b="0" dirty="0">
            <a:effectLst/>
          </a:endParaRPr>
        </a:p>
      </dgm:t>
    </dgm:pt>
    <dgm:pt modelId="{AE3BED3A-E79E-4AB7-8A30-A3D4490CA3FA}" type="parTrans" cxnId="{CDA10C5A-9F7A-4A3E-8FD2-5000F1036C33}">
      <dgm:prSet/>
      <dgm:spPr/>
      <dgm:t>
        <a:bodyPr/>
        <a:lstStyle/>
        <a:p>
          <a:endParaRPr lang="en-IE"/>
        </a:p>
      </dgm:t>
    </dgm:pt>
    <dgm:pt modelId="{7F355E8D-CA50-42F5-BDE0-6001C8897EDA}" type="sibTrans" cxnId="{CDA10C5A-9F7A-4A3E-8FD2-5000F1036C33}">
      <dgm:prSet/>
      <dgm:spPr/>
      <dgm:t>
        <a:bodyPr/>
        <a:lstStyle/>
        <a:p>
          <a:endParaRPr lang="en-IE"/>
        </a:p>
      </dgm:t>
    </dgm:pt>
    <dgm:pt modelId="{90697EB7-3BB3-4464-BA56-30C92498E71F}" type="pres">
      <dgm:prSet presAssocID="{93AFC6C8-61EC-4C7C-AB7E-2D46295B18E2}" presName="cycle" presStyleCnt="0">
        <dgm:presLayoutVars>
          <dgm:dir/>
          <dgm:resizeHandles val="exact"/>
        </dgm:presLayoutVars>
      </dgm:prSet>
      <dgm:spPr/>
      <dgm:t>
        <a:bodyPr/>
        <a:lstStyle/>
        <a:p>
          <a:endParaRPr lang="en-IE"/>
        </a:p>
      </dgm:t>
    </dgm:pt>
    <dgm:pt modelId="{14CB9C34-478D-4C18-95EA-9693F66B7055}" type="pres">
      <dgm:prSet presAssocID="{7AF268DA-B3CC-4E55-BBE4-CF09B6F305E6}" presName="node" presStyleLbl="node1" presStyleIdx="0" presStyleCnt="5" custScaleX="170912" custScaleY="127180" custRadScaleRad="82881" custRadScaleInc="-26424">
        <dgm:presLayoutVars>
          <dgm:bulletEnabled val="1"/>
        </dgm:presLayoutVars>
      </dgm:prSet>
      <dgm:spPr/>
      <dgm:t>
        <a:bodyPr/>
        <a:lstStyle/>
        <a:p>
          <a:endParaRPr lang="en-IE"/>
        </a:p>
      </dgm:t>
    </dgm:pt>
    <dgm:pt modelId="{E7B1A62D-A9D4-4CAA-9E37-AC64BBB18DD3}" type="pres">
      <dgm:prSet presAssocID="{7AF268DA-B3CC-4E55-BBE4-CF09B6F305E6}" presName="spNode" presStyleCnt="0"/>
      <dgm:spPr/>
      <dgm:t>
        <a:bodyPr/>
        <a:lstStyle/>
        <a:p>
          <a:endParaRPr lang="en-IE"/>
        </a:p>
      </dgm:t>
    </dgm:pt>
    <dgm:pt modelId="{78A5F7F3-7531-4660-9DA2-99F601E9C736}" type="pres">
      <dgm:prSet presAssocID="{3F9C9568-E3F7-4154-9706-BEFDBBA4F6F7}" presName="sibTrans" presStyleLbl="sibTrans1D1" presStyleIdx="0" presStyleCnt="5"/>
      <dgm:spPr/>
      <dgm:t>
        <a:bodyPr/>
        <a:lstStyle/>
        <a:p>
          <a:endParaRPr lang="en-IE"/>
        </a:p>
      </dgm:t>
    </dgm:pt>
    <dgm:pt modelId="{30F2C07D-F8C1-4FDF-B4A2-0175639C9659}" type="pres">
      <dgm:prSet presAssocID="{E813F4C1-7042-4621-97D1-1999E4CD5782}" presName="node" presStyleLbl="node1" presStyleIdx="1" presStyleCnt="5" custScaleX="179676" custScaleY="135423" custRadScaleRad="119615" custRadScaleInc="42158">
        <dgm:presLayoutVars>
          <dgm:bulletEnabled val="1"/>
        </dgm:presLayoutVars>
      </dgm:prSet>
      <dgm:spPr/>
      <dgm:t>
        <a:bodyPr/>
        <a:lstStyle/>
        <a:p>
          <a:endParaRPr lang="en-IE"/>
        </a:p>
      </dgm:t>
    </dgm:pt>
    <dgm:pt modelId="{7550258C-747A-4106-987C-2479B920F1A6}" type="pres">
      <dgm:prSet presAssocID="{E813F4C1-7042-4621-97D1-1999E4CD5782}" presName="spNode" presStyleCnt="0"/>
      <dgm:spPr/>
      <dgm:t>
        <a:bodyPr/>
        <a:lstStyle/>
        <a:p>
          <a:endParaRPr lang="en-IE"/>
        </a:p>
      </dgm:t>
    </dgm:pt>
    <dgm:pt modelId="{B2EBF743-3885-4885-A8DD-2A3A1287B452}" type="pres">
      <dgm:prSet presAssocID="{7F355E8D-CA50-42F5-BDE0-6001C8897EDA}" presName="sibTrans" presStyleLbl="sibTrans1D1" presStyleIdx="1" presStyleCnt="5"/>
      <dgm:spPr/>
      <dgm:t>
        <a:bodyPr/>
        <a:lstStyle/>
        <a:p>
          <a:endParaRPr lang="en-IE"/>
        </a:p>
      </dgm:t>
    </dgm:pt>
    <dgm:pt modelId="{B5366362-3DD2-473F-92EB-02D2F740B8BF}" type="pres">
      <dgm:prSet presAssocID="{451AE4C7-8271-43D3-B7F0-D7411CF032EE}" presName="node" presStyleLbl="node1" presStyleIdx="2" presStyleCnt="5" custScaleX="154137" custScaleY="141790" custRadScaleRad="105553" custRadScaleInc="-71464">
        <dgm:presLayoutVars>
          <dgm:bulletEnabled val="1"/>
        </dgm:presLayoutVars>
      </dgm:prSet>
      <dgm:spPr/>
      <dgm:t>
        <a:bodyPr/>
        <a:lstStyle/>
        <a:p>
          <a:endParaRPr lang="en-IE"/>
        </a:p>
      </dgm:t>
    </dgm:pt>
    <dgm:pt modelId="{3E1DE936-E824-423A-90E1-14326565CB00}" type="pres">
      <dgm:prSet presAssocID="{451AE4C7-8271-43D3-B7F0-D7411CF032EE}" presName="spNode" presStyleCnt="0"/>
      <dgm:spPr/>
      <dgm:t>
        <a:bodyPr/>
        <a:lstStyle/>
        <a:p>
          <a:endParaRPr lang="en-IE"/>
        </a:p>
      </dgm:t>
    </dgm:pt>
    <dgm:pt modelId="{BBBA153C-59D2-4B8F-8E7F-201F50884B9A}" type="pres">
      <dgm:prSet presAssocID="{15A7BDA4-EF50-4101-AF66-0F67256EAC2A}" presName="sibTrans" presStyleLbl="sibTrans1D1" presStyleIdx="2" presStyleCnt="5"/>
      <dgm:spPr/>
      <dgm:t>
        <a:bodyPr/>
        <a:lstStyle/>
        <a:p>
          <a:endParaRPr lang="en-IE"/>
        </a:p>
      </dgm:t>
    </dgm:pt>
    <dgm:pt modelId="{E19249FF-0768-467A-9E00-11E888932617}" type="pres">
      <dgm:prSet presAssocID="{731F55F0-6F00-454E-A1D1-6F1DB5D947B9}" presName="node" presStyleLbl="node1" presStyleIdx="3" presStyleCnt="5" custScaleX="158504" custScaleY="142161" custRadScaleRad="98203" custRadScaleInc="45936">
        <dgm:presLayoutVars>
          <dgm:bulletEnabled val="1"/>
        </dgm:presLayoutVars>
      </dgm:prSet>
      <dgm:spPr/>
      <dgm:t>
        <a:bodyPr/>
        <a:lstStyle/>
        <a:p>
          <a:endParaRPr lang="en-IE"/>
        </a:p>
      </dgm:t>
    </dgm:pt>
    <dgm:pt modelId="{42BE0F8F-8573-4428-BE68-540CD2B39D0A}" type="pres">
      <dgm:prSet presAssocID="{731F55F0-6F00-454E-A1D1-6F1DB5D947B9}" presName="spNode" presStyleCnt="0"/>
      <dgm:spPr/>
      <dgm:t>
        <a:bodyPr/>
        <a:lstStyle/>
        <a:p>
          <a:endParaRPr lang="en-IE"/>
        </a:p>
      </dgm:t>
    </dgm:pt>
    <dgm:pt modelId="{8090B5AE-FB92-4DC2-8D34-E3A87A8C8F6D}" type="pres">
      <dgm:prSet presAssocID="{28C7A6A2-D3C2-4AE7-B51A-CD257E6D58EC}" presName="sibTrans" presStyleLbl="sibTrans1D1" presStyleIdx="3" presStyleCnt="5"/>
      <dgm:spPr/>
      <dgm:t>
        <a:bodyPr/>
        <a:lstStyle/>
        <a:p>
          <a:endParaRPr lang="en-IE"/>
        </a:p>
      </dgm:t>
    </dgm:pt>
    <dgm:pt modelId="{C4416FC4-EA13-40F9-81E4-EC3A27B17E8B}" type="pres">
      <dgm:prSet presAssocID="{8ECE3478-1598-43F4-B1FB-694E5119A5DD}" presName="node" presStyleLbl="node1" presStyleIdx="4" presStyleCnt="5" custScaleX="163165" custScaleY="135094" custRadScaleRad="129948" custRadScaleInc="-51197">
        <dgm:presLayoutVars>
          <dgm:bulletEnabled val="1"/>
        </dgm:presLayoutVars>
      </dgm:prSet>
      <dgm:spPr/>
      <dgm:t>
        <a:bodyPr/>
        <a:lstStyle/>
        <a:p>
          <a:endParaRPr lang="en-IE"/>
        </a:p>
      </dgm:t>
    </dgm:pt>
    <dgm:pt modelId="{E83EAD25-C203-454A-A161-7C90FD40C0EC}" type="pres">
      <dgm:prSet presAssocID="{8ECE3478-1598-43F4-B1FB-694E5119A5DD}" presName="spNode" presStyleCnt="0"/>
      <dgm:spPr/>
      <dgm:t>
        <a:bodyPr/>
        <a:lstStyle/>
        <a:p>
          <a:endParaRPr lang="en-IE"/>
        </a:p>
      </dgm:t>
    </dgm:pt>
    <dgm:pt modelId="{E4A11A32-F347-4230-B70A-1FD85FE6E818}" type="pres">
      <dgm:prSet presAssocID="{E977BD3D-2C36-4840-974A-E494CECC4C6B}" presName="sibTrans" presStyleLbl="sibTrans1D1" presStyleIdx="4" presStyleCnt="5"/>
      <dgm:spPr/>
      <dgm:t>
        <a:bodyPr/>
        <a:lstStyle/>
        <a:p>
          <a:endParaRPr lang="en-IE"/>
        </a:p>
      </dgm:t>
    </dgm:pt>
  </dgm:ptLst>
  <dgm:cxnLst>
    <dgm:cxn modelId="{407FC790-7092-4C13-AE08-34989EF72A38}" type="presOf" srcId="{E977BD3D-2C36-4840-974A-E494CECC4C6B}" destId="{E4A11A32-F347-4230-B70A-1FD85FE6E818}" srcOrd="0" destOrd="0" presId="urn:microsoft.com/office/officeart/2005/8/layout/cycle5"/>
    <dgm:cxn modelId="{0BEB3C55-DD66-491D-94F2-0C874F45F29B}" srcId="{93AFC6C8-61EC-4C7C-AB7E-2D46295B18E2}" destId="{451AE4C7-8271-43D3-B7F0-D7411CF032EE}" srcOrd="2" destOrd="0" parTransId="{1A54544F-4392-409D-9767-06AD65B7E905}" sibTransId="{15A7BDA4-EF50-4101-AF66-0F67256EAC2A}"/>
    <dgm:cxn modelId="{B605B756-81C1-4A7E-8310-F43BAF391379}" type="presOf" srcId="{7AF268DA-B3CC-4E55-BBE4-CF09B6F305E6}" destId="{14CB9C34-478D-4C18-95EA-9693F66B7055}" srcOrd="0" destOrd="0" presId="urn:microsoft.com/office/officeart/2005/8/layout/cycle5"/>
    <dgm:cxn modelId="{0420297C-9C9D-42C0-A69C-C6F42FBB7440}" type="presOf" srcId="{451AE4C7-8271-43D3-B7F0-D7411CF032EE}" destId="{B5366362-3DD2-473F-92EB-02D2F740B8BF}" srcOrd="0" destOrd="0" presId="urn:microsoft.com/office/officeart/2005/8/layout/cycle5"/>
    <dgm:cxn modelId="{CDA10C5A-9F7A-4A3E-8FD2-5000F1036C33}" srcId="{93AFC6C8-61EC-4C7C-AB7E-2D46295B18E2}" destId="{E813F4C1-7042-4621-97D1-1999E4CD5782}" srcOrd="1" destOrd="0" parTransId="{AE3BED3A-E79E-4AB7-8A30-A3D4490CA3FA}" sibTransId="{7F355E8D-CA50-42F5-BDE0-6001C8897EDA}"/>
    <dgm:cxn modelId="{21F9E6AE-D7F2-4B57-9DCF-97DADD759FE4}" srcId="{93AFC6C8-61EC-4C7C-AB7E-2D46295B18E2}" destId="{731F55F0-6F00-454E-A1D1-6F1DB5D947B9}" srcOrd="3" destOrd="0" parTransId="{F444002E-668B-47C7-B110-6083CD3A6FAB}" sibTransId="{28C7A6A2-D3C2-4AE7-B51A-CD257E6D58EC}"/>
    <dgm:cxn modelId="{71511173-411C-461C-B194-229265046890}" srcId="{93AFC6C8-61EC-4C7C-AB7E-2D46295B18E2}" destId="{8ECE3478-1598-43F4-B1FB-694E5119A5DD}" srcOrd="4" destOrd="0" parTransId="{7D37CCD7-6AB7-463C-9734-4F498443CE88}" sibTransId="{E977BD3D-2C36-4840-974A-E494CECC4C6B}"/>
    <dgm:cxn modelId="{A644DD36-7C92-47EA-8591-06BC88518581}" type="presOf" srcId="{28C7A6A2-D3C2-4AE7-B51A-CD257E6D58EC}" destId="{8090B5AE-FB92-4DC2-8D34-E3A87A8C8F6D}" srcOrd="0" destOrd="0" presId="urn:microsoft.com/office/officeart/2005/8/layout/cycle5"/>
    <dgm:cxn modelId="{57ADC245-9277-420C-99A1-D9F3B8D43A99}" type="presOf" srcId="{7F355E8D-CA50-42F5-BDE0-6001C8897EDA}" destId="{B2EBF743-3885-4885-A8DD-2A3A1287B452}" srcOrd="0" destOrd="0" presId="urn:microsoft.com/office/officeart/2005/8/layout/cycle5"/>
    <dgm:cxn modelId="{97D1EB2E-6FF8-43BD-B9C8-552993406996}" type="presOf" srcId="{731F55F0-6F00-454E-A1D1-6F1DB5D947B9}" destId="{E19249FF-0768-467A-9E00-11E888932617}" srcOrd="0" destOrd="0" presId="urn:microsoft.com/office/officeart/2005/8/layout/cycle5"/>
    <dgm:cxn modelId="{DBBD8C0F-256B-4FDD-8BF7-4A7761DA5A78}" type="presOf" srcId="{93AFC6C8-61EC-4C7C-AB7E-2D46295B18E2}" destId="{90697EB7-3BB3-4464-BA56-30C92498E71F}" srcOrd="0" destOrd="0" presId="urn:microsoft.com/office/officeart/2005/8/layout/cycle5"/>
    <dgm:cxn modelId="{45EA750A-D50C-4353-988D-54A17CDF2753}" type="presOf" srcId="{8ECE3478-1598-43F4-B1FB-694E5119A5DD}" destId="{C4416FC4-EA13-40F9-81E4-EC3A27B17E8B}" srcOrd="0" destOrd="0" presId="urn:microsoft.com/office/officeart/2005/8/layout/cycle5"/>
    <dgm:cxn modelId="{8272D663-8B8B-4B4D-A2C3-B49B32D9CFA5}" type="presOf" srcId="{E813F4C1-7042-4621-97D1-1999E4CD5782}" destId="{30F2C07D-F8C1-4FDF-B4A2-0175639C9659}" srcOrd="0" destOrd="0" presId="urn:microsoft.com/office/officeart/2005/8/layout/cycle5"/>
    <dgm:cxn modelId="{71D80400-FC02-4A7B-B146-BE900B91A1B4}" type="presOf" srcId="{3F9C9568-E3F7-4154-9706-BEFDBBA4F6F7}" destId="{78A5F7F3-7531-4660-9DA2-99F601E9C736}" srcOrd="0" destOrd="0" presId="urn:microsoft.com/office/officeart/2005/8/layout/cycle5"/>
    <dgm:cxn modelId="{6D9E2763-FE76-4290-BC64-4AA01402DDFB}" srcId="{93AFC6C8-61EC-4C7C-AB7E-2D46295B18E2}" destId="{7AF268DA-B3CC-4E55-BBE4-CF09B6F305E6}" srcOrd="0" destOrd="0" parTransId="{47754B65-AA55-4379-A09A-B3E440F96608}" sibTransId="{3F9C9568-E3F7-4154-9706-BEFDBBA4F6F7}"/>
    <dgm:cxn modelId="{15F24E80-6E9D-4681-83D6-FFD06C2390E4}" type="presOf" srcId="{15A7BDA4-EF50-4101-AF66-0F67256EAC2A}" destId="{BBBA153C-59D2-4B8F-8E7F-201F50884B9A}" srcOrd="0" destOrd="0" presId="urn:microsoft.com/office/officeart/2005/8/layout/cycle5"/>
    <dgm:cxn modelId="{FB2A27AE-200E-4FDD-9588-4E05D878CE83}" type="presParOf" srcId="{90697EB7-3BB3-4464-BA56-30C92498E71F}" destId="{14CB9C34-478D-4C18-95EA-9693F66B7055}" srcOrd="0" destOrd="0" presId="urn:microsoft.com/office/officeart/2005/8/layout/cycle5"/>
    <dgm:cxn modelId="{93E28ECE-06A7-47CC-A62E-50315E4B64FC}" type="presParOf" srcId="{90697EB7-3BB3-4464-BA56-30C92498E71F}" destId="{E7B1A62D-A9D4-4CAA-9E37-AC64BBB18DD3}" srcOrd="1" destOrd="0" presId="urn:microsoft.com/office/officeart/2005/8/layout/cycle5"/>
    <dgm:cxn modelId="{AC510942-34EB-4062-A72D-4AA6EB10CE3C}" type="presParOf" srcId="{90697EB7-3BB3-4464-BA56-30C92498E71F}" destId="{78A5F7F3-7531-4660-9DA2-99F601E9C736}" srcOrd="2" destOrd="0" presId="urn:microsoft.com/office/officeart/2005/8/layout/cycle5"/>
    <dgm:cxn modelId="{9C0BDD2C-57DF-4CD2-B3B2-37F27976FA68}" type="presParOf" srcId="{90697EB7-3BB3-4464-BA56-30C92498E71F}" destId="{30F2C07D-F8C1-4FDF-B4A2-0175639C9659}" srcOrd="3" destOrd="0" presId="urn:microsoft.com/office/officeart/2005/8/layout/cycle5"/>
    <dgm:cxn modelId="{C909275A-6720-4598-95FE-59E7645A7171}" type="presParOf" srcId="{90697EB7-3BB3-4464-BA56-30C92498E71F}" destId="{7550258C-747A-4106-987C-2479B920F1A6}" srcOrd="4" destOrd="0" presId="urn:microsoft.com/office/officeart/2005/8/layout/cycle5"/>
    <dgm:cxn modelId="{BE1ABA0B-309C-497D-9142-B7337041D0BF}" type="presParOf" srcId="{90697EB7-3BB3-4464-BA56-30C92498E71F}" destId="{B2EBF743-3885-4885-A8DD-2A3A1287B452}" srcOrd="5" destOrd="0" presId="urn:microsoft.com/office/officeart/2005/8/layout/cycle5"/>
    <dgm:cxn modelId="{EBF23A70-4D97-4053-8C19-1CB500B3172B}" type="presParOf" srcId="{90697EB7-3BB3-4464-BA56-30C92498E71F}" destId="{B5366362-3DD2-473F-92EB-02D2F740B8BF}" srcOrd="6" destOrd="0" presId="urn:microsoft.com/office/officeart/2005/8/layout/cycle5"/>
    <dgm:cxn modelId="{50C3EC42-3E54-4D90-94BF-005847698FB1}" type="presParOf" srcId="{90697EB7-3BB3-4464-BA56-30C92498E71F}" destId="{3E1DE936-E824-423A-90E1-14326565CB00}" srcOrd="7" destOrd="0" presId="urn:microsoft.com/office/officeart/2005/8/layout/cycle5"/>
    <dgm:cxn modelId="{8F4A476F-E387-43F2-984E-50AB1F8BDAE4}" type="presParOf" srcId="{90697EB7-3BB3-4464-BA56-30C92498E71F}" destId="{BBBA153C-59D2-4B8F-8E7F-201F50884B9A}" srcOrd="8" destOrd="0" presId="urn:microsoft.com/office/officeart/2005/8/layout/cycle5"/>
    <dgm:cxn modelId="{2B1B4D4C-EF6C-4B96-827A-C2E004A8D53B}" type="presParOf" srcId="{90697EB7-3BB3-4464-BA56-30C92498E71F}" destId="{E19249FF-0768-467A-9E00-11E888932617}" srcOrd="9" destOrd="0" presId="urn:microsoft.com/office/officeart/2005/8/layout/cycle5"/>
    <dgm:cxn modelId="{A9E2E50C-0F59-45FA-9FE1-650CC5107CFC}" type="presParOf" srcId="{90697EB7-3BB3-4464-BA56-30C92498E71F}" destId="{42BE0F8F-8573-4428-BE68-540CD2B39D0A}" srcOrd="10" destOrd="0" presId="urn:microsoft.com/office/officeart/2005/8/layout/cycle5"/>
    <dgm:cxn modelId="{2A238309-EEE9-4402-83F9-2C921B0E8E24}" type="presParOf" srcId="{90697EB7-3BB3-4464-BA56-30C92498E71F}" destId="{8090B5AE-FB92-4DC2-8D34-E3A87A8C8F6D}" srcOrd="11" destOrd="0" presId="urn:microsoft.com/office/officeart/2005/8/layout/cycle5"/>
    <dgm:cxn modelId="{375F0100-80D0-4E82-883D-8492DBB40011}" type="presParOf" srcId="{90697EB7-3BB3-4464-BA56-30C92498E71F}" destId="{C4416FC4-EA13-40F9-81E4-EC3A27B17E8B}" srcOrd="12" destOrd="0" presId="urn:microsoft.com/office/officeart/2005/8/layout/cycle5"/>
    <dgm:cxn modelId="{701076B7-A84A-4E16-827A-E3C2D520BF8F}" type="presParOf" srcId="{90697EB7-3BB3-4464-BA56-30C92498E71F}" destId="{E83EAD25-C203-454A-A161-7C90FD40C0EC}" srcOrd="13" destOrd="0" presId="urn:microsoft.com/office/officeart/2005/8/layout/cycle5"/>
    <dgm:cxn modelId="{C45D4F74-FD92-4DB5-A41B-6FF8C1089A86}" type="presParOf" srcId="{90697EB7-3BB3-4464-BA56-30C92498E71F}" destId="{E4A11A32-F347-4230-B70A-1FD85FE6E818}"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AFC6C8-61EC-4C7C-AB7E-2D46295B18E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IE"/>
        </a:p>
      </dgm:t>
    </dgm:pt>
    <dgm:pt modelId="{7AF268DA-B3CC-4E55-BBE4-CF09B6F305E6}">
      <dgm:prSet phldrT="[Text]"/>
      <dgm:spPr/>
      <dgm:t>
        <a:bodyPr/>
        <a:lstStyle/>
        <a:p>
          <a:r>
            <a:rPr lang="en-GB" dirty="0" smtClean="0"/>
            <a:t>The world’s largest net exporter of medicines</a:t>
          </a:r>
        </a:p>
      </dgm:t>
    </dgm:pt>
    <dgm:pt modelId="{47754B65-AA55-4379-A09A-B3E440F96608}" type="parTrans" cxnId="{6D9E2763-FE76-4290-BC64-4AA01402DDFB}">
      <dgm:prSet/>
      <dgm:spPr/>
      <dgm:t>
        <a:bodyPr/>
        <a:lstStyle/>
        <a:p>
          <a:endParaRPr lang="en-IE"/>
        </a:p>
      </dgm:t>
    </dgm:pt>
    <dgm:pt modelId="{3F9C9568-E3F7-4154-9706-BEFDBBA4F6F7}" type="sibTrans" cxnId="{6D9E2763-FE76-4290-BC64-4AA01402DDFB}">
      <dgm:prSet/>
      <dgm:spPr/>
      <dgm:t>
        <a:bodyPr/>
        <a:lstStyle/>
        <a:p>
          <a:endParaRPr lang="en-IE" baseline="0" dirty="0">
            <a:solidFill>
              <a:schemeClr val="accent1"/>
            </a:solidFill>
          </a:endParaRPr>
        </a:p>
      </dgm:t>
    </dgm:pt>
    <dgm:pt modelId="{F8DA5F3B-485E-4693-96A7-9AD146F77E3E}">
      <dgm:prSet custT="1"/>
      <dgm:spPr/>
      <dgm:t>
        <a:bodyPr/>
        <a:lstStyle/>
        <a:p>
          <a:r>
            <a:rPr lang="en-IE" sz="1800" smtClean="0"/>
            <a:t>Highest number of people  per capita in EU working in medical devices industry</a:t>
          </a:r>
          <a:endParaRPr lang="en-IE" sz="1800" dirty="0" smtClean="0"/>
        </a:p>
      </dgm:t>
    </dgm:pt>
    <dgm:pt modelId="{CA00852C-B748-4985-A3B1-DE23459ED7DA}" type="parTrans" cxnId="{28BA897F-C41C-4DD6-93D6-C7B62F5446AE}">
      <dgm:prSet/>
      <dgm:spPr/>
      <dgm:t>
        <a:bodyPr/>
        <a:lstStyle/>
        <a:p>
          <a:endParaRPr lang="en-IE"/>
        </a:p>
      </dgm:t>
    </dgm:pt>
    <dgm:pt modelId="{31C604D0-2555-4621-97B3-F082A273BA35}" type="sibTrans" cxnId="{28BA897F-C41C-4DD6-93D6-C7B62F5446AE}">
      <dgm:prSet/>
      <dgm:spPr/>
      <dgm:t>
        <a:bodyPr/>
        <a:lstStyle/>
        <a:p>
          <a:endParaRPr lang="en-IE"/>
        </a:p>
      </dgm:t>
    </dgm:pt>
    <dgm:pt modelId="{39A6DEE3-735D-4DCD-9D98-9BBB6CD1581A}">
      <dgm:prSet custT="1"/>
      <dgm:spPr/>
      <dgm:t>
        <a:bodyPr/>
        <a:lstStyle/>
        <a:p>
          <a:r>
            <a:rPr lang="en-IE" sz="1800" smtClean="0"/>
            <a:t>24% of exports are information and communications technologies (ICT)</a:t>
          </a:r>
          <a:endParaRPr lang="en-IE" sz="1800" dirty="0" smtClean="0"/>
        </a:p>
      </dgm:t>
    </dgm:pt>
    <dgm:pt modelId="{82F17133-E170-4A1B-A70F-0B1D9848BD66}" type="parTrans" cxnId="{CB2634A2-059F-41AD-839F-54D0EBD3DE2B}">
      <dgm:prSet/>
      <dgm:spPr/>
      <dgm:t>
        <a:bodyPr/>
        <a:lstStyle/>
        <a:p>
          <a:endParaRPr lang="en-IE"/>
        </a:p>
      </dgm:t>
    </dgm:pt>
    <dgm:pt modelId="{4C638C3E-D9F7-476B-B6C8-5B17DED55F3A}" type="sibTrans" cxnId="{CB2634A2-059F-41AD-839F-54D0EBD3DE2B}">
      <dgm:prSet/>
      <dgm:spPr/>
      <dgm:t>
        <a:bodyPr/>
        <a:lstStyle/>
        <a:p>
          <a:endParaRPr lang="en-IE"/>
        </a:p>
      </dgm:t>
    </dgm:pt>
    <dgm:pt modelId="{1C700C73-EEE2-4F2B-A6E2-875103ADC39D}">
      <dgm:prSet custT="1"/>
      <dgm:spPr/>
      <dgm:t>
        <a:bodyPr/>
        <a:lstStyle/>
        <a:p>
          <a:r>
            <a:rPr lang="en-IE" sz="1800" smtClean="0"/>
            <a:t>28% of Irish exports are medical devices and pharma products </a:t>
          </a:r>
          <a:endParaRPr lang="en-IE" sz="1800" dirty="0"/>
        </a:p>
      </dgm:t>
    </dgm:pt>
    <dgm:pt modelId="{A44AFB4F-8A9A-4A19-B687-ABB898A53A53}" type="parTrans" cxnId="{CDF21E16-963B-4AF4-A129-42CB29B592CA}">
      <dgm:prSet/>
      <dgm:spPr/>
      <dgm:t>
        <a:bodyPr/>
        <a:lstStyle/>
        <a:p>
          <a:endParaRPr lang="en-IE"/>
        </a:p>
      </dgm:t>
    </dgm:pt>
    <dgm:pt modelId="{19EB4E63-3BAD-40BC-8A5B-6CF7ACECC660}" type="sibTrans" cxnId="{CDF21E16-963B-4AF4-A129-42CB29B592CA}">
      <dgm:prSet/>
      <dgm:spPr/>
      <dgm:t>
        <a:bodyPr/>
        <a:lstStyle/>
        <a:p>
          <a:endParaRPr lang="en-IE"/>
        </a:p>
      </dgm:t>
    </dgm:pt>
    <dgm:pt modelId="{C28BCCEA-EE93-4472-B6D9-F15F6B0EAED5}">
      <dgm:prSet custT="1"/>
      <dgm:spPr/>
      <dgm:t>
        <a:bodyPr/>
        <a:lstStyle/>
        <a:p>
          <a:r>
            <a:rPr lang="en-IE" sz="1800" dirty="0" smtClean="0"/>
            <a:t>9 of the world’s top 10 </a:t>
          </a:r>
          <a:r>
            <a:rPr lang="en-IE" sz="1800" dirty="0" err="1" smtClean="0"/>
            <a:t>pharma</a:t>
          </a:r>
          <a:r>
            <a:rPr lang="en-IE" sz="1800" dirty="0" smtClean="0"/>
            <a:t> companies have significant operations here</a:t>
          </a:r>
          <a:endParaRPr lang="en-IE" sz="1800" dirty="0"/>
        </a:p>
      </dgm:t>
    </dgm:pt>
    <dgm:pt modelId="{7D0CC9C9-5E02-4B5E-AC59-E1AF442D0303}" type="parTrans" cxnId="{CCF1DAF6-2B39-4410-A13F-8A0DC7601901}">
      <dgm:prSet/>
      <dgm:spPr/>
      <dgm:t>
        <a:bodyPr/>
        <a:lstStyle/>
        <a:p>
          <a:endParaRPr lang="en-IE"/>
        </a:p>
      </dgm:t>
    </dgm:pt>
    <dgm:pt modelId="{B5ECC260-8293-496E-A3D9-95AB9084D9E0}" type="sibTrans" cxnId="{CCF1DAF6-2B39-4410-A13F-8A0DC7601901}">
      <dgm:prSet/>
      <dgm:spPr/>
      <dgm:t>
        <a:bodyPr/>
        <a:lstStyle/>
        <a:p>
          <a:endParaRPr lang="en-IE"/>
        </a:p>
      </dgm:t>
    </dgm:pt>
    <dgm:pt modelId="{399D9F24-59BC-4651-B367-3AA5557DEB1D}" type="pres">
      <dgm:prSet presAssocID="{93AFC6C8-61EC-4C7C-AB7E-2D46295B18E2}" presName="cycle" presStyleCnt="0">
        <dgm:presLayoutVars>
          <dgm:dir/>
          <dgm:resizeHandles val="exact"/>
        </dgm:presLayoutVars>
      </dgm:prSet>
      <dgm:spPr/>
      <dgm:t>
        <a:bodyPr/>
        <a:lstStyle/>
        <a:p>
          <a:endParaRPr lang="en-IE"/>
        </a:p>
      </dgm:t>
    </dgm:pt>
    <dgm:pt modelId="{F5D6B520-FE7F-49EF-B625-BF099E80E8DA}" type="pres">
      <dgm:prSet presAssocID="{7AF268DA-B3CC-4E55-BBE4-CF09B6F305E6}" presName="node" presStyleLbl="node1" presStyleIdx="0" presStyleCnt="5" custScaleX="191282" custScaleY="95504" custRadScaleRad="93034" custRadScaleInc="-61358">
        <dgm:presLayoutVars>
          <dgm:bulletEnabled val="1"/>
        </dgm:presLayoutVars>
      </dgm:prSet>
      <dgm:spPr/>
      <dgm:t>
        <a:bodyPr/>
        <a:lstStyle/>
        <a:p>
          <a:endParaRPr lang="en-IE"/>
        </a:p>
      </dgm:t>
    </dgm:pt>
    <dgm:pt modelId="{4381EE08-E6E5-4A51-8B06-E78BD754B090}" type="pres">
      <dgm:prSet presAssocID="{3F9C9568-E3F7-4154-9706-BEFDBBA4F6F7}" presName="sibTrans" presStyleLbl="sibTrans2D1" presStyleIdx="0" presStyleCnt="5"/>
      <dgm:spPr/>
      <dgm:t>
        <a:bodyPr/>
        <a:lstStyle/>
        <a:p>
          <a:endParaRPr lang="en-IE"/>
        </a:p>
      </dgm:t>
    </dgm:pt>
    <dgm:pt modelId="{0BB0C80E-6FCE-4E92-B07F-686F53A02FC2}" type="pres">
      <dgm:prSet presAssocID="{3F9C9568-E3F7-4154-9706-BEFDBBA4F6F7}" presName="connectorText" presStyleLbl="sibTrans2D1" presStyleIdx="0" presStyleCnt="5"/>
      <dgm:spPr/>
      <dgm:t>
        <a:bodyPr/>
        <a:lstStyle/>
        <a:p>
          <a:endParaRPr lang="en-IE"/>
        </a:p>
      </dgm:t>
    </dgm:pt>
    <dgm:pt modelId="{8734AADB-CCDB-4605-8CEE-B84FB91164CB}" type="pres">
      <dgm:prSet presAssocID="{F8DA5F3B-485E-4693-96A7-9AD146F77E3E}" presName="node" presStyleLbl="node1" presStyleIdx="1" presStyleCnt="5" custScaleX="199497" custScaleY="94673" custRadScaleRad="121551" custRadScaleInc="-7872">
        <dgm:presLayoutVars>
          <dgm:bulletEnabled val="1"/>
        </dgm:presLayoutVars>
      </dgm:prSet>
      <dgm:spPr/>
      <dgm:t>
        <a:bodyPr/>
        <a:lstStyle/>
        <a:p>
          <a:endParaRPr lang="en-IE"/>
        </a:p>
      </dgm:t>
    </dgm:pt>
    <dgm:pt modelId="{A66F596C-71E0-4412-BF03-07C9046AE88B}" type="pres">
      <dgm:prSet presAssocID="{31C604D0-2555-4621-97B3-F082A273BA35}" presName="sibTrans" presStyleLbl="sibTrans2D1" presStyleIdx="1" presStyleCnt="5"/>
      <dgm:spPr/>
      <dgm:t>
        <a:bodyPr/>
        <a:lstStyle/>
        <a:p>
          <a:endParaRPr lang="en-IE"/>
        </a:p>
      </dgm:t>
    </dgm:pt>
    <dgm:pt modelId="{E5C9990C-5D2C-4947-8218-841092120726}" type="pres">
      <dgm:prSet presAssocID="{31C604D0-2555-4621-97B3-F082A273BA35}" presName="connectorText" presStyleLbl="sibTrans2D1" presStyleIdx="1" presStyleCnt="5"/>
      <dgm:spPr/>
      <dgm:t>
        <a:bodyPr/>
        <a:lstStyle/>
        <a:p>
          <a:endParaRPr lang="en-IE"/>
        </a:p>
      </dgm:t>
    </dgm:pt>
    <dgm:pt modelId="{D16D99D0-D99D-49E6-B9D5-7C93060DF455}" type="pres">
      <dgm:prSet presAssocID="{C28BCCEA-EE93-4472-B6D9-F15F6B0EAED5}" presName="node" presStyleLbl="node1" presStyleIdx="2" presStyleCnt="5" custScaleX="201549" custRadScaleRad="112170" custRadScaleInc="-83848">
        <dgm:presLayoutVars>
          <dgm:bulletEnabled val="1"/>
        </dgm:presLayoutVars>
      </dgm:prSet>
      <dgm:spPr/>
      <dgm:t>
        <a:bodyPr/>
        <a:lstStyle/>
        <a:p>
          <a:endParaRPr lang="en-IE"/>
        </a:p>
      </dgm:t>
    </dgm:pt>
    <dgm:pt modelId="{0149839F-2E99-418E-9BBB-E45379F4BCFA}" type="pres">
      <dgm:prSet presAssocID="{B5ECC260-8293-496E-A3D9-95AB9084D9E0}" presName="sibTrans" presStyleLbl="sibTrans2D1" presStyleIdx="2" presStyleCnt="5"/>
      <dgm:spPr/>
      <dgm:t>
        <a:bodyPr/>
        <a:lstStyle/>
        <a:p>
          <a:endParaRPr lang="en-IE"/>
        </a:p>
      </dgm:t>
    </dgm:pt>
    <dgm:pt modelId="{C2D0389A-D1DA-469F-ACD6-F7B223385BF0}" type="pres">
      <dgm:prSet presAssocID="{B5ECC260-8293-496E-A3D9-95AB9084D9E0}" presName="connectorText" presStyleLbl="sibTrans2D1" presStyleIdx="2" presStyleCnt="5"/>
      <dgm:spPr/>
      <dgm:t>
        <a:bodyPr/>
        <a:lstStyle/>
        <a:p>
          <a:endParaRPr lang="en-IE"/>
        </a:p>
      </dgm:t>
    </dgm:pt>
    <dgm:pt modelId="{7CEAC676-3678-4666-82F3-4D5921321E18}" type="pres">
      <dgm:prSet presAssocID="{39A6DEE3-735D-4DCD-9D98-9BBB6CD1581A}" presName="node" presStyleLbl="node1" presStyleIdx="3" presStyleCnt="5" custScaleX="190568" custRadScaleRad="93179" custRadScaleInc="17631">
        <dgm:presLayoutVars>
          <dgm:bulletEnabled val="1"/>
        </dgm:presLayoutVars>
      </dgm:prSet>
      <dgm:spPr/>
      <dgm:t>
        <a:bodyPr/>
        <a:lstStyle/>
        <a:p>
          <a:endParaRPr lang="en-IE"/>
        </a:p>
      </dgm:t>
    </dgm:pt>
    <dgm:pt modelId="{C99FA512-DEEF-47BE-A322-450A7FA7D9A1}" type="pres">
      <dgm:prSet presAssocID="{4C638C3E-D9F7-476B-B6C8-5B17DED55F3A}" presName="sibTrans" presStyleLbl="sibTrans2D1" presStyleIdx="3" presStyleCnt="5"/>
      <dgm:spPr/>
      <dgm:t>
        <a:bodyPr/>
        <a:lstStyle/>
        <a:p>
          <a:endParaRPr lang="en-IE"/>
        </a:p>
      </dgm:t>
    </dgm:pt>
    <dgm:pt modelId="{E0CC2FF3-F06A-494C-A506-BA4EA3B2385C}" type="pres">
      <dgm:prSet presAssocID="{4C638C3E-D9F7-476B-B6C8-5B17DED55F3A}" presName="connectorText" presStyleLbl="sibTrans2D1" presStyleIdx="3" presStyleCnt="5"/>
      <dgm:spPr/>
      <dgm:t>
        <a:bodyPr/>
        <a:lstStyle/>
        <a:p>
          <a:endParaRPr lang="en-IE"/>
        </a:p>
      </dgm:t>
    </dgm:pt>
    <dgm:pt modelId="{1DB28A9B-1698-4BCB-88A6-B6CB15051F72}" type="pres">
      <dgm:prSet presAssocID="{1C700C73-EEE2-4F2B-A6E2-875103ADC39D}" presName="node" presStyleLbl="node1" presStyleIdx="4" presStyleCnt="5" custScaleX="208577" custScaleY="84639" custRadScaleRad="115262" custRadScaleInc="-33685">
        <dgm:presLayoutVars>
          <dgm:bulletEnabled val="1"/>
        </dgm:presLayoutVars>
      </dgm:prSet>
      <dgm:spPr/>
      <dgm:t>
        <a:bodyPr/>
        <a:lstStyle/>
        <a:p>
          <a:endParaRPr lang="en-IE"/>
        </a:p>
      </dgm:t>
    </dgm:pt>
    <dgm:pt modelId="{E4D2BD63-FE46-4FA3-ABEA-914ADDE4A360}" type="pres">
      <dgm:prSet presAssocID="{19EB4E63-3BAD-40BC-8A5B-6CF7ACECC660}" presName="sibTrans" presStyleLbl="sibTrans2D1" presStyleIdx="4" presStyleCnt="5"/>
      <dgm:spPr/>
      <dgm:t>
        <a:bodyPr/>
        <a:lstStyle/>
        <a:p>
          <a:endParaRPr lang="en-IE"/>
        </a:p>
      </dgm:t>
    </dgm:pt>
    <dgm:pt modelId="{262BCC5F-12EE-4277-BFE2-16CA1334DBF8}" type="pres">
      <dgm:prSet presAssocID="{19EB4E63-3BAD-40BC-8A5B-6CF7ACECC660}" presName="connectorText" presStyleLbl="sibTrans2D1" presStyleIdx="4" presStyleCnt="5"/>
      <dgm:spPr/>
      <dgm:t>
        <a:bodyPr/>
        <a:lstStyle/>
        <a:p>
          <a:endParaRPr lang="en-IE"/>
        </a:p>
      </dgm:t>
    </dgm:pt>
  </dgm:ptLst>
  <dgm:cxnLst>
    <dgm:cxn modelId="{6189560E-23B7-424B-A54C-5ADA37780EBF}" type="presOf" srcId="{3F9C9568-E3F7-4154-9706-BEFDBBA4F6F7}" destId="{4381EE08-E6E5-4A51-8B06-E78BD754B090}" srcOrd="0" destOrd="0" presId="urn:microsoft.com/office/officeart/2005/8/layout/cycle2"/>
    <dgm:cxn modelId="{CCF1DAF6-2B39-4410-A13F-8A0DC7601901}" srcId="{93AFC6C8-61EC-4C7C-AB7E-2D46295B18E2}" destId="{C28BCCEA-EE93-4472-B6D9-F15F6B0EAED5}" srcOrd="2" destOrd="0" parTransId="{7D0CC9C9-5E02-4B5E-AC59-E1AF442D0303}" sibTransId="{B5ECC260-8293-496E-A3D9-95AB9084D9E0}"/>
    <dgm:cxn modelId="{F1A3D7CE-EEED-4AC6-85E4-14C20D49E72A}" type="presOf" srcId="{7AF268DA-B3CC-4E55-BBE4-CF09B6F305E6}" destId="{F5D6B520-FE7F-49EF-B625-BF099E80E8DA}" srcOrd="0" destOrd="0" presId="urn:microsoft.com/office/officeart/2005/8/layout/cycle2"/>
    <dgm:cxn modelId="{CB2634A2-059F-41AD-839F-54D0EBD3DE2B}" srcId="{93AFC6C8-61EC-4C7C-AB7E-2D46295B18E2}" destId="{39A6DEE3-735D-4DCD-9D98-9BBB6CD1581A}" srcOrd="3" destOrd="0" parTransId="{82F17133-E170-4A1B-A70F-0B1D9848BD66}" sibTransId="{4C638C3E-D9F7-476B-B6C8-5B17DED55F3A}"/>
    <dgm:cxn modelId="{EB39B603-F901-434F-9A9D-14CC36514D19}" type="presOf" srcId="{1C700C73-EEE2-4F2B-A6E2-875103ADC39D}" destId="{1DB28A9B-1698-4BCB-88A6-B6CB15051F72}" srcOrd="0" destOrd="0" presId="urn:microsoft.com/office/officeart/2005/8/layout/cycle2"/>
    <dgm:cxn modelId="{B7A6DBDA-0792-4185-BF42-F214AF74AAD9}" type="presOf" srcId="{19EB4E63-3BAD-40BC-8A5B-6CF7ACECC660}" destId="{262BCC5F-12EE-4277-BFE2-16CA1334DBF8}" srcOrd="1" destOrd="0" presId="urn:microsoft.com/office/officeart/2005/8/layout/cycle2"/>
    <dgm:cxn modelId="{BA5CCFD5-AE4C-4D8D-8BFE-F271D0F5A816}" type="presOf" srcId="{39A6DEE3-735D-4DCD-9D98-9BBB6CD1581A}" destId="{7CEAC676-3678-4666-82F3-4D5921321E18}" srcOrd="0" destOrd="0" presId="urn:microsoft.com/office/officeart/2005/8/layout/cycle2"/>
    <dgm:cxn modelId="{4469FCD7-C44E-4C19-9DAB-B9A68463FD88}" type="presOf" srcId="{31C604D0-2555-4621-97B3-F082A273BA35}" destId="{E5C9990C-5D2C-4947-8218-841092120726}" srcOrd="1" destOrd="0" presId="urn:microsoft.com/office/officeart/2005/8/layout/cycle2"/>
    <dgm:cxn modelId="{84D256EA-F25D-40EB-AA04-EA596C02F1CE}" type="presOf" srcId="{4C638C3E-D9F7-476B-B6C8-5B17DED55F3A}" destId="{C99FA512-DEEF-47BE-A322-450A7FA7D9A1}" srcOrd="0" destOrd="0" presId="urn:microsoft.com/office/officeart/2005/8/layout/cycle2"/>
    <dgm:cxn modelId="{BDB0053F-B658-47D8-BBB1-3CE2B53AA02B}" type="presOf" srcId="{B5ECC260-8293-496E-A3D9-95AB9084D9E0}" destId="{C2D0389A-D1DA-469F-ACD6-F7B223385BF0}" srcOrd="1" destOrd="0" presId="urn:microsoft.com/office/officeart/2005/8/layout/cycle2"/>
    <dgm:cxn modelId="{28BA897F-C41C-4DD6-93D6-C7B62F5446AE}" srcId="{93AFC6C8-61EC-4C7C-AB7E-2D46295B18E2}" destId="{F8DA5F3B-485E-4693-96A7-9AD146F77E3E}" srcOrd="1" destOrd="0" parTransId="{CA00852C-B748-4985-A3B1-DE23459ED7DA}" sibTransId="{31C604D0-2555-4621-97B3-F082A273BA35}"/>
    <dgm:cxn modelId="{CDF21E16-963B-4AF4-A129-42CB29B592CA}" srcId="{93AFC6C8-61EC-4C7C-AB7E-2D46295B18E2}" destId="{1C700C73-EEE2-4F2B-A6E2-875103ADC39D}" srcOrd="4" destOrd="0" parTransId="{A44AFB4F-8A9A-4A19-B687-ABB898A53A53}" sibTransId="{19EB4E63-3BAD-40BC-8A5B-6CF7ACECC660}"/>
    <dgm:cxn modelId="{59C117B7-79B2-415F-8A12-542EEF4F88C5}" type="presOf" srcId="{93AFC6C8-61EC-4C7C-AB7E-2D46295B18E2}" destId="{399D9F24-59BC-4651-B367-3AA5557DEB1D}" srcOrd="0" destOrd="0" presId="urn:microsoft.com/office/officeart/2005/8/layout/cycle2"/>
    <dgm:cxn modelId="{E0CD15B5-7665-4640-9F0F-B5B99DE00BE4}" type="presOf" srcId="{3F9C9568-E3F7-4154-9706-BEFDBBA4F6F7}" destId="{0BB0C80E-6FCE-4E92-B07F-686F53A02FC2}" srcOrd="1" destOrd="0" presId="urn:microsoft.com/office/officeart/2005/8/layout/cycle2"/>
    <dgm:cxn modelId="{CE207239-0218-44B7-A3B3-C14CCD42BE96}" type="presOf" srcId="{19EB4E63-3BAD-40BC-8A5B-6CF7ACECC660}" destId="{E4D2BD63-FE46-4FA3-ABEA-914ADDE4A360}" srcOrd="0" destOrd="0" presId="urn:microsoft.com/office/officeart/2005/8/layout/cycle2"/>
    <dgm:cxn modelId="{09C525FA-1FCA-41F2-9C36-09E869690C1E}" type="presOf" srcId="{B5ECC260-8293-496E-A3D9-95AB9084D9E0}" destId="{0149839F-2E99-418E-9BBB-E45379F4BCFA}" srcOrd="0" destOrd="0" presId="urn:microsoft.com/office/officeart/2005/8/layout/cycle2"/>
    <dgm:cxn modelId="{FB8FCDF5-7B94-4907-A10A-EAE635EE455D}" type="presOf" srcId="{C28BCCEA-EE93-4472-B6D9-F15F6B0EAED5}" destId="{D16D99D0-D99D-49E6-B9D5-7C93060DF455}" srcOrd="0" destOrd="0" presId="urn:microsoft.com/office/officeart/2005/8/layout/cycle2"/>
    <dgm:cxn modelId="{3A1544FB-43D8-4010-8A82-89497361A18C}" type="presOf" srcId="{4C638C3E-D9F7-476B-B6C8-5B17DED55F3A}" destId="{E0CC2FF3-F06A-494C-A506-BA4EA3B2385C}" srcOrd="1" destOrd="0" presId="urn:microsoft.com/office/officeart/2005/8/layout/cycle2"/>
    <dgm:cxn modelId="{1C98661C-A6D1-4075-87A9-4394058352A6}" type="presOf" srcId="{31C604D0-2555-4621-97B3-F082A273BA35}" destId="{A66F596C-71E0-4412-BF03-07C9046AE88B}" srcOrd="0" destOrd="0" presId="urn:microsoft.com/office/officeart/2005/8/layout/cycle2"/>
    <dgm:cxn modelId="{56BB7B32-872B-4A0D-9822-4D2DFD913FA5}" type="presOf" srcId="{F8DA5F3B-485E-4693-96A7-9AD146F77E3E}" destId="{8734AADB-CCDB-4605-8CEE-B84FB91164CB}" srcOrd="0" destOrd="0" presId="urn:microsoft.com/office/officeart/2005/8/layout/cycle2"/>
    <dgm:cxn modelId="{6D9E2763-FE76-4290-BC64-4AA01402DDFB}" srcId="{93AFC6C8-61EC-4C7C-AB7E-2D46295B18E2}" destId="{7AF268DA-B3CC-4E55-BBE4-CF09B6F305E6}" srcOrd="0" destOrd="0" parTransId="{47754B65-AA55-4379-A09A-B3E440F96608}" sibTransId="{3F9C9568-E3F7-4154-9706-BEFDBBA4F6F7}"/>
    <dgm:cxn modelId="{642F1750-E922-4CDA-8836-E438DD7E1B7E}" type="presParOf" srcId="{399D9F24-59BC-4651-B367-3AA5557DEB1D}" destId="{F5D6B520-FE7F-49EF-B625-BF099E80E8DA}" srcOrd="0" destOrd="0" presId="urn:microsoft.com/office/officeart/2005/8/layout/cycle2"/>
    <dgm:cxn modelId="{2B1903B7-59EA-4039-ABEC-5439AF12D503}" type="presParOf" srcId="{399D9F24-59BC-4651-B367-3AA5557DEB1D}" destId="{4381EE08-E6E5-4A51-8B06-E78BD754B090}" srcOrd="1" destOrd="0" presId="urn:microsoft.com/office/officeart/2005/8/layout/cycle2"/>
    <dgm:cxn modelId="{BA41C249-E708-4BD4-A125-48B046C458EA}" type="presParOf" srcId="{4381EE08-E6E5-4A51-8B06-E78BD754B090}" destId="{0BB0C80E-6FCE-4E92-B07F-686F53A02FC2}" srcOrd="0" destOrd="0" presId="urn:microsoft.com/office/officeart/2005/8/layout/cycle2"/>
    <dgm:cxn modelId="{178AB151-0EDC-4708-B0CB-477F681DE243}" type="presParOf" srcId="{399D9F24-59BC-4651-B367-3AA5557DEB1D}" destId="{8734AADB-CCDB-4605-8CEE-B84FB91164CB}" srcOrd="2" destOrd="0" presId="urn:microsoft.com/office/officeart/2005/8/layout/cycle2"/>
    <dgm:cxn modelId="{22F75367-61D5-4747-9C05-DDF2D370BD2F}" type="presParOf" srcId="{399D9F24-59BC-4651-B367-3AA5557DEB1D}" destId="{A66F596C-71E0-4412-BF03-07C9046AE88B}" srcOrd="3" destOrd="0" presId="urn:microsoft.com/office/officeart/2005/8/layout/cycle2"/>
    <dgm:cxn modelId="{18647BFC-BF3B-47C5-B53D-657E4F2FAB20}" type="presParOf" srcId="{A66F596C-71E0-4412-BF03-07C9046AE88B}" destId="{E5C9990C-5D2C-4947-8218-841092120726}" srcOrd="0" destOrd="0" presId="urn:microsoft.com/office/officeart/2005/8/layout/cycle2"/>
    <dgm:cxn modelId="{51852E98-8C0C-4805-A9DA-5E5F2D02A56A}" type="presParOf" srcId="{399D9F24-59BC-4651-B367-3AA5557DEB1D}" destId="{D16D99D0-D99D-49E6-B9D5-7C93060DF455}" srcOrd="4" destOrd="0" presId="urn:microsoft.com/office/officeart/2005/8/layout/cycle2"/>
    <dgm:cxn modelId="{883037FB-EAE1-4906-8428-CA2717FB34C4}" type="presParOf" srcId="{399D9F24-59BC-4651-B367-3AA5557DEB1D}" destId="{0149839F-2E99-418E-9BBB-E45379F4BCFA}" srcOrd="5" destOrd="0" presId="urn:microsoft.com/office/officeart/2005/8/layout/cycle2"/>
    <dgm:cxn modelId="{4FA4DD0D-FA48-4440-BF44-E2AE8E7D6179}" type="presParOf" srcId="{0149839F-2E99-418E-9BBB-E45379F4BCFA}" destId="{C2D0389A-D1DA-469F-ACD6-F7B223385BF0}" srcOrd="0" destOrd="0" presId="urn:microsoft.com/office/officeart/2005/8/layout/cycle2"/>
    <dgm:cxn modelId="{C9793630-3FB2-4213-8F02-17C8259990CF}" type="presParOf" srcId="{399D9F24-59BC-4651-B367-3AA5557DEB1D}" destId="{7CEAC676-3678-4666-82F3-4D5921321E18}" srcOrd="6" destOrd="0" presId="urn:microsoft.com/office/officeart/2005/8/layout/cycle2"/>
    <dgm:cxn modelId="{4035D466-A470-4936-9CA5-B5B429F51A36}" type="presParOf" srcId="{399D9F24-59BC-4651-B367-3AA5557DEB1D}" destId="{C99FA512-DEEF-47BE-A322-450A7FA7D9A1}" srcOrd="7" destOrd="0" presId="urn:microsoft.com/office/officeart/2005/8/layout/cycle2"/>
    <dgm:cxn modelId="{234703B6-A701-4044-8231-9D7F70CB1AC3}" type="presParOf" srcId="{C99FA512-DEEF-47BE-A322-450A7FA7D9A1}" destId="{E0CC2FF3-F06A-494C-A506-BA4EA3B2385C}" srcOrd="0" destOrd="0" presId="urn:microsoft.com/office/officeart/2005/8/layout/cycle2"/>
    <dgm:cxn modelId="{F772209D-7BA3-4A7E-95D3-F8DB28E70071}" type="presParOf" srcId="{399D9F24-59BC-4651-B367-3AA5557DEB1D}" destId="{1DB28A9B-1698-4BCB-88A6-B6CB15051F72}" srcOrd="8" destOrd="0" presId="urn:microsoft.com/office/officeart/2005/8/layout/cycle2"/>
    <dgm:cxn modelId="{FCEAA8FB-E2C0-494D-A279-3226AA551028}" type="presParOf" srcId="{399D9F24-59BC-4651-B367-3AA5557DEB1D}" destId="{E4D2BD63-FE46-4FA3-ABEA-914ADDE4A360}" srcOrd="9" destOrd="0" presId="urn:microsoft.com/office/officeart/2005/8/layout/cycle2"/>
    <dgm:cxn modelId="{89210564-52C2-4162-AC3A-E9C72F34F96B}" type="presParOf" srcId="{E4D2BD63-FE46-4FA3-ABEA-914ADDE4A360}" destId="{262BCC5F-12EE-4277-BFE2-16CA1334DBF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CB9C34-478D-4C18-95EA-9693F66B7055}">
      <dsp:nvSpPr>
        <dsp:cNvPr id="0" name=""/>
        <dsp:cNvSpPr/>
      </dsp:nvSpPr>
      <dsp:spPr>
        <a:xfrm>
          <a:off x="2895601" y="228602"/>
          <a:ext cx="2823452" cy="13656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effectLst>
                <a:outerShdw blurRad="38100" dist="38100" dir="2700000" algn="tl">
                  <a:srgbClr val="000000">
                    <a:alpha val="43137"/>
                  </a:srgbClr>
                </a:outerShdw>
              </a:effectLst>
            </a:rPr>
            <a:t>Total public expenditure</a:t>
          </a:r>
        </a:p>
        <a:p>
          <a:pPr lvl="0" algn="ctr" defTabSz="711200">
            <a:lnSpc>
              <a:spcPct val="90000"/>
            </a:lnSpc>
            <a:spcBef>
              <a:spcPct val="0"/>
            </a:spcBef>
            <a:spcAft>
              <a:spcPct val="35000"/>
            </a:spcAft>
          </a:pPr>
          <a:r>
            <a:rPr lang="en-GB" sz="1400" kern="1200" dirty="0" smtClean="0"/>
            <a:t>€13.9bn (8.9% of GDP) </a:t>
          </a:r>
        </a:p>
        <a:p>
          <a:pPr lvl="0" algn="ctr" defTabSz="711200">
            <a:lnSpc>
              <a:spcPct val="90000"/>
            </a:lnSpc>
            <a:spcBef>
              <a:spcPct val="0"/>
            </a:spcBef>
            <a:spcAft>
              <a:spcPct val="35000"/>
            </a:spcAft>
          </a:pPr>
          <a:r>
            <a:rPr lang="en-GB" sz="1400" kern="1200" dirty="0" smtClean="0"/>
            <a:t>100,266 employees</a:t>
          </a:r>
        </a:p>
      </dsp:txBody>
      <dsp:txXfrm>
        <a:off x="2962267" y="295268"/>
        <a:ext cx="2690120" cy="1232320"/>
      </dsp:txXfrm>
    </dsp:sp>
    <dsp:sp modelId="{78A5F7F3-7531-4660-9DA2-99F601E9C736}">
      <dsp:nvSpPr>
        <dsp:cNvPr id="0" name=""/>
        <dsp:cNvSpPr/>
      </dsp:nvSpPr>
      <dsp:spPr>
        <a:xfrm>
          <a:off x="3729277" y="1374678"/>
          <a:ext cx="4292376" cy="4292376"/>
        </a:xfrm>
        <a:custGeom>
          <a:avLst/>
          <a:gdLst/>
          <a:ahLst/>
          <a:cxnLst/>
          <a:rect l="0" t="0" r="0" b="0"/>
          <a:pathLst>
            <a:path>
              <a:moveTo>
                <a:pt x="2216738" y="1159"/>
              </a:moveTo>
              <a:arcTo wR="2146188" hR="2146188" stAng="16313027" swAng="111328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0F2C07D-F8C1-4FDF-B4A2-0175639C9659}">
      <dsp:nvSpPr>
        <dsp:cNvPr id="0" name=""/>
        <dsp:cNvSpPr/>
      </dsp:nvSpPr>
      <dsp:spPr>
        <a:xfrm>
          <a:off x="5562602" y="1600196"/>
          <a:ext cx="2968233" cy="14541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E" sz="1600" b="1" kern="1200" dirty="0" smtClean="0">
              <a:effectLst>
                <a:outerShdw blurRad="38100" dist="38100" dir="2700000" algn="tl">
                  <a:srgbClr val="000000">
                    <a:alpha val="43137"/>
                  </a:srgbClr>
                </a:outerShdw>
              </a:effectLst>
            </a:rPr>
            <a:t>Healthcare entitlement</a:t>
          </a:r>
        </a:p>
        <a:p>
          <a:pPr lvl="0" algn="ctr" defTabSz="711200">
            <a:lnSpc>
              <a:spcPct val="90000"/>
            </a:lnSpc>
            <a:spcBef>
              <a:spcPct val="0"/>
            </a:spcBef>
            <a:spcAft>
              <a:spcPct val="35000"/>
            </a:spcAft>
          </a:pPr>
          <a:r>
            <a:rPr lang="en-IE" sz="1400" b="0" kern="1200" dirty="0" smtClean="0">
              <a:effectLst>
                <a:outerShdw blurRad="38100" dist="38100" dir="2700000" algn="tl">
                  <a:srgbClr val="000000">
                    <a:alpha val="43137"/>
                  </a:srgbClr>
                </a:outerShdw>
              </a:effectLst>
            </a:rPr>
            <a:t>‘Medical card’ = 40.4%</a:t>
          </a:r>
        </a:p>
        <a:p>
          <a:pPr lvl="0" algn="ctr" defTabSz="711200">
            <a:lnSpc>
              <a:spcPct val="90000"/>
            </a:lnSpc>
            <a:spcBef>
              <a:spcPct val="0"/>
            </a:spcBef>
            <a:spcAft>
              <a:spcPct val="35000"/>
            </a:spcAft>
          </a:pPr>
          <a:r>
            <a:rPr lang="en-IE" sz="1400" b="0" kern="1200" dirty="0" smtClean="0">
              <a:effectLst>
                <a:outerShdw blurRad="38100" dist="38100" dir="2700000" algn="tl">
                  <a:srgbClr val="000000">
                    <a:alpha val="43137"/>
                  </a:srgbClr>
                </a:outerShdw>
              </a:effectLst>
            </a:rPr>
            <a:t>Private health insurance = 45%</a:t>
          </a:r>
          <a:endParaRPr lang="en-IE" sz="1400" b="0" kern="1200" dirty="0">
            <a:effectLst/>
          </a:endParaRPr>
        </a:p>
      </dsp:txBody>
      <dsp:txXfrm>
        <a:off x="5633588" y="1671182"/>
        <a:ext cx="2826261" cy="1312193"/>
      </dsp:txXfrm>
    </dsp:sp>
    <dsp:sp modelId="{B2EBF743-3885-4885-A8DD-2A3A1287B452}">
      <dsp:nvSpPr>
        <dsp:cNvPr id="0" name=""/>
        <dsp:cNvSpPr/>
      </dsp:nvSpPr>
      <dsp:spPr>
        <a:xfrm>
          <a:off x="3585267" y="-790309"/>
          <a:ext cx="4292376" cy="4292376"/>
        </a:xfrm>
        <a:custGeom>
          <a:avLst/>
          <a:gdLst/>
          <a:ahLst/>
          <a:cxnLst/>
          <a:rect l="0" t="0" r="0" b="0"/>
          <a:pathLst>
            <a:path>
              <a:moveTo>
                <a:pt x="3390970" y="3894513"/>
              </a:moveTo>
              <a:arcTo wR="2146188" hR="2146188" stAng="3272981" swAng="40311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5366362-3DD2-473F-92EB-02D2F740B8BF}">
      <dsp:nvSpPr>
        <dsp:cNvPr id="0" name=""/>
        <dsp:cNvSpPr/>
      </dsp:nvSpPr>
      <dsp:spPr>
        <a:xfrm>
          <a:off x="5043441" y="3276606"/>
          <a:ext cx="2546331" cy="15225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E" sz="1600" b="1" kern="1200" baseline="0" smtClean="0">
              <a:effectLst>
                <a:outerShdw blurRad="38100" dist="38100" dir="2700000" algn="tl">
                  <a:srgbClr val="000000">
                    <a:alpha val="43137"/>
                  </a:srgbClr>
                </a:outerShdw>
              </a:effectLst>
            </a:rPr>
            <a:t>Hospitals</a:t>
          </a:r>
          <a:endParaRPr lang="en-IE" sz="1600" kern="1200" baseline="0" smtClean="0">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r>
            <a:rPr lang="en-IE" sz="1400" kern="1200" baseline="0" smtClean="0"/>
            <a:t>1.53m inpatients &amp; day cases</a:t>
          </a:r>
        </a:p>
        <a:p>
          <a:pPr lvl="0" algn="ctr" defTabSz="711200">
            <a:lnSpc>
              <a:spcPct val="90000"/>
            </a:lnSpc>
            <a:spcBef>
              <a:spcPct val="0"/>
            </a:spcBef>
            <a:spcAft>
              <a:spcPct val="35000"/>
            </a:spcAft>
          </a:pPr>
          <a:r>
            <a:rPr lang="en-GB" sz="1400" kern="1200" smtClean="0"/>
            <a:t>1.28m emergency department attendances  </a:t>
          </a:r>
          <a:endParaRPr lang="en-IE" sz="1600" kern="1200" dirty="0" smtClean="0"/>
        </a:p>
      </dsp:txBody>
      <dsp:txXfrm>
        <a:off x="5117765" y="3350930"/>
        <a:ext cx="2397683" cy="1373885"/>
      </dsp:txXfrm>
    </dsp:sp>
    <dsp:sp modelId="{BBBA153C-59D2-4B8F-8E7F-201F50884B9A}">
      <dsp:nvSpPr>
        <dsp:cNvPr id="0" name=""/>
        <dsp:cNvSpPr/>
      </dsp:nvSpPr>
      <dsp:spPr>
        <a:xfrm>
          <a:off x="2691327" y="557791"/>
          <a:ext cx="4292376" cy="4292376"/>
        </a:xfrm>
        <a:custGeom>
          <a:avLst/>
          <a:gdLst/>
          <a:ahLst/>
          <a:cxnLst/>
          <a:rect l="0" t="0" r="0" b="0"/>
          <a:pathLst>
            <a:path>
              <a:moveTo>
                <a:pt x="2408065" y="4276339"/>
              </a:moveTo>
              <a:arcTo wR="2146188" hR="2146188" stAng="4979479" swAng="100820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19249FF-0768-467A-9E00-11E888932617}">
      <dsp:nvSpPr>
        <dsp:cNvPr id="0" name=""/>
        <dsp:cNvSpPr/>
      </dsp:nvSpPr>
      <dsp:spPr>
        <a:xfrm>
          <a:off x="1652538" y="3352798"/>
          <a:ext cx="2618473" cy="15265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E" sz="1600" b="1" kern="1200" dirty="0" smtClean="0">
              <a:effectLst>
                <a:outerShdw blurRad="38100" dist="38100" dir="2700000" algn="tl">
                  <a:srgbClr val="000000">
                    <a:alpha val="43137"/>
                  </a:srgbClr>
                </a:outerShdw>
              </a:effectLst>
            </a:rPr>
            <a:t>Residential care</a:t>
          </a:r>
        </a:p>
        <a:p>
          <a:pPr lvl="0" algn="ctr" defTabSz="711200">
            <a:lnSpc>
              <a:spcPct val="90000"/>
            </a:lnSpc>
            <a:spcBef>
              <a:spcPct val="0"/>
            </a:spcBef>
            <a:spcAft>
              <a:spcPct val="35000"/>
            </a:spcAft>
          </a:pPr>
          <a:r>
            <a:rPr lang="en-IE" sz="1400" kern="1200" dirty="0" smtClean="0"/>
            <a:t>28,785 beds for older &amp; dependant persons</a:t>
          </a:r>
        </a:p>
        <a:p>
          <a:pPr lvl="0" algn="ctr" defTabSz="711200">
            <a:lnSpc>
              <a:spcPct val="90000"/>
            </a:lnSpc>
            <a:spcBef>
              <a:spcPct val="0"/>
            </a:spcBef>
            <a:spcAft>
              <a:spcPct val="35000"/>
            </a:spcAft>
          </a:pPr>
          <a:r>
            <a:rPr lang="en-IE" sz="1400" kern="1200" dirty="0" smtClean="0"/>
            <a:t>9,800 persons with a disability</a:t>
          </a:r>
        </a:p>
        <a:p>
          <a:pPr lvl="0" algn="ctr" defTabSz="711200">
            <a:lnSpc>
              <a:spcPct val="90000"/>
            </a:lnSpc>
            <a:spcBef>
              <a:spcPct val="0"/>
            </a:spcBef>
            <a:spcAft>
              <a:spcPct val="35000"/>
            </a:spcAft>
          </a:pPr>
          <a:r>
            <a:rPr lang="en-IE" sz="1400" kern="1200" dirty="0" smtClean="0"/>
            <a:t>5,000 children</a:t>
          </a:r>
          <a:endParaRPr lang="en-IE" sz="1400" kern="1200" dirty="0"/>
        </a:p>
      </dsp:txBody>
      <dsp:txXfrm>
        <a:off x="1727056" y="3427316"/>
        <a:ext cx="2469437" cy="1377481"/>
      </dsp:txXfrm>
    </dsp:sp>
    <dsp:sp modelId="{8090B5AE-FB92-4DC2-8D34-E3A87A8C8F6D}">
      <dsp:nvSpPr>
        <dsp:cNvPr id="0" name=""/>
        <dsp:cNvSpPr/>
      </dsp:nvSpPr>
      <dsp:spPr>
        <a:xfrm>
          <a:off x="586619" y="-927632"/>
          <a:ext cx="4292376" cy="4292376"/>
        </a:xfrm>
        <a:custGeom>
          <a:avLst/>
          <a:gdLst/>
          <a:ahLst/>
          <a:cxnLst/>
          <a:rect l="0" t="0" r="0" b="0"/>
          <a:pathLst>
            <a:path>
              <a:moveTo>
                <a:pt x="1763968" y="4258066"/>
              </a:moveTo>
              <a:arcTo wR="2146188" hR="2146188" stAng="6015520" swAng="76516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4416FC4-EA13-40F9-81E4-EC3A27B17E8B}">
      <dsp:nvSpPr>
        <dsp:cNvPr id="0" name=""/>
        <dsp:cNvSpPr/>
      </dsp:nvSpPr>
      <dsp:spPr>
        <a:xfrm>
          <a:off x="380996" y="1676398"/>
          <a:ext cx="2695473" cy="14506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E" sz="1600" b="1" kern="1200" smtClean="0">
              <a:effectLst>
                <a:outerShdw blurRad="38100" dist="38100" dir="2700000" algn="tl">
                  <a:srgbClr val="000000">
                    <a:alpha val="43137"/>
                  </a:srgbClr>
                </a:outerShdw>
              </a:effectLst>
            </a:rPr>
            <a:t>Longstanding illness or health problem</a:t>
          </a:r>
        </a:p>
        <a:p>
          <a:pPr lvl="0" algn="ctr" defTabSz="711200">
            <a:lnSpc>
              <a:spcPct val="90000"/>
            </a:lnSpc>
            <a:spcBef>
              <a:spcPct val="0"/>
            </a:spcBef>
            <a:spcAft>
              <a:spcPct val="35000"/>
            </a:spcAft>
          </a:pPr>
          <a:r>
            <a:rPr lang="en-IE" sz="1400" b="0" kern="1200" smtClean="0"/>
            <a:t>33.9% of females </a:t>
          </a:r>
        </a:p>
        <a:p>
          <a:pPr lvl="0" algn="ctr" defTabSz="711200">
            <a:lnSpc>
              <a:spcPct val="90000"/>
            </a:lnSpc>
            <a:spcBef>
              <a:spcPct val="0"/>
            </a:spcBef>
            <a:spcAft>
              <a:spcPct val="35000"/>
            </a:spcAft>
          </a:pPr>
          <a:r>
            <a:rPr lang="en-IE" sz="1400" b="0" kern="1200" smtClean="0"/>
            <a:t>29.5% of males</a:t>
          </a:r>
          <a:endParaRPr lang="en-IE" sz="1400" b="0" kern="1200" dirty="0" smtClean="0"/>
        </a:p>
      </dsp:txBody>
      <dsp:txXfrm>
        <a:off x="451810" y="1747212"/>
        <a:ext cx="2553845" cy="1309004"/>
      </dsp:txXfrm>
    </dsp:sp>
    <dsp:sp modelId="{E4A11A32-F347-4230-B70A-1FD85FE6E818}">
      <dsp:nvSpPr>
        <dsp:cNvPr id="0" name=""/>
        <dsp:cNvSpPr/>
      </dsp:nvSpPr>
      <dsp:spPr>
        <a:xfrm>
          <a:off x="493300" y="1545508"/>
          <a:ext cx="4292376" cy="4292376"/>
        </a:xfrm>
        <a:custGeom>
          <a:avLst/>
          <a:gdLst/>
          <a:ahLst/>
          <a:cxnLst/>
          <a:rect l="0" t="0" r="0" b="0"/>
          <a:pathLst>
            <a:path>
              <a:moveTo>
                <a:pt x="1636817" y="61322"/>
              </a:moveTo>
              <a:arcTo wR="2146188" hR="2146188" stAng="15376233" swAng="117481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6B520-FE7F-49EF-B625-BF099E80E8DA}">
      <dsp:nvSpPr>
        <dsp:cNvPr id="0" name=""/>
        <dsp:cNvSpPr/>
      </dsp:nvSpPr>
      <dsp:spPr>
        <a:xfrm>
          <a:off x="2018215" y="302959"/>
          <a:ext cx="2905458" cy="14506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kern="1200" dirty="0" smtClean="0"/>
            <a:t>The world’s largest net exporter of medicines</a:t>
          </a:r>
        </a:p>
      </dsp:txBody>
      <dsp:txXfrm>
        <a:off x="2443709" y="515401"/>
        <a:ext cx="2054470" cy="1025764"/>
      </dsp:txXfrm>
    </dsp:sp>
    <dsp:sp modelId="{4381EE08-E6E5-4A51-8B06-E78BD754B090}">
      <dsp:nvSpPr>
        <dsp:cNvPr id="0" name=""/>
        <dsp:cNvSpPr/>
      </dsp:nvSpPr>
      <dsp:spPr>
        <a:xfrm rot="967853">
          <a:off x="4797057" y="1181844"/>
          <a:ext cx="182176" cy="5126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IE" sz="1500" kern="1200" baseline="0" dirty="0">
            <a:solidFill>
              <a:schemeClr val="accent1"/>
            </a:solidFill>
          </a:endParaRPr>
        </a:p>
      </dsp:txBody>
      <dsp:txXfrm>
        <a:off x="4798133" y="1276780"/>
        <a:ext cx="127523" cy="307586"/>
      </dsp:txXfrm>
    </dsp:sp>
    <dsp:sp modelId="{8734AADB-CCDB-4605-8CEE-B84FB91164CB}">
      <dsp:nvSpPr>
        <dsp:cNvPr id="0" name=""/>
        <dsp:cNvSpPr/>
      </dsp:nvSpPr>
      <dsp:spPr>
        <a:xfrm>
          <a:off x="4836856" y="1142520"/>
          <a:ext cx="3030239" cy="14380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E" sz="1800" kern="1200" smtClean="0"/>
            <a:t>Highest number of people  per capita in EU working in medical devices industry</a:t>
          </a:r>
          <a:endParaRPr lang="en-IE" sz="1800" kern="1200" dirty="0" smtClean="0"/>
        </a:p>
      </dsp:txBody>
      <dsp:txXfrm>
        <a:off x="5280624" y="1353114"/>
        <a:ext cx="2142703" cy="1016837"/>
      </dsp:txXfrm>
    </dsp:sp>
    <dsp:sp modelId="{A66F596C-71E0-4412-BF03-07C9046AE88B}">
      <dsp:nvSpPr>
        <dsp:cNvPr id="0" name=""/>
        <dsp:cNvSpPr/>
      </dsp:nvSpPr>
      <dsp:spPr>
        <a:xfrm rot="5824391">
          <a:off x="6184188" y="2439671"/>
          <a:ext cx="128494" cy="5126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IE" sz="1500" kern="1200"/>
        </a:p>
      </dsp:txBody>
      <dsp:txXfrm rot="10800000">
        <a:off x="6205835" y="2523072"/>
        <a:ext cx="89946" cy="307586"/>
      </dsp:txXfrm>
    </dsp:sp>
    <dsp:sp modelId="{D16D99D0-D99D-49E6-B9D5-7C93060DF455}">
      <dsp:nvSpPr>
        <dsp:cNvPr id="0" name=""/>
        <dsp:cNvSpPr/>
      </dsp:nvSpPr>
      <dsp:spPr>
        <a:xfrm>
          <a:off x="4608299" y="2818465"/>
          <a:ext cx="3061408" cy="15189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E" sz="1800" kern="1200" dirty="0" smtClean="0"/>
            <a:t>9 of the world’s top 10 </a:t>
          </a:r>
          <a:r>
            <a:rPr lang="en-IE" sz="1800" kern="1200" dirty="0" err="1" smtClean="0"/>
            <a:t>pharma</a:t>
          </a:r>
          <a:r>
            <a:rPr lang="en-IE" sz="1800" kern="1200" dirty="0" smtClean="0"/>
            <a:t> companies have significant operations here</a:t>
          </a:r>
          <a:endParaRPr lang="en-IE" sz="1800" kern="1200" dirty="0"/>
        </a:p>
      </dsp:txBody>
      <dsp:txXfrm>
        <a:off x="5056632" y="3040908"/>
        <a:ext cx="2164742" cy="1074053"/>
      </dsp:txXfrm>
    </dsp:sp>
    <dsp:sp modelId="{0149839F-2E99-418E-9BBB-E45379F4BCFA}">
      <dsp:nvSpPr>
        <dsp:cNvPr id="0" name=""/>
        <dsp:cNvSpPr/>
      </dsp:nvSpPr>
      <dsp:spPr>
        <a:xfrm rot="10313259">
          <a:off x="4412762" y="3554745"/>
          <a:ext cx="181406" cy="5126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IE" sz="1500" kern="1200"/>
        </a:p>
      </dsp:txBody>
      <dsp:txXfrm rot="10800000">
        <a:off x="4466912" y="3653433"/>
        <a:ext cx="126984" cy="307586"/>
      </dsp:txXfrm>
    </dsp:sp>
    <dsp:sp modelId="{7CEAC676-3678-4666-82F3-4D5921321E18}">
      <dsp:nvSpPr>
        <dsp:cNvPr id="0" name=""/>
        <dsp:cNvSpPr/>
      </dsp:nvSpPr>
      <dsp:spPr>
        <a:xfrm>
          <a:off x="1484955" y="3275557"/>
          <a:ext cx="2894613" cy="15189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E" sz="1800" kern="1200" smtClean="0"/>
            <a:t>24% of exports are information and communications technologies (ICT)</a:t>
          </a:r>
          <a:endParaRPr lang="en-IE" sz="1800" kern="1200" dirty="0" smtClean="0"/>
        </a:p>
      </dsp:txBody>
      <dsp:txXfrm>
        <a:off x="1908861" y="3498000"/>
        <a:ext cx="2046801" cy="1074053"/>
      </dsp:txXfrm>
    </dsp:sp>
    <dsp:sp modelId="{C99FA512-DEEF-47BE-A322-450A7FA7D9A1}">
      <dsp:nvSpPr>
        <dsp:cNvPr id="0" name=""/>
        <dsp:cNvSpPr/>
      </dsp:nvSpPr>
      <dsp:spPr>
        <a:xfrm rot="14234804">
          <a:off x="2329872" y="2951251"/>
          <a:ext cx="140173" cy="5126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IE" sz="1500" kern="1200"/>
        </a:p>
      </dsp:txBody>
      <dsp:txXfrm rot="10800000">
        <a:off x="2362274" y="3071462"/>
        <a:ext cx="98121" cy="307586"/>
      </dsp:txXfrm>
    </dsp:sp>
    <dsp:sp modelId="{1DB28A9B-1698-4BCB-88A6-B6CB15051F72}">
      <dsp:nvSpPr>
        <dsp:cNvPr id="0" name=""/>
        <dsp:cNvSpPr/>
      </dsp:nvSpPr>
      <dsp:spPr>
        <a:xfrm>
          <a:off x="342077" y="1828249"/>
          <a:ext cx="3168159" cy="12856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IE" sz="1800" kern="1200" smtClean="0"/>
            <a:t>28% of Irish exports are medical devices and pharma products </a:t>
          </a:r>
          <a:endParaRPr lang="en-IE" sz="1800" kern="1200" dirty="0"/>
        </a:p>
      </dsp:txBody>
      <dsp:txXfrm>
        <a:off x="806043" y="2016523"/>
        <a:ext cx="2240227" cy="909067"/>
      </dsp:txXfrm>
    </dsp:sp>
    <dsp:sp modelId="{E4D2BD63-FE46-4FA3-ABEA-914ADDE4A360}">
      <dsp:nvSpPr>
        <dsp:cNvPr id="0" name=""/>
        <dsp:cNvSpPr/>
      </dsp:nvSpPr>
      <dsp:spPr>
        <a:xfrm rot="19017342">
          <a:off x="2585393" y="1521600"/>
          <a:ext cx="165818" cy="5126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IE" sz="1500" kern="1200"/>
        </a:p>
      </dsp:txBody>
      <dsp:txXfrm>
        <a:off x="2592088" y="1641105"/>
        <a:ext cx="116073" cy="307586"/>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092" cy="4653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56323" name="Rectangle 3"/>
          <p:cNvSpPr>
            <a:spLocks noGrp="1" noChangeArrowheads="1"/>
          </p:cNvSpPr>
          <p:nvPr>
            <p:ph type="dt" sz="quarter" idx="1"/>
          </p:nvPr>
        </p:nvSpPr>
        <p:spPr bwMode="auto">
          <a:xfrm>
            <a:off x="3886908" y="0"/>
            <a:ext cx="2971092" cy="4653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6324" name="Rectangle 4"/>
          <p:cNvSpPr>
            <a:spLocks noGrp="1" noChangeArrowheads="1"/>
          </p:cNvSpPr>
          <p:nvPr>
            <p:ph type="ftr" sz="quarter" idx="2"/>
          </p:nvPr>
        </p:nvSpPr>
        <p:spPr bwMode="auto">
          <a:xfrm>
            <a:off x="0" y="8831059"/>
            <a:ext cx="2971092" cy="46534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56325" name="Rectangle 5"/>
          <p:cNvSpPr>
            <a:spLocks noGrp="1" noChangeArrowheads="1"/>
          </p:cNvSpPr>
          <p:nvPr>
            <p:ph type="sldNum" sz="quarter" idx="3"/>
          </p:nvPr>
        </p:nvSpPr>
        <p:spPr bwMode="auto">
          <a:xfrm>
            <a:off x="3886908" y="8831059"/>
            <a:ext cx="2971092" cy="46534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BDCDC088-5058-47E4-B965-D96421B385E6}" type="slidenum">
              <a:rPr lang="en-US"/>
              <a:pPr/>
              <a:t>‹nr.›</a:t>
            </a:fld>
            <a:endParaRPr lang="en-US"/>
          </a:p>
        </p:txBody>
      </p:sp>
    </p:spTree>
    <p:extLst>
      <p:ext uri="{BB962C8B-B14F-4D97-AF65-F5344CB8AC3E}">
        <p14:creationId xmlns:p14="http://schemas.microsoft.com/office/powerpoint/2010/main" val="4242793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092" cy="4653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heSansBold-Plain" pitchFamily="34" charset="0"/>
              </a:defRPr>
            </a:lvl1pPr>
          </a:lstStyle>
          <a:p>
            <a:endParaRPr lang="en-US"/>
          </a:p>
        </p:txBody>
      </p:sp>
      <p:sp>
        <p:nvSpPr>
          <p:cNvPr id="6147" name="Rectangle 3"/>
          <p:cNvSpPr>
            <a:spLocks noGrp="1" noChangeArrowheads="1"/>
          </p:cNvSpPr>
          <p:nvPr>
            <p:ph type="dt" idx="1"/>
          </p:nvPr>
        </p:nvSpPr>
        <p:spPr bwMode="auto">
          <a:xfrm>
            <a:off x="3886908" y="0"/>
            <a:ext cx="2971092" cy="46534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heSansBold-Plain" pitchFamily="34" charset="0"/>
              </a:defRPr>
            </a:lvl1pPr>
          </a:lstStyle>
          <a:p>
            <a:endParaRPr lang="en-US"/>
          </a:p>
        </p:txBody>
      </p:sp>
      <p:sp>
        <p:nvSpPr>
          <p:cNvPr id="6148" name="Rectangle 4"/>
          <p:cNvSpPr>
            <a:spLocks noGrp="1" noRot="1" noChangeAspect="1" noChangeArrowheads="1" noTextEdit="1"/>
          </p:cNvSpPr>
          <p:nvPr>
            <p:ph type="sldImg" idx="2"/>
          </p:nvPr>
        </p:nvSpPr>
        <p:spPr bwMode="auto">
          <a:xfrm>
            <a:off x="1108075" y="696913"/>
            <a:ext cx="4645025" cy="3484562"/>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14183" y="4415530"/>
            <a:ext cx="5029635" cy="41836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831059"/>
            <a:ext cx="2971092" cy="46534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heSansBold-Plain" pitchFamily="34" charset="0"/>
              </a:defRPr>
            </a:lvl1pPr>
          </a:lstStyle>
          <a:p>
            <a:endParaRPr lang="en-US"/>
          </a:p>
        </p:txBody>
      </p:sp>
      <p:sp>
        <p:nvSpPr>
          <p:cNvPr id="6151" name="Rectangle 7"/>
          <p:cNvSpPr>
            <a:spLocks noGrp="1" noChangeArrowheads="1"/>
          </p:cNvSpPr>
          <p:nvPr>
            <p:ph type="sldNum" sz="quarter" idx="5"/>
          </p:nvPr>
        </p:nvSpPr>
        <p:spPr bwMode="auto">
          <a:xfrm>
            <a:off x="3886908" y="8831059"/>
            <a:ext cx="2971092" cy="46534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heSansBold-Plain" pitchFamily="34" charset="0"/>
              </a:defRPr>
            </a:lvl1pPr>
          </a:lstStyle>
          <a:p>
            <a:fld id="{52FCE29C-BD44-4442-A012-B110F18494E7}" type="slidenum">
              <a:rPr lang="en-US"/>
              <a:pPr/>
              <a:t>‹nr.›</a:t>
            </a:fld>
            <a:endParaRPr lang="en-US"/>
          </a:p>
        </p:txBody>
      </p:sp>
    </p:spTree>
    <p:extLst>
      <p:ext uri="{BB962C8B-B14F-4D97-AF65-F5344CB8AC3E}">
        <p14:creationId xmlns:p14="http://schemas.microsoft.com/office/powerpoint/2010/main" val="14990737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7CB7AA-F22A-4638-BC52-24E0B71C2B08}" type="slidenum">
              <a:rPr lang="en-US"/>
              <a:pPr/>
              <a:t>1</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It’s not just us – delivering high reliability healthcare is a challenge</a:t>
            </a:r>
            <a:r>
              <a:rPr lang="en-IE" baseline="0" dirty="0" smtClean="0"/>
              <a:t> for </a:t>
            </a:r>
            <a:r>
              <a:rPr lang="en-IE" baseline="0" smtClean="0"/>
              <a:t>all countries </a:t>
            </a:r>
            <a:endParaRPr lang="en-IE"/>
          </a:p>
        </p:txBody>
      </p:sp>
      <p:sp>
        <p:nvSpPr>
          <p:cNvPr id="4" name="Slide Number Placeholder 3"/>
          <p:cNvSpPr>
            <a:spLocks noGrp="1"/>
          </p:cNvSpPr>
          <p:nvPr>
            <p:ph type="sldNum" sz="quarter" idx="10"/>
          </p:nvPr>
        </p:nvSpPr>
        <p:spPr/>
        <p:txBody>
          <a:bodyPr/>
          <a:lstStyle/>
          <a:p>
            <a:pPr>
              <a:defRPr/>
            </a:pPr>
            <a:fld id="{98F3BBA7-17CD-4C73-A1C9-8C836551A6D3}" type="slidenum">
              <a:rPr lang="pl-PL" smtClean="0"/>
              <a:pPr>
                <a:defRPr/>
              </a:pPr>
              <a:t>7</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0540B8-11A6-4DE0-8007-2707F4844817}" type="slidenum">
              <a:rPr lang="en-US"/>
              <a:pPr/>
              <a:t>8</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IE"/>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74638"/>
            <a:ext cx="2114550" cy="5516562"/>
          </a:xfrm>
          <a:prstGeom prst="rect">
            <a:avLst/>
          </a:prstGeo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228600" y="274638"/>
            <a:ext cx="6191250" cy="5516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Text Placeholder 2"/>
          <p:cNvSpPr>
            <a:spLocks noGrp="1"/>
          </p:cNvSpPr>
          <p:nvPr>
            <p:ph type="body" sz="half" idx="1"/>
          </p:nvPr>
        </p:nvSpPr>
        <p:spPr>
          <a:xfrm>
            <a:off x="228600" y="1752600"/>
            <a:ext cx="41148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495800" y="1752600"/>
            <a:ext cx="41148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Content Placeholder 4"/>
          <p:cNvSpPr>
            <a:spLocks noGrp="1"/>
          </p:cNvSpPr>
          <p:nvPr>
            <p:ph sz="quarter" idx="3"/>
          </p:nvPr>
        </p:nvSpPr>
        <p:spPr>
          <a:xfrm>
            <a:off x="4495800" y="3848100"/>
            <a:ext cx="41148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IE"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
        <p:nvSpPr>
          <p:cNvPr id="3" name="Content Placeholder 2"/>
          <p:cNvSpPr>
            <a:spLocks noGrp="1"/>
          </p:cNvSpPr>
          <p:nvPr>
            <p:ph sz="half" idx="1"/>
          </p:nvPr>
        </p:nvSpPr>
        <p:spPr>
          <a:xfrm>
            <a:off x="228600" y="1752600"/>
            <a:ext cx="41148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495800" y="1752600"/>
            <a:ext cx="41148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IE"/>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82" name="Picture 58" descr="bg_main"/>
          <p:cNvPicPr>
            <a:picLocks noChangeAspect="1" noChangeArrowheads="1"/>
          </p:cNvPicPr>
          <p:nvPr userDrawn="1"/>
        </p:nvPicPr>
        <p:blipFill>
          <a:blip r:embed="rId14" cstate="print"/>
          <a:srcRect/>
          <a:stretch>
            <a:fillRect/>
          </a:stretch>
        </p:blipFill>
        <p:spPr bwMode="auto">
          <a:xfrm>
            <a:off x="0" y="0"/>
            <a:ext cx="9144000" cy="6858000"/>
          </a:xfrm>
          <a:prstGeom prst="rect">
            <a:avLst/>
          </a:prstGeom>
          <a:noFill/>
        </p:spPr>
      </p:pic>
      <p:sp>
        <p:nvSpPr>
          <p:cNvPr id="1067" name="Rectangle 43"/>
          <p:cNvSpPr>
            <a:spLocks noGrp="1" noChangeArrowheads="1"/>
          </p:cNvSpPr>
          <p:nvPr>
            <p:ph type="body" idx="1"/>
          </p:nvPr>
        </p:nvSpPr>
        <p:spPr bwMode="auto">
          <a:xfrm>
            <a:off x="228600" y="1752600"/>
            <a:ext cx="83820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72" r:id="rId12"/>
  </p:sldLayoutIdLst>
  <p:transition>
    <p:fade thruBlk="1"/>
  </p:transition>
  <p:timing>
    <p:tnLst>
      <p:par>
        <p:cTn id="1" dur="indefinite" restart="never" nodeType="tmRoot"/>
      </p:par>
    </p:tnLst>
  </p:timing>
  <p:txStyles>
    <p:titleStyle>
      <a:lvl1pPr algn="l" rtl="0" fontAlgn="base">
        <a:spcBef>
          <a:spcPct val="0"/>
        </a:spcBef>
        <a:spcAft>
          <a:spcPct val="0"/>
        </a:spcAft>
        <a:defRPr sz="2200" b="1">
          <a:solidFill>
            <a:schemeClr val="bg1"/>
          </a:solidFill>
          <a:latin typeface="+mj-lt"/>
          <a:ea typeface="+mj-ea"/>
          <a:cs typeface="+mj-cs"/>
        </a:defRPr>
      </a:lvl1pPr>
      <a:lvl2pPr algn="l" rtl="0" fontAlgn="base">
        <a:spcBef>
          <a:spcPct val="0"/>
        </a:spcBef>
        <a:spcAft>
          <a:spcPct val="0"/>
        </a:spcAft>
        <a:defRPr sz="2200" b="1">
          <a:solidFill>
            <a:schemeClr val="bg1"/>
          </a:solidFill>
          <a:latin typeface="Tahoma" pitchFamily="34" charset="0"/>
        </a:defRPr>
      </a:lvl2pPr>
      <a:lvl3pPr algn="l" rtl="0" fontAlgn="base">
        <a:spcBef>
          <a:spcPct val="0"/>
        </a:spcBef>
        <a:spcAft>
          <a:spcPct val="0"/>
        </a:spcAft>
        <a:defRPr sz="2200" b="1">
          <a:solidFill>
            <a:schemeClr val="bg1"/>
          </a:solidFill>
          <a:latin typeface="Tahoma" pitchFamily="34" charset="0"/>
        </a:defRPr>
      </a:lvl3pPr>
      <a:lvl4pPr algn="l" rtl="0" fontAlgn="base">
        <a:spcBef>
          <a:spcPct val="0"/>
        </a:spcBef>
        <a:spcAft>
          <a:spcPct val="0"/>
        </a:spcAft>
        <a:defRPr sz="2200" b="1">
          <a:solidFill>
            <a:schemeClr val="bg1"/>
          </a:solidFill>
          <a:latin typeface="Tahoma" pitchFamily="34" charset="0"/>
        </a:defRPr>
      </a:lvl4pPr>
      <a:lvl5pPr algn="l" rtl="0" fontAlgn="base">
        <a:spcBef>
          <a:spcPct val="0"/>
        </a:spcBef>
        <a:spcAft>
          <a:spcPct val="0"/>
        </a:spcAft>
        <a:defRPr sz="2200" b="1">
          <a:solidFill>
            <a:schemeClr val="bg1"/>
          </a:solidFill>
          <a:latin typeface="Tahoma" pitchFamily="34" charset="0"/>
        </a:defRPr>
      </a:lvl5pPr>
      <a:lvl6pPr marL="457200" algn="l" rtl="0" fontAlgn="base">
        <a:spcBef>
          <a:spcPct val="0"/>
        </a:spcBef>
        <a:spcAft>
          <a:spcPct val="0"/>
        </a:spcAft>
        <a:defRPr sz="2200" b="1">
          <a:solidFill>
            <a:schemeClr val="bg1"/>
          </a:solidFill>
          <a:latin typeface="Tahoma" pitchFamily="34" charset="0"/>
        </a:defRPr>
      </a:lvl6pPr>
      <a:lvl7pPr marL="914400" algn="l" rtl="0" fontAlgn="base">
        <a:spcBef>
          <a:spcPct val="0"/>
        </a:spcBef>
        <a:spcAft>
          <a:spcPct val="0"/>
        </a:spcAft>
        <a:defRPr sz="2200" b="1">
          <a:solidFill>
            <a:schemeClr val="bg1"/>
          </a:solidFill>
          <a:latin typeface="Tahoma" pitchFamily="34" charset="0"/>
        </a:defRPr>
      </a:lvl7pPr>
      <a:lvl8pPr marL="1371600" algn="l" rtl="0" fontAlgn="base">
        <a:spcBef>
          <a:spcPct val="0"/>
        </a:spcBef>
        <a:spcAft>
          <a:spcPct val="0"/>
        </a:spcAft>
        <a:defRPr sz="2200" b="1">
          <a:solidFill>
            <a:schemeClr val="bg1"/>
          </a:solidFill>
          <a:latin typeface="Tahoma" pitchFamily="34" charset="0"/>
        </a:defRPr>
      </a:lvl8pPr>
      <a:lvl9pPr marL="1828800" algn="l" rtl="0" fontAlgn="base">
        <a:spcBef>
          <a:spcPct val="0"/>
        </a:spcBef>
        <a:spcAft>
          <a:spcPct val="0"/>
        </a:spcAft>
        <a:defRPr sz="2200" b="1">
          <a:solidFill>
            <a:schemeClr val="bg1"/>
          </a:solidFill>
          <a:latin typeface="Tahoma"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6" name="Rectangle 10"/>
          <p:cNvSpPr>
            <a:spLocks noGrp="1" noChangeArrowheads="1"/>
          </p:cNvSpPr>
          <p:nvPr>
            <p:ph type="body" idx="1"/>
          </p:nvPr>
        </p:nvSpPr>
        <p:spPr>
          <a:xfrm>
            <a:off x="609600" y="2514600"/>
            <a:ext cx="8077200" cy="4038600"/>
          </a:xfrm>
          <a:noFill/>
          <a:ln/>
        </p:spPr>
        <p:txBody>
          <a:bodyPr/>
          <a:lstStyle/>
          <a:p>
            <a:pPr>
              <a:buFontTx/>
              <a:buNone/>
            </a:pPr>
            <a:r>
              <a:rPr lang="en-IE" sz="4800" b="1" dirty="0" smtClean="0">
                <a:solidFill>
                  <a:schemeClr val="accent2">
                    <a:lumMod val="75000"/>
                  </a:schemeClr>
                </a:solidFill>
              </a:rPr>
              <a:t>		Welcome to Dublin</a:t>
            </a:r>
            <a:endParaRPr lang="en-IE" b="1" i="1" dirty="0" smtClean="0">
              <a:solidFill>
                <a:schemeClr val="accent2">
                  <a:lumMod val="75000"/>
                </a:schemeClr>
              </a:solidFill>
            </a:endParaRPr>
          </a:p>
          <a:p>
            <a:pPr algn="ctr">
              <a:buFontTx/>
              <a:buNone/>
            </a:pPr>
            <a:r>
              <a:rPr lang="en-IE" sz="3200" b="1" i="1" dirty="0" err="1" smtClean="0">
                <a:solidFill>
                  <a:schemeClr val="accent2">
                    <a:lumMod val="75000"/>
                  </a:schemeClr>
                </a:solidFill>
              </a:rPr>
              <a:t>Céad</a:t>
            </a:r>
            <a:r>
              <a:rPr lang="en-IE" sz="3200" b="1" i="1" dirty="0" smtClean="0">
                <a:solidFill>
                  <a:schemeClr val="accent2">
                    <a:lumMod val="75000"/>
                  </a:schemeClr>
                </a:solidFill>
              </a:rPr>
              <a:t> </a:t>
            </a:r>
            <a:r>
              <a:rPr lang="en-IE" sz="3200" b="1" i="1" dirty="0" err="1" smtClean="0">
                <a:solidFill>
                  <a:schemeClr val="accent2">
                    <a:lumMod val="75000"/>
                  </a:schemeClr>
                </a:solidFill>
              </a:rPr>
              <a:t>míle</a:t>
            </a:r>
            <a:r>
              <a:rPr lang="en-IE" sz="3200" b="1" i="1" dirty="0" smtClean="0">
                <a:solidFill>
                  <a:schemeClr val="accent2">
                    <a:lumMod val="75000"/>
                  </a:schemeClr>
                </a:solidFill>
              </a:rPr>
              <a:t> </a:t>
            </a:r>
            <a:r>
              <a:rPr lang="en-IE" sz="3200" b="1" i="1" dirty="0" err="1" smtClean="0">
                <a:solidFill>
                  <a:schemeClr val="accent2">
                    <a:lumMod val="75000"/>
                  </a:schemeClr>
                </a:solidFill>
              </a:rPr>
              <a:t>fáilte</a:t>
            </a:r>
            <a:endParaRPr lang="en-IE" sz="3200" b="1" i="1" dirty="0" smtClean="0">
              <a:solidFill>
                <a:schemeClr val="accent2">
                  <a:lumMod val="75000"/>
                </a:schemeClr>
              </a:solidFill>
            </a:endParaRPr>
          </a:p>
          <a:p>
            <a:pPr>
              <a:buFontTx/>
              <a:buNone/>
            </a:pPr>
            <a:r>
              <a:rPr lang="en-IE" b="1" dirty="0" smtClean="0">
                <a:solidFill>
                  <a:schemeClr val="accent2">
                    <a:lumMod val="75000"/>
                  </a:schemeClr>
                </a:solidFill>
              </a:rPr>
              <a:t>		</a:t>
            </a:r>
          </a:p>
          <a:p>
            <a:pPr>
              <a:buFontTx/>
              <a:buNone/>
            </a:pPr>
            <a:r>
              <a:rPr lang="en-IE" b="1" dirty="0" smtClean="0">
                <a:solidFill>
                  <a:schemeClr val="accent2">
                    <a:lumMod val="75000"/>
                  </a:schemeClr>
                </a:solidFill>
              </a:rPr>
              <a:t>		Professor Jane Grimson</a:t>
            </a:r>
          </a:p>
          <a:p>
            <a:pPr>
              <a:buFontTx/>
              <a:buNone/>
            </a:pPr>
            <a:r>
              <a:rPr lang="en-IE" sz="2000" b="1" dirty="0" smtClean="0">
                <a:solidFill>
                  <a:schemeClr val="accent2">
                    <a:lumMod val="75000"/>
                  </a:schemeClr>
                </a:solidFill>
              </a:rPr>
              <a:t>		    </a:t>
            </a:r>
          </a:p>
          <a:p>
            <a:pPr>
              <a:buFontTx/>
              <a:buNone/>
            </a:pPr>
            <a:r>
              <a:rPr lang="en-IE" sz="2000" b="1" dirty="0" smtClean="0">
                <a:solidFill>
                  <a:schemeClr val="accent2">
                    <a:lumMod val="75000"/>
                  </a:schemeClr>
                </a:solidFill>
              </a:rPr>
              <a:t>		</a:t>
            </a:r>
            <a:r>
              <a:rPr lang="en-IE" sz="1600" b="1" dirty="0" smtClean="0">
                <a:solidFill>
                  <a:schemeClr val="accent2">
                    <a:lumMod val="75000"/>
                  </a:schemeClr>
                </a:solidFill>
              </a:rPr>
              <a:t>Acting Chief Executive, </a:t>
            </a:r>
            <a:r>
              <a:rPr lang="en-IE" sz="2000" b="1" dirty="0" smtClean="0">
                <a:solidFill>
                  <a:schemeClr val="accent2">
                    <a:lumMod val="75000"/>
                  </a:schemeClr>
                </a:solidFill>
              </a:rPr>
              <a:t>		</a:t>
            </a:r>
          </a:p>
          <a:p>
            <a:pPr>
              <a:buFontTx/>
              <a:buNone/>
            </a:pPr>
            <a:r>
              <a:rPr lang="en-IE" sz="2000" b="1" dirty="0" smtClean="0">
                <a:solidFill>
                  <a:schemeClr val="accent2">
                    <a:lumMod val="75000"/>
                  </a:schemeClr>
                </a:solidFill>
              </a:rPr>
              <a:t>		</a:t>
            </a:r>
            <a:r>
              <a:rPr lang="en-IE" sz="1600" b="1" dirty="0" smtClean="0">
                <a:solidFill>
                  <a:schemeClr val="accent2">
                    <a:lumMod val="75000"/>
                  </a:schemeClr>
                </a:solidFill>
              </a:rPr>
              <a:t>Health Information and Quality Authority (HIQA)</a:t>
            </a:r>
          </a:p>
          <a:p>
            <a:pPr>
              <a:buFontTx/>
              <a:buNone/>
            </a:pPr>
            <a:r>
              <a:rPr lang="en-IE" sz="1600" b="1" dirty="0" smtClean="0">
                <a:solidFill>
                  <a:schemeClr val="accent2">
                    <a:lumMod val="75000"/>
                  </a:schemeClr>
                </a:solidFill>
              </a:rPr>
              <a:t>		25 September 2014</a:t>
            </a:r>
          </a:p>
          <a:p>
            <a:pPr algn="ctr">
              <a:buFontTx/>
              <a:buNone/>
            </a:pPr>
            <a:endParaRPr lang="en-GB" sz="3200" b="1" dirty="0" smtClean="0">
              <a:solidFill>
                <a:srgbClr val="008080"/>
              </a:solidFill>
            </a:endParaRPr>
          </a:p>
          <a:p>
            <a:pPr algn="ctr">
              <a:buFontTx/>
              <a:buNone/>
            </a:pPr>
            <a:endParaRPr lang="en-IE" sz="3600" b="1" dirty="0">
              <a:solidFill>
                <a:schemeClr val="accent1"/>
              </a:solidFill>
            </a:endParaRPr>
          </a:p>
          <a:p>
            <a:pPr algn="ctr">
              <a:buFontTx/>
              <a:buNone/>
            </a:pPr>
            <a:endParaRPr lang="en-IE" sz="3600" b="1" dirty="0">
              <a:solidFill>
                <a:schemeClr val="accent1"/>
              </a:solidFill>
            </a:endParaRPr>
          </a:p>
          <a:p>
            <a:pPr algn="ctr">
              <a:buFontTx/>
              <a:buNone/>
            </a:pPr>
            <a:endParaRPr lang="en-IE" sz="3600" b="1" dirty="0">
              <a:solidFill>
                <a:srgbClr val="008080"/>
              </a:solidFill>
            </a:endParaRPr>
          </a:p>
        </p:txBody>
      </p:sp>
      <p:pic>
        <p:nvPicPr>
          <p:cNvPr id="4" name="Afbeelding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685800"/>
            <a:ext cx="2819400" cy="914400"/>
          </a:xfrm>
          <a:prstGeom prst="rect">
            <a:avLst/>
          </a:prstGeom>
          <a:noFill/>
          <a:ln>
            <a:noFill/>
          </a:ln>
        </p:spPr>
      </p:pic>
      <p:sp>
        <p:nvSpPr>
          <p:cNvPr id="13313" name="Rectangle 1"/>
          <p:cNvSpPr>
            <a:spLocks noChangeArrowheads="1"/>
          </p:cNvSpPr>
          <p:nvPr/>
        </p:nvSpPr>
        <p:spPr bwMode="auto">
          <a:xfrm>
            <a:off x="827225" y="1918156"/>
            <a:ext cx="7489550"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18</a:t>
            </a:r>
            <a:r>
              <a:rPr kumimoji="0" lang="en-GB" sz="2200" b="1" i="0" u="none" strike="noStrike" cap="none" normalizeH="0" baseline="30000" dirty="0" smtClean="0">
                <a:ln>
                  <a:noFill/>
                </a:ln>
                <a:solidFill>
                  <a:schemeClr val="tx1"/>
                </a:solidFill>
                <a:effectLst/>
                <a:latin typeface="Arial" pitchFamily="34" charset="0"/>
                <a:ea typeface="Calibri" pitchFamily="34" charset="0"/>
                <a:cs typeface="Times New Roman" pitchFamily="18" charset="0"/>
              </a:rPr>
              <a:t>th</a:t>
            </a:r>
            <a:r>
              <a:rPr kumimoji="0" lang="en-GB" sz="2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EPSO Conference Dublin  25-26  September 2014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162800" cy="838200"/>
          </a:xfrm>
        </p:spPr>
        <p:txBody>
          <a:bodyPr/>
          <a:lstStyle/>
          <a:p>
            <a:r>
              <a:rPr lang="en-GB" sz="2800" dirty="0" smtClean="0">
                <a:solidFill>
                  <a:schemeClr val="accent2">
                    <a:lumMod val="75000"/>
                  </a:schemeClr>
                </a:solidFill>
              </a:rPr>
              <a:t/>
            </a:r>
            <a:br>
              <a:rPr lang="en-GB" sz="2800" dirty="0" smtClean="0">
                <a:solidFill>
                  <a:schemeClr val="accent2">
                    <a:lumMod val="75000"/>
                  </a:schemeClr>
                </a:solidFill>
              </a:rPr>
            </a:br>
            <a:r>
              <a:rPr lang="en-IE" sz="2800" dirty="0" smtClean="0">
                <a:solidFill>
                  <a:schemeClr val="tx1"/>
                </a:solidFill>
              </a:rPr>
              <a:t>HIQA’s functions (continued)</a:t>
            </a:r>
            <a:br>
              <a:rPr lang="en-IE" sz="2800" dirty="0" smtClean="0">
                <a:solidFill>
                  <a:schemeClr val="tx1"/>
                </a:solidFill>
              </a:rPr>
            </a:br>
            <a:endParaRPr lang="en-IE" sz="2600" dirty="0">
              <a:solidFill>
                <a:schemeClr val="tx1"/>
              </a:solidFill>
            </a:endParaRPr>
          </a:p>
        </p:txBody>
      </p:sp>
      <p:sp>
        <p:nvSpPr>
          <p:cNvPr id="3" name="Content Placeholder 2"/>
          <p:cNvSpPr>
            <a:spLocks noGrp="1"/>
          </p:cNvSpPr>
          <p:nvPr>
            <p:ph idx="1"/>
          </p:nvPr>
        </p:nvSpPr>
        <p:spPr>
          <a:xfrm>
            <a:off x="228600" y="1447800"/>
            <a:ext cx="8382000" cy="5105400"/>
          </a:xfrm>
        </p:spPr>
        <p:txBody>
          <a:bodyPr/>
          <a:lstStyle/>
          <a:p>
            <a:pPr>
              <a:buNone/>
            </a:pPr>
            <a:r>
              <a:rPr lang="en-GB" dirty="0" smtClean="0">
                <a:solidFill>
                  <a:schemeClr val="accent2">
                    <a:lumMod val="75000"/>
                  </a:schemeClr>
                </a:solidFill>
              </a:rPr>
              <a:t>	</a:t>
            </a:r>
          </a:p>
          <a:p>
            <a:pPr>
              <a:buNone/>
            </a:pPr>
            <a:endParaRPr lang="en-GB" dirty="0" smtClean="0">
              <a:solidFill>
                <a:schemeClr val="accent2">
                  <a:lumMod val="75000"/>
                </a:schemeClr>
              </a:solidFill>
            </a:endParaRPr>
          </a:p>
          <a:p>
            <a:pPr>
              <a:buNone/>
            </a:pPr>
            <a:endParaRPr lang="en-GB" dirty="0" smtClean="0">
              <a:solidFill>
                <a:schemeClr val="accent2">
                  <a:lumMod val="75000"/>
                </a:schemeClr>
              </a:solidFill>
            </a:endParaRPr>
          </a:p>
          <a:p>
            <a:pPr>
              <a:buNone/>
            </a:pPr>
            <a:endParaRPr lang="en-GB" dirty="0" smtClean="0">
              <a:solidFill>
                <a:schemeClr val="accent2">
                  <a:lumMod val="75000"/>
                </a:schemeClr>
              </a:solidFill>
            </a:endParaRPr>
          </a:p>
          <a:p>
            <a:pPr>
              <a:buNone/>
            </a:pPr>
            <a:r>
              <a:rPr lang="en-GB" dirty="0" smtClean="0">
                <a:solidFill>
                  <a:schemeClr val="accent2">
                    <a:lumMod val="75000"/>
                  </a:schemeClr>
                </a:solidFill>
              </a:rPr>
              <a:t>	</a:t>
            </a:r>
          </a:p>
          <a:p>
            <a:pPr>
              <a:buNone/>
            </a:pPr>
            <a:endParaRPr lang="en-GB" dirty="0" smtClean="0">
              <a:solidFill>
                <a:schemeClr val="accent2">
                  <a:lumMod val="75000"/>
                </a:schemeClr>
              </a:solidFill>
            </a:endParaRPr>
          </a:p>
          <a:p>
            <a:pPr>
              <a:buNone/>
            </a:pPr>
            <a:endParaRPr lang="en-GB" dirty="0" smtClean="0">
              <a:solidFill>
                <a:schemeClr val="accent2">
                  <a:lumMod val="75000"/>
                </a:schemeClr>
              </a:solidFill>
            </a:endParaRPr>
          </a:p>
          <a:p>
            <a:pPr>
              <a:buNone/>
            </a:pPr>
            <a:endParaRPr lang="en-GB" dirty="0" smtClean="0">
              <a:solidFill>
                <a:schemeClr val="accent2">
                  <a:lumMod val="75000"/>
                </a:schemeClr>
              </a:solidFill>
            </a:endParaRPr>
          </a:p>
          <a:p>
            <a:pPr>
              <a:buNone/>
            </a:pPr>
            <a:r>
              <a:rPr lang="en-GB" dirty="0" smtClean="0">
                <a:solidFill>
                  <a:schemeClr val="accent2">
                    <a:lumMod val="75000"/>
                  </a:schemeClr>
                </a:solidFill>
              </a:rPr>
              <a:t>	</a:t>
            </a:r>
          </a:p>
          <a:p>
            <a:pPr>
              <a:buNone/>
            </a:pPr>
            <a:endParaRPr lang="en-GB" dirty="0" smtClean="0">
              <a:solidFill>
                <a:schemeClr val="accent2">
                  <a:lumMod val="75000"/>
                </a:schemeClr>
              </a:solidFill>
            </a:endParaRPr>
          </a:p>
          <a:p>
            <a:pPr>
              <a:buNone/>
            </a:pPr>
            <a:r>
              <a:rPr lang="en-GB" dirty="0" smtClean="0">
                <a:solidFill>
                  <a:schemeClr val="accent2">
                    <a:lumMod val="75000"/>
                  </a:schemeClr>
                </a:solidFill>
              </a:rPr>
              <a:t>	</a:t>
            </a:r>
          </a:p>
          <a:p>
            <a:pPr>
              <a:buNone/>
            </a:pPr>
            <a:r>
              <a:rPr lang="en-GB" dirty="0" smtClean="0">
                <a:solidFill>
                  <a:schemeClr val="accent2">
                    <a:lumMod val="75000"/>
                  </a:schemeClr>
                </a:solidFill>
              </a:rPr>
              <a:t>	</a:t>
            </a:r>
          </a:p>
        </p:txBody>
      </p:sp>
      <p:sp>
        <p:nvSpPr>
          <p:cNvPr id="8" name="Rectangle 7"/>
          <p:cNvSpPr/>
          <p:nvPr/>
        </p:nvSpPr>
        <p:spPr>
          <a:xfrm>
            <a:off x="685800" y="1447800"/>
            <a:ext cx="7086600" cy="1892826"/>
          </a:xfrm>
          <a:prstGeom prst="rect">
            <a:avLst/>
          </a:prstGeom>
        </p:spPr>
        <p:txBody>
          <a:bodyPr wrap="square">
            <a:spAutoFit/>
          </a:bodyPr>
          <a:lstStyle/>
          <a:p>
            <a:pPr algn="l" eaLnBrk="1" hangingPunct="1">
              <a:buSzPct val="80000"/>
              <a:buFontTx/>
              <a:buBlip>
                <a:blip r:embed="rId2"/>
              </a:buBlip>
            </a:pPr>
            <a:r>
              <a:rPr lang="en-IE" sz="1600" b="1" dirty="0" smtClean="0">
                <a:solidFill>
                  <a:srgbClr val="3333CC"/>
                </a:solidFill>
                <a:latin typeface="+mn-lt"/>
              </a:rPr>
              <a:t>Health technology assessment</a:t>
            </a:r>
          </a:p>
          <a:p>
            <a:pPr algn="l" eaLnBrk="1" hangingPunct="1">
              <a:buSzPct val="80000"/>
              <a:buFontTx/>
              <a:buBlip>
                <a:blip r:embed="rId2"/>
              </a:buBlip>
            </a:pPr>
            <a:endParaRPr lang="en-IE" sz="1600" b="1" dirty="0" smtClean="0">
              <a:solidFill>
                <a:srgbClr val="3333CC"/>
              </a:solidFill>
              <a:latin typeface="+mn-lt"/>
            </a:endParaRPr>
          </a:p>
          <a:p>
            <a:pPr algn="l" eaLnBrk="1" hangingPunct="1">
              <a:buSzPct val="80000"/>
              <a:buFontTx/>
              <a:buBlip>
                <a:blip r:embed="rId2"/>
              </a:buBlip>
            </a:pPr>
            <a:r>
              <a:rPr lang="en-IE" sz="1600" b="1" dirty="0" smtClean="0">
                <a:solidFill>
                  <a:srgbClr val="3333CC"/>
                </a:solidFill>
                <a:latin typeface="+mn-lt"/>
              </a:rPr>
              <a:t>Development of health information</a:t>
            </a:r>
          </a:p>
          <a:p>
            <a:pPr algn="l" eaLnBrk="1" hangingPunct="1">
              <a:buSzPct val="80000"/>
              <a:buFontTx/>
              <a:buBlip>
                <a:blip r:embed="rId2"/>
              </a:buBlip>
            </a:pPr>
            <a:endParaRPr lang="en-IE" sz="1600" b="1" dirty="0" smtClean="0">
              <a:solidFill>
                <a:srgbClr val="3333CC"/>
              </a:solidFill>
              <a:latin typeface="+mn-lt"/>
            </a:endParaRPr>
          </a:p>
          <a:p>
            <a:pPr algn="l" eaLnBrk="1" hangingPunct="1">
              <a:buSzPct val="80000"/>
              <a:buFontTx/>
              <a:buBlip>
                <a:blip r:embed="rId2"/>
              </a:buBlip>
            </a:pPr>
            <a:r>
              <a:rPr lang="en-IE" sz="1600" b="1" dirty="0" smtClean="0">
                <a:solidFill>
                  <a:srgbClr val="3333CC"/>
                </a:solidFill>
                <a:latin typeface="+mn-lt"/>
              </a:rPr>
              <a:t>Driving patient safety initiatives and </a:t>
            </a:r>
          </a:p>
          <a:p>
            <a:pPr algn="l" eaLnBrk="1" hangingPunct="1">
              <a:buSzPct val="80000"/>
            </a:pPr>
            <a:r>
              <a:rPr lang="en-IE" sz="1600" b="1" dirty="0" smtClean="0">
                <a:solidFill>
                  <a:srgbClr val="3333CC"/>
                </a:solidFill>
                <a:latin typeface="+mn-lt"/>
              </a:rPr>
              <a:t>  quality improvement</a:t>
            </a:r>
          </a:p>
          <a:p>
            <a:pPr lvl="1" algn="l">
              <a:lnSpc>
                <a:spcPct val="150000"/>
              </a:lnSpc>
            </a:pPr>
            <a:endParaRPr lang="en-IE" sz="1400" b="1" dirty="0" smtClean="0">
              <a:solidFill>
                <a:schemeClr val="accent2"/>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27651" name="Picture 3"/>
          <p:cNvPicPr>
            <a:picLocks noChangeAspect="1" noChangeArrowheads="1"/>
          </p:cNvPicPr>
          <p:nvPr/>
        </p:nvPicPr>
        <p:blipFill>
          <a:blip r:embed="rId3" cstate="print"/>
          <a:srcRect/>
          <a:stretch>
            <a:fillRect/>
          </a:stretch>
        </p:blipFill>
        <p:spPr bwMode="auto">
          <a:xfrm>
            <a:off x="5486400" y="1447800"/>
            <a:ext cx="3480122" cy="27432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609600" y="3352800"/>
            <a:ext cx="4343400" cy="3124200"/>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a:stretch>
            <a:fillRect/>
          </a:stretch>
        </p:blipFill>
        <p:spPr bwMode="auto">
          <a:xfrm>
            <a:off x="4800600" y="4192984"/>
            <a:ext cx="3886200" cy="2665016"/>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90" name="Rectangle 6"/>
          <p:cNvSpPr>
            <a:spLocks noGrp="1" noChangeArrowheads="1"/>
          </p:cNvSpPr>
          <p:nvPr>
            <p:ph type="title"/>
          </p:nvPr>
        </p:nvSpPr>
        <p:spPr bwMode="auto">
          <a:xfrm>
            <a:off x="533400" y="1371600"/>
            <a:ext cx="8229600" cy="2895600"/>
          </a:xfrm>
          <a:noFill/>
          <a:ln>
            <a:miter lim="800000"/>
            <a:headEnd/>
            <a:tailEnd/>
          </a:ln>
        </p:spPr>
        <p:txBody>
          <a:bodyPr vert="horz" wrap="square" lIns="91440" tIns="45720" rIns="91440" bIns="45720" numCol="1" anchor="t" anchorCtr="0" compatLnSpc="1">
            <a:prstTxWarp prst="textNoShape">
              <a:avLst/>
            </a:prstTxWarp>
          </a:bodyPr>
          <a:lstStyle/>
          <a:p>
            <a:pPr algn="ctr"/>
            <a:r>
              <a:rPr lang="en-IE" sz="4400" b="0" i="1" dirty="0" smtClean="0">
                <a:solidFill>
                  <a:schemeClr val="accent2"/>
                </a:solidFill>
                <a:effectLst>
                  <a:outerShdw blurRad="38100" dist="38100" dir="2700000" algn="tl">
                    <a:srgbClr val="000000">
                      <a:alpha val="43137"/>
                    </a:srgbClr>
                  </a:outerShdw>
                </a:effectLst>
              </a:rPr>
              <a:t/>
            </a:r>
            <a:br>
              <a:rPr lang="en-IE" sz="4400" b="0" i="1" dirty="0" smtClean="0">
                <a:solidFill>
                  <a:schemeClr val="accent2"/>
                </a:solidFill>
                <a:effectLst>
                  <a:outerShdw blurRad="38100" dist="38100" dir="2700000" algn="tl">
                    <a:srgbClr val="000000">
                      <a:alpha val="43137"/>
                    </a:srgbClr>
                  </a:outerShdw>
                </a:effectLst>
              </a:rPr>
            </a:br>
            <a:r>
              <a:rPr lang="en-IE" sz="4400" b="0" i="1" dirty="0" smtClean="0">
                <a:solidFill>
                  <a:schemeClr val="accent2"/>
                </a:solidFill>
                <a:effectLst>
                  <a:outerShdw blurRad="38100" dist="38100" dir="2700000" algn="tl">
                    <a:srgbClr val="000000">
                      <a:alpha val="43137"/>
                    </a:srgbClr>
                  </a:outerShdw>
                </a:effectLst>
              </a:rPr>
              <a:t>Is </a:t>
            </a:r>
            <a:r>
              <a:rPr lang="en-IE" sz="4400" b="0" i="1" dirty="0" err="1" smtClean="0">
                <a:solidFill>
                  <a:schemeClr val="accent2"/>
                </a:solidFill>
                <a:effectLst>
                  <a:outerShdw blurRad="38100" dist="38100" dir="2700000" algn="tl">
                    <a:srgbClr val="000000">
                      <a:alpha val="43137"/>
                    </a:srgbClr>
                  </a:outerShdw>
                </a:effectLst>
              </a:rPr>
              <a:t>fearr</a:t>
            </a:r>
            <a:r>
              <a:rPr lang="en-IE" sz="4400" b="0" i="1" dirty="0" smtClean="0">
                <a:solidFill>
                  <a:schemeClr val="accent2"/>
                </a:solidFill>
                <a:effectLst>
                  <a:outerShdw blurRad="38100" dist="38100" dir="2700000" algn="tl">
                    <a:srgbClr val="000000">
                      <a:alpha val="43137"/>
                    </a:srgbClr>
                  </a:outerShdw>
                </a:effectLst>
              </a:rPr>
              <a:t> an </a:t>
            </a:r>
            <a:r>
              <a:rPr lang="en-IE" sz="4400" b="0" i="1" dirty="0" err="1" smtClean="0">
                <a:solidFill>
                  <a:schemeClr val="accent2"/>
                </a:solidFill>
                <a:effectLst>
                  <a:outerShdw blurRad="38100" dist="38100" dir="2700000" algn="tl">
                    <a:srgbClr val="000000">
                      <a:alpha val="43137"/>
                    </a:srgbClr>
                  </a:outerShdw>
                </a:effectLst>
              </a:rPr>
              <a:t>tsláinte</a:t>
            </a:r>
            <a:r>
              <a:rPr lang="en-IE" sz="4400" b="0" i="1" dirty="0" smtClean="0">
                <a:solidFill>
                  <a:schemeClr val="accent2"/>
                </a:solidFill>
                <a:effectLst>
                  <a:outerShdw blurRad="38100" dist="38100" dir="2700000" algn="tl">
                    <a:srgbClr val="000000">
                      <a:alpha val="43137"/>
                    </a:srgbClr>
                  </a:outerShdw>
                </a:effectLst>
              </a:rPr>
              <a:t> </a:t>
            </a:r>
            <a:r>
              <a:rPr lang="en-IE" sz="4400" b="0" i="1" dirty="0" err="1" smtClean="0">
                <a:solidFill>
                  <a:schemeClr val="accent2"/>
                </a:solidFill>
                <a:effectLst>
                  <a:outerShdw blurRad="38100" dist="38100" dir="2700000" algn="tl">
                    <a:srgbClr val="000000">
                      <a:alpha val="43137"/>
                    </a:srgbClr>
                  </a:outerShdw>
                </a:effectLst>
              </a:rPr>
              <a:t>ná</a:t>
            </a:r>
            <a:r>
              <a:rPr lang="en-IE" sz="4400" b="0" i="1" dirty="0" smtClean="0">
                <a:solidFill>
                  <a:schemeClr val="accent2"/>
                </a:solidFill>
                <a:effectLst>
                  <a:outerShdw blurRad="38100" dist="38100" dir="2700000" algn="tl">
                    <a:srgbClr val="000000">
                      <a:alpha val="43137"/>
                    </a:srgbClr>
                  </a:outerShdw>
                </a:effectLst>
              </a:rPr>
              <a:t> </a:t>
            </a:r>
            <a:r>
              <a:rPr lang="en-IE" sz="4400" b="0" i="1" dirty="0" err="1" smtClean="0">
                <a:solidFill>
                  <a:schemeClr val="accent2"/>
                </a:solidFill>
                <a:effectLst>
                  <a:outerShdw blurRad="38100" dist="38100" dir="2700000" algn="tl">
                    <a:srgbClr val="000000">
                      <a:alpha val="43137"/>
                    </a:srgbClr>
                  </a:outerShdw>
                </a:effectLst>
              </a:rPr>
              <a:t>na</a:t>
            </a:r>
            <a:r>
              <a:rPr lang="en-IE" sz="4400" b="0" i="1" dirty="0" smtClean="0">
                <a:solidFill>
                  <a:schemeClr val="accent2"/>
                </a:solidFill>
                <a:effectLst>
                  <a:outerShdw blurRad="38100" dist="38100" dir="2700000" algn="tl">
                    <a:srgbClr val="000000">
                      <a:alpha val="43137"/>
                    </a:srgbClr>
                  </a:outerShdw>
                </a:effectLst>
              </a:rPr>
              <a:t> </a:t>
            </a:r>
            <a:r>
              <a:rPr lang="en-IE" sz="4400" b="0" i="1" dirty="0" err="1" smtClean="0">
                <a:solidFill>
                  <a:schemeClr val="accent2"/>
                </a:solidFill>
                <a:effectLst>
                  <a:outerShdw blurRad="38100" dist="38100" dir="2700000" algn="tl">
                    <a:srgbClr val="000000">
                      <a:alpha val="43137"/>
                    </a:srgbClr>
                  </a:outerShdw>
                </a:effectLst>
              </a:rPr>
              <a:t>táinte</a:t>
            </a:r>
            <a:r>
              <a:rPr lang="en-IE" sz="4400" b="0" i="1" dirty="0" smtClean="0">
                <a:solidFill>
                  <a:schemeClr val="accent2"/>
                </a:solidFill>
                <a:effectLst>
                  <a:outerShdw blurRad="38100" dist="38100" dir="2700000" algn="tl">
                    <a:srgbClr val="000000">
                      <a:alpha val="43137"/>
                    </a:srgbClr>
                  </a:outerShdw>
                </a:effectLst>
              </a:rPr>
              <a:t/>
            </a:r>
            <a:br>
              <a:rPr lang="en-IE" sz="4400" b="0" i="1" dirty="0" smtClean="0">
                <a:solidFill>
                  <a:schemeClr val="accent2"/>
                </a:solidFill>
                <a:effectLst>
                  <a:outerShdw blurRad="38100" dist="38100" dir="2700000" algn="tl">
                    <a:srgbClr val="000000">
                      <a:alpha val="43137"/>
                    </a:srgbClr>
                  </a:outerShdw>
                </a:effectLst>
              </a:rPr>
            </a:br>
            <a:r>
              <a:rPr lang="en-IE" sz="4400" b="0" i="1" dirty="0" smtClean="0">
                <a:solidFill>
                  <a:schemeClr val="accent2"/>
                </a:solidFill>
                <a:effectLst>
                  <a:outerShdw blurRad="38100" dist="38100" dir="2700000" algn="tl">
                    <a:srgbClr val="000000">
                      <a:alpha val="43137"/>
                    </a:srgbClr>
                  </a:outerShdw>
                </a:effectLst>
              </a:rPr>
              <a:t/>
            </a:r>
            <a:br>
              <a:rPr lang="en-IE" sz="4400" b="0" i="1" dirty="0" smtClean="0">
                <a:solidFill>
                  <a:schemeClr val="accent2"/>
                </a:solidFill>
                <a:effectLst>
                  <a:outerShdw blurRad="38100" dist="38100" dir="2700000" algn="tl">
                    <a:srgbClr val="000000">
                      <a:alpha val="43137"/>
                    </a:srgbClr>
                  </a:outerShdw>
                </a:effectLst>
              </a:rPr>
            </a:br>
            <a:r>
              <a:rPr lang="en-IE" sz="4400" dirty="0" smtClean="0">
                <a:solidFill>
                  <a:schemeClr val="accent2">
                    <a:lumMod val="75000"/>
                  </a:schemeClr>
                </a:solidFill>
              </a:rPr>
              <a:t/>
            </a:r>
            <a:br>
              <a:rPr lang="en-IE" sz="4400" dirty="0" smtClean="0">
                <a:solidFill>
                  <a:schemeClr val="accent2">
                    <a:lumMod val="75000"/>
                  </a:schemeClr>
                </a:solidFill>
              </a:rPr>
            </a:br>
            <a:r>
              <a:rPr lang="en-IE" sz="4400" dirty="0" smtClean="0">
                <a:solidFill>
                  <a:schemeClr val="accent2">
                    <a:lumMod val="75000"/>
                  </a:schemeClr>
                </a:solidFill>
              </a:rPr>
              <a:t>Thank you</a:t>
            </a:r>
            <a:endParaRPr lang="en-US" sz="4400" dirty="0">
              <a:solidFill>
                <a:schemeClr val="accent2">
                  <a:lumMod val="75000"/>
                </a:schemeClr>
              </a:solidFill>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162800" cy="838200"/>
          </a:xfrm>
        </p:spPr>
        <p:txBody>
          <a:bodyPr/>
          <a:lstStyle/>
          <a:p>
            <a:r>
              <a:rPr lang="en-GB" sz="2800" dirty="0" smtClean="0">
                <a:solidFill>
                  <a:schemeClr val="tx1"/>
                </a:solidFill>
              </a:rPr>
              <a:t>Ireland – population and health</a:t>
            </a:r>
            <a:endParaRPr lang="en-IE" sz="2800" dirty="0">
              <a:solidFill>
                <a:schemeClr val="tx1"/>
              </a:solidFill>
            </a:endParaRPr>
          </a:p>
        </p:txBody>
      </p:sp>
      <p:sp>
        <p:nvSpPr>
          <p:cNvPr id="3" name="Content Placeholder 2"/>
          <p:cNvSpPr>
            <a:spLocks noGrp="1"/>
          </p:cNvSpPr>
          <p:nvPr>
            <p:ph idx="1"/>
          </p:nvPr>
        </p:nvSpPr>
        <p:spPr>
          <a:xfrm>
            <a:off x="228600" y="1447800"/>
            <a:ext cx="8382000" cy="5105400"/>
          </a:xfrm>
        </p:spPr>
        <p:txBody>
          <a:bodyPr/>
          <a:lstStyle/>
          <a:p>
            <a:pPr>
              <a:buNone/>
            </a:pPr>
            <a:r>
              <a:rPr lang="en-GB" dirty="0" smtClean="0">
                <a:solidFill>
                  <a:schemeClr val="accent2">
                    <a:lumMod val="75000"/>
                  </a:schemeClr>
                </a:solidFill>
              </a:rPr>
              <a:t>	</a:t>
            </a:r>
          </a:p>
          <a:p>
            <a:pPr>
              <a:buNone/>
            </a:pPr>
            <a:endParaRPr lang="en-GB" dirty="0" smtClean="0">
              <a:solidFill>
                <a:schemeClr val="accent2">
                  <a:lumMod val="75000"/>
                </a:schemeClr>
              </a:solidFill>
            </a:endParaRPr>
          </a:p>
          <a:p>
            <a:pPr>
              <a:buNone/>
            </a:pPr>
            <a:endParaRPr lang="en-GB" dirty="0" smtClean="0">
              <a:solidFill>
                <a:schemeClr val="accent2">
                  <a:lumMod val="75000"/>
                </a:schemeClr>
              </a:solidFill>
            </a:endParaRPr>
          </a:p>
          <a:p>
            <a:pPr>
              <a:buNone/>
            </a:pPr>
            <a:endParaRPr lang="en-GB" dirty="0" smtClean="0">
              <a:solidFill>
                <a:schemeClr val="accent2">
                  <a:lumMod val="75000"/>
                </a:schemeClr>
              </a:solidFill>
            </a:endParaRPr>
          </a:p>
          <a:p>
            <a:pPr>
              <a:buNone/>
            </a:pPr>
            <a:r>
              <a:rPr lang="en-GB" dirty="0" smtClean="0">
                <a:solidFill>
                  <a:schemeClr val="accent2">
                    <a:lumMod val="75000"/>
                  </a:schemeClr>
                </a:solidFill>
              </a:rPr>
              <a:t>	</a:t>
            </a:r>
          </a:p>
          <a:p>
            <a:pPr>
              <a:buNone/>
            </a:pPr>
            <a:endParaRPr lang="en-GB" dirty="0" smtClean="0">
              <a:solidFill>
                <a:schemeClr val="accent2">
                  <a:lumMod val="75000"/>
                </a:schemeClr>
              </a:solidFill>
            </a:endParaRPr>
          </a:p>
          <a:p>
            <a:pPr>
              <a:buNone/>
            </a:pPr>
            <a:endParaRPr lang="en-GB" dirty="0" smtClean="0">
              <a:solidFill>
                <a:schemeClr val="accent2">
                  <a:lumMod val="75000"/>
                </a:schemeClr>
              </a:solidFill>
            </a:endParaRPr>
          </a:p>
          <a:p>
            <a:pPr marL="800100" lvl="2">
              <a:lnSpc>
                <a:spcPct val="150000"/>
              </a:lnSpc>
              <a:spcBef>
                <a:spcPts val="0"/>
              </a:spcBef>
              <a:spcAft>
                <a:spcPts val="0"/>
              </a:spcAft>
              <a:buFontTx/>
              <a:buChar char="-"/>
            </a:pPr>
            <a:r>
              <a:rPr lang="en-GB" sz="1400" b="1" dirty="0" smtClean="0">
                <a:solidFill>
                  <a:schemeClr val="accent2">
                    <a:lumMod val="75000"/>
                  </a:schemeClr>
                </a:solidFill>
                <a:latin typeface="Tahoma" pitchFamily="34" charset="0"/>
                <a:ea typeface="Tahoma" pitchFamily="34" charset="0"/>
                <a:cs typeface="Tahoma" pitchFamily="34" charset="0"/>
              </a:rPr>
              <a:t>Population of Ireland is 4.57 million (2011 census) – a 13% increase since 2004</a:t>
            </a:r>
          </a:p>
          <a:p>
            <a:pPr marL="800100" lvl="2">
              <a:lnSpc>
                <a:spcPct val="150000"/>
              </a:lnSpc>
              <a:spcBef>
                <a:spcPts val="0"/>
              </a:spcBef>
              <a:spcAft>
                <a:spcPts val="0"/>
              </a:spcAft>
              <a:buFontTx/>
              <a:buChar char="-"/>
            </a:pPr>
            <a:r>
              <a:rPr lang="en-GB" sz="1400" b="1" dirty="0" smtClean="0">
                <a:solidFill>
                  <a:schemeClr val="accent2">
                    <a:lumMod val="75000"/>
                  </a:schemeClr>
                </a:solidFill>
                <a:latin typeface="Tahoma" pitchFamily="34" charset="0"/>
                <a:ea typeface="Tahoma" pitchFamily="34" charset="0"/>
                <a:cs typeface="Tahoma" pitchFamily="34" charset="0"/>
              </a:rPr>
              <a:t>Life expectancy in Ireland has improved by 38% in the last 90 years – from 57 (1925) to 79 (2013)</a:t>
            </a:r>
          </a:p>
          <a:p>
            <a:pPr marL="800100" lvl="2">
              <a:lnSpc>
                <a:spcPct val="150000"/>
              </a:lnSpc>
              <a:spcBef>
                <a:spcPts val="0"/>
              </a:spcBef>
              <a:spcAft>
                <a:spcPts val="0"/>
              </a:spcAft>
              <a:buFontTx/>
              <a:buChar char="-"/>
            </a:pPr>
            <a:r>
              <a:rPr lang="en-GB" sz="1400" b="1" dirty="0" smtClean="0">
                <a:solidFill>
                  <a:schemeClr val="accent2">
                    <a:lumMod val="75000"/>
                  </a:schemeClr>
                </a:solidFill>
                <a:latin typeface="Tahoma" pitchFamily="34" charset="0"/>
                <a:ea typeface="Tahoma" pitchFamily="34" charset="0"/>
                <a:cs typeface="Tahoma" pitchFamily="34" charset="0"/>
              </a:rPr>
              <a:t>Cardiovascular disease accounts for 36% of all deaths in Ireland</a:t>
            </a:r>
          </a:p>
          <a:p>
            <a:pPr>
              <a:buNone/>
            </a:pPr>
            <a:endParaRPr lang="en-GB" dirty="0" smtClean="0">
              <a:solidFill>
                <a:schemeClr val="accent2">
                  <a:lumMod val="75000"/>
                </a:schemeClr>
              </a:solidFill>
            </a:endParaRPr>
          </a:p>
          <a:p>
            <a:pPr>
              <a:buNone/>
            </a:pPr>
            <a:r>
              <a:rPr lang="en-GB" dirty="0" smtClean="0">
                <a:solidFill>
                  <a:schemeClr val="accent2">
                    <a:lumMod val="75000"/>
                  </a:schemeClr>
                </a:solidFill>
              </a:rPr>
              <a:t>	</a:t>
            </a:r>
          </a:p>
          <a:p>
            <a:pPr>
              <a:buNone/>
            </a:pPr>
            <a:endParaRPr lang="en-GB" dirty="0" smtClean="0">
              <a:solidFill>
                <a:schemeClr val="accent2">
                  <a:lumMod val="75000"/>
                </a:schemeClr>
              </a:solidFill>
            </a:endParaRPr>
          </a:p>
          <a:p>
            <a:pPr>
              <a:buNone/>
            </a:pPr>
            <a:r>
              <a:rPr lang="en-GB" dirty="0" smtClean="0">
                <a:solidFill>
                  <a:schemeClr val="accent2">
                    <a:lumMod val="75000"/>
                  </a:schemeClr>
                </a:solidFill>
              </a:rPr>
              <a:t>	</a:t>
            </a:r>
          </a:p>
          <a:p>
            <a:pPr>
              <a:buNone/>
            </a:pPr>
            <a:r>
              <a:rPr lang="en-GB" dirty="0" smtClean="0">
                <a:solidFill>
                  <a:schemeClr val="accent2">
                    <a:lumMod val="75000"/>
                  </a:schemeClr>
                </a:solidFill>
              </a:rPr>
              <a:t>	</a:t>
            </a:r>
          </a:p>
        </p:txBody>
      </p:sp>
      <p:pic>
        <p:nvPicPr>
          <p:cNvPr id="1026" name="Picture 2"/>
          <p:cNvPicPr>
            <a:picLocks noChangeAspect="1" noChangeArrowheads="1"/>
          </p:cNvPicPr>
          <p:nvPr/>
        </p:nvPicPr>
        <p:blipFill>
          <a:blip r:embed="rId2" cstate="print"/>
          <a:srcRect/>
          <a:stretch>
            <a:fillRect/>
          </a:stretch>
        </p:blipFill>
        <p:spPr bwMode="auto">
          <a:xfrm>
            <a:off x="685800" y="1371600"/>
            <a:ext cx="7876016" cy="3581400"/>
          </a:xfrm>
          <a:prstGeom prst="rect">
            <a:avLst/>
          </a:prstGeom>
          <a:noFill/>
          <a:ln w="9525">
            <a:noFill/>
            <a:miter lim="800000"/>
            <a:headEnd/>
            <a:tailEnd/>
          </a:ln>
        </p:spPr>
      </p:pic>
      <p:sp>
        <p:nvSpPr>
          <p:cNvPr id="6" name="TextBox 5"/>
          <p:cNvSpPr txBox="1"/>
          <p:nvPr/>
        </p:nvSpPr>
        <p:spPr>
          <a:xfrm>
            <a:off x="1981200" y="1066800"/>
            <a:ext cx="6096000" cy="338554"/>
          </a:xfrm>
          <a:prstGeom prst="rect">
            <a:avLst/>
          </a:prstGeom>
          <a:noFill/>
        </p:spPr>
        <p:txBody>
          <a:bodyPr wrap="square" rtlCol="0">
            <a:spAutoFit/>
          </a:bodyPr>
          <a:lstStyle/>
          <a:p>
            <a:pPr algn="ctr"/>
            <a:r>
              <a:rPr lang="en-IE" sz="1600" b="1" dirty="0" smtClean="0">
                <a:solidFill>
                  <a:schemeClr val="accent2"/>
                </a:solidFill>
              </a:rPr>
              <a:t>Life expectancy at birth for EU-28 countries (2011)</a:t>
            </a:r>
            <a:endParaRPr lang="en-IE" sz="1600" b="1" dirty="0">
              <a:solidFill>
                <a:schemeClr val="accent2"/>
              </a:solidFill>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chemeClr val="tx1"/>
                </a:solidFill>
              </a:rPr>
              <a:t/>
            </a:r>
            <a:br>
              <a:rPr lang="en-IE" dirty="0" smtClean="0">
                <a:solidFill>
                  <a:schemeClr val="tx1"/>
                </a:solidFill>
              </a:rPr>
            </a:br>
            <a:r>
              <a:rPr lang="en-IE" dirty="0" smtClean="0">
                <a:solidFill>
                  <a:schemeClr val="tx1"/>
                </a:solidFill>
              </a:rPr>
              <a:t>Ireland – age profile</a:t>
            </a:r>
            <a:endParaRPr lang="en-IE" dirty="0">
              <a:solidFill>
                <a:schemeClr val="tx1"/>
              </a:solidFill>
            </a:endParaRPr>
          </a:p>
        </p:txBody>
      </p:sp>
      <p:pic>
        <p:nvPicPr>
          <p:cNvPr id="1027" name="Picture 3"/>
          <p:cNvPicPr>
            <a:picLocks noGrp="1" noChangeAspect="1" noChangeArrowheads="1"/>
          </p:cNvPicPr>
          <p:nvPr>
            <p:ph idx="1"/>
          </p:nvPr>
        </p:nvPicPr>
        <p:blipFill>
          <a:blip r:embed="rId2" cstate="print"/>
          <a:srcRect/>
          <a:stretch>
            <a:fillRect/>
          </a:stretch>
        </p:blipFill>
        <p:spPr bwMode="auto">
          <a:xfrm>
            <a:off x="0" y="1295400"/>
            <a:ext cx="9012326" cy="4876800"/>
          </a:xfrm>
          <a:prstGeom prst="rect">
            <a:avLst/>
          </a:prstGeom>
          <a:noFill/>
          <a:ln w="9525">
            <a:noFill/>
            <a:miter lim="800000"/>
            <a:headEnd/>
            <a:tailEnd/>
          </a:ln>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7"/>
          <p:cNvGraphicFramePr>
            <a:graphicFrameLocks/>
          </p:cNvGraphicFramePr>
          <p:nvPr/>
        </p:nvGraphicFramePr>
        <p:xfrm>
          <a:off x="0" y="1447800"/>
          <a:ext cx="91440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609600" y="609600"/>
            <a:ext cx="6324600" cy="523220"/>
          </a:xfrm>
          <a:prstGeom prst="rect">
            <a:avLst/>
          </a:prstGeom>
          <a:noFill/>
        </p:spPr>
        <p:txBody>
          <a:bodyPr wrap="square" rtlCol="0">
            <a:spAutoFit/>
          </a:bodyPr>
          <a:lstStyle/>
          <a:p>
            <a:pPr algn="l"/>
            <a:r>
              <a:rPr lang="en-GB" sz="2800" b="1" dirty="0" smtClean="0">
                <a:solidFill>
                  <a:schemeClr val="tx1"/>
                </a:solidFill>
                <a:latin typeface="+mj-lt"/>
              </a:rPr>
              <a:t>The Irish public health service</a:t>
            </a:r>
            <a:endParaRPr lang="en-IE" sz="2800" b="1" dirty="0">
              <a:solidFill>
                <a:schemeClr val="tx1"/>
              </a:solidFill>
              <a:latin typeface="+mj-lt"/>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
            </a:r>
            <a:br>
              <a:rPr lang="en-IE" dirty="0" smtClean="0"/>
            </a:br>
            <a:r>
              <a:rPr lang="en-IE" sz="2800" dirty="0" smtClean="0">
                <a:solidFill>
                  <a:schemeClr val="tx1"/>
                </a:solidFill>
              </a:rPr>
              <a:t>Structure of the Irish health service</a:t>
            </a:r>
            <a:endParaRPr lang="en-IE" sz="2800" dirty="0">
              <a:solidFill>
                <a:schemeClr val="tx1"/>
              </a:solidFill>
            </a:endParaRPr>
          </a:p>
        </p:txBody>
      </p:sp>
      <p:sp>
        <p:nvSpPr>
          <p:cNvPr id="3" name="TextBox 2"/>
          <p:cNvSpPr txBox="1"/>
          <p:nvPr/>
        </p:nvSpPr>
        <p:spPr>
          <a:xfrm>
            <a:off x="152400" y="1447800"/>
            <a:ext cx="8991600" cy="6401753"/>
          </a:xfrm>
          <a:prstGeom prst="rect">
            <a:avLst/>
          </a:prstGeom>
          <a:noFill/>
        </p:spPr>
        <p:txBody>
          <a:bodyPr wrap="square" rtlCol="0">
            <a:spAutoFit/>
          </a:bodyPr>
          <a:lstStyle/>
          <a:p>
            <a:pPr lvl="0" algn="ctr"/>
            <a:endParaRPr lang="en-IE" b="1" dirty="0" smtClean="0">
              <a:solidFill>
                <a:schemeClr val="accent2">
                  <a:lumMod val="75000"/>
                </a:schemeClr>
              </a:solidFill>
            </a:endParaRPr>
          </a:p>
          <a:p>
            <a:pPr lvl="0" algn="ctr"/>
            <a:r>
              <a:rPr lang="en-IE" b="1" dirty="0" smtClean="0">
                <a:solidFill>
                  <a:srgbClr val="3333CC"/>
                </a:solidFill>
              </a:rPr>
              <a:t>Department of Health </a:t>
            </a:r>
            <a:r>
              <a:rPr lang="en-IE" sz="1800" dirty="0" smtClean="0">
                <a:solidFill>
                  <a:srgbClr val="3333CC"/>
                </a:solidFill>
              </a:rPr>
              <a:t>and</a:t>
            </a:r>
            <a:r>
              <a:rPr lang="en-IE" dirty="0" smtClean="0">
                <a:solidFill>
                  <a:srgbClr val="3333CC"/>
                </a:solidFill>
              </a:rPr>
              <a:t> </a:t>
            </a:r>
            <a:r>
              <a:rPr lang="en-IE" b="1" dirty="0" smtClean="0">
                <a:solidFill>
                  <a:srgbClr val="3333CC"/>
                </a:solidFill>
              </a:rPr>
              <a:t>Department of Children &amp; Youth Affairs</a:t>
            </a:r>
          </a:p>
          <a:p>
            <a:pPr lvl="0" algn="l"/>
            <a:r>
              <a:rPr lang="en-IE" sz="2000" b="1" dirty="0" smtClean="0">
                <a:solidFill>
                  <a:srgbClr val="3333CC"/>
                </a:solidFill>
              </a:rPr>
              <a:t>	- </a:t>
            </a:r>
            <a:r>
              <a:rPr lang="en-IE" sz="2000" dirty="0" smtClean="0">
                <a:solidFill>
                  <a:srgbClr val="3333CC"/>
                </a:solidFill>
              </a:rPr>
              <a:t>Policy		</a:t>
            </a:r>
          </a:p>
          <a:p>
            <a:pPr lvl="0" algn="l"/>
            <a:r>
              <a:rPr lang="en-IE" sz="2000" dirty="0" smtClean="0">
                <a:solidFill>
                  <a:srgbClr val="3333CC"/>
                </a:solidFill>
              </a:rPr>
              <a:t>	- Regulatory framework		</a:t>
            </a:r>
          </a:p>
          <a:p>
            <a:pPr lvl="0" algn="l"/>
            <a:endParaRPr lang="en-IE" sz="2000" b="1" dirty="0" smtClean="0">
              <a:solidFill>
                <a:srgbClr val="3333CC"/>
              </a:solidFill>
            </a:endParaRPr>
          </a:p>
          <a:p>
            <a:pPr lvl="0" algn="l"/>
            <a:r>
              <a:rPr lang="en-IE" sz="2000" b="1" dirty="0" smtClean="0">
                <a:solidFill>
                  <a:srgbClr val="3333CC"/>
                </a:solidFill>
              </a:rPr>
              <a:t> </a:t>
            </a:r>
            <a:r>
              <a:rPr lang="en-IE" b="1" dirty="0" smtClean="0">
                <a:solidFill>
                  <a:srgbClr val="3333CC"/>
                </a:solidFill>
              </a:rPr>
              <a:t>Public, private and voluntary services </a:t>
            </a:r>
          </a:p>
          <a:p>
            <a:pPr algn="l"/>
            <a:endParaRPr lang="en-IE" dirty="0" smtClean="0">
              <a:solidFill>
                <a:srgbClr val="3333CC"/>
              </a:solidFill>
            </a:endParaRPr>
          </a:p>
          <a:p>
            <a:pPr algn="l"/>
            <a:r>
              <a:rPr lang="en-IE" b="1" dirty="0" smtClean="0">
                <a:solidFill>
                  <a:srgbClr val="3333CC"/>
                </a:solidFill>
              </a:rPr>
              <a:t> </a:t>
            </a:r>
          </a:p>
          <a:p>
            <a:pPr algn="l"/>
            <a:r>
              <a:rPr lang="en-IE" b="1" dirty="0" smtClean="0">
                <a:solidFill>
                  <a:srgbClr val="3333CC"/>
                </a:solidFill>
              </a:rPr>
              <a:t>The Health Service Executive (HSE</a:t>
            </a:r>
            <a:r>
              <a:rPr lang="en-IE" dirty="0" smtClean="0">
                <a:solidFill>
                  <a:srgbClr val="3333CC"/>
                </a:solidFill>
              </a:rPr>
              <a:t>) provides health and social services to everyone living in Ireland. These public services are delivered in hospitals, health facilities and in communities.</a:t>
            </a:r>
          </a:p>
          <a:p>
            <a:pPr lvl="1" algn="l">
              <a:buFontTx/>
              <a:buChar char="-"/>
            </a:pPr>
            <a:endParaRPr lang="en-IE" sz="2000" b="1" i="1" dirty="0" smtClean="0">
              <a:solidFill>
                <a:schemeClr val="accent2">
                  <a:lumMod val="75000"/>
                </a:schemeClr>
              </a:solidFill>
            </a:endParaRPr>
          </a:p>
          <a:p>
            <a:pPr algn="l"/>
            <a:endParaRPr lang="en-IE" dirty="0" smtClean="0">
              <a:solidFill>
                <a:schemeClr val="tx1"/>
              </a:solidFill>
            </a:endParaRPr>
          </a:p>
          <a:p>
            <a:pPr algn="l"/>
            <a:endParaRPr lang="en-IE" dirty="0" smtClean="0">
              <a:solidFill>
                <a:schemeClr val="tx1"/>
              </a:solidFill>
            </a:endParaRPr>
          </a:p>
          <a:p>
            <a:pPr algn="l"/>
            <a:endParaRPr lang="en-IE" dirty="0" smtClean="0">
              <a:solidFill>
                <a:schemeClr val="tx1"/>
              </a:solidFill>
            </a:endParaRPr>
          </a:p>
          <a:p>
            <a:pPr algn="l"/>
            <a:endParaRPr lang="en-IE" dirty="0" smtClean="0">
              <a:solidFill>
                <a:schemeClr val="tx1"/>
              </a:solidFill>
            </a:endParaRPr>
          </a:p>
          <a:p>
            <a:pPr algn="l"/>
            <a:endParaRPr lang="en-IE" dirty="0" smtClean="0">
              <a:solidFill>
                <a:schemeClr val="tx1"/>
              </a:solidFill>
            </a:endParaRPr>
          </a:p>
          <a:p>
            <a:pPr algn="l"/>
            <a:endParaRPr lang="en-IE" dirty="0" smtClean="0">
              <a:solidFill>
                <a:schemeClr val="tx1"/>
              </a:solidFill>
            </a:endParaRPr>
          </a:p>
          <a:p>
            <a:pPr algn="l"/>
            <a:r>
              <a:rPr lang="en-IE" dirty="0" smtClean="0">
                <a:solidFill>
                  <a:schemeClr val="tx1"/>
                </a:solidFill>
              </a:rPr>
              <a:t> </a:t>
            </a:r>
            <a:endParaRPr lang="en-IE" dirty="0">
              <a:solidFill>
                <a:schemeClr val="tx1"/>
              </a:solidFill>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762000"/>
            <a:ext cx="7086600" cy="715962"/>
          </a:xfrm>
        </p:spPr>
        <p:txBody>
          <a:bodyPr/>
          <a:lstStyle/>
          <a:p>
            <a:r>
              <a:rPr lang="en-GB" sz="2800" dirty="0" smtClean="0">
                <a:solidFill>
                  <a:schemeClr val="tx1"/>
                </a:solidFill>
              </a:rPr>
              <a:t>A global leader in health technologies and innovation</a:t>
            </a:r>
            <a:endParaRPr lang="en-IE" sz="2800" dirty="0">
              <a:solidFill>
                <a:schemeClr val="tx1"/>
              </a:solidFill>
            </a:endParaRPr>
          </a:p>
        </p:txBody>
      </p:sp>
      <p:sp>
        <p:nvSpPr>
          <p:cNvPr id="7" name="Oval 6"/>
          <p:cNvSpPr/>
          <p:nvPr/>
        </p:nvSpPr>
        <p:spPr bwMode="auto">
          <a:xfrm>
            <a:off x="7239000" y="5334000"/>
            <a:ext cx="914400" cy="9144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IE" sz="2200" b="0" i="0" u="none" strike="noStrike" cap="none" normalizeH="0" baseline="0" smtClean="0">
              <a:ln>
                <a:noFill/>
              </a:ln>
              <a:solidFill>
                <a:schemeClr val="bg1"/>
              </a:solidFill>
              <a:effectLst/>
              <a:latin typeface="Arial" charset="0"/>
            </a:endParaRPr>
          </a:p>
        </p:txBody>
      </p:sp>
      <p:graphicFrame>
        <p:nvGraphicFramePr>
          <p:cNvPr id="8" name="Content Placeholder 7"/>
          <p:cNvGraphicFramePr>
            <a:graphicFrameLocks noGrp="1"/>
          </p:cNvGraphicFramePr>
          <p:nvPr>
            <p:ph idx="1"/>
          </p:nvPr>
        </p:nvGraphicFramePr>
        <p:xfrm>
          <a:off x="228600" y="1828800"/>
          <a:ext cx="8229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val 8"/>
          <p:cNvSpPr/>
          <p:nvPr/>
        </p:nvSpPr>
        <p:spPr bwMode="auto">
          <a:xfrm>
            <a:off x="5943600" y="5257800"/>
            <a:ext cx="914400" cy="9144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IE" sz="2200" b="0" i="0" u="none" strike="noStrike" cap="none" normalizeH="0" baseline="0" smtClean="0">
              <a:ln>
                <a:noFill/>
              </a:ln>
              <a:solidFill>
                <a:schemeClr val="bg1"/>
              </a:solidFill>
              <a:effectLst/>
              <a:latin typeface="Arial" charset="0"/>
            </a:endParaRPr>
          </a:p>
        </p:txBody>
      </p:sp>
      <p:sp>
        <p:nvSpPr>
          <p:cNvPr id="10" name="Oval 9"/>
          <p:cNvSpPr/>
          <p:nvPr/>
        </p:nvSpPr>
        <p:spPr bwMode="auto">
          <a:xfrm>
            <a:off x="6705600" y="5257800"/>
            <a:ext cx="2438400" cy="9144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IE" sz="2200" b="0" i="0" u="none" strike="noStrike" cap="none" normalizeH="0" baseline="0" smtClean="0">
              <a:ln>
                <a:noFill/>
              </a:ln>
              <a:solidFill>
                <a:schemeClr val="bg1"/>
              </a:solidFill>
              <a:effectLst/>
              <a:latin typeface="Arial" charset="0"/>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2"/>
          <p:cNvSpPr>
            <a:spLocks noGrp="1" noChangeArrowheads="1"/>
          </p:cNvSpPr>
          <p:nvPr>
            <p:ph type="body" idx="1"/>
          </p:nvPr>
        </p:nvSpPr>
        <p:spPr>
          <a:xfrm>
            <a:off x="76200" y="990600"/>
            <a:ext cx="9144000" cy="6096000"/>
          </a:xfrm>
          <a:noFill/>
        </p:spPr>
        <p:txBody>
          <a:bodyPr/>
          <a:lstStyle/>
          <a:p>
            <a:pPr eaLnBrk="1" hangingPunct="1">
              <a:buSzPct val="80000"/>
              <a:buFontTx/>
              <a:buNone/>
            </a:pPr>
            <a:r>
              <a:rPr lang="en-IE" b="1" dirty="0" smtClean="0">
                <a:solidFill>
                  <a:srgbClr val="008080"/>
                </a:solidFill>
              </a:rPr>
              <a:t>   </a:t>
            </a:r>
            <a:endParaRPr lang="en-IE" dirty="0" smtClean="0">
              <a:solidFill>
                <a:srgbClr val="453B71"/>
              </a:solidFill>
            </a:endParaRPr>
          </a:p>
          <a:p>
            <a:pPr eaLnBrk="1" hangingPunct="1">
              <a:buSzPct val="80000"/>
            </a:pPr>
            <a:endParaRPr lang="en-IE" dirty="0" smtClean="0">
              <a:solidFill>
                <a:srgbClr val="453B71"/>
              </a:solidFill>
            </a:endParaRPr>
          </a:p>
          <a:p>
            <a:pPr eaLnBrk="1" hangingPunct="1">
              <a:buFontTx/>
              <a:buNone/>
            </a:pPr>
            <a:endParaRPr lang="en-IE" sz="3600" b="1" dirty="0" smtClean="0">
              <a:solidFill>
                <a:srgbClr val="27325C"/>
              </a:solidFill>
            </a:endParaRPr>
          </a:p>
          <a:p>
            <a:pPr algn="ctr" eaLnBrk="1" hangingPunct="1">
              <a:buFontTx/>
              <a:buNone/>
            </a:pPr>
            <a:endParaRPr lang="en-IE" sz="3600" b="1" dirty="0" smtClean="0">
              <a:solidFill>
                <a:srgbClr val="27325C"/>
              </a:solidFill>
            </a:endParaRPr>
          </a:p>
          <a:p>
            <a:pPr algn="ctr" eaLnBrk="1" hangingPunct="1">
              <a:buFontTx/>
              <a:buNone/>
            </a:pPr>
            <a:endParaRPr lang="en-US" sz="2000" b="1" dirty="0" smtClean="0">
              <a:solidFill>
                <a:srgbClr val="008080"/>
              </a:solidFill>
            </a:endParaRPr>
          </a:p>
        </p:txBody>
      </p:sp>
      <p:sp>
        <p:nvSpPr>
          <p:cNvPr id="5124" name="Rectangle 5"/>
          <p:cNvSpPr>
            <a:spLocks noChangeArrowheads="1"/>
          </p:cNvSpPr>
          <p:nvPr/>
        </p:nvSpPr>
        <p:spPr bwMode="auto">
          <a:xfrm>
            <a:off x="381000" y="762000"/>
            <a:ext cx="4876800" cy="523220"/>
          </a:xfrm>
          <a:prstGeom prst="rect">
            <a:avLst/>
          </a:prstGeom>
          <a:noFill/>
          <a:ln w="9525" algn="ctr">
            <a:noFill/>
            <a:miter lim="800000"/>
            <a:headEnd/>
            <a:tailEnd/>
          </a:ln>
        </p:spPr>
        <p:txBody>
          <a:bodyPr wrap="square">
            <a:spAutoFit/>
          </a:bodyPr>
          <a:lstStyle/>
          <a:p>
            <a:pPr marL="342900" indent="-342900" algn="l"/>
            <a:r>
              <a:rPr lang="en-IE" b="1" dirty="0">
                <a:solidFill>
                  <a:schemeClr val="tx1"/>
                </a:solidFill>
              </a:rPr>
              <a:t> </a:t>
            </a:r>
            <a:r>
              <a:rPr lang="en-IE" sz="2800" b="1" dirty="0" smtClean="0">
                <a:solidFill>
                  <a:schemeClr val="tx1"/>
                </a:solidFill>
                <a:latin typeface="+mj-lt"/>
              </a:rPr>
              <a:t>The perfect storm</a:t>
            </a:r>
            <a:endParaRPr lang="en-GB" sz="2800" b="1" dirty="0">
              <a:solidFill>
                <a:schemeClr val="tx1"/>
              </a:solidFill>
              <a:latin typeface="+mj-lt"/>
            </a:endParaRPr>
          </a:p>
        </p:txBody>
      </p:sp>
      <p:pic>
        <p:nvPicPr>
          <p:cNvPr id="5" name="Picture 1" descr="storm.jpg"/>
          <p:cNvPicPr>
            <a:picLocks noChangeAspect="1"/>
          </p:cNvPicPr>
          <p:nvPr/>
        </p:nvPicPr>
        <p:blipFill>
          <a:blip r:embed="rId3" cstate="print"/>
          <a:srcRect/>
          <a:stretch>
            <a:fillRect/>
          </a:stretch>
        </p:blipFill>
        <p:spPr bwMode="auto">
          <a:xfrm>
            <a:off x="1219200" y="1371600"/>
            <a:ext cx="6494664" cy="4825125"/>
          </a:xfrm>
          <a:prstGeom prst="rect">
            <a:avLst/>
          </a:prstGeom>
          <a:noFill/>
          <a:ln w="9525">
            <a:noFill/>
            <a:miter lim="800000"/>
            <a:headEnd/>
            <a:tailEnd/>
          </a:ln>
        </p:spPr>
      </p:pic>
      <p:sp>
        <p:nvSpPr>
          <p:cNvPr id="6" name="TextBox 5"/>
          <p:cNvSpPr txBox="1"/>
          <p:nvPr/>
        </p:nvSpPr>
        <p:spPr>
          <a:xfrm rot="900000">
            <a:off x="2513610" y="3154387"/>
            <a:ext cx="4595527" cy="707886"/>
          </a:xfrm>
          <a:prstGeom prst="rect">
            <a:avLst/>
          </a:prstGeom>
          <a:noFill/>
        </p:spPr>
        <p:txBody>
          <a:bodyPr wrap="square" rtlCol="0">
            <a:spAutoFit/>
          </a:bodyPr>
          <a:lstStyle/>
          <a:p>
            <a:r>
              <a:rPr lang="en-GB" sz="4000" dirty="0" smtClean="0"/>
              <a:t>Falling budgets</a:t>
            </a:r>
            <a:endParaRPr lang="en-GB" sz="4000" dirty="0"/>
          </a:p>
        </p:txBody>
      </p:sp>
      <p:sp>
        <p:nvSpPr>
          <p:cNvPr id="9" name="Rectangle 8"/>
          <p:cNvSpPr/>
          <p:nvPr/>
        </p:nvSpPr>
        <p:spPr>
          <a:xfrm rot="20252820">
            <a:off x="1939694" y="4745412"/>
            <a:ext cx="5163593" cy="707886"/>
          </a:xfrm>
          <a:prstGeom prst="rect">
            <a:avLst/>
          </a:prstGeom>
        </p:spPr>
        <p:txBody>
          <a:bodyPr wrap="none">
            <a:spAutoFit/>
          </a:bodyPr>
          <a:lstStyle/>
          <a:p>
            <a:r>
              <a:rPr lang="en-GB" sz="4000" dirty="0" smtClean="0"/>
              <a:t>Increasing demand</a:t>
            </a:r>
            <a:endParaRPr lang="en-GB" sz="4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882" name="Picture 2" descr="bg_sub_hqa"/>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22888" name="Rectangle 8"/>
          <p:cNvSpPr>
            <a:spLocks noGrp="1" noChangeArrowheads="1"/>
          </p:cNvSpPr>
          <p:nvPr>
            <p:ph type="title"/>
          </p:nvPr>
        </p:nvSpPr>
        <p:spPr bwMode="auto">
          <a:xfrm>
            <a:off x="533400" y="762000"/>
            <a:ext cx="5105400" cy="609600"/>
          </a:xfrm>
          <a:noFill/>
          <a:ln>
            <a:miter lim="800000"/>
            <a:headEnd/>
            <a:tailEnd/>
          </a:ln>
        </p:spPr>
        <p:txBody>
          <a:bodyPr vert="horz" wrap="square" lIns="91440" tIns="45720" rIns="91440" bIns="45720" numCol="1" anchor="t" anchorCtr="0" compatLnSpc="1">
            <a:prstTxWarp prst="textNoShape">
              <a:avLst/>
            </a:prstTxWarp>
          </a:bodyPr>
          <a:lstStyle/>
          <a:p>
            <a:r>
              <a:rPr lang="en-US" sz="2800" dirty="0" smtClean="0">
                <a:solidFill>
                  <a:schemeClr val="tx1"/>
                </a:solidFill>
              </a:rPr>
              <a:t>Health Information and Quality Authority (HIQA)</a:t>
            </a:r>
            <a:endParaRPr lang="en-US" sz="2800" dirty="0">
              <a:solidFill>
                <a:schemeClr val="tx1"/>
              </a:solidFill>
            </a:endParaRPr>
          </a:p>
        </p:txBody>
      </p:sp>
      <p:sp>
        <p:nvSpPr>
          <p:cNvPr id="122883" name="Rectangle 3"/>
          <p:cNvSpPr>
            <a:spLocks noGrp="1" noChangeArrowheads="1"/>
          </p:cNvSpPr>
          <p:nvPr>
            <p:ph type="body" sz="half" idx="1"/>
          </p:nvPr>
        </p:nvSpPr>
        <p:spPr>
          <a:xfrm>
            <a:off x="228600" y="1143000"/>
            <a:ext cx="6248400" cy="5486400"/>
          </a:xfrm>
        </p:spPr>
        <p:txBody>
          <a:bodyPr/>
          <a:lstStyle/>
          <a:p>
            <a:pPr>
              <a:buFontTx/>
              <a:buNone/>
            </a:pPr>
            <a:endParaRPr lang="en-GB" dirty="0" smtClean="0">
              <a:solidFill>
                <a:schemeClr val="accent2">
                  <a:lumMod val="75000"/>
                </a:schemeClr>
              </a:solidFill>
            </a:endParaRPr>
          </a:p>
          <a:p>
            <a:pPr>
              <a:buFontTx/>
              <a:buNone/>
            </a:pPr>
            <a:endParaRPr lang="en-GB" dirty="0" smtClean="0">
              <a:solidFill>
                <a:schemeClr val="accent2">
                  <a:lumMod val="75000"/>
                </a:schemeClr>
              </a:solidFill>
            </a:endParaRPr>
          </a:p>
          <a:p>
            <a:pPr>
              <a:buFontTx/>
              <a:buNone/>
            </a:pPr>
            <a:endParaRPr lang="en-GB" dirty="0" smtClean="0">
              <a:solidFill>
                <a:schemeClr val="accent2">
                  <a:lumMod val="75000"/>
                </a:schemeClr>
              </a:solidFill>
            </a:endParaRPr>
          </a:p>
          <a:p>
            <a:pPr>
              <a:buFontTx/>
              <a:buNone/>
            </a:pPr>
            <a:r>
              <a:rPr lang="en-GB" sz="1800" dirty="0" smtClean="0">
                <a:solidFill>
                  <a:schemeClr val="accent2">
                    <a:lumMod val="75000"/>
                  </a:schemeClr>
                </a:solidFill>
              </a:rPr>
              <a:t>	</a:t>
            </a:r>
            <a:endParaRPr lang="en-GB" sz="2400" i="1" dirty="0" smtClean="0">
              <a:solidFill>
                <a:schemeClr val="accent2">
                  <a:lumMod val="75000"/>
                </a:schemeClr>
              </a:solidFill>
              <a:latin typeface="Calibri Light" pitchFamily="34" charset="0"/>
            </a:endParaRPr>
          </a:p>
        </p:txBody>
      </p:sp>
      <p:pic>
        <p:nvPicPr>
          <p:cNvPr id="9217" name="Picture 1"/>
          <p:cNvPicPr>
            <a:picLocks noChangeAspect="1" noChangeArrowheads="1"/>
          </p:cNvPicPr>
          <p:nvPr/>
        </p:nvPicPr>
        <p:blipFill>
          <a:blip r:embed="rId4" cstate="print"/>
          <a:srcRect/>
          <a:stretch>
            <a:fillRect/>
          </a:stretch>
        </p:blipFill>
        <p:spPr bwMode="auto">
          <a:xfrm>
            <a:off x="1371600" y="1828800"/>
            <a:ext cx="3665910" cy="2971800"/>
          </a:xfrm>
          <a:prstGeom prst="rect">
            <a:avLst/>
          </a:prstGeom>
          <a:noFill/>
          <a:ln w="9525">
            <a:noFill/>
            <a:miter lim="800000"/>
            <a:headEnd/>
            <a:tailEnd/>
          </a:ln>
        </p:spPr>
      </p:pic>
      <p:sp>
        <p:nvSpPr>
          <p:cNvPr id="9" name="TextBox 8"/>
          <p:cNvSpPr txBox="1"/>
          <p:nvPr/>
        </p:nvSpPr>
        <p:spPr>
          <a:xfrm>
            <a:off x="304800" y="5029200"/>
            <a:ext cx="6172200" cy="1661993"/>
          </a:xfrm>
          <a:prstGeom prst="rect">
            <a:avLst/>
          </a:prstGeom>
          <a:noFill/>
        </p:spPr>
        <p:txBody>
          <a:bodyPr wrap="square" rtlCol="0">
            <a:spAutoFit/>
          </a:bodyPr>
          <a:lstStyle/>
          <a:p>
            <a:pPr algn="just"/>
            <a:r>
              <a:rPr lang="en-IE" sz="2000" b="1" i="1" dirty="0" smtClean="0">
                <a:solidFill>
                  <a:schemeClr val="accent2"/>
                </a:solidFill>
                <a:latin typeface="Book Antiqua" pitchFamily="18" charset="0"/>
              </a:rPr>
              <a:t>HIQA exists to promote sustainable improvements, safeguard people using health and social care services and support informed decisions on how services are delivered.</a:t>
            </a:r>
          </a:p>
          <a:p>
            <a:pPr algn="l"/>
            <a:endParaRPr lang="en-IE" dirty="0">
              <a:latin typeface="Book Antiqua" pitchFamily="18" charset="0"/>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162800" cy="838200"/>
          </a:xfrm>
        </p:spPr>
        <p:txBody>
          <a:bodyPr/>
          <a:lstStyle/>
          <a:p>
            <a:r>
              <a:rPr lang="en-GB" sz="2800" dirty="0" smtClean="0">
                <a:solidFill>
                  <a:schemeClr val="accent2">
                    <a:lumMod val="75000"/>
                  </a:schemeClr>
                </a:solidFill>
              </a:rPr>
              <a:t/>
            </a:r>
            <a:br>
              <a:rPr lang="en-GB" sz="2800" dirty="0" smtClean="0">
                <a:solidFill>
                  <a:schemeClr val="accent2">
                    <a:lumMod val="75000"/>
                  </a:schemeClr>
                </a:solidFill>
              </a:rPr>
            </a:br>
            <a:endParaRPr lang="en-IE" sz="2600" b="0" dirty="0">
              <a:solidFill>
                <a:schemeClr val="tx1"/>
              </a:solidFill>
            </a:endParaRPr>
          </a:p>
        </p:txBody>
      </p:sp>
      <p:sp>
        <p:nvSpPr>
          <p:cNvPr id="3" name="Content Placeholder 2"/>
          <p:cNvSpPr>
            <a:spLocks noGrp="1"/>
          </p:cNvSpPr>
          <p:nvPr>
            <p:ph idx="1"/>
          </p:nvPr>
        </p:nvSpPr>
        <p:spPr>
          <a:xfrm>
            <a:off x="228600" y="1447800"/>
            <a:ext cx="8382000" cy="5105400"/>
          </a:xfrm>
        </p:spPr>
        <p:txBody>
          <a:bodyPr/>
          <a:lstStyle/>
          <a:p>
            <a:pPr>
              <a:buNone/>
            </a:pPr>
            <a:r>
              <a:rPr lang="en-GB" dirty="0" smtClean="0">
                <a:solidFill>
                  <a:schemeClr val="accent2">
                    <a:lumMod val="75000"/>
                  </a:schemeClr>
                </a:solidFill>
              </a:rPr>
              <a:t>	</a:t>
            </a:r>
          </a:p>
          <a:p>
            <a:pPr>
              <a:buNone/>
            </a:pPr>
            <a:r>
              <a:rPr lang="en-GB" dirty="0" smtClean="0">
                <a:solidFill>
                  <a:schemeClr val="accent2">
                    <a:lumMod val="75000"/>
                  </a:schemeClr>
                </a:solidFill>
              </a:rPr>
              <a:t>	</a:t>
            </a:r>
          </a:p>
          <a:p>
            <a:pPr>
              <a:buNone/>
            </a:pPr>
            <a:endParaRPr lang="en-GB" dirty="0" smtClean="0">
              <a:solidFill>
                <a:schemeClr val="accent2">
                  <a:lumMod val="75000"/>
                </a:schemeClr>
              </a:solidFill>
            </a:endParaRPr>
          </a:p>
          <a:p>
            <a:pPr>
              <a:buNone/>
            </a:pPr>
            <a:endParaRPr lang="en-GB" dirty="0" smtClean="0">
              <a:solidFill>
                <a:schemeClr val="accent2">
                  <a:lumMod val="75000"/>
                </a:schemeClr>
              </a:solidFill>
            </a:endParaRPr>
          </a:p>
          <a:p>
            <a:pPr>
              <a:buNone/>
            </a:pPr>
            <a:endParaRPr lang="en-GB" dirty="0" smtClean="0">
              <a:solidFill>
                <a:schemeClr val="accent2">
                  <a:lumMod val="75000"/>
                </a:schemeClr>
              </a:solidFill>
            </a:endParaRPr>
          </a:p>
          <a:p>
            <a:pPr>
              <a:buNone/>
            </a:pPr>
            <a:r>
              <a:rPr lang="en-GB" dirty="0" smtClean="0">
                <a:solidFill>
                  <a:schemeClr val="accent2">
                    <a:lumMod val="75000"/>
                  </a:schemeClr>
                </a:solidFill>
              </a:rPr>
              <a:t>	</a:t>
            </a:r>
          </a:p>
          <a:p>
            <a:pPr>
              <a:buNone/>
            </a:pPr>
            <a:endParaRPr lang="en-GB" dirty="0" smtClean="0">
              <a:solidFill>
                <a:schemeClr val="accent2">
                  <a:lumMod val="75000"/>
                </a:schemeClr>
              </a:solidFill>
            </a:endParaRPr>
          </a:p>
          <a:p>
            <a:pPr>
              <a:buNone/>
            </a:pPr>
            <a:r>
              <a:rPr lang="en-GB" dirty="0" smtClean="0">
                <a:solidFill>
                  <a:schemeClr val="accent2">
                    <a:lumMod val="75000"/>
                  </a:schemeClr>
                </a:solidFill>
              </a:rPr>
              <a:t>	</a:t>
            </a:r>
          </a:p>
          <a:p>
            <a:pPr>
              <a:buNone/>
            </a:pPr>
            <a:r>
              <a:rPr lang="en-GB" dirty="0" smtClean="0">
                <a:solidFill>
                  <a:schemeClr val="accent2">
                    <a:lumMod val="75000"/>
                  </a:schemeClr>
                </a:solidFill>
              </a:rPr>
              <a:t>	</a:t>
            </a:r>
          </a:p>
        </p:txBody>
      </p:sp>
      <p:pic>
        <p:nvPicPr>
          <p:cNvPr id="5" name="Picture 3"/>
          <p:cNvPicPr>
            <a:picLocks noChangeAspect="1" noChangeArrowheads="1"/>
          </p:cNvPicPr>
          <p:nvPr/>
        </p:nvPicPr>
        <p:blipFill>
          <a:blip r:embed="rId2" cstate="print"/>
          <a:srcRect/>
          <a:stretch>
            <a:fillRect/>
          </a:stretch>
        </p:blipFill>
        <p:spPr bwMode="auto">
          <a:xfrm>
            <a:off x="381001" y="2819400"/>
            <a:ext cx="2893386" cy="3822700"/>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3048000" y="2743200"/>
            <a:ext cx="2590800" cy="4114800"/>
          </a:xfrm>
          <a:prstGeom prst="rect">
            <a:avLst/>
          </a:prstGeom>
          <a:noFill/>
          <a:ln w="9525">
            <a:noFill/>
            <a:miter lim="800000"/>
            <a:headEnd/>
            <a:tailEnd/>
          </a:ln>
        </p:spPr>
      </p:pic>
      <p:sp>
        <p:nvSpPr>
          <p:cNvPr id="8" name="Rectangle 7"/>
          <p:cNvSpPr/>
          <p:nvPr/>
        </p:nvSpPr>
        <p:spPr>
          <a:xfrm>
            <a:off x="457200" y="609600"/>
            <a:ext cx="8305800" cy="2277547"/>
          </a:xfrm>
          <a:prstGeom prst="rect">
            <a:avLst/>
          </a:prstGeom>
        </p:spPr>
        <p:txBody>
          <a:bodyPr wrap="square">
            <a:spAutoFit/>
          </a:bodyPr>
          <a:lstStyle/>
          <a:p>
            <a:pPr algn="l" eaLnBrk="1" hangingPunct="1">
              <a:buSzPct val="80000"/>
              <a:buFontTx/>
              <a:buNone/>
            </a:pPr>
            <a:r>
              <a:rPr lang="en-IE" b="1" dirty="0" smtClean="0">
                <a:solidFill>
                  <a:schemeClr val="tx1"/>
                </a:solidFill>
                <a:latin typeface="+mj-lt"/>
              </a:rPr>
              <a:t>HIQA’s functions </a:t>
            </a:r>
          </a:p>
          <a:p>
            <a:pPr algn="l" eaLnBrk="1" hangingPunct="1">
              <a:buSzPct val="80000"/>
              <a:buFontTx/>
              <a:buNone/>
            </a:pPr>
            <a:endParaRPr lang="en-IE" sz="1600" b="1" dirty="0" smtClean="0">
              <a:solidFill>
                <a:srgbClr val="008080"/>
              </a:solidFill>
            </a:endParaRPr>
          </a:p>
          <a:p>
            <a:pPr algn="l" eaLnBrk="1" hangingPunct="1">
              <a:buSzPct val="80000"/>
              <a:buFontTx/>
              <a:buBlip>
                <a:blip r:embed="rId4"/>
              </a:buBlip>
            </a:pPr>
            <a:r>
              <a:rPr lang="en-IE" sz="1600" b="1" dirty="0" smtClean="0">
                <a:solidFill>
                  <a:srgbClr val="3333CC"/>
                </a:solidFill>
                <a:latin typeface="+mn-lt"/>
              </a:rPr>
              <a:t>Set standards in health and social care </a:t>
            </a:r>
          </a:p>
          <a:p>
            <a:pPr algn="l" eaLnBrk="1" hangingPunct="1">
              <a:buSzPct val="80000"/>
              <a:buFontTx/>
              <a:buBlip>
                <a:blip r:embed="rId4"/>
              </a:buBlip>
            </a:pPr>
            <a:endParaRPr lang="en-IE" sz="1600" b="1" dirty="0" smtClean="0">
              <a:solidFill>
                <a:srgbClr val="3333CC"/>
              </a:solidFill>
              <a:latin typeface="+mn-lt"/>
            </a:endParaRPr>
          </a:p>
          <a:p>
            <a:pPr algn="l" eaLnBrk="1" hangingPunct="1">
              <a:buSzPct val="80000"/>
              <a:buFontTx/>
              <a:buBlip>
                <a:blip r:embed="rId4"/>
              </a:buBlip>
            </a:pPr>
            <a:r>
              <a:rPr lang="en-IE" sz="1600" b="1" dirty="0" smtClean="0">
                <a:solidFill>
                  <a:srgbClr val="3333CC"/>
                </a:solidFill>
                <a:latin typeface="+mn-lt"/>
              </a:rPr>
              <a:t>Monitor healthcare</a:t>
            </a:r>
          </a:p>
          <a:p>
            <a:pPr algn="l" eaLnBrk="1" hangingPunct="1">
              <a:buSzPct val="80000"/>
              <a:buFontTx/>
              <a:buBlip>
                <a:blip r:embed="rId4"/>
              </a:buBlip>
            </a:pPr>
            <a:endParaRPr lang="en-IE" sz="1600" b="1" dirty="0" smtClean="0">
              <a:solidFill>
                <a:srgbClr val="3333CC"/>
              </a:solidFill>
              <a:latin typeface="+mn-lt"/>
            </a:endParaRPr>
          </a:p>
          <a:p>
            <a:pPr algn="l" eaLnBrk="1" hangingPunct="1">
              <a:buSzPct val="80000"/>
              <a:buFontTx/>
              <a:buBlip>
                <a:blip r:embed="rId4"/>
              </a:buBlip>
            </a:pPr>
            <a:r>
              <a:rPr lang="en-IE" sz="1600" b="1" dirty="0" smtClean="0">
                <a:solidFill>
                  <a:srgbClr val="3333CC"/>
                </a:solidFill>
                <a:latin typeface="+mn-lt"/>
              </a:rPr>
              <a:t>Monitor and register social care services</a:t>
            </a:r>
          </a:p>
          <a:p>
            <a:pPr algn="l">
              <a:lnSpc>
                <a:spcPct val="150000"/>
              </a:lnSpc>
              <a:buFontTx/>
              <a:buChar char="-"/>
            </a:pPr>
            <a:endParaRPr lang="en-IE" sz="1600" b="1" dirty="0" smtClean="0">
              <a:solidFill>
                <a:schemeClr val="accent2"/>
              </a:solidFill>
              <a:latin typeface="Verdana" pitchFamily="34" charset="0"/>
              <a:ea typeface="Verdana" pitchFamily="34" charset="0"/>
              <a:cs typeface="Verdana" pitchFamily="34" charset="0"/>
            </a:endParaRPr>
          </a:p>
        </p:txBody>
      </p:sp>
      <p:pic>
        <p:nvPicPr>
          <p:cNvPr id="27650" name="Picture 2"/>
          <p:cNvPicPr>
            <a:picLocks noChangeAspect="1" noChangeArrowheads="1"/>
          </p:cNvPicPr>
          <p:nvPr/>
        </p:nvPicPr>
        <p:blipFill>
          <a:blip r:embed="rId5" cstate="print"/>
          <a:srcRect/>
          <a:stretch>
            <a:fillRect/>
          </a:stretch>
        </p:blipFill>
        <p:spPr bwMode="auto">
          <a:xfrm>
            <a:off x="5715000" y="2743201"/>
            <a:ext cx="3124200" cy="41148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9225d78e-d46c-4981-ab8a-76611e8aabb2" ContentTypeId="0x0101010102"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EDMDescription xmlns="a7e0f410-ae53-45a2-8c71-4a94a027cad0" xsi:nil="true"/>
    <TaxKeywordTaxHTField xmlns="a7e0f410-ae53-45a2-8c71-4a94a027cad0" xsi:nil="true"/>
    <EDMDocumentOriginTaxHTField0 xmlns="a7e0f410-ae53-45a2-8c71-4a94a027cad0" xsi:nil="true"/>
    <EDMDocumentOrigin xmlns="a7e0f410-ae53-45a2-8c71-4a94a027cad0" xsi:nil="true"/>
    <TaxKeyword xmlns="a7e0f410-ae53-45a2-8c71-4a94a027cad0" xsi:nil="true"/>
    <TaxCatchAll xmlns="a7e0f410-ae53-45a2-8c71-4a94a027cad0"/>
    <EDMDocumentCreationDate xmlns="a7e0f410-ae53-45a2-8c71-4a94a027cad0" xsi:nil="true"/>
    <WPPhase xmlns="699e4375-2b63-4caf-b11a-8458bd92ec1f">2. Plan</WPPhase>
    <EDMDocumentModifiedDate xmlns="a7e0f410-ae53-45a2-8c71-4a94a027cad0" xsi:nil="true"/>
    <EDMOwner xmlns="a7e0f410-ae53-45a2-8c71-4a94a027cad0">
      <UserInfo>
        <DisplayName>Elaine O'Connor</DisplayName>
        <AccountId>320</AccountId>
        <AccountType/>
      </UserInfo>
    </EDMOwner>
    <LSTProgramme xmlns="7CE0FA4E-CF38-4D8A-80C6-9BC923D3F79C">1</LSTProgramme>
  </documentManagement>
</p:properties>
</file>

<file path=customXml/item4.xml><?xml version="1.0" encoding="utf-8"?>
<ct:contentTypeSchema xmlns:ct="http://schemas.microsoft.com/office/2006/metadata/contentType" xmlns:ma="http://schemas.microsoft.com/office/2006/metadata/properties/metaAttributes" ct:_="" ma:_="" ma:contentTypeName="Project Working Document" ma:contentTypeID="0x010101010204020200AA9ACFE61BE3884CA259593E1F4D4CEC" ma:contentTypeVersion="0" ma:contentTypeDescription="HIQA Project Working Documents" ma:contentTypeScope="" ma:versionID="936167dd19a7ecce630e68a50837621d">
  <xsd:schema xmlns:xsd="http://www.w3.org/2001/XMLSchema" xmlns:p="http://schemas.microsoft.com/office/2006/metadata/properties" xmlns:ns2="a7e0f410-ae53-45a2-8c71-4a94a027cad0" xmlns:ns3="699e4375-2b63-4caf-b11a-8458bd92ec1f" xmlns:ns4="7CE0FA4E-CF38-4D8A-80C6-9BC923D3F79C" targetNamespace="http://schemas.microsoft.com/office/2006/metadata/properties" ma:root="true" ma:fieldsID="66fe79bf69bc7a31809ee108938a5a80" ns2:_="" ns3:_="" ns4:_="">
    <xsd:import namespace="a7e0f410-ae53-45a2-8c71-4a94a027cad0"/>
    <xsd:import namespace="699e4375-2b63-4caf-b11a-8458bd92ec1f"/>
    <xsd:import namespace="7CE0FA4E-CF38-4D8A-80C6-9BC923D3F79C"/>
    <xsd:element name="properties">
      <xsd:complexType>
        <xsd:sequence>
          <xsd:element name="documentManagement">
            <xsd:complexType>
              <xsd:all>
                <xsd:element ref="ns2:EDMOwner"/>
                <xsd:element ref="ns2:EDMDescription" minOccurs="0"/>
                <xsd:element ref="ns2:TaxKeywordTaxHTField" minOccurs="0"/>
                <xsd:element ref="ns2:TaxCatchAll" minOccurs="0"/>
                <xsd:element ref="ns2:TaxKeyword" minOccurs="0"/>
                <xsd:element ref="ns3:WPPhase"/>
                <xsd:element ref="ns2:EDMDocumentOriginTaxHTField0" minOccurs="0"/>
                <xsd:element ref="ns2:EDMDocumentOrigin" minOccurs="0"/>
                <xsd:element ref="ns2:TaxCatchAllLabel" minOccurs="0"/>
                <xsd:element ref="ns2:EDMDocumentCreationDate" minOccurs="0"/>
                <xsd:element ref="ns2:EDMDocumentModifiedDate" minOccurs="0"/>
                <xsd:element ref="ns4:LSTProgramme"/>
              </xsd:all>
            </xsd:complexType>
          </xsd:element>
        </xsd:sequence>
      </xsd:complexType>
    </xsd:element>
  </xsd:schema>
  <xsd:schema xmlns:xsd="http://www.w3.org/2001/XMLSchema" xmlns:dms="http://schemas.microsoft.com/office/2006/documentManagement/types" targetNamespace="a7e0f410-ae53-45a2-8c71-4a94a027cad0" elementFormDefault="qualified">
    <xsd:import namespace="http://schemas.microsoft.com/office/2006/documentManagement/types"/>
    <xsd:element name="EDMOwner" ma:index="8" ma:displayName="Owner" ma:description="The person primarily responsible for the resource." ma:internalName="EDMOwner">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EDMDescription" ma:index="9" nillable="true" ma:displayName="Description" ma:description="A summary or abstract of the document" ma:internalName="EDMDescription">
      <xsd:simpleType>
        <xsd:restriction base="dms:Note"/>
      </xsd:simpleType>
    </xsd:element>
    <xsd:element name="TaxKeywordTaxHTField" ma:index="10" nillable="true" ma:displayName="TaxKeywordTaxHTField" ma:hidden="true" ma:internalName="TaxKeywordTaxHTField">
      <xsd:simpleType>
        <xsd:restriction base="dms:Note"/>
      </xsd:simpleType>
    </xsd:element>
    <xsd:element name="TaxCatchAll" ma:index="11" nillable="true" ma:displayName="Taxonomy Catch All Column" ma:hidden="true" ma:list="{0bf0cf74-662a-4c07-88c6-b9dba9a972bb}" ma:internalName="TaxCatchAll" ma:showField="CatchAllData" ma:web="699e4375-2b63-4caf-b11a-8458bd92ec1f">
      <xsd:complexType>
        <xsd:complexContent>
          <xsd:extension base="dms:MultiChoiceLookup">
            <xsd:sequence>
              <xsd:element name="Value" type="dms:Lookup" maxOccurs="unbounded" minOccurs="0" nillable="true"/>
            </xsd:sequence>
          </xsd:extension>
        </xsd:complexContent>
      </xsd:complexType>
    </xsd:element>
    <xsd:element name="TaxKeyword" ma:index="12" nillable="true" ma:displayName="Enterprise Keywords" ma:description="Enterprise Keywords are shared with other users and applications to allow for ease of search and filtering, as well as metadata consistency and reuse" ma:list="{0bf0cf74-662a-4c07-88c6-b9dba9a972bb}" ma:internalName="TaxKeyword" ma:showField="Term1033" ma:web="699e4375-2b63-4caf-b11a-8458bd92ec1f">
      <xsd:simpleType>
        <xsd:restriction base="dms:Unknown"/>
      </xsd:simpleType>
    </xsd:element>
    <xsd:element name="EDMDocumentOriginTaxHTField0" ma:index="14" nillable="true" ma:displayName="Document Origin_0" ma:hidden="true" ma:internalName="EDMDocumentOriginTaxHTField0">
      <xsd:simpleType>
        <xsd:restriction base="dms:Note"/>
      </xsd:simpleType>
    </xsd:element>
    <xsd:element name="EDMDocumentOrigin" ma:index="15" nillable="true" ma:displayName="Document Origin" ma:default="" ma:list="{0bf0cf74-662a-4c07-88c6-b9dba9a972bb}" ma:internalName="EDMDocumentOrigin" ma:showField="Term1033" ma:web="699e4375-2b63-4caf-b11a-8458bd92ec1f">
      <xsd:simpleType>
        <xsd:restriction base="dms:Unknown"/>
      </xsd:simpleType>
    </xsd:element>
    <xsd:element name="TaxCatchAllLabel" ma:index="16" nillable="true" ma:displayName="Taxonomy Catch All Column1" ma:hidden="true" ma:list="{0bf0cf74-662a-4c07-88c6-b9dba9a972bb}" ma:internalName="TaxCatchAllLabel" ma:readOnly="true" ma:showField="CatchAllDataLabel" ma:web="699e4375-2b63-4caf-b11a-8458bd92ec1f">
      <xsd:complexType>
        <xsd:complexContent>
          <xsd:extension base="dms:MultiChoiceLookup">
            <xsd:sequence>
              <xsd:element name="Value" type="dms:Lookup" maxOccurs="unbounded" minOccurs="0" nillable="true"/>
            </xsd:sequence>
          </xsd:extension>
        </xsd:complexContent>
      </xsd:complexType>
    </xsd:element>
    <xsd:element name="EDMDocumentCreationDate" ma:index="17" nillable="true" ma:displayName="Document Creation Date" ma:description="The date of creation of the source record/document (before upload)" ma:format="DateTime" ma:internalName="EDMDocumentCreationDate">
      <xsd:simpleType>
        <xsd:restriction base="dms:DateTime"/>
      </xsd:simpleType>
    </xsd:element>
    <xsd:element name="EDMDocumentModifiedDate" ma:index="18" nillable="true" ma:displayName="Document Modified Date" ma:description="The date of modification of the source record/document (before upload)" ma:format="DateTime" ma:internalName="EDMDocumentModifiedDate">
      <xsd:simpleType>
        <xsd:restriction base="dms:DateTime"/>
      </xsd:simpleType>
    </xsd:element>
  </xsd:schema>
  <xsd:schema xmlns:xsd="http://www.w3.org/2001/XMLSchema" xmlns:dms="http://schemas.microsoft.com/office/2006/documentManagement/types" targetNamespace="699e4375-2b63-4caf-b11a-8458bd92ec1f" elementFormDefault="qualified">
    <xsd:import namespace="http://schemas.microsoft.com/office/2006/documentManagement/types"/>
    <xsd:element name="WPPhase" ma:index="13" ma:displayName="Phase" ma:description="The current phase of the Work Programme, which must be completed fully and signed off by all responsible parties before commencement with the next part of the project in sequential order" ma:format="Dropdown" ma:internalName="WPPhase">
      <xsd:simpleType>
        <xsd:restriction base="dms:Choice">
          <xsd:enumeration value="1. Initiate"/>
          <xsd:enumeration value="2. Plan"/>
          <xsd:enumeration value="3. Implement"/>
          <xsd:enumeration value="4. Monitor &amp; Control"/>
          <xsd:enumeration value="5. Deploy &amp; Close "/>
        </xsd:restriction>
      </xsd:simpleType>
    </xsd:element>
  </xsd:schema>
  <xsd:schema xmlns:xsd="http://www.w3.org/2001/XMLSchema" xmlns:dms="http://schemas.microsoft.com/office/2006/documentManagement/types" targetNamespace="7CE0FA4E-CF38-4D8A-80C6-9BC923D3F79C" elementFormDefault="qualified">
    <xsd:import namespace="http://schemas.microsoft.com/office/2006/documentManagement/types"/>
    <xsd:element name="LSTProgramme" ma:index="19" ma:displayName="Work Programme" ma:description="The associated Work Programme" ma:list="{AC5BC569-A2A4-469D-A602-95D16064C6CD}" ma:internalName="LSTProgramme" ma:showField="Title" ma:web="">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C676C19-65EB-4EBB-BFD0-74AE3A6C8034}">
  <ds:schemaRefs>
    <ds:schemaRef ds:uri="Microsoft.SharePoint.Taxonomy.ContentTypeSync"/>
  </ds:schemaRefs>
</ds:datastoreItem>
</file>

<file path=customXml/itemProps2.xml><?xml version="1.0" encoding="utf-8"?>
<ds:datastoreItem xmlns:ds="http://schemas.openxmlformats.org/officeDocument/2006/customXml" ds:itemID="{B2EF0B30-70ED-47B8-9959-C1AFCFA5E673}">
  <ds:schemaRefs>
    <ds:schemaRef ds:uri="http://schemas.microsoft.com/sharepoint/v3/contenttype/forms"/>
  </ds:schemaRefs>
</ds:datastoreItem>
</file>

<file path=customXml/itemProps3.xml><?xml version="1.0" encoding="utf-8"?>
<ds:datastoreItem xmlns:ds="http://schemas.openxmlformats.org/officeDocument/2006/customXml" ds:itemID="{D768F2FE-8900-4A2B-8B7A-93321737AA09}">
  <ds:schemaRefs>
    <ds:schemaRef ds:uri="http://schemas.microsoft.com/office/2006/documentManagement/types"/>
    <ds:schemaRef ds:uri="http://purl.org/dc/dcmitype/"/>
    <ds:schemaRef ds:uri="http://purl.org/dc/terms/"/>
    <ds:schemaRef ds:uri="http://schemas.microsoft.com/office/2006/metadata/properties"/>
    <ds:schemaRef ds:uri="a7e0f410-ae53-45a2-8c71-4a94a027cad0"/>
    <ds:schemaRef ds:uri="http://www.w3.org/XML/1998/namespace"/>
    <ds:schemaRef ds:uri="http://purl.org/dc/elements/1.1/"/>
    <ds:schemaRef ds:uri="http://schemas.openxmlformats.org/package/2006/metadata/core-properties"/>
    <ds:schemaRef ds:uri="7CE0FA4E-CF38-4D8A-80C6-9BC923D3F79C"/>
    <ds:schemaRef ds:uri="699e4375-2b63-4caf-b11a-8458bd92ec1f"/>
  </ds:schemaRefs>
</ds:datastoreItem>
</file>

<file path=customXml/itemProps4.xml><?xml version="1.0" encoding="utf-8"?>
<ds:datastoreItem xmlns:ds="http://schemas.openxmlformats.org/officeDocument/2006/customXml" ds:itemID="{94D89F7B-B487-41EB-BD8F-B874C0CBB1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e0f410-ae53-45a2-8c71-4a94a027cad0"/>
    <ds:schemaRef ds:uri="699e4375-2b63-4caf-b11a-8458bd92ec1f"/>
    <ds:schemaRef ds:uri="7CE0FA4E-CF38-4D8A-80C6-9BC923D3F79C"/>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5073</TotalTime>
  <Words>259</Words>
  <Application>Microsoft Office PowerPoint</Application>
  <PresentationFormat>Diavoorstelling (4:3)</PresentationFormat>
  <Paragraphs>123</Paragraphs>
  <Slides>11</Slides>
  <Notes>3</Notes>
  <HiddenSlides>0</HiddenSlides>
  <MMClips>0</MMClips>
  <ScaleCrop>false</ScaleCrop>
  <HeadingPairs>
    <vt:vector size="4" baseType="variant">
      <vt:variant>
        <vt:lpstr>Thema</vt:lpstr>
      </vt:variant>
      <vt:variant>
        <vt:i4>1</vt:i4>
      </vt:variant>
      <vt:variant>
        <vt:lpstr>Diatitels</vt:lpstr>
      </vt:variant>
      <vt:variant>
        <vt:i4>11</vt:i4>
      </vt:variant>
    </vt:vector>
  </HeadingPairs>
  <TitlesOfParts>
    <vt:vector size="12" baseType="lpstr">
      <vt:lpstr>Default Design</vt:lpstr>
      <vt:lpstr>PowerPoint-presentatie</vt:lpstr>
      <vt:lpstr>Ireland – population and health</vt:lpstr>
      <vt:lpstr> Ireland – age profile</vt:lpstr>
      <vt:lpstr>PowerPoint-presentatie</vt:lpstr>
      <vt:lpstr> Structure of the Irish health service</vt:lpstr>
      <vt:lpstr>A global leader in health technologies and innovation</vt:lpstr>
      <vt:lpstr>PowerPoint-presentatie</vt:lpstr>
      <vt:lpstr>Health Information and Quality Authority (HIQA)</vt:lpstr>
      <vt:lpstr> </vt:lpstr>
      <vt:lpstr> HIQA’s functions (continued) </vt:lpstr>
      <vt:lpstr> Is fearr an tsláinte ná na táinte   Thank you</vt:lpstr>
    </vt:vector>
  </TitlesOfParts>
  <Company>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Medication Reconciliation Pilot NH</dc:title>
  <dc:creator>vivo</dc:creator>
  <cp:lastModifiedBy>ASUS</cp:lastModifiedBy>
  <cp:revision>477</cp:revision>
  <dcterms:created xsi:type="dcterms:W3CDTF">2004-06-29T12:46:52Z</dcterms:created>
  <dcterms:modified xsi:type="dcterms:W3CDTF">2014-10-14T11:46:50Z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0x010101010204020200AA9ACFE61BE3884CA259593E1F4D4CEC</vt:lpwstr>
  </property>
</Properties>
</file>