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51" r:id="rId2"/>
  </p:sldMasterIdLst>
  <p:notesMasterIdLst>
    <p:notesMasterId r:id="rId9"/>
  </p:notesMasterIdLst>
  <p:handoutMasterIdLst>
    <p:handoutMasterId r:id="rId10"/>
  </p:handoutMasterIdLst>
  <p:sldIdLst>
    <p:sldId id="980" r:id="rId3"/>
    <p:sldId id="977" r:id="rId4"/>
    <p:sldId id="979" r:id="rId5"/>
    <p:sldId id="984" r:id="rId6"/>
    <p:sldId id="982" r:id="rId7"/>
    <p:sldId id="983" r:id="rId8"/>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BDD0"/>
    <a:srgbClr val="D5EEEA"/>
    <a:srgbClr val="5F2861"/>
    <a:srgbClr val="F4C8D0"/>
    <a:srgbClr val="D5D9DE"/>
    <a:srgbClr val="005255"/>
    <a:srgbClr val="3C5A93"/>
    <a:srgbClr val="9845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63" autoAdjust="0"/>
  </p:normalViewPr>
  <p:slideViewPr>
    <p:cSldViewPr>
      <p:cViewPr>
        <p:scale>
          <a:sx n="71" d="100"/>
          <a:sy n="71" d="100"/>
        </p:scale>
        <p:origin x="-127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4" d="100"/>
          <a:sy n="64" d="100"/>
        </p:scale>
        <p:origin x="-2352" y="-4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atin typeface="Arial" pitchFamily="1" charset="0"/>
                <a:ea typeface="ヒラギノ角ゴ Pro W3" pitchFamily="1" charset="-128"/>
                <a:cs typeface="ヒラギノ角ゴ Pro W3" pitchFamily="1" charset="-128"/>
              </a:defRPr>
            </a:lvl1pPr>
          </a:lstStyle>
          <a:p>
            <a:pPr>
              <a:defRPr/>
            </a:pPr>
            <a:endParaRPr lang="en-US"/>
          </a:p>
        </p:txBody>
      </p:sp>
      <p:sp>
        <p:nvSpPr>
          <p:cNvPr id="3" name="Date Placeholder 2"/>
          <p:cNvSpPr>
            <a:spLocks noGrp="1"/>
          </p:cNvSpPr>
          <p:nvPr>
            <p:ph type="dt" sz="quarter"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993D4B8-CA30-4041-8AA0-ED0DEBF44B1E}" type="datetime1">
              <a:rPr lang="en-US"/>
              <a:pPr>
                <a:defRPr/>
              </a:pPr>
              <a:t>10/14/2015</a:t>
            </a:fld>
            <a:endParaRPr lang="en-US" dirty="0"/>
          </a:p>
        </p:txBody>
      </p:sp>
      <p:sp>
        <p:nvSpPr>
          <p:cNvPr id="4" name="Footer Placeholder 3"/>
          <p:cNvSpPr>
            <a:spLocks noGrp="1"/>
          </p:cNvSpPr>
          <p:nvPr>
            <p:ph type="ftr" sz="quarter" idx="2"/>
          </p:nvPr>
        </p:nvSpPr>
        <p:spPr>
          <a:xfrm>
            <a:off x="0" y="9429750"/>
            <a:ext cx="2944813" cy="496888"/>
          </a:xfrm>
          <a:prstGeom prst="rect">
            <a:avLst/>
          </a:prstGeom>
        </p:spPr>
        <p:txBody>
          <a:bodyPr vert="horz" lIns="91440" tIns="45720" rIns="91440" bIns="45720" rtlCol="0" anchor="b"/>
          <a:lstStyle>
            <a:lvl1pPr algn="l">
              <a:defRPr sz="1200">
                <a:latin typeface="Arial" pitchFamily="1" charset="0"/>
                <a:ea typeface="ヒラギノ角ゴ Pro W3" pitchFamily="1" charset="-128"/>
                <a:cs typeface="ヒラギノ角ゴ Pro W3" pitchFamily="1" charset="-128"/>
              </a:defRPr>
            </a:lvl1pPr>
          </a:lstStyle>
          <a:p>
            <a:pPr>
              <a:defRPr/>
            </a:pPr>
            <a:endParaRPr lang="en-US"/>
          </a:p>
        </p:txBody>
      </p:sp>
      <p:sp>
        <p:nvSpPr>
          <p:cNvPr id="5" name="Slide Number Placeholder 4"/>
          <p:cNvSpPr>
            <a:spLocks noGrp="1"/>
          </p:cNvSpPr>
          <p:nvPr>
            <p:ph type="sldNum" sz="quarter" idx="3"/>
          </p:nvPr>
        </p:nvSpPr>
        <p:spPr>
          <a:xfrm>
            <a:off x="3851275" y="9429750"/>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329094C9-90CB-4BB0-9295-A4B17BABF784}" type="slidenum">
              <a:rPr lang="en-US"/>
              <a:pPr>
                <a:defRPr/>
              </a:pPr>
              <a:t>‹nr.›</a:t>
            </a:fld>
            <a:endParaRPr lang="en-US" dirty="0"/>
          </a:p>
        </p:txBody>
      </p:sp>
    </p:spTree>
    <p:extLst>
      <p:ext uri="{BB962C8B-B14F-4D97-AF65-F5344CB8AC3E}">
        <p14:creationId xmlns:p14="http://schemas.microsoft.com/office/powerpoint/2010/main" val="35366852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 charset="0"/>
                <a:ea typeface="ヒラギノ角ゴ Pro W3" pitchFamily="1" charset="-128"/>
                <a:cs typeface="ヒラギノ角ゴ Pro W3" pitchFamily="1" charset="-128"/>
              </a:defRPr>
            </a:lvl1pPr>
          </a:lstStyle>
          <a:p>
            <a:pPr>
              <a:defRPr/>
            </a:pPr>
            <a:endParaRPr lang="en-GB"/>
          </a:p>
        </p:txBody>
      </p:sp>
      <p:sp>
        <p:nvSpPr>
          <p:cNvPr id="17411"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 charset="0"/>
                <a:ea typeface="ヒラギノ角ゴ Pro W3" pitchFamily="1" charset="-128"/>
                <a:cs typeface="ヒラギノ角ゴ Pro W3" pitchFamily="1" charset="-128"/>
              </a:defRPr>
            </a:lvl1pPr>
          </a:lstStyle>
          <a:p>
            <a:pPr>
              <a:defRPr/>
            </a:pPr>
            <a:endParaRPr lang="en-GB"/>
          </a:p>
        </p:txBody>
      </p:sp>
      <p:sp>
        <p:nvSpPr>
          <p:cNvPr id="3072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7414" name="Rectangle 6"/>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 charset="0"/>
                <a:ea typeface="ヒラギノ角ゴ Pro W3" pitchFamily="1" charset="-128"/>
                <a:cs typeface="ヒラギノ角ゴ Pro W3" pitchFamily="1" charset="-128"/>
              </a:defRPr>
            </a:lvl1pPr>
          </a:lstStyle>
          <a:p>
            <a:pPr>
              <a:defRPr/>
            </a:pPr>
            <a:endParaRPr lang="en-GB"/>
          </a:p>
        </p:txBody>
      </p:sp>
      <p:sp>
        <p:nvSpPr>
          <p:cNvPr id="17415" name="Rectangle 7"/>
          <p:cNvSpPr>
            <a:spLocks noGrp="1" noChangeArrowheads="1"/>
          </p:cNvSpPr>
          <p:nvPr>
            <p:ph type="sldNum" sz="quarter" idx="5"/>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C7F65592-0CE1-452C-8A91-0170CE34B801}" type="slidenum">
              <a:rPr lang="en-GB"/>
              <a:pPr>
                <a:defRPr/>
              </a:pPr>
              <a:t>‹nr.›</a:t>
            </a:fld>
            <a:endParaRPr lang="en-GB" dirty="0"/>
          </a:p>
        </p:txBody>
      </p:sp>
    </p:spTree>
    <p:extLst>
      <p:ext uri="{BB962C8B-B14F-4D97-AF65-F5344CB8AC3E}">
        <p14:creationId xmlns:p14="http://schemas.microsoft.com/office/powerpoint/2010/main" val="280568840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 charset="0"/>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Arial" pitchFamily="1" charset="0"/>
        <a:ea typeface="ヒラギノ角ゴ Pro W3" pitchFamily="1" charset="-128"/>
        <a:cs typeface="ヒラギノ角ゴ Pro W3" pitchFamily="1" charset="-128"/>
      </a:defRPr>
    </a:lvl2pPr>
    <a:lvl3pPr marL="914400" algn="l" rtl="0" eaLnBrk="0" fontAlgn="base" hangingPunct="0">
      <a:spcBef>
        <a:spcPct val="30000"/>
      </a:spcBef>
      <a:spcAft>
        <a:spcPct val="0"/>
      </a:spcAft>
      <a:defRPr sz="1200" kern="1200">
        <a:solidFill>
          <a:schemeClr val="tx1"/>
        </a:solidFill>
        <a:latin typeface="Arial" pitchFamily="1" charset="0"/>
        <a:ea typeface="ヒラギノ角ゴ Pro W3" pitchFamily="1" charset="-128"/>
        <a:cs typeface="ヒラギノ角ゴ Pro W3" pitchFamily="1" charset="-128"/>
      </a:defRPr>
    </a:lvl3pPr>
    <a:lvl4pPr marL="1371600" algn="l" rtl="0" eaLnBrk="0" fontAlgn="base" hangingPunct="0">
      <a:spcBef>
        <a:spcPct val="30000"/>
      </a:spcBef>
      <a:spcAft>
        <a:spcPct val="0"/>
      </a:spcAft>
      <a:defRPr sz="1200" kern="1200">
        <a:solidFill>
          <a:schemeClr val="tx1"/>
        </a:solidFill>
        <a:latin typeface="Arial" pitchFamily="1" charset="0"/>
        <a:ea typeface="ヒラギノ角ゴ Pro W3" pitchFamily="1" charset="-128"/>
        <a:cs typeface="ヒラギノ角ゴ Pro W3" pitchFamily="1" charset="-128"/>
      </a:defRPr>
    </a:lvl4pPr>
    <a:lvl5pPr marL="1828800" algn="l" rtl="0" eaLnBrk="0" fontAlgn="base" hangingPunct="0">
      <a:spcBef>
        <a:spcPct val="30000"/>
      </a:spcBef>
      <a:spcAft>
        <a:spcPct val="0"/>
      </a:spcAft>
      <a:defRPr sz="1200" kern="1200">
        <a:solidFill>
          <a:schemeClr val="tx1"/>
        </a:solidFill>
        <a:latin typeface="Arial" pitchFamily="1" charset="0"/>
        <a:ea typeface="ヒラギノ角ゴ Pro W3" pitchFamily="1" charset="-128"/>
        <a:cs typeface="ヒラギノ角ゴ Pro W3" pitchFamily="1"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F65592-0CE1-452C-8A91-0170CE34B801}" type="slidenum">
              <a:rPr lang="en-GB" smtClean="0"/>
              <a:pPr>
                <a:defRPr/>
              </a:pPr>
              <a:t>1</a:t>
            </a:fld>
            <a:endParaRPr lang="en-GB" dirty="0"/>
          </a:p>
        </p:txBody>
      </p:sp>
    </p:spTree>
    <p:extLst>
      <p:ext uri="{BB962C8B-B14F-4D97-AF65-F5344CB8AC3E}">
        <p14:creationId xmlns:p14="http://schemas.microsoft.com/office/powerpoint/2010/main" val="4015602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fld id="{F378E02F-088B-4505-B7E6-F78EDDDAC131}" type="slidenum">
              <a:rPr lang="en-GB" altLang="en-US" sz="1200" smtClean="0"/>
              <a:pPr/>
              <a:t>2</a:t>
            </a:fld>
            <a:endParaRPr lang="en-GB" altLang="en-US" sz="12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AD51ED47-C623-4FB1-9098-7D0F5B958236}" type="slidenum">
              <a:rPr lang="en-US"/>
              <a:pPr>
                <a:defRPr/>
              </a:pPr>
              <a:t>‹nr.›</a:t>
            </a:fld>
            <a:endParaRPr lang="en-US" sz="1400" dirty="0">
              <a:solidFill>
                <a:srgbClr val="6D2E69"/>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1600" y="485775"/>
            <a:ext cx="1933575" cy="563086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47700" y="485775"/>
            <a:ext cx="5651500" cy="5630863"/>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A52149F-F79D-43F6-8D0C-89787831A0C9}" type="slidenum">
              <a:rPr lang="en-US"/>
              <a:pPr>
                <a:defRPr/>
              </a:pPr>
              <a:t>‹nr.›</a:t>
            </a:fld>
            <a:endParaRPr lang="en-US" sz="1400" dirty="0">
              <a:solidFill>
                <a:srgbClr val="6D2E6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47700" y="485775"/>
            <a:ext cx="7737475" cy="56308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33883E2F-0F61-4A39-AF04-9DB7600759C8}" type="slidenum">
              <a:rPr lang="en-US"/>
              <a:pPr>
                <a:defRPr/>
              </a:pPr>
              <a:t>‹nr.›</a:t>
            </a:fld>
            <a:endParaRPr lang="en-US" sz="1400" dirty="0">
              <a:solidFill>
                <a:srgbClr val="6D2E69"/>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47700" y="485775"/>
            <a:ext cx="5578475" cy="906463"/>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647700" y="1798638"/>
            <a:ext cx="7737475" cy="4318000"/>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pPr>
              <a:defRPr/>
            </a:pPr>
            <a:fld id="{BF56AE24-205E-48E1-A291-9ABEA287609E}" type="slidenum">
              <a:rPr lang="en-US"/>
              <a:pPr>
                <a:defRPr/>
              </a:pPr>
              <a:t>‹nr.›</a:t>
            </a:fld>
            <a:endParaRPr lang="en-US" sz="1400" dirty="0">
              <a:solidFill>
                <a:srgbClr val="6D2E69"/>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485775"/>
            <a:ext cx="5578475" cy="906463"/>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647700" y="1798638"/>
            <a:ext cx="3792538" cy="4318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92638" y="1798638"/>
            <a:ext cx="3792537" cy="4318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3F4B93ED-2A33-41B5-BF61-E08D98C98DCD}" type="slidenum">
              <a:rPr lang="en-US"/>
              <a:pPr>
                <a:defRPr/>
              </a:pPr>
              <a:t>‹nr.›</a:t>
            </a:fld>
            <a:endParaRPr lang="en-US" sz="1400" dirty="0">
              <a:solidFill>
                <a:srgbClr val="6D2E69"/>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C7C46B6F-1E3D-434E-B5F8-F810D2619568}" type="slidenum">
              <a:rPr lang="en-US"/>
              <a:pPr>
                <a:defRPr/>
              </a:pPr>
              <a:t>‹nr.›</a:t>
            </a:fld>
            <a:endParaRPr lang="en-US" sz="1400" dirty="0">
              <a:solidFill>
                <a:srgbClr val="6D2E69"/>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47700" y="1798638"/>
            <a:ext cx="3792538"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92638" y="1798638"/>
            <a:ext cx="3792537"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0A5E5848-8E4A-450B-A53E-D2EF55B0A983}" type="slidenum">
              <a:rPr lang="en-US"/>
              <a:pPr>
                <a:defRPr/>
              </a:pPr>
              <a:t>‹nr.›</a:t>
            </a:fld>
            <a:endParaRPr lang="en-US" sz="1400" dirty="0">
              <a:solidFill>
                <a:srgbClr val="6D2E69"/>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10E2714E-ABAB-4D13-882F-8A7AEE329417}" type="slidenum">
              <a:rPr lang="en-US"/>
              <a:pPr>
                <a:defRPr/>
              </a:pPr>
              <a:t>‹nr.›</a:t>
            </a:fld>
            <a:endParaRPr lang="en-US" sz="1400" dirty="0">
              <a:solidFill>
                <a:srgbClr val="6D2E6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4DB35BDD-A66E-4A52-B04D-46641E61BA94}" type="slidenum">
              <a:rPr lang="en-US"/>
              <a:pPr>
                <a:defRPr/>
              </a:pPr>
              <a:t>‹nr.›</a:t>
            </a:fld>
            <a:endParaRPr lang="en-US" sz="1400" dirty="0">
              <a:solidFill>
                <a:srgbClr val="6D2E6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18F8EB89-67EE-4B4D-B446-BB3D804762DF}" type="slidenum">
              <a:rPr lang="en-US"/>
              <a:pPr>
                <a:defRPr/>
              </a:pPr>
              <a:t>‹nr.›</a:t>
            </a:fld>
            <a:endParaRPr lang="en-US" sz="1400" dirty="0">
              <a:solidFill>
                <a:srgbClr val="6D2E6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0CB61E68-E749-453C-B057-80F0E3AC80C6}" type="slidenum">
              <a:rPr lang="en-US"/>
              <a:pPr>
                <a:defRPr/>
              </a:pPr>
              <a:t>‹nr.›</a:t>
            </a:fld>
            <a:endParaRPr lang="en-US" sz="1400" dirty="0">
              <a:solidFill>
                <a:srgbClr val="6D2E6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E28176A-2C4D-422B-AE3C-072E3D9F1616}" type="slidenum">
              <a:rPr lang="en-US"/>
              <a:pPr>
                <a:defRPr/>
              </a:pPr>
              <a:t>‹nr.›</a:t>
            </a:fld>
            <a:endParaRPr lang="en-US" sz="1400" dirty="0">
              <a:solidFill>
                <a:srgbClr val="6D2E69"/>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656862B-54AC-485A-A11C-631069C823E9}" type="slidenum">
              <a:rPr lang="en-US"/>
              <a:pPr>
                <a:defRPr/>
              </a:pPr>
              <a:t>‹nr.›</a:t>
            </a:fld>
            <a:endParaRPr lang="en-US" sz="1400" dirty="0">
              <a:solidFill>
                <a:srgbClr val="6D2E6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2"/>
          <p:cNvSpPr>
            <a:spLocks noChangeArrowheads="1"/>
          </p:cNvSpPr>
          <p:nvPr/>
        </p:nvSpPr>
        <p:spPr bwMode="auto">
          <a:xfrm>
            <a:off x="449263" y="449263"/>
            <a:ext cx="8277225" cy="990600"/>
          </a:xfrm>
          <a:prstGeom prst="roundRect">
            <a:avLst>
              <a:gd name="adj" fmla="val 7213"/>
            </a:avLst>
          </a:prstGeom>
          <a:solidFill>
            <a:srgbClr val="5F2861"/>
          </a:solidFill>
          <a:ln>
            <a:noFill/>
          </a:ln>
          <a:extLst/>
        </p:spPr>
        <p:txBody>
          <a:bodyPr wrap="none" anchor="ctr"/>
          <a:lstStyle>
            <a:lvl1pPr>
              <a:defRPr sz="2400">
                <a:solidFill>
                  <a:schemeClr val="tx1"/>
                </a:solidFill>
                <a:latin typeface="Arial" charset="0"/>
                <a:ea typeface="ヒラギノ角ゴ Pro W3" charset="-128"/>
              </a:defRPr>
            </a:lvl1pPr>
            <a:lvl2pPr marL="742950" indent="-285750">
              <a:defRPr sz="2400">
                <a:solidFill>
                  <a:schemeClr val="tx1"/>
                </a:solidFill>
                <a:latin typeface="Arial" charset="0"/>
                <a:ea typeface="ヒラギノ角ゴ Pro W3" charset="-128"/>
              </a:defRPr>
            </a:lvl2pPr>
            <a:lvl3pPr marL="1143000" indent="-228600">
              <a:defRPr sz="2400">
                <a:solidFill>
                  <a:schemeClr val="tx1"/>
                </a:solidFill>
                <a:latin typeface="Arial" charset="0"/>
                <a:ea typeface="ヒラギノ角ゴ Pro W3" charset="-128"/>
              </a:defRPr>
            </a:lvl3pPr>
            <a:lvl4pPr marL="1600200" indent="-228600">
              <a:defRPr sz="2400">
                <a:solidFill>
                  <a:schemeClr val="tx1"/>
                </a:solidFill>
                <a:latin typeface="Arial" charset="0"/>
                <a:ea typeface="ヒラギノ角ゴ Pro W3" charset="-128"/>
              </a:defRPr>
            </a:lvl4pPr>
            <a:lvl5pPr marL="2057400" indent="-228600">
              <a:defRPr sz="2400">
                <a:solidFill>
                  <a:schemeClr val="tx1"/>
                </a:solidFill>
                <a:latin typeface="Arial"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charset="-128"/>
              </a:defRPr>
            </a:lvl9pPr>
          </a:lstStyle>
          <a:p>
            <a:pPr>
              <a:defRPr/>
            </a:pPr>
            <a:endParaRPr lang="en-GB" altLang="en-US" dirty="0" smtClean="0"/>
          </a:p>
        </p:txBody>
      </p:sp>
      <p:sp>
        <p:nvSpPr>
          <p:cNvPr id="2051" name="Rectangle 3"/>
          <p:cNvSpPr>
            <a:spLocks noGrp="1" noChangeArrowheads="1"/>
          </p:cNvSpPr>
          <p:nvPr>
            <p:ph type="title"/>
          </p:nvPr>
        </p:nvSpPr>
        <p:spPr bwMode="auto">
          <a:xfrm>
            <a:off x="647700" y="485775"/>
            <a:ext cx="5578475" cy="9064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2052" name="Rectangle 4"/>
          <p:cNvSpPr>
            <a:spLocks noGrp="1" noChangeArrowheads="1"/>
          </p:cNvSpPr>
          <p:nvPr>
            <p:ph type="body" idx="1"/>
          </p:nvPr>
        </p:nvSpPr>
        <p:spPr bwMode="auto">
          <a:xfrm>
            <a:off x="647700" y="1798638"/>
            <a:ext cx="7737475" cy="431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p:txBody>
      </p:sp>
      <p:sp>
        <p:nvSpPr>
          <p:cNvPr id="6149" name="Rectangle 5"/>
          <p:cNvSpPr>
            <a:spLocks noGrp="1" noChangeArrowheads="1"/>
          </p:cNvSpPr>
          <p:nvPr>
            <p:ph type="sldNum" sz="quarter" idx="4"/>
          </p:nvPr>
        </p:nvSpPr>
        <p:spPr bwMode="auto">
          <a:xfrm>
            <a:off x="6821488" y="6248400"/>
            <a:ext cx="1905000" cy="4572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r">
              <a:defRPr sz="900">
                <a:solidFill>
                  <a:srgbClr val="5F2861"/>
                </a:solidFill>
                <a:latin typeface="Arial" pitchFamily="34" charset="0"/>
                <a:ea typeface="ＭＳ Ｐゴシック" pitchFamily="34" charset="-128"/>
              </a:defRPr>
            </a:lvl1pPr>
          </a:lstStyle>
          <a:p>
            <a:pPr>
              <a:defRPr/>
            </a:pPr>
            <a:fld id="{A4905BC2-F5D2-4FE6-961E-67006ED2E2A2}" type="slidenum">
              <a:rPr lang="en-US"/>
              <a:pPr>
                <a:defRPr/>
              </a:pPr>
              <a:t>‹nr.›</a:t>
            </a:fld>
            <a:endParaRPr lang="en-US" sz="1400" dirty="0">
              <a:solidFill>
                <a:srgbClr val="6D2E69"/>
              </a:solidFill>
            </a:endParaRPr>
          </a:p>
        </p:txBody>
      </p:sp>
      <p:sp>
        <p:nvSpPr>
          <p:cNvPr id="1030" name="Line 6"/>
          <p:cNvSpPr>
            <a:spLocks noChangeShapeType="1"/>
          </p:cNvSpPr>
          <p:nvPr/>
        </p:nvSpPr>
        <p:spPr bwMode="auto">
          <a:xfrm flipH="1">
            <a:off x="449263" y="6505575"/>
            <a:ext cx="8277225" cy="0"/>
          </a:xfrm>
          <a:prstGeom prst="line">
            <a:avLst/>
          </a:prstGeom>
          <a:noFill/>
          <a:ln w="12700">
            <a:solidFill>
              <a:srgbClr val="5F2861"/>
            </a:solidFill>
            <a:round/>
            <a:headEnd/>
            <a:tailEnd/>
          </a:ln>
        </p:spPr>
        <p:txBody>
          <a:bodyPr wrap="none" anchor="ctr"/>
          <a:lstStyle/>
          <a:p>
            <a:pPr>
              <a:defRPr/>
            </a:pPr>
            <a:endParaRPr lang="en-GB"/>
          </a:p>
        </p:txBody>
      </p:sp>
      <p:pic>
        <p:nvPicPr>
          <p:cNvPr id="2055" name="Picture 4"/>
          <p:cNvPicPr>
            <a:picLocks noChangeAspect="1" noChangeArrowheads="1"/>
          </p:cNvPicPr>
          <p:nvPr userDrawn="1"/>
        </p:nvPicPr>
        <p:blipFill>
          <a:blip r:embed="rId15"/>
          <a:srcRect t="-4266"/>
          <a:stretch>
            <a:fillRect/>
          </a:stretch>
        </p:blipFill>
        <p:spPr bwMode="auto">
          <a:xfrm>
            <a:off x="6530975" y="620713"/>
            <a:ext cx="1997075"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Lst>
  <p:transition spd="med">
    <p:fade/>
  </p:transition>
  <p:hf hdr="0" ftr="0" dt="0"/>
  <p:txStyles>
    <p:titleStyle>
      <a:lvl1pPr algn="l" rtl="0" eaLnBrk="0" fontAlgn="base" hangingPunct="0">
        <a:lnSpc>
          <a:spcPct val="85000"/>
        </a:lnSpc>
        <a:spcBef>
          <a:spcPct val="0"/>
        </a:spcBef>
        <a:spcAft>
          <a:spcPct val="0"/>
        </a:spcAft>
        <a:defRPr sz="2600">
          <a:solidFill>
            <a:schemeClr val="bg1"/>
          </a:solidFill>
          <a:latin typeface="+mj-lt"/>
          <a:ea typeface="MS PGothic" pitchFamily="34" charset="-128"/>
          <a:cs typeface="+mj-cs"/>
        </a:defRPr>
      </a:lvl1pPr>
      <a:lvl2pPr algn="l" rtl="0" eaLnBrk="0" fontAlgn="base" hangingPunct="0">
        <a:lnSpc>
          <a:spcPct val="85000"/>
        </a:lnSpc>
        <a:spcBef>
          <a:spcPct val="0"/>
        </a:spcBef>
        <a:spcAft>
          <a:spcPct val="0"/>
        </a:spcAft>
        <a:defRPr sz="2600">
          <a:solidFill>
            <a:schemeClr val="bg1"/>
          </a:solidFill>
          <a:latin typeface="Arial" pitchFamily="1" charset="0"/>
          <a:ea typeface="MS PGothic" pitchFamily="34" charset="-128"/>
          <a:cs typeface="ＭＳ Ｐゴシック" pitchFamily="1" charset="-128"/>
        </a:defRPr>
      </a:lvl2pPr>
      <a:lvl3pPr algn="l" rtl="0" eaLnBrk="0" fontAlgn="base" hangingPunct="0">
        <a:lnSpc>
          <a:spcPct val="85000"/>
        </a:lnSpc>
        <a:spcBef>
          <a:spcPct val="0"/>
        </a:spcBef>
        <a:spcAft>
          <a:spcPct val="0"/>
        </a:spcAft>
        <a:defRPr sz="2600">
          <a:solidFill>
            <a:schemeClr val="bg1"/>
          </a:solidFill>
          <a:latin typeface="Arial" pitchFamily="1" charset="0"/>
          <a:ea typeface="MS PGothic" pitchFamily="34" charset="-128"/>
          <a:cs typeface="ＭＳ Ｐゴシック" pitchFamily="1" charset="-128"/>
        </a:defRPr>
      </a:lvl3pPr>
      <a:lvl4pPr algn="l" rtl="0" eaLnBrk="0" fontAlgn="base" hangingPunct="0">
        <a:lnSpc>
          <a:spcPct val="85000"/>
        </a:lnSpc>
        <a:spcBef>
          <a:spcPct val="0"/>
        </a:spcBef>
        <a:spcAft>
          <a:spcPct val="0"/>
        </a:spcAft>
        <a:defRPr sz="2600">
          <a:solidFill>
            <a:schemeClr val="bg1"/>
          </a:solidFill>
          <a:latin typeface="Arial" pitchFamily="1" charset="0"/>
          <a:ea typeface="MS PGothic" pitchFamily="34" charset="-128"/>
          <a:cs typeface="ＭＳ Ｐゴシック" pitchFamily="1" charset="-128"/>
        </a:defRPr>
      </a:lvl4pPr>
      <a:lvl5pPr algn="l" rtl="0" eaLnBrk="0" fontAlgn="base" hangingPunct="0">
        <a:lnSpc>
          <a:spcPct val="85000"/>
        </a:lnSpc>
        <a:spcBef>
          <a:spcPct val="0"/>
        </a:spcBef>
        <a:spcAft>
          <a:spcPct val="0"/>
        </a:spcAft>
        <a:defRPr sz="2600">
          <a:solidFill>
            <a:schemeClr val="bg1"/>
          </a:solidFill>
          <a:latin typeface="Arial" pitchFamily="1" charset="0"/>
          <a:ea typeface="MS PGothic" pitchFamily="34" charset="-128"/>
          <a:cs typeface="ＭＳ Ｐゴシック" pitchFamily="1" charset="-128"/>
        </a:defRPr>
      </a:lvl5pPr>
      <a:lvl6pPr marL="457200" algn="l" rtl="0" fontAlgn="base">
        <a:lnSpc>
          <a:spcPct val="85000"/>
        </a:lnSpc>
        <a:spcBef>
          <a:spcPct val="0"/>
        </a:spcBef>
        <a:spcAft>
          <a:spcPct val="0"/>
        </a:spcAft>
        <a:defRPr sz="2600">
          <a:solidFill>
            <a:schemeClr val="bg1"/>
          </a:solidFill>
          <a:latin typeface="Arial" pitchFamily="1" charset="0"/>
          <a:ea typeface="ＭＳ Ｐゴシック" pitchFamily="1" charset="-128"/>
          <a:cs typeface="ＭＳ Ｐゴシック" pitchFamily="1" charset="-128"/>
        </a:defRPr>
      </a:lvl6pPr>
      <a:lvl7pPr marL="914400" algn="l" rtl="0" fontAlgn="base">
        <a:lnSpc>
          <a:spcPct val="85000"/>
        </a:lnSpc>
        <a:spcBef>
          <a:spcPct val="0"/>
        </a:spcBef>
        <a:spcAft>
          <a:spcPct val="0"/>
        </a:spcAft>
        <a:defRPr sz="2600">
          <a:solidFill>
            <a:schemeClr val="bg1"/>
          </a:solidFill>
          <a:latin typeface="Arial" pitchFamily="1" charset="0"/>
          <a:ea typeface="ＭＳ Ｐゴシック" pitchFamily="1" charset="-128"/>
          <a:cs typeface="ＭＳ Ｐゴシック" pitchFamily="1" charset="-128"/>
        </a:defRPr>
      </a:lvl7pPr>
      <a:lvl8pPr marL="1371600" algn="l" rtl="0" fontAlgn="base">
        <a:lnSpc>
          <a:spcPct val="85000"/>
        </a:lnSpc>
        <a:spcBef>
          <a:spcPct val="0"/>
        </a:spcBef>
        <a:spcAft>
          <a:spcPct val="0"/>
        </a:spcAft>
        <a:defRPr sz="2600">
          <a:solidFill>
            <a:schemeClr val="bg1"/>
          </a:solidFill>
          <a:latin typeface="Arial" pitchFamily="1" charset="0"/>
          <a:ea typeface="ＭＳ Ｐゴシック" pitchFamily="1" charset="-128"/>
          <a:cs typeface="ＭＳ Ｐゴシック" pitchFamily="1" charset="-128"/>
        </a:defRPr>
      </a:lvl8pPr>
      <a:lvl9pPr marL="1828800" algn="l" rtl="0" fontAlgn="base">
        <a:lnSpc>
          <a:spcPct val="85000"/>
        </a:lnSpc>
        <a:spcBef>
          <a:spcPct val="0"/>
        </a:spcBef>
        <a:spcAft>
          <a:spcPct val="0"/>
        </a:spcAft>
        <a:defRPr sz="2600">
          <a:solidFill>
            <a:schemeClr val="bg1"/>
          </a:solidFill>
          <a:latin typeface="Arial" pitchFamily="1" charset="0"/>
          <a:ea typeface="ＭＳ Ｐゴシック" pitchFamily="1" charset="-128"/>
          <a:cs typeface="ＭＳ Ｐゴシック" pitchFamily="1" charset="-128"/>
        </a:defRPr>
      </a:lvl9pPr>
    </p:titleStyle>
    <p:bodyStyle>
      <a:lvl1pPr marL="342900" indent="-342900" algn="l" rtl="0" eaLnBrk="0" fontAlgn="base" hangingPunct="0">
        <a:lnSpc>
          <a:spcPct val="90000"/>
        </a:lnSpc>
        <a:spcBef>
          <a:spcPct val="60000"/>
        </a:spcBef>
        <a:spcAft>
          <a:spcPct val="0"/>
        </a:spcAft>
        <a:buClr>
          <a:srgbClr val="5F2861"/>
        </a:buClr>
        <a:buSzPct val="120000"/>
        <a:tabLst>
          <a:tab pos="261938" algn="l"/>
        </a:tabLst>
        <a:defRPr sz="2000">
          <a:solidFill>
            <a:schemeClr val="tx1"/>
          </a:solidFill>
          <a:latin typeface="+mn-lt"/>
          <a:ea typeface="MS PGothic" pitchFamily="34" charset="-128"/>
          <a:cs typeface="+mn-cs"/>
        </a:defRPr>
      </a:lvl1pPr>
      <a:lvl2pPr marL="700088" indent="-258763" algn="l" rtl="0" eaLnBrk="0" fontAlgn="base" hangingPunct="0">
        <a:lnSpc>
          <a:spcPct val="90000"/>
        </a:lnSpc>
        <a:spcBef>
          <a:spcPct val="50000"/>
        </a:spcBef>
        <a:spcAft>
          <a:spcPct val="0"/>
        </a:spcAft>
        <a:buClr>
          <a:srgbClr val="5F2861"/>
        </a:buClr>
        <a:buSzPct val="120000"/>
        <a:buChar char="•"/>
        <a:tabLst>
          <a:tab pos="261938" algn="l"/>
        </a:tabLst>
        <a:defRPr sz="2000">
          <a:solidFill>
            <a:schemeClr val="tx1"/>
          </a:solidFill>
          <a:latin typeface="+mn-lt"/>
          <a:ea typeface="MS PGothic" pitchFamily="34" charset="-128"/>
        </a:defRPr>
      </a:lvl2pPr>
      <a:lvl3pPr marL="1162050" indent="-282575" algn="l" rtl="0" eaLnBrk="0" fontAlgn="base" hangingPunct="0">
        <a:lnSpc>
          <a:spcPct val="90000"/>
        </a:lnSpc>
        <a:spcBef>
          <a:spcPct val="50000"/>
        </a:spcBef>
        <a:spcAft>
          <a:spcPct val="0"/>
        </a:spcAft>
        <a:buFont typeface="Arial" pitchFamily="34" charset="0"/>
        <a:buChar char="-"/>
        <a:tabLst>
          <a:tab pos="261938" algn="l"/>
        </a:tabLst>
        <a:defRPr sz="2000">
          <a:solidFill>
            <a:schemeClr val="tx1"/>
          </a:solidFill>
          <a:latin typeface="+mn-lt"/>
          <a:ea typeface="MS PGothic" pitchFamily="34" charset="-128"/>
        </a:defRPr>
      </a:lvl3pPr>
      <a:lvl4pPr marL="1627188" indent="-285750" algn="l" rtl="0" eaLnBrk="0" fontAlgn="base" hangingPunct="0">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S PGothic" pitchFamily="34" charset="-128"/>
        </a:defRPr>
      </a:lvl4pPr>
      <a:lvl5pPr marL="2087563" indent="-280988" algn="l" rtl="0" eaLnBrk="0" fontAlgn="base" hangingPunct="0">
        <a:lnSpc>
          <a:spcPct val="90000"/>
        </a:lnSpc>
        <a:spcBef>
          <a:spcPct val="50000"/>
        </a:spcBef>
        <a:spcAft>
          <a:spcPct val="0"/>
        </a:spcAft>
        <a:buFont typeface="Wingdings 2" pitchFamily="18" charset="2"/>
        <a:buChar char=""/>
        <a:tabLst>
          <a:tab pos="261938" algn="l"/>
        </a:tabLst>
        <a:defRPr sz="2000">
          <a:solidFill>
            <a:schemeClr val="tx1"/>
          </a:solidFill>
          <a:latin typeface="+mn-lt"/>
          <a:ea typeface="MS PGothic" pitchFamily="34" charset="-128"/>
        </a:defRPr>
      </a:lvl5pPr>
      <a:lvl6pPr marL="2544763" indent="-280988" algn="l" rtl="0" fontAlgn="base">
        <a:lnSpc>
          <a:spcPct val="90000"/>
        </a:lnSpc>
        <a:spcBef>
          <a:spcPct val="50000"/>
        </a:spcBef>
        <a:spcAft>
          <a:spcPct val="0"/>
        </a:spcAft>
        <a:buFont typeface="Wingdings 2" pitchFamily="1" charset="2"/>
        <a:buChar char=""/>
        <a:tabLst>
          <a:tab pos="261938" algn="l"/>
        </a:tabLst>
        <a:defRPr sz="2000">
          <a:solidFill>
            <a:schemeClr val="tx1"/>
          </a:solidFill>
          <a:latin typeface="+mn-lt"/>
          <a:ea typeface="+mn-ea"/>
        </a:defRPr>
      </a:lvl6pPr>
      <a:lvl7pPr marL="3001963" indent="-280988" algn="l" rtl="0" fontAlgn="base">
        <a:lnSpc>
          <a:spcPct val="90000"/>
        </a:lnSpc>
        <a:spcBef>
          <a:spcPct val="50000"/>
        </a:spcBef>
        <a:spcAft>
          <a:spcPct val="0"/>
        </a:spcAft>
        <a:buFont typeface="Wingdings 2" pitchFamily="1" charset="2"/>
        <a:buChar char=""/>
        <a:tabLst>
          <a:tab pos="261938" algn="l"/>
        </a:tabLst>
        <a:defRPr sz="2000">
          <a:solidFill>
            <a:schemeClr val="tx1"/>
          </a:solidFill>
          <a:latin typeface="+mn-lt"/>
          <a:ea typeface="+mn-ea"/>
        </a:defRPr>
      </a:lvl7pPr>
      <a:lvl8pPr marL="3459163" indent="-280988" algn="l" rtl="0" fontAlgn="base">
        <a:lnSpc>
          <a:spcPct val="90000"/>
        </a:lnSpc>
        <a:spcBef>
          <a:spcPct val="50000"/>
        </a:spcBef>
        <a:spcAft>
          <a:spcPct val="0"/>
        </a:spcAft>
        <a:buFont typeface="Wingdings 2" pitchFamily="1" charset="2"/>
        <a:buChar char=""/>
        <a:tabLst>
          <a:tab pos="261938" algn="l"/>
        </a:tabLst>
        <a:defRPr sz="2000">
          <a:solidFill>
            <a:schemeClr val="tx1"/>
          </a:solidFill>
          <a:latin typeface="+mn-lt"/>
          <a:ea typeface="+mn-ea"/>
        </a:defRPr>
      </a:lvl8pPr>
      <a:lvl9pPr marL="3916363" indent="-280988" algn="l" rtl="0" fontAlgn="base">
        <a:lnSpc>
          <a:spcPct val="90000"/>
        </a:lnSpc>
        <a:spcBef>
          <a:spcPct val="50000"/>
        </a:spcBef>
        <a:spcAft>
          <a:spcPct val="0"/>
        </a:spcAft>
        <a:buFont typeface="Wingdings 2" pitchFamily="1" charset="2"/>
        <a:buChar char=""/>
        <a:tabLst>
          <a:tab pos="261938" algn="l"/>
        </a:tabLst>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7" descr="CQC_logo_CMYK"/>
          <p:cNvPicPr>
            <a:picLocks noChangeAspect="1" noChangeArrowheads="1"/>
          </p:cNvPicPr>
          <p:nvPr userDrawn="1"/>
        </p:nvPicPr>
        <p:blipFill>
          <a:blip r:embed="rId13"/>
          <a:srcRect/>
          <a:stretch>
            <a:fillRect/>
          </a:stretch>
        </p:blipFill>
        <p:spPr bwMode="auto">
          <a:xfrm>
            <a:off x="647700" y="647700"/>
            <a:ext cx="1981200" cy="625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ransition spd="med">
    <p:fade/>
  </p:transition>
  <p:hf hdr="0" ftr="0" dt="0"/>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pitchFamily="1" charset="-128"/>
        </a:defRPr>
      </a:lvl1pPr>
      <a:lvl2pPr algn="ctr" rtl="0" eaLnBrk="0" fontAlgn="base" hangingPunct="0">
        <a:spcBef>
          <a:spcPct val="0"/>
        </a:spcBef>
        <a:spcAft>
          <a:spcPct val="0"/>
        </a:spcAft>
        <a:defRPr sz="4400">
          <a:solidFill>
            <a:schemeClr val="tx2"/>
          </a:solidFill>
          <a:latin typeface="Arial" pitchFamily="1" charset="0"/>
          <a:ea typeface="MS PGothic" pitchFamily="34" charset="-128"/>
          <a:cs typeface="ＭＳ Ｐゴシック" pitchFamily="1" charset="-128"/>
        </a:defRPr>
      </a:lvl2pPr>
      <a:lvl3pPr algn="ctr" rtl="0" eaLnBrk="0" fontAlgn="base" hangingPunct="0">
        <a:spcBef>
          <a:spcPct val="0"/>
        </a:spcBef>
        <a:spcAft>
          <a:spcPct val="0"/>
        </a:spcAft>
        <a:defRPr sz="4400">
          <a:solidFill>
            <a:schemeClr val="tx2"/>
          </a:solidFill>
          <a:latin typeface="Arial" pitchFamily="1" charset="0"/>
          <a:ea typeface="MS PGothic" pitchFamily="34" charset="-128"/>
          <a:cs typeface="ＭＳ Ｐゴシック" pitchFamily="1" charset="-128"/>
        </a:defRPr>
      </a:lvl3pPr>
      <a:lvl4pPr algn="ctr" rtl="0" eaLnBrk="0" fontAlgn="base" hangingPunct="0">
        <a:spcBef>
          <a:spcPct val="0"/>
        </a:spcBef>
        <a:spcAft>
          <a:spcPct val="0"/>
        </a:spcAft>
        <a:defRPr sz="4400">
          <a:solidFill>
            <a:schemeClr val="tx2"/>
          </a:solidFill>
          <a:latin typeface="Arial" pitchFamily="1" charset="0"/>
          <a:ea typeface="MS PGothic" pitchFamily="34" charset="-128"/>
          <a:cs typeface="ＭＳ Ｐゴシック" pitchFamily="1" charset="-128"/>
        </a:defRPr>
      </a:lvl4pPr>
      <a:lvl5pPr algn="ctr" rtl="0" eaLnBrk="0" fontAlgn="base" hangingPunct="0">
        <a:spcBef>
          <a:spcPct val="0"/>
        </a:spcBef>
        <a:spcAft>
          <a:spcPct val="0"/>
        </a:spcAft>
        <a:defRPr sz="4400">
          <a:solidFill>
            <a:schemeClr val="tx2"/>
          </a:solidFill>
          <a:latin typeface="Arial" pitchFamily="1" charset="0"/>
          <a:ea typeface="MS PGothic" pitchFamily="34" charset="-128"/>
          <a:cs typeface="ＭＳ Ｐゴシック" pitchFamily="1" charset="-128"/>
        </a:defRPr>
      </a:lvl5pPr>
      <a:lvl6pPr marL="457200" algn="ctr" rtl="0" fontAlgn="base">
        <a:spcBef>
          <a:spcPct val="0"/>
        </a:spcBef>
        <a:spcAft>
          <a:spcPct val="0"/>
        </a:spcAft>
        <a:defRPr sz="4400">
          <a:solidFill>
            <a:schemeClr val="tx2"/>
          </a:solidFill>
          <a:latin typeface="Arial" pitchFamily="1" charset="0"/>
        </a:defRPr>
      </a:lvl6pPr>
      <a:lvl7pPr marL="914400" algn="ctr" rtl="0" fontAlgn="base">
        <a:spcBef>
          <a:spcPct val="0"/>
        </a:spcBef>
        <a:spcAft>
          <a:spcPct val="0"/>
        </a:spcAft>
        <a:defRPr sz="4400">
          <a:solidFill>
            <a:schemeClr val="tx2"/>
          </a:solidFill>
          <a:latin typeface="Arial" pitchFamily="1" charset="0"/>
        </a:defRPr>
      </a:lvl7pPr>
      <a:lvl8pPr marL="1371600" algn="ctr" rtl="0" fontAlgn="base">
        <a:spcBef>
          <a:spcPct val="0"/>
        </a:spcBef>
        <a:spcAft>
          <a:spcPct val="0"/>
        </a:spcAft>
        <a:defRPr sz="4400">
          <a:solidFill>
            <a:schemeClr val="tx2"/>
          </a:solidFill>
          <a:latin typeface="Arial" pitchFamily="1" charset="0"/>
        </a:defRPr>
      </a:lvl8pPr>
      <a:lvl9pPr marL="1828800" algn="ctr" rtl="0" fontAlgn="base">
        <a:spcBef>
          <a:spcPct val="0"/>
        </a:spcBef>
        <a:spcAft>
          <a:spcPct val="0"/>
        </a:spcAft>
        <a:defRPr sz="4400">
          <a:solidFill>
            <a:schemeClr val="tx2"/>
          </a:solidFill>
          <a:latin typeface="Arial" pitchFamily="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
            </a:r>
            <a:br>
              <a:rPr lang="en-GB" dirty="0"/>
            </a:br>
            <a:endParaRPr lang="en-GB" dirty="0"/>
          </a:p>
        </p:txBody>
      </p:sp>
      <p:sp>
        <p:nvSpPr>
          <p:cNvPr id="7" name="Text Placeholder 6"/>
          <p:cNvSpPr>
            <a:spLocks noGrp="1"/>
          </p:cNvSpPr>
          <p:nvPr>
            <p:ph type="body" idx="1"/>
          </p:nvPr>
        </p:nvSpPr>
        <p:spPr/>
        <p:txBody>
          <a:bodyPr/>
          <a:lstStyle/>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r>
              <a:rPr lang="en-GB" sz="2400" dirty="0" smtClean="0"/>
              <a:t>EPSO </a:t>
            </a:r>
            <a:r>
              <a:rPr lang="en-GB" sz="2400" dirty="0"/>
              <a:t>Conference September 2015:</a:t>
            </a:r>
          </a:p>
          <a:p>
            <a:r>
              <a:rPr lang="en-GB" sz="2400" dirty="0" smtClean="0"/>
              <a:t>Risk </a:t>
            </a:r>
            <a:r>
              <a:rPr lang="en-GB" sz="2400" dirty="0"/>
              <a:t>Case Study For </a:t>
            </a:r>
            <a:r>
              <a:rPr lang="en-GB" sz="2400" dirty="0" smtClean="0"/>
              <a:t>Discussion</a:t>
            </a:r>
            <a:endParaRPr lang="en-GB" sz="2400" dirty="0"/>
          </a:p>
          <a:p>
            <a:endParaRPr lang="en-GB" sz="2400" dirty="0" smtClean="0"/>
          </a:p>
          <a:p>
            <a:r>
              <a:rPr lang="en-GB" sz="2400" dirty="0" smtClean="0"/>
              <a:t>Hamish Young, CQC</a:t>
            </a:r>
            <a:endParaRPr lang="en-GB" sz="2400" dirty="0"/>
          </a:p>
        </p:txBody>
      </p:sp>
      <p:sp>
        <p:nvSpPr>
          <p:cNvPr id="4" name="Slide Number Placeholder 3"/>
          <p:cNvSpPr>
            <a:spLocks noGrp="1"/>
          </p:cNvSpPr>
          <p:nvPr>
            <p:ph type="sldNum" sz="quarter" idx="10"/>
          </p:nvPr>
        </p:nvSpPr>
        <p:spPr/>
        <p:txBody>
          <a:bodyPr/>
          <a:lstStyle/>
          <a:p>
            <a:pPr>
              <a:defRPr/>
            </a:pPr>
            <a:fld id="{C7C46B6F-1E3D-434E-B5F8-F810D2619568}" type="slidenum">
              <a:rPr lang="en-US" smtClean="0"/>
              <a:pPr>
                <a:defRPr/>
              </a:pPr>
              <a:t>1</a:t>
            </a:fld>
            <a:endParaRPr lang="en-US" sz="1400" dirty="0">
              <a:solidFill>
                <a:srgbClr val="6D2E69"/>
              </a:solidFill>
            </a:endParaRPr>
          </a:p>
        </p:txBody>
      </p:sp>
    </p:spTree>
    <p:extLst>
      <p:ext uri="{BB962C8B-B14F-4D97-AF65-F5344CB8AC3E}">
        <p14:creationId xmlns:p14="http://schemas.microsoft.com/office/powerpoint/2010/main" val="1158752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p:txBody>
          <a:bodyPr/>
          <a:lstStyle/>
          <a:p>
            <a:r>
              <a:rPr lang="en-GB" altLang="en-US" sz="2800" dirty="0" smtClean="0"/>
              <a:t>Case study: background</a:t>
            </a:r>
          </a:p>
        </p:txBody>
      </p:sp>
      <p:sp>
        <p:nvSpPr>
          <p:cNvPr id="6147"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pitchFamily="-16" charset="-128"/>
              </a:defRPr>
            </a:lvl1pPr>
            <a:lvl2pPr marL="742950" indent="-285750">
              <a:defRPr sz="2400">
                <a:solidFill>
                  <a:schemeClr val="tx1"/>
                </a:solidFill>
                <a:latin typeface="Arial" charset="0"/>
                <a:ea typeface="ヒラギノ角ゴ Pro W3" pitchFamily="-16" charset="-128"/>
              </a:defRPr>
            </a:lvl2pPr>
            <a:lvl3pPr marL="1143000" indent="-228600">
              <a:defRPr sz="2400">
                <a:solidFill>
                  <a:schemeClr val="tx1"/>
                </a:solidFill>
                <a:latin typeface="Arial" charset="0"/>
                <a:ea typeface="ヒラギノ角ゴ Pro W3" pitchFamily="-16" charset="-128"/>
              </a:defRPr>
            </a:lvl3pPr>
            <a:lvl4pPr marL="1600200" indent="-228600">
              <a:defRPr sz="2400">
                <a:solidFill>
                  <a:schemeClr val="tx1"/>
                </a:solidFill>
                <a:latin typeface="Arial" charset="0"/>
                <a:ea typeface="ヒラギノ角ゴ Pro W3" pitchFamily="-16" charset="-128"/>
              </a:defRPr>
            </a:lvl4pPr>
            <a:lvl5pPr marL="2057400" indent="-22860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fld id="{3316324B-43F9-4991-9489-0DEA6ED4D100}" type="slidenum">
              <a:rPr lang="en-US" altLang="en-US" sz="900" smtClean="0">
                <a:solidFill>
                  <a:srgbClr val="5F2861"/>
                </a:solidFill>
                <a:ea typeface="MS PGothic" pitchFamily="34" charset="-128"/>
                <a:cs typeface="ヒラギノ角ゴ Pro W3" pitchFamily="-16" charset="-128"/>
              </a:rPr>
              <a:pPr/>
              <a:t>2</a:t>
            </a:fld>
            <a:endParaRPr lang="en-US" altLang="en-US" sz="1400" dirty="0" smtClean="0">
              <a:solidFill>
                <a:srgbClr val="6D2E69"/>
              </a:solidFill>
              <a:ea typeface="MS PGothic" pitchFamily="34" charset="-128"/>
              <a:cs typeface="ヒラギノ角ゴ Pro W3" pitchFamily="-16" charset="-128"/>
            </a:endParaRPr>
          </a:p>
        </p:txBody>
      </p:sp>
      <p:sp>
        <p:nvSpPr>
          <p:cNvPr id="6148" name="Content Placeholder 6"/>
          <p:cNvSpPr>
            <a:spLocks noGrp="1"/>
          </p:cNvSpPr>
          <p:nvPr>
            <p:ph idx="1"/>
          </p:nvPr>
        </p:nvSpPr>
        <p:spPr>
          <a:xfrm>
            <a:off x="539750" y="1628775"/>
            <a:ext cx="8135938" cy="5040313"/>
          </a:xfrm>
        </p:spPr>
        <p:txBody>
          <a:bodyPr/>
          <a:lstStyle/>
          <a:p>
            <a:pPr>
              <a:lnSpc>
                <a:spcPct val="100000"/>
              </a:lnSpc>
              <a:spcBef>
                <a:spcPts val="600"/>
              </a:spcBef>
              <a:spcAft>
                <a:spcPts val="600"/>
              </a:spcAft>
              <a:buFont typeface="Arial" panose="020B0604020202020204" pitchFamily="34" charset="0"/>
              <a:buChar char="•"/>
            </a:pPr>
            <a:r>
              <a:rPr lang="en-GB" altLang="en-US" dirty="0"/>
              <a:t>A</a:t>
            </a:r>
            <a:r>
              <a:rPr lang="en-GB" altLang="en-US" dirty="0" smtClean="0"/>
              <a:t> coroner will write a ‘Regulation 28 Report’ if, during an inquest they find that action could be taken to prevent a similar death in future.</a:t>
            </a:r>
          </a:p>
          <a:p>
            <a:pPr>
              <a:lnSpc>
                <a:spcPct val="100000"/>
              </a:lnSpc>
              <a:spcBef>
                <a:spcPts val="600"/>
              </a:spcBef>
              <a:spcAft>
                <a:spcPts val="600"/>
              </a:spcAft>
              <a:buFont typeface="Arial" panose="020B0604020202020204" pitchFamily="34" charset="0"/>
              <a:buChar char="•"/>
            </a:pPr>
            <a:r>
              <a:rPr lang="en-GB" dirty="0" smtClean="0"/>
              <a:t>In one case, a resident in a care </a:t>
            </a:r>
            <a:r>
              <a:rPr lang="en-GB" dirty="0"/>
              <a:t>home for older </a:t>
            </a:r>
            <a:r>
              <a:rPr lang="en-GB" dirty="0" smtClean="0"/>
              <a:t>people (Mr R), was </a:t>
            </a:r>
            <a:r>
              <a:rPr lang="en-GB" dirty="0"/>
              <a:t>administered </a:t>
            </a:r>
            <a:r>
              <a:rPr lang="en-GB" dirty="0" smtClean="0"/>
              <a:t>Clozapine in error (meant for another resident) and was </a:t>
            </a:r>
            <a:r>
              <a:rPr lang="en-GB" dirty="0"/>
              <a:t>given ten times the recommended dose.</a:t>
            </a:r>
          </a:p>
          <a:p>
            <a:pPr>
              <a:lnSpc>
                <a:spcPct val="100000"/>
              </a:lnSpc>
              <a:spcBef>
                <a:spcPts val="600"/>
              </a:spcBef>
              <a:spcAft>
                <a:spcPts val="600"/>
              </a:spcAft>
              <a:buFont typeface="Arial" panose="020B0604020202020204" pitchFamily="34" charset="0"/>
              <a:buChar char="•"/>
            </a:pPr>
            <a:r>
              <a:rPr lang="en-GB" dirty="0" smtClean="0"/>
              <a:t>Suffering </a:t>
            </a:r>
            <a:r>
              <a:rPr lang="en-GB" dirty="0"/>
              <a:t>from an altered level of consciousness and confusion, emergency services were called immediately, and Mr R was admitted to hospital. While responsive on arrival, Mr R later became </a:t>
            </a:r>
            <a:r>
              <a:rPr lang="en-GB" dirty="0" smtClean="0"/>
              <a:t>unresponsive.</a:t>
            </a:r>
          </a:p>
          <a:p>
            <a:pPr>
              <a:lnSpc>
                <a:spcPct val="100000"/>
              </a:lnSpc>
              <a:spcBef>
                <a:spcPts val="600"/>
              </a:spcBef>
              <a:spcAft>
                <a:spcPts val="600"/>
              </a:spcAft>
              <a:buFont typeface="Arial" panose="020B0604020202020204" pitchFamily="34" charset="0"/>
              <a:buChar char="•"/>
            </a:pPr>
            <a:r>
              <a:rPr lang="en-GB" dirty="0" smtClean="0"/>
              <a:t>While </a:t>
            </a:r>
            <a:r>
              <a:rPr lang="en-GB" dirty="0"/>
              <a:t>in hospital Mr </a:t>
            </a:r>
            <a:r>
              <a:rPr lang="en-GB" dirty="0" smtClean="0"/>
              <a:t>R’s </a:t>
            </a:r>
            <a:r>
              <a:rPr lang="en-GB" dirty="0"/>
              <a:t>health </a:t>
            </a:r>
            <a:r>
              <a:rPr lang="en-GB" dirty="0" smtClean="0"/>
              <a:t>improved</a:t>
            </a:r>
            <a:r>
              <a:rPr lang="en-GB" dirty="0"/>
              <a:t>, and arrangements were </a:t>
            </a:r>
            <a:r>
              <a:rPr lang="en-GB" dirty="0" smtClean="0"/>
              <a:t>made </a:t>
            </a:r>
            <a:r>
              <a:rPr lang="en-GB" dirty="0"/>
              <a:t>for </a:t>
            </a:r>
            <a:r>
              <a:rPr lang="en-GB" dirty="0" smtClean="0"/>
              <a:t>discharge, however </a:t>
            </a:r>
            <a:r>
              <a:rPr lang="en-GB" dirty="0"/>
              <a:t>his health deteriorated and he </a:t>
            </a:r>
            <a:r>
              <a:rPr lang="en-GB" dirty="0" smtClean="0"/>
              <a:t>died.</a:t>
            </a:r>
          </a:p>
          <a:p>
            <a:pPr>
              <a:lnSpc>
                <a:spcPct val="100000"/>
              </a:lnSpc>
              <a:spcBef>
                <a:spcPts val="600"/>
              </a:spcBef>
              <a:spcAft>
                <a:spcPts val="600"/>
              </a:spcAft>
              <a:buFont typeface="Arial" panose="020B0604020202020204" pitchFamily="34" charset="0"/>
              <a:buChar char="•"/>
            </a:pPr>
            <a:r>
              <a:rPr lang="en-GB" dirty="0" smtClean="0"/>
              <a:t>A </a:t>
            </a:r>
            <a:r>
              <a:rPr lang="en-GB" dirty="0"/>
              <a:t>post-mortem found that Mr R died of ‘natural disease process’, but the pathologist was unable to exclude the possibility that death was hastened by the inappropriate administration of Clozapine.</a:t>
            </a:r>
          </a:p>
          <a:p>
            <a:pPr>
              <a:lnSpc>
                <a:spcPct val="100000"/>
              </a:lnSpc>
              <a:spcBef>
                <a:spcPts val="600"/>
              </a:spcBef>
              <a:spcAft>
                <a:spcPts val="600"/>
              </a:spcAft>
              <a:buFont typeface="Arial" panose="020B0604020202020204" pitchFamily="34" charset="0"/>
              <a:buChar char="•"/>
            </a:pPr>
            <a:endParaRPr lang="en-GB" altLang="en-US" dirty="0" smtClean="0"/>
          </a:p>
          <a:p>
            <a:pPr marL="0" indent="0">
              <a:lnSpc>
                <a:spcPct val="100000"/>
              </a:lnSpc>
              <a:spcBef>
                <a:spcPts val="600"/>
              </a:spcBef>
              <a:spcAft>
                <a:spcPts val="600"/>
              </a:spcAft>
            </a:pPr>
            <a:endParaRPr lang="en-GB" altLang="en-US" dirty="0" smtClean="0"/>
          </a:p>
          <a:p>
            <a:pPr marL="0" indent="0">
              <a:lnSpc>
                <a:spcPct val="100000"/>
              </a:lnSpc>
              <a:spcBef>
                <a:spcPts val="600"/>
              </a:spcBef>
              <a:spcAft>
                <a:spcPts val="600"/>
              </a:spcAft>
            </a:pPr>
            <a:endParaRPr lang="en-GB" altLang="en-US" dirty="0" smtClean="0"/>
          </a:p>
          <a:p>
            <a:pPr>
              <a:lnSpc>
                <a:spcPct val="100000"/>
              </a:lnSpc>
              <a:spcBef>
                <a:spcPts val="600"/>
              </a:spcBef>
              <a:spcAft>
                <a:spcPts val="600"/>
              </a:spcAft>
            </a:pPr>
            <a:endParaRPr lang="en-GB" altLang="en-US" dirty="0" smtClean="0"/>
          </a:p>
        </p:txBody>
      </p:sp>
    </p:spTree>
    <p:extLst>
      <p:ext uri="{BB962C8B-B14F-4D97-AF65-F5344CB8AC3E}">
        <p14:creationId xmlns:p14="http://schemas.microsoft.com/office/powerpoint/2010/main" val="68955016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6AEB169-16C7-4CED-B630-D7B16B7D6147}" type="slidenum">
              <a:rPr lang="en-US" altLang="en-US"/>
              <a:pPr>
                <a:defRPr/>
              </a:pPr>
              <a:t>3</a:t>
            </a:fld>
            <a:endParaRPr lang="en-US" altLang="en-US" sz="1400" dirty="0">
              <a:solidFill>
                <a:srgbClr val="6D2E69"/>
              </a:solidFill>
            </a:endParaRPr>
          </a:p>
        </p:txBody>
      </p:sp>
      <p:sp>
        <p:nvSpPr>
          <p:cNvPr id="8195" name="Rectangle 2"/>
          <p:cNvSpPr>
            <a:spLocks noGrp="1" noChangeArrowheads="1"/>
          </p:cNvSpPr>
          <p:nvPr>
            <p:ph type="title"/>
          </p:nvPr>
        </p:nvSpPr>
        <p:spPr/>
        <p:txBody>
          <a:bodyPr/>
          <a:lstStyle/>
          <a:p>
            <a:pPr eaLnBrk="1" hangingPunct="1"/>
            <a:r>
              <a:rPr lang="en-GB" dirty="0"/>
              <a:t>How was the supervisory organisation involved</a:t>
            </a:r>
            <a:r>
              <a:rPr lang="en-GB" dirty="0" smtClean="0"/>
              <a:t>?</a:t>
            </a:r>
            <a:endParaRPr lang="en-GB" altLang="en-US" dirty="0" smtClean="0"/>
          </a:p>
        </p:txBody>
      </p:sp>
      <p:sp>
        <p:nvSpPr>
          <p:cNvPr id="8196" name="Rectangle 3"/>
          <p:cNvSpPr>
            <a:spLocks noGrp="1" noChangeArrowheads="1"/>
          </p:cNvSpPr>
          <p:nvPr>
            <p:ph type="body" idx="1"/>
          </p:nvPr>
        </p:nvSpPr>
        <p:spPr>
          <a:xfrm>
            <a:off x="467544" y="1484784"/>
            <a:ext cx="8208912" cy="4968552"/>
          </a:xfrm>
        </p:spPr>
        <p:txBody>
          <a:bodyPr/>
          <a:lstStyle/>
          <a:p>
            <a:pPr marL="0" lvl="0" indent="0"/>
            <a:r>
              <a:rPr lang="en-GB" sz="1800" dirty="0" smtClean="0"/>
              <a:t>Although QCQ’s inspection and monitoring methodologies have changed since this incident, CQC was involved in the following ways, as would have been the case with all care home locations:</a:t>
            </a:r>
          </a:p>
          <a:p>
            <a:pPr lvl="0">
              <a:buFont typeface="Arial" panose="020B0604020202020204" pitchFamily="34" charset="0"/>
              <a:buChar char="•"/>
            </a:pPr>
            <a:r>
              <a:rPr lang="en-GB" sz="1800" b="1" dirty="0" smtClean="0"/>
              <a:t>Inspection</a:t>
            </a:r>
            <a:r>
              <a:rPr lang="en-GB" sz="1800" dirty="0" smtClean="0"/>
              <a:t> - Planning</a:t>
            </a:r>
            <a:r>
              <a:rPr lang="en-GB" sz="1800" dirty="0"/>
              <a:t>, inspecting, publishing </a:t>
            </a:r>
            <a:r>
              <a:rPr lang="en-GB" sz="1800" dirty="0" smtClean="0"/>
              <a:t>outcomes </a:t>
            </a:r>
            <a:r>
              <a:rPr lang="en-GB" sz="1800" dirty="0"/>
              <a:t>and monitoring compliance/non-compliance</a:t>
            </a:r>
            <a:r>
              <a:rPr lang="en-GB" sz="1800" dirty="0" smtClean="0"/>
              <a:t>.</a:t>
            </a:r>
            <a:endParaRPr lang="en-GB" sz="1800" dirty="0"/>
          </a:p>
          <a:p>
            <a:pPr lvl="0">
              <a:buFont typeface="Arial" panose="020B0604020202020204" pitchFamily="34" charset="0"/>
              <a:buChar char="•"/>
            </a:pPr>
            <a:r>
              <a:rPr lang="en-GB" sz="1800" b="1" dirty="0"/>
              <a:t>Monitoring</a:t>
            </a:r>
            <a:r>
              <a:rPr lang="en-GB" sz="1800" dirty="0"/>
              <a:t> information </a:t>
            </a:r>
            <a:r>
              <a:rPr lang="en-GB" sz="1800" dirty="0" smtClean="0"/>
              <a:t>received:</a:t>
            </a:r>
            <a:endParaRPr lang="en-GB" sz="1800" dirty="0"/>
          </a:p>
          <a:p>
            <a:pPr lvl="1"/>
            <a:r>
              <a:rPr lang="en-GB" sz="1800" dirty="0" smtClean="0"/>
              <a:t>From providers </a:t>
            </a:r>
            <a:r>
              <a:rPr lang="en-GB" sz="1800" dirty="0"/>
              <a:t>who are legally obliged to notify CQC </a:t>
            </a:r>
            <a:r>
              <a:rPr lang="en-GB" sz="1800" dirty="0" smtClean="0"/>
              <a:t>of incidents/events</a:t>
            </a:r>
          </a:p>
          <a:p>
            <a:pPr lvl="1"/>
            <a:r>
              <a:rPr lang="en-GB" sz="1800" dirty="0" smtClean="0"/>
              <a:t>From service users/relatives</a:t>
            </a:r>
            <a:endParaRPr lang="en-GB" sz="1800" dirty="0"/>
          </a:p>
          <a:p>
            <a:pPr lvl="1"/>
            <a:r>
              <a:rPr lang="en-GB" sz="1800" dirty="0" smtClean="0"/>
              <a:t>From wider </a:t>
            </a:r>
            <a:r>
              <a:rPr lang="en-GB" sz="1800" dirty="0"/>
              <a:t>health/social care </a:t>
            </a:r>
            <a:r>
              <a:rPr lang="en-GB" sz="1800" dirty="0" smtClean="0"/>
              <a:t>sector and external organisations</a:t>
            </a:r>
            <a:endParaRPr lang="en-GB" sz="1800" dirty="0"/>
          </a:p>
          <a:p>
            <a:pPr lvl="1"/>
            <a:r>
              <a:rPr lang="en-GB" sz="1800" dirty="0"/>
              <a:t>As part of national collections </a:t>
            </a:r>
          </a:p>
          <a:p>
            <a:pPr>
              <a:buFont typeface="Arial" panose="020B0604020202020204" pitchFamily="34" charset="0"/>
              <a:buChar char="•"/>
            </a:pPr>
            <a:r>
              <a:rPr lang="en-GB" sz="1800" b="1" dirty="0" smtClean="0"/>
              <a:t>Analysis</a:t>
            </a:r>
            <a:r>
              <a:rPr lang="en-GB" sz="1800" dirty="0" smtClean="0"/>
              <a:t> – </a:t>
            </a:r>
          </a:p>
          <a:p>
            <a:pPr lvl="1">
              <a:buFont typeface="Arial" panose="020B0604020202020204" pitchFamily="34" charset="0"/>
              <a:buChar char="•"/>
            </a:pPr>
            <a:r>
              <a:rPr lang="en-GB" sz="1800" dirty="0" smtClean="0"/>
              <a:t>Of </a:t>
            </a:r>
            <a:r>
              <a:rPr lang="en-GB" sz="1800" dirty="0"/>
              <a:t>risks by </a:t>
            </a:r>
            <a:r>
              <a:rPr lang="en-GB" sz="1800" dirty="0" smtClean="0"/>
              <a:t>location/provider, </a:t>
            </a:r>
          </a:p>
          <a:p>
            <a:pPr lvl="1">
              <a:buFont typeface="Arial" panose="020B0604020202020204" pitchFamily="34" charset="0"/>
              <a:buChar char="•"/>
            </a:pPr>
            <a:r>
              <a:rPr lang="en-GB" sz="1800" dirty="0" smtClean="0"/>
              <a:t>Of </a:t>
            </a:r>
            <a:r>
              <a:rPr lang="en-GB" sz="1800" dirty="0"/>
              <a:t>notifications by </a:t>
            </a:r>
            <a:r>
              <a:rPr lang="en-GB" sz="1800" dirty="0" smtClean="0"/>
              <a:t>location/provider, </a:t>
            </a:r>
          </a:p>
          <a:p>
            <a:pPr lvl="1">
              <a:buFont typeface="Arial" panose="020B0604020202020204" pitchFamily="34" charset="0"/>
              <a:buChar char="•"/>
            </a:pPr>
            <a:r>
              <a:rPr lang="en-GB" sz="1800" dirty="0" smtClean="0"/>
              <a:t>Of </a:t>
            </a:r>
            <a:r>
              <a:rPr lang="en-GB" sz="1800" dirty="0"/>
              <a:t>location/provider by portfolio holder.</a:t>
            </a:r>
            <a:endParaRPr lang="en-GB" altLang="en-US" sz="1800" dirty="0" smtClean="0"/>
          </a:p>
        </p:txBody>
      </p:sp>
    </p:spTree>
    <p:extLst>
      <p:ext uri="{BB962C8B-B14F-4D97-AF65-F5344CB8AC3E}">
        <p14:creationId xmlns:p14="http://schemas.microsoft.com/office/powerpoint/2010/main" val="123845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What kind of data was available and how was this data used?</a:t>
            </a:r>
          </a:p>
        </p:txBody>
      </p:sp>
      <p:sp>
        <p:nvSpPr>
          <p:cNvPr id="4" name="Slide Number Placeholder 3"/>
          <p:cNvSpPr>
            <a:spLocks noGrp="1"/>
          </p:cNvSpPr>
          <p:nvPr>
            <p:ph type="sldNum" sz="quarter" idx="10"/>
          </p:nvPr>
        </p:nvSpPr>
        <p:spPr/>
        <p:txBody>
          <a:bodyPr/>
          <a:lstStyle/>
          <a:p>
            <a:pPr>
              <a:defRPr/>
            </a:pPr>
            <a:fld id="{C7C46B6F-1E3D-434E-B5F8-F810D2619568}" type="slidenum">
              <a:rPr lang="en-US" smtClean="0"/>
              <a:pPr>
                <a:defRPr/>
              </a:pPr>
              <a:t>4</a:t>
            </a:fld>
            <a:endParaRPr lang="en-US" sz="1400" dirty="0">
              <a:solidFill>
                <a:srgbClr val="6D2E69"/>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320731270"/>
              </p:ext>
            </p:extLst>
          </p:nvPr>
        </p:nvGraphicFramePr>
        <p:xfrm>
          <a:off x="151978" y="1556792"/>
          <a:ext cx="8884518" cy="5045323"/>
        </p:xfrm>
        <a:graphic>
          <a:graphicData uri="http://schemas.openxmlformats.org/presentationml/2006/ole">
            <mc:AlternateContent xmlns:mc="http://schemas.openxmlformats.org/markup-compatibility/2006">
              <mc:Choice xmlns:v="urn:schemas-microsoft-com:vml" Requires="v">
                <p:oleObj spid="_x0000_s3078" name="Document" r:id="rId4" imgW="8991309" imgH="4612907" progId="Word.Document.12">
                  <p:embed/>
                </p:oleObj>
              </mc:Choice>
              <mc:Fallback>
                <p:oleObj name="Document" r:id="rId4" imgW="8991309" imgH="4612907" progId="Word.Document.12">
                  <p:embed/>
                  <p:pic>
                    <p:nvPicPr>
                      <p:cNvPr id="0" name=""/>
                      <p:cNvPicPr/>
                      <p:nvPr/>
                    </p:nvPicPr>
                    <p:blipFill>
                      <a:blip r:embed="rId5"/>
                      <a:stretch>
                        <a:fillRect/>
                      </a:stretch>
                    </p:blipFill>
                    <p:spPr>
                      <a:xfrm>
                        <a:off x="151978" y="1556792"/>
                        <a:ext cx="8884518" cy="5045323"/>
                      </a:xfrm>
                      <a:prstGeom prst="rect">
                        <a:avLst/>
                      </a:prstGeom>
                    </p:spPr>
                  </p:pic>
                </p:oleObj>
              </mc:Fallback>
            </mc:AlternateContent>
          </a:graphicData>
        </a:graphic>
      </p:graphicFrame>
    </p:spTree>
    <p:extLst>
      <p:ext uri="{BB962C8B-B14F-4D97-AF65-F5344CB8AC3E}">
        <p14:creationId xmlns:p14="http://schemas.microsoft.com/office/powerpoint/2010/main" val="3849040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6AEB169-16C7-4CED-B630-D7B16B7D6147}" type="slidenum">
              <a:rPr lang="en-US" altLang="en-US"/>
              <a:pPr>
                <a:defRPr/>
              </a:pPr>
              <a:t>5</a:t>
            </a:fld>
            <a:endParaRPr lang="en-US" altLang="en-US" sz="1400" dirty="0">
              <a:solidFill>
                <a:srgbClr val="6D2E69"/>
              </a:solidFill>
            </a:endParaRPr>
          </a:p>
        </p:txBody>
      </p:sp>
      <p:sp>
        <p:nvSpPr>
          <p:cNvPr id="8195" name="Rectangle 2"/>
          <p:cNvSpPr>
            <a:spLocks noGrp="1" noChangeArrowheads="1"/>
          </p:cNvSpPr>
          <p:nvPr>
            <p:ph type="title"/>
          </p:nvPr>
        </p:nvSpPr>
        <p:spPr/>
        <p:txBody>
          <a:bodyPr/>
          <a:lstStyle/>
          <a:p>
            <a:r>
              <a:rPr lang="en-GB" dirty="0" smtClean="0"/>
              <a:t>What kind of data was available and how was this data used?</a:t>
            </a:r>
            <a:endParaRPr lang="en-GB" dirty="0"/>
          </a:p>
        </p:txBody>
      </p:sp>
      <p:sp>
        <p:nvSpPr>
          <p:cNvPr id="8196" name="Rectangle 3"/>
          <p:cNvSpPr>
            <a:spLocks noGrp="1" noChangeArrowheads="1"/>
          </p:cNvSpPr>
          <p:nvPr>
            <p:ph type="body" idx="1"/>
          </p:nvPr>
        </p:nvSpPr>
        <p:spPr>
          <a:xfrm>
            <a:off x="467544" y="1484784"/>
            <a:ext cx="8208912" cy="4824536"/>
          </a:xfrm>
        </p:spPr>
        <p:txBody>
          <a:bodyPr/>
          <a:lstStyle/>
          <a:p>
            <a:pPr>
              <a:buFont typeface="Arial" panose="020B0604020202020204" pitchFamily="34" charset="0"/>
              <a:buChar char="•"/>
            </a:pPr>
            <a:r>
              <a:rPr lang="en-GB" dirty="0" smtClean="0"/>
              <a:t>The </a:t>
            </a:r>
            <a:r>
              <a:rPr lang="en-GB" dirty="0"/>
              <a:t>majority of monitoring information noted </a:t>
            </a:r>
            <a:r>
              <a:rPr lang="en-GB" dirty="0" smtClean="0"/>
              <a:t>in the previous table </a:t>
            </a:r>
            <a:r>
              <a:rPr lang="en-GB" dirty="0"/>
              <a:t>was </a:t>
            </a:r>
            <a:r>
              <a:rPr lang="en-GB" dirty="0" smtClean="0"/>
              <a:t>read </a:t>
            </a:r>
            <a:r>
              <a:rPr lang="en-GB" dirty="0"/>
              <a:t>and responded to by the portfolio holder (inspector). </a:t>
            </a:r>
            <a:r>
              <a:rPr lang="en-GB" dirty="0" smtClean="0"/>
              <a:t>There were a number of sources </a:t>
            </a:r>
            <a:r>
              <a:rPr lang="en-GB" dirty="0"/>
              <a:t>of </a:t>
            </a:r>
            <a:r>
              <a:rPr lang="en-GB" dirty="0" smtClean="0"/>
              <a:t>data and some </a:t>
            </a:r>
            <a:r>
              <a:rPr lang="en-GB" dirty="0"/>
              <a:t>missing data in terms of notifications from the </a:t>
            </a:r>
            <a:r>
              <a:rPr lang="en-GB" dirty="0" smtClean="0"/>
              <a:t>provider. </a:t>
            </a:r>
            <a:r>
              <a:rPr lang="en-GB" dirty="0"/>
              <a:t>CQC relied on the portfolio holder to </a:t>
            </a:r>
            <a:r>
              <a:rPr lang="en-GB" dirty="0" smtClean="0"/>
              <a:t>monitor the information for all portfolio </a:t>
            </a:r>
            <a:r>
              <a:rPr lang="en-GB" dirty="0"/>
              <a:t>locations, and decide what, if any action was required. </a:t>
            </a:r>
            <a:endParaRPr lang="en-GB" dirty="0" smtClean="0"/>
          </a:p>
          <a:p>
            <a:pPr>
              <a:buFont typeface="Arial" panose="020B0604020202020204" pitchFamily="34" charset="0"/>
              <a:buChar char="•"/>
            </a:pPr>
            <a:r>
              <a:rPr lang="en-GB" dirty="0" smtClean="0"/>
              <a:t>The </a:t>
            </a:r>
            <a:r>
              <a:rPr lang="en-GB" dirty="0"/>
              <a:t>June </a:t>
            </a:r>
            <a:r>
              <a:rPr lang="en-GB" dirty="0" smtClean="0"/>
              <a:t>2013 SAS data </a:t>
            </a:r>
            <a:r>
              <a:rPr lang="en-GB" dirty="0"/>
              <a:t>file sent to the inspector and their manager, reports five risks (negative comments (QRP), notifications and emergency hospital admission outliers, safeguarding, lack  of Registered Manager (RM)). The SAS report did not specifically mention the high number of risks at the care home, as it had recently been inspected. QRP </a:t>
            </a:r>
            <a:r>
              <a:rPr lang="en-GB" dirty="0" smtClean="0"/>
              <a:t>not </a:t>
            </a:r>
            <a:r>
              <a:rPr lang="en-GB" dirty="0"/>
              <a:t>available at this </a:t>
            </a:r>
            <a:r>
              <a:rPr lang="en-GB" dirty="0" smtClean="0"/>
              <a:t>time.</a:t>
            </a:r>
            <a:endParaRPr lang="en-GB" dirty="0"/>
          </a:p>
          <a:p>
            <a:pPr>
              <a:buFont typeface="Arial" panose="020B0604020202020204" pitchFamily="34" charset="0"/>
              <a:buChar char="•"/>
            </a:pPr>
            <a:r>
              <a:rPr lang="en-GB" dirty="0" smtClean="0"/>
              <a:t>Considering </a:t>
            </a:r>
            <a:r>
              <a:rPr lang="en-GB" dirty="0"/>
              <a:t>the outcome of the September 2012 inspection, CQC staff </a:t>
            </a:r>
            <a:r>
              <a:rPr lang="en-GB" dirty="0" smtClean="0"/>
              <a:t>identified </a:t>
            </a:r>
            <a:r>
              <a:rPr lang="en-GB" dirty="0"/>
              <a:t>this location as a risk, as noted on the Risk Register in February 2013</a:t>
            </a:r>
            <a:r>
              <a:rPr lang="en-GB" dirty="0" smtClean="0"/>
              <a:t>.</a:t>
            </a:r>
            <a:endParaRPr lang="en-GB" dirty="0"/>
          </a:p>
        </p:txBody>
      </p:sp>
    </p:spTree>
    <p:extLst>
      <p:ext uri="{BB962C8B-B14F-4D97-AF65-F5344CB8AC3E}">
        <p14:creationId xmlns:p14="http://schemas.microsoft.com/office/powerpoint/2010/main" val="315332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6AEB169-16C7-4CED-B630-D7B16B7D6147}" type="slidenum">
              <a:rPr lang="en-US" altLang="en-US"/>
              <a:pPr>
                <a:defRPr/>
              </a:pPr>
              <a:t>6</a:t>
            </a:fld>
            <a:endParaRPr lang="en-US" altLang="en-US" sz="1400" dirty="0">
              <a:solidFill>
                <a:srgbClr val="6D2E69"/>
              </a:solidFill>
            </a:endParaRPr>
          </a:p>
        </p:txBody>
      </p:sp>
      <p:sp>
        <p:nvSpPr>
          <p:cNvPr id="8195" name="Rectangle 2"/>
          <p:cNvSpPr>
            <a:spLocks noGrp="1" noChangeArrowheads="1"/>
          </p:cNvSpPr>
          <p:nvPr>
            <p:ph type="title"/>
          </p:nvPr>
        </p:nvSpPr>
        <p:spPr/>
        <p:txBody>
          <a:bodyPr/>
          <a:lstStyle/>
          <a:p>
            <a:r>
              <a:rPr lang="en-GB" dirty="0" smtClean="0"/>
              <a:t>Could </a:t>
            </a:r>
            <a:r>
              <a:rPr lang="en-GB" dirty="0"/>
              <a:t>this </a:t>
            </a:r>
            <a:r>
              <a:rPr lang="en-GB" dirty="0" smtClean="0"/>
              <a:t>have been prevented?</a:t>
            </a:r>
            <a:endParaRPr lang="en-GB" dirty="0"/>
          </a:p>
        </p:txBody>
      </p:sp>
      <p:sp>
        <p:nvSpPr>
          <p:cNvPr id="8196" name="Rectangle 3"/>
          <p:cNvSpPr>
            <a:spLocks noGrp="1" noChangeArrowheads="1"/>
          </p:cNvSpPr>
          <p:nvPr>
            <p:ph type="body" idx="1"/>
          </p:nvPr>
        </p:nvSpPr>
        <p:spPr>
          <a:xfrm>
            <a:off x="467544" y="1556792"/>
            <a:ext cx="8280920" cy="5256584"/>
          </a:xfrm>
        </p:spPr>
        <p:txBody>
          <a:bodyPr/>
          <a:lstStyle/>
          <a:p>
            <a:pPr>
              <a:buFont typeface="Arial" panose="020B0604020202020204" pitchFamily="34" charset="0"/>
              <a:buChar char="•"/>
            </a:pPr>
            <a:r>
              <a:rPr lang="en-GB" dirty="0"/>
              <a:t>D</a:t>
            </a:r>
            <a:r>
              <a:rPr lang="en-GB" dirty="0" smtClean="0"/>
              <a:t>ifficult to say whether this could have been prevented, but this case highlights a number of key questions about care home regulation*:</a:t>
            </a:r>
          </a:p>
          <a:p>
            <a:pPr>
              <a:buFont typeface="Arial" panose="020B0604020202020204" pitchFamily="34" charset="0"/>
              <a:buChar char="•"/>
            </a:pPr>
            <a:r>
              <a:rPr lang="en-GB" b="1" dirty="0" smtClean="0"/>
              <a:t>Inspecting medicines </a:t>
            </a:r>
            <a:r>
              <a:rPr lang="en-GB" b="1" dirty="0"/>
              <a:t>management in care homes </a:t>
            </a:r>
            <a:r>
              <a:rPr lang="en-GB" dirty="0"/>
              <a:t>– none of the three inspections between Sept 2012 and May 2013 looked at medicines. When inspected in </a:t>
            </a:r>
            <a:r>
              <a:rPr lang="en-GB" dirty="0" smtClean="0"/>
              <a:t>Feb/March </a:t>
            </a:r>
            <a:r>
              <a:rPr lang="en-GB" dirty="0"/>
              <a:t>2014 the standard was found non-compliant in relation to a lack of clear guidance, and staff </a:t>
            </a:r>
            <a:r>
              <a:rPr lang="en-GB" dirty="0" smtClean="0"/>
              <a:t>being </a:t>
            </a:r>
            <a:r>
              <a:rPr lang="en-GB" dirty="0"/>
              <a:t>unable to </a:t>
            </a:r>
            <a:r>
              <a:rPr lang="en-GB" dirty="0" smtClean="0"/>
              <a:t>concentrate during administration. Enforcement action followed</a:t>
            </a:r>
            <a:r>
              <a:rPr lang="en-GB" dirty="0"/>
              <a:t>. </a:t>
            </a:r>
            <a:r>
              <a:rPr lang="en-GB" dirty="0" smtClean="0"/>
              <a:t>The coroner </a:t>
            </a:r>
            <a:r>
              <a:rPr lang="en-GB" dirty="0"/>
              <a:t>suggested annual inspection of medicines. </a:t>
            </a:r>
          </a:p>
          <a:p>
            <a:pPr lvl="0">
              <a:buFont typeface="Arial" panose="020B0604020202020204" pitchFamily="34" charset="0"/>
              <a:buChar char="•"/>
            </a:pPr>
            <a:r>
              <a:rPr lang="en-GB" b="1" dirty="0" smtClean="0"/>
              <a:t>The absence of a Registered Manager </a:t>
            </a:r>
            <a:r>
              <a:rPr lang="en-GB" dirty="0" smtClean="0"/>
              <a:t>– no registered manager in place between March and December </a:t>
            </a:r>
            <a:r>
              <a:rPr lang="en-GB" dirty="0"/>
              <a:t>2013</a:t>
            </a:r>
            <a:r>
              <a:rPr lang="en-GB" dirty="0" smtClean="0"/>
              <a:t>. Death occurred July 2013. </a:t>
            </a:r>
          </a:p>
          <a:p>
            <a:pPr>
              <a:buFont typeface="Arial" panose="020B0604020202020204" pitchFamily="34" charset="0"/>
              <a:buChar char="•"/>
            </a:pPr>
            <a:r>
              <a:rPr lang="en-GB" b="1" dirty="0" smtClean="0"/>
              <a:t>Inspectors relied on to monitor information</a:t>
            </a:r>
            <a:r>
              <a:rPr lang="en-GB" dirty="0" smtClean="0"/>
              <a:t> – Inspectors required to monitor what information is and isn’t (e.g. notifications in this case) being received </a:t>
            </a:r>
            <a:r>
              <a:rPr lang="en-GB" dirty="0"/>
              <a:t>about </a:t>
            </a:r>
            <a:r>
              <a:rPr lang="en-GB" dirty="0" smtClean="0"/>
              <a:t>their </a:t>
            </a:r>
            <a:r>
              <a:rPr lang="en-GB" dirty="0"/>
              <a:t>locations, and </a:t>
            </a:r>
            <a:r>
              <a:rPr lang="en-GB" dirty="0" smtClean="0"/>
              <a:t>decide the action </a:t>
            </a:r>
            <a:r>
              <a:rPr lang="en-GB" dirty="0"/>
              <a:t>required</a:t>
            </a:r>
            <a:r>
              <a:rPr lang="en-GB" dirty="0" smtClean="0"/>
              <a:t>.</a:t>
            </a:r>
          </a:p>
          <a:p>
            <a:pPr>
              <a:buFont typeface="Arial" panose="020B0604020202020204" pitchFamily="34" charset="0"/>
              <a:buChar char="•"/>
            </a:pPr>
            <a:r>
              <a:rPr lang="en-GB" b="1" dirty="0" smtClean="0"/>
              <a:t>How to monitor risky locations </a:t>
            </a:r>
            <a:r>
              <a:rPr lang="en-GB" dirty="0" smtClean="0"/>
              <a:t>- </a:t>
            </a:r>
            <a:r>
              <a:rPr lang="en-GB" dirty="0"/>
              <a:t>location was on the risk </a:t>
            </a:r>
            <a:r>
              <a:rPr lang="en-GB" dirty="0" smtClean="0"/>
              <a:t>register</a:t>
            </a:r>
            <a:r>
              <a:rPr lang="en-GB" dirty="0"/>
              <a:t> </a:t>
            </a:r>
            <a:r>
              <a:rPr lang="en-GB" dirty="0" smtClean="0"/>
              <a:t>in Feb 2013 as a result of the Sept 2012 inspection results.</a:t>
            </a:r>
          </a:p>
          <a:p>
            <a:pPr marL="0" indent="0" algn="r"/>
            <a:r>
              <a:rPr lang="en-GB" sz="1400" dirty="0" smtClean="0"/>
              <a:t>* CQC’s inspection/monitoring methods have changed since this incident took place. </a:t>
            </a:r>
            <a:endParaRPr lang="en-GB" sz="1400" dirty="0"/>
          </a:p>
        </p:txBody>
      </p:sp>
    </p:spTree>
    <p:extLst>
      <p:ext uri="{BB962C8B-B14F-4D97-AF65-F5344CB8AC3E}">
        <p14:creationId xmlns:p14="http://schemas.microsoft.com/office/powerpoint/2010/main" val="3505771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20205_CQC_Template">
  <a:themeElements>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0205_CQC_Templat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ヒラギノ角ゴ Pro W3" pitchFamily="1" charset="-128"/>
            <a:cs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ヒラギノ角ゴ Pro W3" pitchFamily="1" charset="-128"/>
            <a:cs typeface="ヒラギノ角ゴ Pro W3" pitchFamily="1" charset="-128"/>
          </a:defRPr>
        </a:defPPr>
      </a:lstStyle>
    </a:lnDef>
  </a:objectDefaults>
  <a:extraClrSchemeLst>
    <a:extraClrScheme>
      <a:clrScheme name="20205_CQ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205_CQ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205_CQ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205_CQ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205_CQ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205_CQ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205_CQ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205_CQ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205_CQ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205_CQ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205_CQ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205_CQ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ヒラギノ角ゴ Pro W3" pitchFamily="1" charset="-128"/>
            <a:cs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 charset="0"/>
            <a:ea typeface="ヒラギノ角ゴ Pro W3" pitchFamily="1" charset="-128"/>
            <a:cs typeface="ヒラギノ角ゴ Pro W3" pitchFamily="1"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Munich:Applications:Microsoft Office 2004:Templates:My Templates:20205_CQC_Template.pot</Template>
  <TotalTime>28839</TotalTime>
  <Words>663</Words>
  <Application>Microsoft Office PowerPoint</Application>
  <PresentationFormat>Diavoorstelling (4:3)</PresentationFormat>
  <Paragraphs>52</Paragraphs>
  <Slides>6</Slides>
  <Notes>2</Notes>
  <HiddenSlides>0</HiddenSlides>
  <MMClips>0</MMClips>
  <ScaleCrop>false</ScaleCrop>
  <HeadingPairs>
    <vt:vector size="6" baseType="variant">
      <vt:variant>
        <vt:lpstr>Thema</vt:lpstr>
      </vt:variant>
      <vt:variant>
        <vt:i4>2</vt:i4>
      </vt:variant>
      <vt:variant>
        <vt:lpstr>Ingesloten OLE-bronprogramma's</vt:lpstr>
      </vt:variant>
      <vt:variant>
        <vt:i4>1</vt:i4>
      </vt:variant>
      <vt:variant>
        <vt:lpstr>Diatitels</vt:lpstr>
      </vt:variant>
      <vt:variant>
        <vt:i4>6</vt:i4>
      </vt:variant>
    </vt:vector>
  </HeadingPairs>
  <TitlesOfParts>
    <vt:vector size="9" baseType="lpstr">
      <vt:lpstr>20205_CQC_Template</vt:lpstr>
      <vt:lpstr>Custom Design</vt:lpstr>
      <vt:lpstr>Document</vt:lpstr>
      <vt:lpstr> </vt:lpstr>
      <vt:lpstr>Case study: background</vt:lpstr>
      <vt:lpstr>How was the supervisory organisation involved?</vt:lpstr>
      <vt:lpstr>What kind of data was available and how was this data used?</vt:lpstr>
      <vt:lpstr>What kind of data was available and how was this data used?</vt:lpstr>
      <vt:lpstr>Could this have been prevented?</vt:lpstr>
    </vt:vector>
  </TitlesOfParts>
  <Company>CQC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 presentation title here; font Arial size 35 only</dc:title>
  <dc:creator>Nicola Hepworth</dc:creator>
  <cp:lastModifiedBy>EPSO</cp:lastModifiedBy>
  <cp:revision>1237</cp:revision>
  <cp:lastPrinted>2014-09-30T15:03:29Z</cp:lastPrinted>
  <dcterms:created xsi:type="dcterms:W3CDTF">2012-02-13T09:51:06Z</dcterms:created>
  <dcterms:modified xsi:type="dcterms:W3CDTF">2015-10-14T11:17:43Z</dcterms:modified>
</cp:coreProperties>
</file>