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77" r:id="rId3"/>
    <p:sldMasterId id="2147483691" r:id="rId4"/>
  </p:sldMasterIdLst>
  <p:notesMasterIdLst>
    <p:notesMasterId r:id="rId22"/>
  </p:notesMasterIdLst>
  <p:handoutMasterIdLst>
    <p:handoutMasterId r:id="rId23"/>
  </p:handoutMasterIdLst>
  <p:sldIdLst>
    <p:sldId id="863" r:id="rId5"/>
    <p:sldId id="857" r:id="rId6"/>
    <p:sldId id="881" r:id="rId7"/>
    <p:sldId id="864" r:id="rId8"/>
    <p:sldId id="871" r:id="rId9"/>
    <p:sldId id="862" r:id="rId10"/>
    <p:sldId id="859" r:id="rId11"/>
    <p:sldId id="870" r:id="rId12"/>
    <p:sldId id="878" r:id="rId13"/>
    <p:sldId id="880" r:id="rId14"/>
    <p:sldId id="879" r:id="rId15"/>
    <p:sldId id="888" r:id="rId16"/>
    <p:sldId id="884" r:id="rId17"/>
    <p:sldId id="885" r:id="rId18"/>
    <p:sldId id="873" r:id="rId19"/>
    <p:sldId id="883" r:id="rId20"/>
    <p:sldId id="806" r:id="rId21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-1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kett, Anna" initials="B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5C3160"/>
    <a:srgbClr val="F4C8D0"/>
    <a:srgbClr val="5F2861"/>
    <a:srgbClr val="EFBBC3"/>
    <a:srgbClr val="FF0066"/>
    <a:srgbClr val="C2005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86935" autoAdjust="0"/>
  </p:normalViewPr>
  <p:slideViewPr>
    <p:cSldViewPr>
      <p:cViewPr>
        <p:scale>
          <a:sx n="100" d="100"/>
          <a:sy n="100" d="100"/>
        </p:scale>
        <p:origin x="-4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-72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125C3-B691-4FA6-8E19-C1E2077D9CE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B03E54-8452-45E4-B196-87C27DEC0938}">
      <dgm:prSet phldrT="[Text]"/>
      <dgm:spPr>
        <a:solidFill>
          <a:srgbClr val="87CFC5">
            <a:alpha val="49804"/>
          </a:srgbClr>
        </a:solidFill>
        <a:ln>
          <a:solidFill>
            <a:srgbClr val="005255"/>
          </a:solidFill>
        </a:ln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Hospitals</a:t>
          </a:r>
          <a:endParaRPr lang="en-GB" dirty="0">
            <a:solidFill>
              <a:schemeClr val="bg1"/>
            </a:solidFill>
          </a:endParaRPr>
        </a:p>
      </dgm:t>
    </dgm:pt>
    <dgm:pt modelId="{2C86BCD8-D920-473D-B777-E5C20DB18803}" type="parTrans" cxnId="{47E7FEB9-D902-4239-B2FC-CB6AF1CE44F3}">
      <dgm:prSet/>
      <dgm:spPr/>
      <dgm:t>
        <a:bodyPr/>
        <a:lstStyle/>
        <a:p>
          <a:endParaRPr lang="en-GB"/>
        </a:p>
      </dgm:t>
    </dgm:pt>
    <dgm:pt modelId="{8F1FBDB4-2AC7-4216-BD92-58767C71AE8E}" type="sibTrans" cxnId="{47E7FEB9-D902-4239-B2FC-CB6AF1CE44F3}">
      <dgm:prSet/>
      <dgm:spPr/>
      <dgm:t>
        <a:bodyPr/>
        <a:lstStyle/>
        <a:p>
          <a:endParaRPr lang="en-GB"/>
        </a:p>
      </dgm:t>
    </dgm:pt>
    <dgm:pt modelId="{575F8748-3DDF-4E9A-8D31-7A43307A5389}">
      <dgm:prSet phldrT="[Text]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4 (2%)    Outstanding</a:t>
          </a:r>
          <a:endParaRPr lang="en-GB" dirty="0">
            <a:solidFill>
              <a:schemeClr val="tx1"/>
            </a:solidFill>
          </a:endParaRPr>
        </a:p>
      </dgm:t>
    </dgm:pt>
    <dgm:pt modelId="{2EAC8367-01FB-4CE6-B410-532F1B03D4BF}" type="parTrans" cxnId="{8C1AF97A-9C0C-4BA3-8DEF-D38519D0956B}">
      <dgm:prSet/>
      <dgm:spPr/>
      <dgm:t>
        <a:bodyPr/>
        <a:lstStyle/>
        <a:p>
          <a:endParaRPr lang="en-GB"/>
        </a:p>
      </dgm:t>
    </dgm:pt>
    <dgm:pt modelId="{F7EE80D4-C351-4C4E-A360-118E2BF93668}" type="sibTrans" cxnId="{8C1AF97A-9C0C-4BA3-8DEF-D38519D0956B}">
      <dgm:prSet/>
      <dgm:spPr/>
      <dgm:t>
        <a:bodyPr/>
        <a:lstStyle/>
        <a:p>
          <a:endParaRPr lang="en-GB"/>
        </a:p>
      </dgm:t>
    </dgm:pt>
    <dgm:pt modelId="{1C83C17A-2B86-44F3-B82A-8D65C2ACE580}">
      <dgm:prSet phldrT="[Text]"/>
      <dgm:spPr>
        <a:solidFill>
          <a:srgbClr val="45950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77 (36%)           Good</a:t>
          </a:r>
        </a:p>
      </dgm:t>
    </dgm:pt>
    <dgm:pt modelId="{E6B8C48D-67E1-4210-B5B0-FA67CDD0792E}" type="parTrans" cxnId="{536BC7CD-A230-44E6-AE44-49457F17EEEF}">
      <dgm:prSet/>
      <dgm:spPr/>
      <dgm:t>
        <a:bodyPr/>
        <a:lstStyle/>
        <a:p>
          <a:endParaRPr lang="en-GB"/>
        </a:p>
      </dgm:t>
    </dgm:pt>
    <dgm:pt modelId="{99677A26-705F-45B2-9E8C-903FA5FB89CF}" type="sibTrans" cxnId="{536BC7CD-A230-44E6-AE44-49457F17EEEF}">
      <dgm:prSet/>
      <dgm:spPr/>
      <dgm:t>
        <a:bodyPr/>
        <a:lstStyle/>
        <a:p>
          <a:endParaRPr lang="en-GB"/>
        </a:p>
      </dgm:t>
    </dgm:pt>
    <dgm:pt modelId="{CCDFFE5E-AB49-46E0-A68B-C9F584B8E3E6}">
      <dgm:prSet phldrT="[Text]"/>
      <dgm:spPr>
        <a:solidFill>
          <a:srgbClr val="B5AF29">
            <a:alpha val="57255"/>
          </a:srgbClr>
        </a:solidFill>
        <a:ln>
          <a:solidFill>
            <a:srgbClr val="75722C"/>
          </a:solidFill>
        </a:ln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Adult Social Care services</a:t>
          </a:r>
          <a:endParaRPr lang="en-GB" dirty="0">
            <a:solidFill>
              <a:schemeClr val="bg1"/>
            </a:solidFill>
          </a:endParaRPr>
        </a:p>
      </dgm:t>
    </dgm:pt>
    <dgm:pt modelId="{8BD34953-48B9-4D42-A020-3B19A7B01869}" type="parTrans" cxnId="{84649EB3-F3AB-4BA1-A01E-66258400C7A0}">
      <dgm:prSet/>
      <dgm:spPr/>
      <dgm:t>
        <a:bodyPr/>
        <a:lstStyle/>
        <a:p>
          <a:endParaRPr lang="en-GB"/>
        </a:p>
      </dgm:t>
    </dgm:pt>
    <dgm:pt modelId="{58737062-E025-4FB5-B537-AEB64FA4A028}" type="sibTrans" cxnId="{84649EB3-F3AB-4BA1-A01E-66258400C7A0}">
      <dgm:prSet/>
      <dgm:spPr/>
      <dgm:t>
        <a:bodyPr/>
        <a:lstStyle/>
        <a:p>
          <a:endParaRPr lang="en-GB"/>
        </a:p>
      </dgm:t>
    </dgm:pt>
    <dgm:pt modelId="{15373E54-1A7D-47FF-AFBE-CD2842889A7B}">
      <dgm:prSet phldrT="[Text]"/>
      <dgm:spPr>
        <a:solidFill>
          <a:srgbClr val="85B5E3">
            <a:alpha val="51765"/>
          </a:srgbClr>
        </a:solidFill>
        <a:ln>
          <a:solidFill>
            <a:srgbClr val="3C5A93"/>
          </a:solidFill>
        </a:ln>
      </dgm:spPr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Primary medical services</a:t>
          </a:r>
          <a:endParaRPr lang="en-GB" dirty="0">
            <a:solidFill>
              <a:schemeClr val="bg1"/>
            </a:solidFill>
          </a:endParaRPr>
        </a:p>
      </dgm:t>
    </dgm:pt>
    <dgm:pt modelId="{C1AF1DDE-0D96-4051-8265-5A86115F1794}" type="parTrans" cxnId="{408303C5-E152-4862-806D-9C01EDA90D5E}">
      <dgm:prSet/>
      <dgm:spPr/>
      <dgm:t>
        <a:bodyPr/>
        <a:lstStyle/>
        <a:p>
          <a:endParaRPr lang="en-GB"/>
        </a:p>
      </dgm:t>
    </dgm:pt>
    <dgm:pt modelId="{6A54F98C-866B-4DA3-A7B8-0DB6E6D916F9}" type="sibTrans" cxnId="{408303C5-E152-4862-806D-9C01EDA90D5E}">
      <dgm:prSet/>
      <dgm:spPr/>
      <dgm:t>
        <a:bodyPr/>
        <a:lstStyle/>
        <a:p>
          <a:endParaRPr lang="en-GB"/>
        </a:p>
      </dgm:t>
    </dgm:pt>
    <dgm:pt modelId="{7AF00CCA-09FE-4B65-A7F2-8F48C035C637}">
      <dgm:prSet phldrT="[Text]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63 (4%)  Outstanding</a:t>
          </a:r>
          <a:endParaRPr lang="en-GB" dirty="0">
            <a:solidFill>
              <a:schemeClr val="tx1"/>
            </a:solidFill>
          </a:endParaRPr>
        </a:p>
      </dgm:t>
    </dgm:pt>
    <dgm:pt modelId="{6D784E96-9406-4359-B362-240E62ACF960}" type="parTrans" cxnId="{881A0108-1A6C-4BCC-B8CE-7C186987067E}">
      <dgm:prSet/>
      <dgm:spPr/>
      <dgm:t>
        <a:bodyPr/>
        <a:lstStyle/>
        <a:p>
          <a:endParaRPr lang="en-GB"/>
        </a:p>
      </dgm:t>
    </dgm:pt>
    <dgm:pt modelId="{A473EB2F-669A-4752-A873-51A102885E44}" type="sibTrans" cxnId="{881A0108-1A6C-4BCC-B8CE-7C186987067E}">
      <dgm:prSet/>
      <dgm:spPr/>
      <dgm:t>
        <a:bodyPr/>
        <a:lstStyle/>
        <a:p>
          <a:endParaRPr lang="en-GB"/>
        </a:p>
      </dgm:t>
    </dgm:pt>
    <dgm:pt modelId="{CDCC8978-78FE-4753-9EF4-F1D0F092E2AE}">
      <dgm:prSet phldrT="[Text]"/>
      <dgm:spPr>
        <a:solidFill>
          <a:srgbClr val="FF990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115 (55%)    Requires Improvement</a:t>
          </a:r>
        </a:p>
      </dgm:t>
    </dgm:pt>
    <dgm:pt modelId="{DE365DBC-7273-4757-BF46-B837FAFAA934}" type="parTrans" cxnId="{B7DF9049-3095-48FE-A08A-A54AA2D30319}">
      <dgm:prSet/>
      <dgm:spPr/>
      <dgm:t>
        <a:bodyPr/>
        <a:lstStyle/>
        <a:p>
          <a:endParaRPr lang="en-GB"/>
        </a:p>
      </dgm:t>
    </dgm:pt>
    <dgm:pt modelId="{FEAEF8B0-A85B-4C09-83DF-5B5CC79A49EE}" type="sibTrans" cxnId="{B7DF9049-3095-48FE-A08A-A54AA2D30319}">
      <dgm:prSet/>
      <dgm:spPr/>
      <dgm:t>
        <a:bodyPr/>
        <a:lstStyle/>
        <a:p>
          <a:endParaRPr lang="en-GB"/>
        </a:p>
      </dgm:t>
    </dgm:pt>
    <dgm:pt modelId="{C88397D1-DFBE-41A4-BB70-0B66B715C1D4}">
      <dgm:prSet phldrT="[Text]"/>
      <dgm:spPr>
        <a:solidFill>
          <a:srgbClr val="BF100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14 (7%)    Inadequate</a:t>
          </a:r>
        </a:p>
      </dgm:t>
    </dgm:pt>
    <dgm:pt modelId="{D5E85731-B41F-4DC0-B90B-8348EC327C0D}" type="parTrans" cxnId="{A5B0233B-8776-4D25-A54A-5E1AB5E3A614}">
      <dgm:prSet/>
      <dgm:spPr/>
      <dgm:t>
        <a:bodyPr/>
        <a:lstStyle/>
        <a:p>
          <a:endParaRPr lang="en-GB"/>
        </a:p>
      </dgm:t>
    </dgm:pt>
    <dgm:pt modelId="{8FB8685F-00C8-4594-B383-9A29FF6FC778}" type="sibTrans" cxnId="{A5B0233B-8776-4D25-A54A-5E1AB5E3A614}">
      <dgm:prSet/>
      <dgm:spPr/>
      <dgm:t>
        <a:bodyPr/>
        <a:lstStyle/>
        <a:p>
          <a:endParaRPr lang="en-GB"/>
        </a:p>
      </dgm:t>
    </dgm:pt>
    <dgm:pt modelId="{03E4159F-9466-4CE5-964F-F3CACF6848F0}">
      <dgm:prSet phldrT="[Text]"/>
      <dgm:spPr>
        <a:solidFill>
          <a:srgbClr val="0070C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34 (&lt;0.5%)  Outstanding</a:t>
          </a:r>
          <a:endParaRPr lang="en-GB" dirty="0">
            <a:solidFill>
              <a:schemeClr val="tx1"/>
            </a:solidFill>
          </a:endParaRPr>
        </a:p>
      </dgm:t>
    </dgm:pt>
    <dgm:pt modelId="{EB6AEB9C-8125-42B0-99CB-192701C26A52}" type="parTrans" cxnId="{ED207D94-14CC-4AA2-884C-48A0BBBF6800}">
      <dgm:prSet/>
      <dgm:spPr/>
      <dgm:t>
        <a:bodyPr/>
        <a:lstStyle/>
        <a:p>
          <a:endParaRPr lang="en-GB"/>
        </a:p>
      </dgm:t>
    </dgm:pt>
    <dgm:pt modelId="{3D07589C-58D7-415E-B470-543AEBD0C8CB}" type="sibTrans" cxnId="{ED207D94-14CC-4AA2-884C-48A0BBBF6800}">
      <dgm:prSet/>
      <dgm:spPr/>
      <dgm:t>
        <a:bodyPr/>
        <a:lstStyle/>
        <a:p>
          <a:endParaRPr lang="en-GB"/>
        </a:p>
      </dgm:t>
    </dgm:pt>
    <dgm:pt modelId="{1D762047-96BB-4F91-AA70-6E67AA7E61CA}">
      <dgm:prSet phldrT="[Text]"/>
      <dgm:spPr>
        <a:solidFill>
          <a:srgbClr val="45950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4241 (58%)       Good</a:t>
          </a:r>
          <a:endParaRPr lang="en-GB" dirty="0">
            <a:solidFill>
              <a:schemeClr val="tx1"/>
            </a:solidFill>
          </a:endParaRPr>
        </a:p>
      </dgm:t>
    </dgm:pt>
    <dgm:pt modelId="{BF6AFB8A-2514-4A76-B264-DD59880BA68B}" type="parTrans" cxnId="{5AA528FD-5E4E-4134-9B7A-9AA7B2C3878E}">
      <dgm:prSet/>
      <dgm:spPr/>
      <dgm:t>
        <a:bodyPr/>
        <a:lstStyle/>
        <a:p>
          <a:endParaRPr lang="en-GB"/>
        </a:p>
      </dgm:t>
    </dgm:pt>
    <dgm:pt modelId="{945E588C-6A43-4141-95EB-E3981028F587}" type="sibTrans" cxnId="{5AA528FD-5E4E-4134-9B7A-9AA7B2C3878E}">
      <dgm:prSet/>
      <dgm:spPr/>
      <dgm:t>
        <a:bodyPr/>
        <a:lstStyle/>
        <a:p>
          <a:endParaRPr lang="en-GB"/>
        </a:p>
      </dgm:t>
    </dgm:pt>
    <dgm:pt modelId="{B2056E21-3DA2-41B4-B755-EC0ADBA41C81}">
      <dgm:prSet phldrT="[Text]" custT="1"/>
      <dgm:spPr>
        <a:solidFill>
          <a:srgbClr val="FF990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2500 (34%) Requires Improvement</a:t>
          </a:r>
          <a:endParaRPr lang="en-GB" sz="1400" dirty="0">
            <a:solidFill>
              <a:schemeClr val="tx1"/>
            </a:solidFill>
          </a:endParaRPr>
        </a:p>
      </dgm:t>
    </dgm:pt>
    <dgm:pt modelId="{52E55A70-7D6D-4C7B-BE16-37CB67CBDB09}" type="parTrans" cxnId="{38175CAB-4D02-4222-87BD-8380E45BF89A}">
      <dgm:prSet/>
      <dgm:spPr/>
      <dgm:t>
        <a:bodyPr/>
        <a:lstStyle/>
        <a:p>
          <a:endParaRPr lang="en-GB"/>
        </a:p>
      </dgm:t>
    </dgm:pt>
    <dgm:pt modelId="{1A4D9A30-B6EE-47B4-9008-EB1D78257073}" type="sibTrans" cxnId="{38175CAB-4D02-4222-87BD-8380E45BF89A}">
      <dgm:prSet/>
      <dgm:spPr/>
      <dgm:t>
        <a:bodyPr/>
        <a:lstStyle/>
        <a:p>
          <a:endParaRPr lang="en-GB"/>
        </a:p>
      </dgm:t>
    </dgm:pt>
    <dgm:pt modelId="{2CB9B28E-B4DF-4814-9E72-16FFFA66F4A3}">
      <dgm:prSet phldrT="[Text]"/>
      <dgm:spPr>
        <a:solidFill>
          <a:srgbClr val="BF100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512 (8%)  Inadequate</a:t>
          </a:r>
          <a:endParaRPr lang="en-GB" dirty="0">
            <a:solidFill>
              <a:schemeClr val="tx1"/>
            </a:solidFill>
          </a:endParaRPr>
        </a:p>
      </dgm:t>
    </dgm:pt>
    <dgm:pt modelId="{3BF93D6F-19B0-48A7-AF8B-558925E38A6F}" type="parTrans" cxnId="{BFC3624D-564B-4FE2-888E-F6471EC45639}">
      <dgm:prSet/>
      <dgm:spPr/>
      <dgm:t>
        <a:bodyPr/>
        <a:lstStyle/>
        <a:p>
          <a:endParaRPr lang="en-GB"/>
        </a:p>
      </dgm:t>
    </dgm:pt>
    <dgm:pt modelId="{9F87E57D-617F-475D-B5AF-933999EB1B7E}" type="sibTrans" cxnId="{BFC3624D-564B-4FE2-888E-F6471EC45639}">
      <dgm:prSet/>
      <dgm:spPr/>
      <dgm:t>
        <a:bodyPr/>
        <a:lstStyle/>
        <a:p>
          <a:endParaRPr lang="en-GB"/>
        </a:p>
      </dgm:t>
    </dgm:pt>
    <dgm:pt modelId="{DFC57828-3EAE-4C3F-B497-5D350F07DB85}">
      <dgm:prSet phldrT="[Text]"/>
      <dgm:spPr>
        <a:solidFill>
          <a:srgbClr val="45950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1315 (81%)         Good</a:t>
          </a:r>
          <a:endParaRPr lang="en-GB" dirty="0">
            <a:solidFill>
              <a:schemeClr val="tx1"/>
            </a:solidFill>
          </a:endParaRPr>
        </a:p>
      </dgm:t>
    </dgm:pt>
    <dgm:pt modelId="{2D27252F-472A-43FF-BC43-044ED900C818}" type="parTrans" cxnId="{DDD898C9-FD68-4ECB-9857-E164537D7E51}">
      <dgm:prSet/>
      <dgm:spPr/>
      <dgm:t>
        <a:bodyPr/>
        <a:lstStyle/>
        <a:p>
          <a:endParaRPr lang="en-GB"/>
        </a:p>
      </dgm:t>
    </dgm:pt>
    <dgm:pt modelId="{21AF94C8-DF51-4494-9C14-0268F9BCCAF4}" type="sibTrans" cxnId="{DDD898C9-FD68-4ECB-9857-E164537D7E51}">
      <dgm:prSet/>
      <dgm:spPr/>
      <dgm:t>
        <a:bodyPr/>
        <a:lstStyle/>
        <a:p>
          <a:endParaRPr lang="en-GB"/>
        </a:p>
      </dgm:t>
    </dgm:pt>
    <dgm:pt modelId="{98F8E1AB-FD95-4CED-94FD-B3B2BE279EAF}">
      <dgm:prSet phldrT="[Text]"/>
      <dgm:spPr>
        <a:solidFill>
          <a:srgbClr val="FF990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188 (11%)    Requires Improvement</a:t>
          </a:r>
          <a:endParaRPr lang="en-GB" dirty="0">
            <a:solidFill>
              <a:schemeClr val="tx1"/>
            </a:solidFill>
          </a:endParaRPr>
        </a:p>
      </dgm:t>
    </dgm:pt>
    <dgm:pt modelId="{5D31995B-4CE2-4F73-95AA-1C715EBA6093}" type="parTrans" cxnId="{D4F368B4-4337-40AD-BDFC-22FCF4C0550E}">
      <dgm:prSet/>
      <dgm:spPr/>
      <dgm:t>
        <a:bodyPr/>
        <a:lstStyle/>
        <a:p>
          <a:endParaRPr lang="en-GB"/>
        </a:p>
      </dgm:t>
    </dgm:pt>
    <dgm:pt modelId="{6BC6CD50-7E5E-423E-B23B-8E001A52D6B6}" type="sibTrans" cxnId="{D4F368B4-4337-40AD-BDFC-22FCF4C0550E}">
      <dgm:prSet/>
      <dgm:spPr/>
      <dgm:t>
        <a:bodyPr/>
        <a:lstStyle/>
        <a:p>
          <a:endParaRPr lang="en-GB"/>
        </a:p>
      </dgm:t>
    </dgm:pt>
    <dgm:pt modelId="{433CE683-9115-4C78-B594-73ACBECA995C}">
      <dgm:prSet phldrT="[Text]"/>
      <dgm:spPr>
        <a:solidFill>
          <a:srgbClr val="BF1000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64 (4%)    Inadequate</a:t>
          </a:r>
          <a:endParaRPr lang="en-GB" dirty="0">
            <a:solidFill>
              <a:schemeClr val="tx1"/>
            </a:solidFill>
          </a:endParaRPr>
        </a:p>
      </dgm:t>
    </dgm:pt>
    <dgm:pt modelId="{FFE7F189-C29A-4117-9996-384D604CD5AC}" type="parTrans" cxnId="{515623D9-4AA3-4541-82B0-20FDBCE6489E}">
      <dgm:prSet/>
      <dgm:spPr/>
      <dgm:t>
        <a:bodyPr/>
        <a:lstStyle/>
        <a:p>
          <a:endParaRPr lang="en-GB"/>
        </a:p>
      </dgm:t>
    </dgm:pt>
    <dgm:pt modelId="{7BB0F78B-0DE1-41ED-AAC7-60235251454E}" type="sibTrans" cxnId="{515623D9-4AA3-4541-82B0-20FDBCE6489E}">
      <dgm:prSet/>
      <dgm:spPr/>
      <dgm:t>
        <a:bodyPr/>
        <a:lstStyle/>
        <a:p>
          <a:endParaRPr lang="en-GB"/>
        </a:p>
      </dgm:t>
    </dgm:pt>
    <dgm:pt modelId="{C2711744-69C7-4AB8-BA08-1ED8E52BFFF9}" type="pres">
      <dgm:prSet presAssocID="{452125C3-B691-4FA6-8E19-C1E2077D9CE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7C8119-145E-401E-AA3E-7036D773D197}" type="pres">
      <dgm:prSet presAssocID="{DAB03E54-8452-45E4-B196-87C27DEC0938}" presName="compNode" presStyleCnt="0"/>
      <dgm:spPr/>
    </dgm:pt>
    <dgm:pt modelId="{51341410-0125-4D9B-8CC6-29F820BB0DAC}" type="pres">
      <dgm:prSet presAssocID="{DAB03E54-8452-45E4-B196-87C27DEC0938}" presName="aNode" presStyleLbl="bgShp" presStyleIdx="0" presStyleCnt="3"/>
      <dgm:spPr/>
      <dgm:t>
        <a:bodyPr/>
        <a:lstStyle/>
        <a:p>
          <a:endParaRPr lang="en-GB"/>
        </a:p>
      </dgm:t>
    </dgm:pt>
    <dgm:pt modelId="{C6ACB41C-F3AE-42DC-8422-E13168C4F718}" type="pres">
      <dgm:prSet presAssocID="{DAB03E54-8452-45E4-B196-87C27DEC0938}" presName="textNode" presStyleLbl="bgShp" presStyleIdx="0" presStyleCnt="3"/>
      <dgm:spPr/>
      <dgm:t>
        <a:bodyPr/>
        <a:lstStyle/>
        <a:p>
          <a:endParaRPr lang="en-GB"/>
        </a:p>
      </dgm:t>
    </dgm:pt>
    <dgm:pt modelId="{F85DDA09-B092-4438-B2F8-0E3A1F2A2EAA}" type="pres">
      <dgm:prSet presAssocID="{DAB03E54-8452-45E4-B196-87C27DEC0938}" presName="compChildNode" presStyleCnt="0"/>
      <dgm:spPr/>
    </dgm:pt>
    <dgm:pt modelId="{4A47F19F-AABF-499A-85FA-5D44F8D7EE9D}" type="pres">
      <dgm:prSet presAssocID="{DAB03E54-8452-45E4-B196-87C27DEC0938}" presName="theInnerList" presStyleCnt="0"/>
      <dgm:spPr/>
    </dgm:pt>
    <dgm:pt modelId="{E9F46124-7942-46A9-B322-76E946E5EFB8}" type="pres">
      <dgm:prSet presAssocID="{575F8748-3DDF-4E9A-8D31-7A43307A5389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619521-6D11-4012-8EAC-204544830E3A}" type="pres">
      <dgm:prSet presAssocID="{575F8748-3DDF-4E9A-8D31-7A43307A5389}" presName="aSpace2" presStyleCnt="0"/>
      <dgm:spPr/>
    </dgm:pt>
    <dgm:pt modelId="{443C26B0-A8FA-4206-8020-3D71DCFE8E33}" type="pres">
      <dgm:prSet presAssocID="{1C83C17A-2B86-44F3-B82A-8D65C2ACE580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B78D97-FB47-475D-9B1E-066BE016D472}" type="pres">
      <dgm:prSet presAssocID="{1C83C17A-2B86-44F3-B82A-8D65C2ACE580}" presName="aSpace2" presStyleCnt="0"/>
      <dgm:spPr/>
    </dgm:pt>
    <dgm:pt modelId="{5BF24B6C-6671-4D2A-9054-35859FACA7DE}" type="pres">
      <dgm:prSet presAssocID="{CDCC8978-78FE-4753-9EF4-F1D0F092E2AE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41A159-DA0D-48C4-8272-F35125E0FE28}" type="pres">
      <dgm:prSet presAssocID="{CDCC8978-78FE-4753-9EF4-F1D0F092E2AE}" presName="aSpace2" presStyleCnt="0"/>
      <dgm:spPr/>
    </dgm:pt>
    <dgm:pt modelId="{08C1FE46-4547-47AD-8B57-0D8C89E8F05A}" type="pres">
      <dgm:prSet presAssocID="{C88397D1-DFBE-41A4-BB70-0B66B715C1D4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352DB3-9BF9-4035-8FD5-E5CA52BE1BE1}" type="pres">
      <dgm:prSet presAssocID="{DAB03E54-8452-45E4-B196-87C27DEC0938}" presName="aSpace" presStyleCnt="0"/>
      <dgm:spPr/>
    </dgm:pt>
    <dgm:pt modelId="{325CAFA1-58CD-4D26-B266-DC79997E1F20}" type="pres">
      <dgm:prSet presAssocID="{CCDFFE5E-AB49-46E0-A68B-C9F584B8E3E6}" presName="compNode" presStyleCnt="0"/>
      <dgm:spPr/>
    </dgm:pt>
    <dgm:pt modelId="{FF50CF83-BD31-4269-85C5-1B6F0963553E}" type="pres">
      <dgm:prSet presAssocID="{CCDFFE5E-AB49-46E0-A68B-C9F584B8E3E6}" presName="aNode" presStyleLbl="bgShp" presStyleIdx="1" presStyleCnt="3" custScaleX="109765"/>
      <dgm:spPr/>
      <dgm:t>
        <a:bodyPr/>
        <a:lstStyle/>
        <a:p>
          <a:endParaRPr lang="en-GB"/>
        </a:p>
      </dgm:t>
    </dgm:pt>
    <dgm:pt modelId="{EFEA6300-527E-4678-8D47-7EC3CFCDF26F}" type="pres">
      <dgm:prSet presAssocID="{CCDFFE5E-AB49-46E0-A68B-C9F584B8E3E6}" presName="textNode" presStyleLbl="bgShp" presStyleIdx="1" presStyleCnt="3"/>
      <dgm:spPr/>
      <dgm:t>
        <a:bodyPr/>
        <a:lstStyle/>
        <a:p>
          <a:endParaRPr lang="en-GB"/>
        </a:p>
      </dgm:t>
    </dgm:pt>
    <dgm:pt modelId="{084C13F5-7357-4F8C-B12A-D9CAF30E9C83}" type="pres">
      <dgm:prSet presAssocID="{CCDFFE5E-AB49-46E0-A68B-C9F584B8E3E6}" presName="compChildNode" presStyleCnt="0"/>
      <dgm:spPr/>
    </dgm:pt>
    <dgm:pt modelId="{CF4FD40A-D412-466A-87BC-88241ED682B1}" type="pres">
      <dgm:prSet presAssocID="{CCDFFE5E-AB49-46E0-A68B-C9F584B8E3E6}" presName="theInnerList" presStyleCnt="0"/>
      <dgm:spPr/>
    </dgm:pt>
    <dgm:pt modelId="{F9A50AB1-D39E-4EE0-BC88-1EA974A1958F}" type="pres">
      <dgm:prSet presAssocID="{03E4159F-9466-4CE5-964F-F3CACF6848F0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40C2F7-C224-428B-BFC2-C605D3EFAAD5}" type="pres">
      <dgm:prSet presAssocID="{03E4159F-9466-4CE5-964F-F3CACF6848F0}" presName="aSpace2" presStyleCnt="0"/>
      <dgm:spPr/>
    </dgm:pt>
    <dgm:pt modelId="{FD42551E-2C43-4104-A6D0-C56B1D129F26}" type="pres">
      <dgm:prSet presAssocID="{1D762047-96BB-4F91-AA70-6E67AA7E61CA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1051A4-C479-4A51-84F8-65CDEE68AAEE}" type="pres">
      <dgm:prSet presAssocID="{1D762047-96BB-4F91-AA70-6E67AA7E61CA}" presName="aSpace2" presStyleCnt="0"/>
      <dgm:spPr/>
    </dgm:pt>
    <dgm:pt modelId="{A11F6C2C-0AD8-4D68-AD02-642C41AA8140}" type="pres">
      <dgm:prSet presAssocID="{B2056E21-3DA2-41B4-B755-EC0ADBA41C81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46A21B-C3D0-4F93-8CA0-062A2BAFCC7E}" type="pres">
      <dgm:prSet presAssocID="{B2056E21-3DA2-41B4-B755-EC0ADBA41C81}" presName="aSpace2" presStyleCnt="0"/>
      <dgm:spPr/>
    </dgm:pt>
    <dgm:pt modelId="{60FE0C13-7DFF-4514-990F-E0E89D8E143B}" type="pres">
      <dgm:prSet presAssocID="{2CB9B28E-B4DF-4814-9E72-16FFFA66F4A3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55ABA4-64E5-492A-A725-8159EDD38963}" type="pres">
      <dgm:prSet presAssocID="{CCDFFE5E-AB49-46E0-A68B-C9F584B8E3E6}" presName="aSpace" presStyleCnt="0"/>
      <dgm:spPr/>
    </dgm:pt>
    <dgm:pt modelId="{4122619B-B884-4B4D-9304-69C84FEAB4AA}" type="pres">
      <dgm:prSet presAssocID="{15373E54-1A7D-47FF-AFBE-CD2842889A7B}" presName="compNode" presStyleCnt="0"/>
      <dgm:spPr/>
    </dgm:pt>
    <dgm:pt modelId="{072E5E71-7631-4DA0-9CEA-026EE1415B88}" type="pres">
      <dgm:prSet presAssocID="{15373E54-1A7D-47FF-AFBE-CD2842889A7B}" presName="aNode" presStyleLbl="bgShp" presStyleIdx="2" presStyleCnt="3" custScaleX="109554"/>
      <dgm:spPr/>
      <dgm:t>
        <a:bodyPr/>
        <a:lstStyle/>
        <a:p>
          <a:endParaRPr lang="en-GB"/>
        </a:p>
      </dgm:t>
    </dgm:pt>
    <dgm:pt modelId="{A951DA70-F7C4-4BC4-AFC0-5F47B246AEC4}" type="pres">
      <dgm:prSet presAssocID="{15373E54-1A7D-47FF-AFBE-CD2842889A7B}" presName="textNode" presStyleLbl="bgShp" presStyleIdx="2" presStyleCnt="3"/>
      <dgm:spPr/>
      <dgm:t>
        <a:bodyPr/>
        <a:lstStyle/>
        <a:p>
          <a:endParaRPr lang="en-GB"/>
        </a:p>
      </dgm:t>
    </dgm:pt>
    <dgm:pt modelId="{0B126E3B-36E9-46C5-8BBF-5262A6E091FE}" type="pres">
      <dgm:prSet presAssocID="{15373E54-1A7D-47FF-AFBE-CD2842889A7B}" presName="compChildNode" presStyleCnt="0"/>
      <dgm:spPr/>
    </dgm:pt>
    <dgm:pt modelId="{B65A4DF5-18A9-4367-BF26-01C42953A75E}" type="pres">
      <dgm:prSet presAssocID="{15373E54-1A7D-47FF-AFBE-CD2842889A7B}" presName="theInnerList" presStyleCnt="0"/>
      <dgm:spPr/>
    </dgm:pt>
    <dgm:pt modelId="{60F5AC32-3AC7-4B61-AAEC-CDE72C62496E}" type="pres">
      <dgm:prSet presAssocID="{7AF00CCA-09FE-4B65-A7F2-8F48C035C637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D1E46F-2523-4962-93E1-E53D6DA717DB}" type="pres">
      <dgm:prSet presAssocID="{7AF00CCA-09FE-4B65-A7F2-8F48C035C637}" presName="aSpace2" presStyleCnt="0"/>
      <dgm:spPr/>
    </dgm:pt>
    <dgm:pt modelId="{0D366764-0147-402A-AD03-0B526376AB15}" type="pres">
      <dgm:prSet presAssocID="{DFC57828-3EAE-4C3F-B497-5D350F07DB85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F332C4-0500-4B26-8C5A-2C921BD13BE8}" type="pres">
      <dgm:prSet presAssocID="{DFC57828-3EAE-4C3F-B497-5D350F07DB85}" presName="aSpace2" presStyleCnt="0"/>
      <dgm:spPr/>
    </dgm:pt>
    <dgm:pt modelId="{9985DD8E-6E25-4EE7-8AA9-5C972ABDE929}" type="pres">
      <dgm:prSet presAssocID="{98F8E1AB-FD95-4CED-94FD-B3B2BE279EAF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5189F4-F7FD-49BB-A068-32BC6A737337}" type="pres">
      <dgm:prSet presAssocID="{98F8E1AB-FD95-4CED-94FD-B3B2BE279EAF}" presName="aSpace2" presStyleCnt="0"/>
      <dgm:spPr/>
    </dgm:pt>
    <dgm:pt modelId="{68156255-F120-4CB1-91CE-021F2E9E29C6}" type="pres">
      <dgm:prSet presAssocID="{433CE683-9115-4C78-B594-73ACBECA995C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8303C5-E152-4862-806D-9C01EDA90D5E}" srcId="{452125C3-B691-4FA6-8E19-C1E2077D9CEC}" destId="{15373E54-1A7D-47FF-AFBE-CD2842889A7B}" srcOrd="2" destOrd="0" parTransId="{C1AF1DDE-0D96-4051-8265-5A86115F1794}" sibTransId="{6A54F98C-866B-4DA3-A7B8-0DB6E6D916F9}"/>
    <dgm:cxn modelId="{881A0108-1A6C-4BCC-B8CE-7C186987067E}" srcId="{15373E54-1A7D-47FF-AFBE-CD2842889A7B}" destId="{7AF00CCA-09FE-4B65-A7F2-8F48C035C637}" srcOrd="0" destOrd="0" parTransId="{6D784E96-9406-4359-B362-240E62ACF960}" sibTransId="{A473EB2F-669A-4752-A873-51A102885E44}"/>
    <dgm:cxn modelId="{8C1AF97A-9C0C-4BA3-8DEF-D38519D0956B}" srcId="{DAB03E54-8452-45E4-B196-87C27DEC0938}" destId="{575F8748-3DDF-4E9A-8D31-7A43307A5389}" srcOrd="0" destOrd="0" parTransId="{2EAC8367-01FB-4CE6-B410-532F1B03D4BF}" sibTransId="{F7EE80D4-C351-4C4E-A360-118E2BF93668}"/>
    <dgm:cxn modelId="{D21B67EF-E710-418D-A21E-C094E048A421}" type="presOf" srcId="{DAB03E54-8452-45E4-B196-87C27DEC0938}" destId="{C6ACB41C-F3AE-42DC-8422-E13168C4F718}" srcOrd="1" destOrd="0" presId="urn:microsoft.com/office/officeart/2005/8/layout/lProcess2"/>
    <dgm:cxn modelId="{536BC7CD-A230-44E6-AE44-49457F17EEEF}" srcId="{DAB03E54-8452-45E4-B196-87C27DEC0938}" destId="{1C83C17A-2B86-44F3-B82A-8D65C2ACE580}" srcOrd="1" destOrd="0" parTransId="{E6B8C48D-67E1-4210-B5B0-FA67CDD0792E}" sibTransId="{99677A26-705F-45B2-9E8C-903FA5FB89CF}"/>
    <dgm:cxn modelId="{3166A83A-49E6-49E1-9AED-46A115B4A03C}" type="presOf" srcId="{7AF00CCA-09FE-4B65-A7F2-8F48C035C637}" destId="{60F5AC32-3AC7-4B61-AAEC-CDE72C62496E}" srcOrd="0" destOrd="0" presId="urn:microsoft.com/office/officeart/2005/8/layout/lProcess2"/>
    <dgm:cxn modelId="{5AA528FD-5E4E-4134-9B7A-9AA7B2C3878E}" srcId="{CCDFFE5E-AB49-46E0-A68B-C9F584B8E3E6}" destId="{1D762047-96BB-4F91-AA70-6E67AA7E61CA}" srcOrd="1" destOrd="0" parTransId="{BF6AFB8A-2514-4A76-B264-DD59880BA68B}" sibTransId="{945E588C-6A43-4141-95EB-E3981028F587}"/>
    <dgm:cxn modelId="{7A526549-4293-48C4-865F-B4343DE77F66}" type="presOf" srcId="{1C83C17A-2B86-44F3-B82A-8D65C2ACE580}" destId="{443C26B0-A8FA-4206-8020-3D71DCFE8E33}" srcOrd="0" destOrd="0" presId="urn:microsoft.com/office/officeart/2005/8/layout/lProcess2"/>
    <dgm:cxn modelId="{21FF5175-2346-44E8-BAEE-4B5EDA0C2FFD}" type="presOf" srcId="{CCDFFE5E-AB49-46E0-A68B-C9F584B8E3E6}" destId="{FF50CF83-BD31-4269-85C5-1B6F0963553E}" srcOrd="0" destOrd="0" presId="urn:microsoft.com/office/officeart/2005/8/layout/lProcess2"/>
    <dgm:cxn modelId="{DDD898C9-FD68-4ECB-9857-E164537D7E51}" srcId="{15373E54-1A7D-47FF-AFBE-CD2842889A7B}" destId="{DFC57828-3EAE-4C3F-B497-5D350F07DB85}" srcOrd="1" destOrd="0" parTransId="{2D27252F-472A-43FF-BC43-044ED900C818}" sibTransId="{21AF94C8-DF51-4494-9C14-0268F9BCCAF4}"/>
    <dgm:cxn modelId="{81B3D76A-88FA-46D0-B454-562C28B06A6E}" type="presOf" srcId="{DAB03E54-8452-45E4-B196-87C27DEC0938}" destId="{51341410-0125-4D9B-8CC6-29F820BB0DAC}" srcOrd="0" destOrd="0" presId="urn:microsoft.com/office/officeart/2005/8/layout/lProcess2"/>
    <dgm:cxn modelId="{ED207D94-14CC-4AA2-884C-48A0BBBF6800}" srcId="{CCDFFE5E-AB49-46E0-A68B-C9F584B8E3E6}" destId="{03E4159F-9466-4CE5-964F-F3CACF6848F0}" srcOrd="0" destOrd="0" parTransId="{EB6AEB9C-8125-42B0-99CB-192701C26A52}" sibTransId="{3D07589C-58D7-415E-B470-543AEBD0C8CB}"/>
    <dgm:cxn modelId="{BFC3624D-564B-4FE2-888E-F6471EC45639}" srcId="{CCDFFE5E-AB49-46E0-A68B-C9F584B8E3E6}" destId="{2CB9B28E-B4DF-4814-9E72-16FFFA66F4A3}" srcOrd="3" destOrd="0" parTransId="{3BF93D6F-19B0-48A7-AF8B-558925E38A6F}" sibTransId="{9F87E57D-617F-475D-B5AF-933999EB1B7E}"/>
    <dgm:cxn modelId="{DCEB5962-427F-40A6-B59E-DEB53C17B4E1}" type="presOf" srcId="{15373E54-1A7D-47FF-AFBE-CD2842889A7B}" destId="{A951DA70-F7C4-4BC4-AFC0-5F47B246AEC4}" srcOrd="1" destOrd="0" presId="urn:microsoft.com/office/officeart/2005/8/layout/lProcess2"/>
    <dgm:cxn modelId="{A16DE45E-FE16-49AE-8147-9461D11A2E29}" type="presOf" srcId="{1D762047-96BB-4F91-AA70-6E67AA7E61CA}" destId="{FD42551E-2C43-4104-A6D0-C56B1D129F26}" srcOrd="0" destOrd="0" presId="urn:microsoft.com/office/officeart/2005/8/layout/lProcess2"/>
    <dgm:cxn modelId="{CD78FAC2-3C0C-4CD5-99A9-30266D41EC7D}" type="presOf" srcId="{575F8748-3DDF-4E9A-8D31-7A43307A5389}" destId="{E9F46124-7942-46A9-B322-76E946E5EFB8}" srcOrd="0" destOrd="0" presId="urn:microsoft.com/office/officeart/2005/8/layout/lProcess2"/>
    <dgm:cxn modelId="{84649EB3-F3AB-4BA1-A01E-66258400C7A0}" srcId="{452125C3-B691-4FA6-8E19-C1E2077D9CEC}" destId="{CCDFFE5E-AB49-46E0-A68B-C9F584B8E3E6}" srcOrd="1" destOrd="0" parTransId="{8BD34953-48B9-4D42-A020-3B19A7B01869}" sibTransId="{58737062-E025-4FB5-B537-AEB64FA4A028}"/>
    <dgm:cxn modelId="{C04368F1-54CC-4D6D-9FD2-79ACCC0C2418}" type="presOf" srcId="{433CE683-9115-4C78-B594-73ACBECA995C}" destId="{68156255-F120-4CB1-91CE-021F2E9E29C6}" srcOrd="0" destOrd="0" presId="urn:microsoft.com/office/officeart/2005/8/layout/lProcess2"/>
    <dgm:cxn modelId="{B76CE8C0-66CF-48F1-982F-05A3682B8AD0}" type="presOf" srcId="{03E4159F-9466-4CE5-964F-F3CACF6848F0}" destId="{F9A50AB1-D39E-4EE0-BC88-1EA974A1958F}" srcOrd="0" destOrd="0" presId="urn:microsoft.com/office/officeart/2005/8/layout/lProcess2"/>
    <dgm:cxn modelId="{A5B0233B-8776-4D25-A54A-5E1AB5E3A614}" srcId="{DAB03E54-8452-45E4-B196-87C27DEC0938}" destId="{C88397D1-DFBE-41A4-BB70-0B66B715C1D4}" srcOrd="3" destOrd="0" parTransId="{D5E85731-B41F-4DC0-B90B-8348EC327C0D}" sibTransId="{8FB8685F-00C8-4594-B383-9A29FF6FC778}"/>
    <dgm:cxn modelId="{4940D20E-6761-4691-9FBD-55738BBDD4B4}" type="presOf" srcId="{C88397D1-DFBE-41A4-BB70-0B66B715C1D4}" destId="{08C1FE46-4547-47AD-8B57-0D8C89E8F05A}" srcOrd="0" destOrd="0" presId="urn:microsoft.com/office/officeart/2005/8/layout/lProcess2"/>
    <dgm:cxn modelId="{834D2BA3-D6CF-4102-9848-7F62C09A8BFA}" type="presOf" srcId="{15373E54-1A7D-47FF-AFBE-CD2842889A7B}" destId="{072E5E71-7631-4DA0-9CEA-026EE1415B88}" srcOrd="0" destOrd="0" presId="urn:microsoft.com/office/officeart/2005/8/layout/lProcess2"/>
    <dgm:cxn modelId="{A7ADF702-ADAC-4B3A-B961-CA59438883F7}" type="presOf" srcId="{2CB9B28E-B4DF-4814-9E72-16FFFA66F4A3}" destId="{60FE0C13-7DFF-4514-990F-E0E89D8E143B}" srcOrd="0" destOrd="0" presId="urn:microsoft.com/office/officeart/2005/8/layout/lProcess2"/>
    <dgm:cxn modelId="{D4F368B4-4337-40AD-BDFC-22FCF4C0550E}" srcId="{15373E54-1A7D-47FF-AFBE-CD2842889A7B}" destId="{98F8E1AB-FD95-4CED-94FD-B3B2BE279EAF}" srcOrd="2" destOrd="0" parTransId="{5D31995B-4CE2-4F73-95AA-1C715EBA6093}" sibTransId="{6BC6CD50-7E5E-423E-B23B-8E001A52D6B6}"/>
    <dgm:cxn modelId="{B7DF9049-3095-48FE-A08A-A54AA2D30319}" srcId="{DAB03E54-8452-45E4-B196-87C27DEC0938}" destId="{CDCC8978-78FE-4753-9EF4-F1D0F092E2AE}" srcOrd="2" destOrd="0" parTransId="{DE365DBC-7273-4757-BF46-B837FAFAA934}" sibTransId="{FEAEF8B0-A85B-4C09-83DF-5B5CC79A49EE}"/>
    <dgm:cxn modelId="{515623D9-4AA3-4541-82B0-20FDBCE6489E}" srcId="{15373E54-1A7D-47FF-AFBE-CD2842889A7B}" destId="{433CE683-9115-4C78-B594-73ACBECA995C}" srcOrd="3" destOrd="0" parTransId="{FFE7F189-C29A-4117-9996-384D604CD5AC}" sibTransId="{7BB0F78B-0DE1-41ED-AAC7-60235251454E}"/>
    <dgm:cxn modelId="{831F854E-D104-4C1C-BD45-668D1CC80F07}" type="presOf" srcId="{CDCC8978-78FE-4753-9EF4-F1D0F092E2AE}" destId="{5BF24B6C-6671-4D2A-9054-35859FACA7DE}" srcOrd="0" destOrd="0" presId="urn:microsoft.com/office/officeart/2005/8/layout/lProcess2"/>
    <dgm:cxn modelId="{2BA498C4-8044-4B02-B57B-2F65A0BF9604}" type="presOf" srcId="{452125C3-B691-4FA6-8E19-C1E2077D9CEC}" destId="{C2711744-69C7-4AB8-BA08-1ED8E52BFFF9}" srcOrd="0" destOrd="0" presId="urn:microsoft.com/office/officeart/2005/8/layout/lProcess2"/>
    <dgm:cxn modelId="{47E7FEB9-D902-4239-B2FC-CB6AF1CE44F3}" srcId="{452125C3-B691-4FA6-8E19-C1E2077D9CEC}" destId="{DAB03E54-8452-45E4-B196-87C27DEC0938}" srcOrd="0" destOrd="0" parTransId="{2C86BCD8-D920-473D-B777-E5C20DB18803}" sibTransId="{8F1FBDB4-2AC7-4216-BD92-58767C71AE8E}"/>
    <dgm:cxn modelId="{07B9A813-892E-4725-AFAD-86D668170808}" type="presOf" srcId="{CCDFFE5E-AB49-46E0-A68B-C9F584B8E3E6}" destId="{EFEA6300-527E-4678-8D47-7EC3CFCDF26F}" srcOrd="1" destOrd="0" presId="urn:microsoft.com/office/officeart/2005/8/layout/lProcess2"/>
    <dgm:cxn modelId="{38175CAB-4D02-4222-87BD-8380E45BF89A}" srcId="{CCDFFE5E-AB49-46E0-A68B-C9F584B8E3E6}" destId="{B2056E21-3DA2-41B4-B755-EC0ADBA41C81}" srcOrd="2" destOrd="0" parTransId="{52E55A70-7D6D-4C7B-BE16-37CB67CBDB09}" sibTransId="{1A4D9A30-B6EE-47B4-9008-EB1D78257073}"/>
    <dgm:cxn modelId="{E493E84C-9FD4-4E68-96C4-7766FF3B1375}" type="presOf" srcId="{98F8E1AB-FD95-4CED-94FD-B3B2BE279EAF}" destId="{9985DD8E-6E25-4EE7-8AA9-5C972ABDE929}" srcOrd="0" destOrd="0" presId="urn:microsoft.com/office/officeart/2005/8/layout/lProcess2"/>
    <dgm:cxn modelId="{7351436D-648B-42D8-956C-4C45AA39D32E}" type="presOf" srcId="{B2056E21-3DA2-41B4-B755-EC0ADBA41C81}" destId="{A11F6C2C-0AD8-4D68-AD02-642C41AA8140}" srcOrd="0" destOrd="0" presId="urn:microsoft.com/office/officeart/2005/8/layout/lProcess2"/>
    <dgm:cxn modelId="{9507087D-0510-414C-BF03-C85A3DD7DDEE}" type="presOf" srcId="{DFC57828-3EAE-4C3F-B497-5D350F07DB85}" destId="{0D366764-0147-402A-AD03-0B526376AB15}" srcOrd="0" destOrd="0" presId="urn:microsoft.com/office/officeart/2005/8/layout/lProcess2"/>
    <dgm:cxn modelId="{E18DB6A2-9009-4D0E-84CE-7B556F6CFB15}" type="presParOf" srcId="{C2711744-69C7-4AB8-BA08-1ED8E52BFFF9}" destId="{ED7C8119-145E-401E-AA3E-7036D773D197}" srcOrd="0" destOrd="0" presId="urn:microsoft.com/office/officeart/2005/8/layout/lProcess2"/>
    <dgm:cxn modelId="{84FDF168-40AB-45DE-AC56-A0DF8E0EF764}" type="presParOf" srcId="{ED7C8119-145E-401E-AA3E-7036D773D197}" destId="{51341410-0125-4D9B-8CC6-29F820BB0DAC}" srcOrd="0" destOrd="0" presId="urn:microsoft.com/office/officeart/2005/8/layout/lProcess2"/>
    <dgm:cxn modelId="{150571DC-AE67-456F-BDA9-10B0568591C0}" type="presParOf" srcId="{ED7C8119-145E-401E-AA3E-7036D773D197}" destId="{C6ACB41C-F3AE-42DC-8422-E13168C4F718}" srcOrd="1" destOrd="0" presId="urn:microsoft.com/office/officeart/2005/8/layout/lProcess2"/>
    <dgm:cxn modelId="{EA404ECB-80A5-480C-805F-0C82DE4C816D}" type="presParOf" srcId="{ED7C8119-145E-401E-AA3E-7036D773D197}" destId="{F85DDA09-B092-4438-B2F8-0E3A1F2A2EAA}" srcOrd="2" destOrd="0" presId="urn:microsoft.com/office/officeart/2005/8/layout/lProcess2"/>
    <dgm:cxn modelId="{F06B7823-6719-4208-AEEB-7F7FEC8A2F88}" type="presParOf" srcId="{F85DDA09-B092-4438-B2F8-0E3A1F2A2EAA}" destId="{4A47F19F-AABF-499A-85FA-5D44F8D7EE9D}" srcOrd="0" destOrd="0" presId="urn:microsoft.com/office/officeart/2005/8/layout/lProcess2"/>
    <dgm:cxn modelId="{537FEC71-7205-4653-9CD7-53FE4D4A2335}" type="presParOf" srcId="{4A47F19F-AABF-499A-85FA-5D44F8D7EE9D}" destId="{E9F46124-7942-46A9-B322-76E946E5EFB8}" srcOrd="0" destOrd="0" presId="urn:microsoft.com/office/officeart/2005/8/layout/lProcess2"/>
    <dgm:cxn modelId="{2667B359-2FD3-4D11-BDFC-379D8F5B3C75}" type="presParOf" srcId="{4A47F19F-AABF-499A-85FA-5D44F8D7EE9D}" destId="{10619521-6D11-4012-8EAC-204544830E3A}" srcOrd="1" destOrd="0" presId="urn:microsoft.com/office/officeart/2005/8/layout/lProcess2"/>
    <dgm:cxn modelId="{17321145-DB5C-43AB-B92B-ED08A875D9D4}" type="presParOf" srcId="{4A47F19F-AABF-499A-85FA-5D44F8D7EE9D}" destId="{443C26B0-A8FA-4206-8020-3D71DCFE8E33}" srcOrd="2" destOrd="0" presId="urn:microsoft.com/office/officeart/2005/8/layout/lProcess2"/>
    <dgm:cxn modelId="{F1FE89A6-3214-45AC-A834-150BE882F072}" type="presParOf" srcId="{4A47F19F-AABF-499A-85FA-5D44F8D7EE9D}" destId="{04B78D97-FB47-475D-9B1E-066BE016D472}" srcOrd="3" destOrd="0" presId="urn:microsoft.com/office/officeart/2005/8/layout/lProcess2"/>
    <dgm:cxn modelId="{C17600CD-5D32-48FD-B1A0-29150DB1E48E}" type="presParOf" srcId="{4A47F19F-AABF-499A-85FA-5D44F8D7EE9D}" destId="{5BF24B6C-6671-4D2A-9054-35859FACA7DE}" srcOrd="4" destOrd="0" presId="urn:microsoft.com/office/officeart/2005/8/layout/lProcess2"/>
    <dgm:cxn modelId="{B3150AB6-48EE-4E0F-B8A9-57912884C429}" type="presParOf" srcId="{4A47F19F-AABF-499A-85FA-5D44F8D7EE9D}" destId="{B141A159-DA0D-48C4-8272-F35125E0FE28}" srcOrd="5" destOrd="0" presId="urn:microsoft.com/office/officeart/2005/8/layout/lProcess2"/>
    <dgm:cxn modelId="{9C10458E-664B-4ECA-B961-82800C9B7D15}" type="presParOf" srcId="{4A47F19F-AABF-499A-85FA-5D44F8D7EE9D}" destId="{08C1FE46-4547-47AD-8B57-0D8C89E8F05A}" srcOrd="6" destOrd="0" presId="urn:microsoft.com/office/officeart/2005/8/layout/lProcess2"/>
    <dgm:cxn modelId="{F37ED695-D4F4-4FF6-A2A0-12ED9C48D75F}" type="presParOf" srcId="{C2711744-69C7-4AB8-BA08-1ED8E52BFFF9}" destId="{A5352DB3-9BF9-4035-8FD5-E5CA52BE1BE1}" srcOrd="1" destOrd="0" presId="urn:microsoft.com/office/officeart/2005/8/layout/lProcess2"/>
    <dgm:cxn modelId="{985928B9-1D16-48E6-80B5-FD870779FD17}" type="presParOf" srcId="{C2711744-69C7-4AB8-BA08-1ED8E52BFFF9}" destId="{325CAFA1-58CD-4D26-B266-DC79997E1F20}" srcOrd="2" destOrd="0" presId="urn:microsoft.com/office/officeart/2005/8/layout/lProcess2"/>
    <dgm:cxn modelId="{E307D7A9-6D82-4850-8716-29D601617440}" type="presParOf" srcId="{325CAFA1-58CD-4D26-B266-DC79997E1F20}" destId="{FF50CF83-BD31-4269-85C5-1B6F0963553E}" srcOrd="0" destOrd="0" presId="urn:microsoft.com/office/officeart/2005/8/layout/lProcess2"/>
    <dgm:cxn modelId="{4F106499-0429-453B-8C87-F329B66A52F2}" type="presParOf" srcId="{325CAFA1-58CD-4D26-B266-DC79997E1F20}" destId="{EFEA6300-527E-4678-8D47-7EC3CFCDF26F}" srcOrd="1" destOrd="0" presId="urn:microsoft.com/office/officeart/2005/8/layout/lProcess2"/>
    <dgm:cxn modelId="{5F502298-55FC-4166-8CC0-B4EE36C67D22}" type="presParOf" srcId="{325CAFA1-58CD-4D26-B266-DC79997E1F20}" destId="{084C13F5-7357-4F8C-B12A-D9CAF30E9C83}" srcOrd="2" destOrd="0" presId="urn:microsoft.com/office/officeart/2005/8/layout/lProcess2"/>
    <dgm:cxn modelId="{739282E0-BC58-4E9E-9B9F-030477A7A11C}" type="presParOf" srcId="{084C13F5-7357-4F8C-B12A-D9CAF30E9C83}" destId="{CF4FD40A-D412-466A-87BC-88241ED682B1}" srcOrd="0" destOrd="0" presId="urn:microsoft.com/office/officeart/2005/8/layout/lProcess2"/>
    <dgm:cxn modelId="{5D747E6D-6E0B-4BB9-A793-D1BC0DE51C50}" type="presParOf" srcId="{CF4FD40A-D412-466A-87BC-88241ED682B1}" destId="{F9A50AB1-D39E-4EE0-BC88-1EA974A1958F}" srcOrd="0" destOrd="0" presId="urn:microsoft.com/office/officeart/2005/8/layout/lProcess2"/>
    <dgm:cxn modelId="{8B897B4C-2EA7-42DD-9097-79C9618C99FA}" type="presParOf" srcId="{CF4FD40A-D412-466A-87BC-88241ED682B1}" destId="{3E40C2F7-C224-428B-BFC2-C605D3EFAAD5}" srcOrd="1" destOrd="0" presId="urn:microsoft.com/office/officeart/2005/8/layout/lProcess2"/>
    <dgm:cxn modelId="{2C7BDD13-A7CB-4E1B-9E69-FC6CAF79DE60}" type="presParOf" srcId="{CF4FD40A-D412-466A-87BC-88241ED682B1}" destId="{FD42551E-2C43-4104-A6D0-C56B1D129F26}" srcOrd="2" destOrd="0" presId="urn:microsoft.com/office/officeart/2005/8/layout/lProcess2"/>
    <dgm:cxn modelId="{5BB4BF04-C2BE-479F-8FFE-175CE31FF092}" type="presParOf" srcId="{CF4FD40A-D412-466A-87BC-88241ED682B1}" destId="{7E1051A4-C479-4A51-84F8-65CDEE68AAEE}" srcOrd="3" destOrd="0" presId="urn:microsoft.com/office/officeart/2005/8/layout/lProcess2"/>
    <dgm:cxn modelId="{B6B80D8F-79C3-407B-89E1-8C54402B996E}" type="presParOf" srcId="{CF4FD40A-D412-466A-87BC-88241ED682B1}" destId="{A11F6C2C-0AD8-4D68-AD02-642C41AA8140}" srcOrd="4" destOrd="0" presId="urn:microsoft.com/office/officeart/2005/8/layout/lProcess2"/>
    <dgm:cxn modelId="{E1C6C5D8-8887-4DEE-AD5E-45CBDF56334E}" type="presParOf" srcId="{CF4FD40A-D412-466A-87BC-88241ED682B1}" destId="{A646A21B-C3D0-4F93-8CA0-062A2BAFCC7E}" srcOrd="5" destOrd="0" presId="urn:microsoft.com/office/officeart/2005/8/layout/lProcess2"/>
    <dgm:cxn modelId="{875A6DC5-F04F-45B6-8016-D2BB69ABB89A}" type="presParOf" srcId="{CF4FD40A-D412-466A-87BC-88241ED682B1}" destId="{60FE0C13-7DFF-4514-990F-E0E89D8E143B}" srcOrd="6" destOrd="0" presId="urn:microsoft.com/office/officeart/2005/8/layout/lProcess2"/>
    <dgm:cxn modelId="{BE320CE0-FC3F-44AC-8932-EB267257EDCD}" type="presParOf" srcId="{C2711744-69C7-4AB8-BA08-1ED8E52BFFF9}" destId="{F455ABA4-64E5-492A-A725-8159EDD38963}" srcOrd="3" destOrd="0" presId="urn:microsoft.com/office/officeart/2005/8/layout/lProcess2"/>
    <dgm:cxn modelId="{A5184DD4-5907-4A18-B850-A749A7CDEFD6}" type="presParOf" srcId="{C2711744-69C7-4AB8-BA08-1ED8E52BFFF9}" destId="{4122619B-B884-4B4D-9304-69C84FEAB4AA}" srcOrd="4" destOrd="0" presId="urn:microsoft.com/office/officeart/2005/8/layout/lProcess2"/>
    <dgm:cxn modelId="{19A3CCE0-5901-4298-9197-55D2CF665C02}" type="presParOf" srcId="{4122619B-B884-4B4D-9304-69C84FEAB4AA}" destId="{072E5E71-7631-4DA0-9CEA-026EE1415B88}" srcOrd="0" destOrd="0" presId="urn:microsoft.com/office/officeart/2005/8/layout/lProcess2"/>
    <dgm:cxn modelId="{9C901BBD-51B4-4A87-AEBA-023D56013C4E}" type="presParOf" srcId="{4122619B-B884-4B4D-9304-69C84FEAB4AA}" destId="{A951DA70-F7C4-4BC4-AFC0-5F47B246AEC4}" srcOrd="1" destOrd="0" presId="urn:microsoft.com/office/officeart/2005/8/layout/lProcess2"/>
    <dgm:cxn modelId="{00800E19-4DBA-40D5-80CF-EEB9515DC2FC}" type="presParOf" srcId="{4122619B-B884-4B4D-9304-69C84FEAB4AA}" destId="{0B126E3B-36E9-46C5-8BBF-5262A6E091FE}" srcOrd="2" destOrd="0" presId="urn:microsoft.com/office/officeart/2005/8/layout/lProcess2"/>
    <dgm:cxn modelId="{044E468F-12D0-4159-8E6D-2B84484C19E6}" type="presParOf" srcId="{0B126E3B-36E9-46C5-8BBF-5262A6E091FE}" destId="{B65A4DF5-18A9-4367-BF26-01C42953A75E}" srcOrd="0" destOrd="0" presId="urn:microsoft.com/office/officeart/2005/8/layout/lProcess2"/>
    <dgm:cxn modelId="{1D86243E-AA1D-4BF9-851C-BB45CAC0A7F7}" type="presParOf" srcId="{B65A4DF5-18A9-4367-BF26-01C42953A75E}" destId="{60F5AC32-3AC7-4B61-AAEC-CDE72C62496E}" srcOrd="0" destOrd="0" presId="urn:microsoft.com/office/officeart/2005/8/layout/lProcess2"/>
    <dgm:cxn modelId="{A215C32C-C224-4838-9CEB-EAEBC4938787}" type="presParOf" srcId="{B65A4DF5-18A9-4367-BF26-01C42953A75E}" destId="{9DD1E46F-2523-4962-93E1-E53D6DA717DB}" srcOrd="1" destOrd="0" presId="urn:microsoft.com/office/officeart/2005/8/layout/lProcess2"/>
    <dgm:cxn modelId="{87BD22ED-B928-4EC3-A362-99382994FC42}" type="presParOf" srcId="{B65A4DF5-18A9-4367-BF26-01C42953A75E}" destId="{0D366764-0147-402A-AD03-0B526376AB15}" srcOrd="2" destOrd="0" presId="urn:microsoft.com/office/officeart/2005/8/layout/lProcess2"/>
    <dgm:cxn modelId="{A6640AEC-905C-45B3-82F7-9541EE5A127C}" type="presParOf" srcId="{B65A4DF5-18A9-4367-BF26-01C42953A75E}" destId="{C8F332C4-0500-4B26-8C5A-2C921BD13BE8}" srcOrd="3" destOrd="0" presId="urn:microsoft.com/office/officeart/2005/8/layout/lProcess2"/>
    <dgm:cxn modelId="{070C5500-FFC2-4DD5-9418-97C1450379F7}" type="presParOf" srcId="{B65A4DF5-18A9-4367-BF26-01C42953A75E}" destId="{9985DD8E-6E25-4EE7-8AA9-5C972ABDE929}" srcOrd="4" destOrd="0" presId="urn:microsoft.com/office/officeart/2005/8/layout/lProcess2"/>
    <dgm:cxn modelId="{7E4ABFA1-5B1A-40C0-86A2-DE5A00027775}" type="presParOf" srcId="{B65A4DF5-18A9-4367-BF26-01C42953A75E}" destId="{1F5189F4-F7FD-49BB-A068-32BC6A737337}" srcOrd="5" destOrd="0" presId="urn:microsoft.com/office/officeart/2005/8/layout/lProcess2"/>
    <dgm:cxn modelId="{C7761CF4-993E-4CFA-BD0C-9FFCA3ACD1CB}" type="presParOf" srcId="{B65A4DF5-18A9-4367-BF26-01C42953A75E}" destId="{68156255-F120-4CB1-91CE-021F2E9E29C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1817A-DEFC-4343-AD1E-4D05C5D801B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E94AFF-7139-44C6-B4F8-1F22D53D677F}">
      <dgm:prSet phldrT="[Text]"/>
      <dgm:spPr>
        <a:xfrm>
          <a:off x="2224537" y="432820"/>
          <a:ext cx="770500" cy="770500"/>
        </a:xfrm>
        <a:prstGeom prst="ellipse">
          <a:avLst/>
        </a:prstGeom>
        <a:solidFill>
          <a:srgbClr val="D2B6D3">
            <a:lumMod val="60000"/>
            <a:lumOff val="40000"/>
          </a:srgbClr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000000"/>
              </a:solidFill>
              <a:latin typeface="Arial"/>
              <a:ea typeface="ＭＳ Ｐゴシック"/>
              <a:cs typeface="+mn-cs"/>
            </a:rPr>
            <a:t>Provider feedback survey</a:t>
          </a:r>
          <a:endParaRPr lang="en-GB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gm:t>
    </dgm:pt>
    <dgm:pt modelId="{23962B86-5B8D-47D9-B83E-A47DDC3AC8D2}" type="parTrans" cxnId="{4DF4E2D3-A684-4D48-9185-F81D79D7D827}">
      <dgm:prSet/>
      <dgm:spPr/>
      <dgm:t>
        <a:bodyPr/>
        <a:lstStyle/>
        <a:p>
          <a:endParaRPr lang="en-GB"/>
        </a:p>
      </dgm:t>
    </dgm:pt>
    <dgm:pt modelId="{B63B829C-CABB-4B29-8C40-73EC77EDD2A9}" type="sibTrans" cxnId="{4DF4E2D3-A684-4D48-9185-F81D79D7D827}">
      <dgm:prSet/>
      <dgm:spPr/>
      <dgm:t>
        <a:bodyPr/>
        <a:lstStyle/>
        <a:p>
          <a:endParaRPr lang="en-GB"/>
        </a:p>
      </dgm:t>
    </dgm:pt>
    <dgm:pt modelId="{27EBCD92-92FF-4C66-9755-6E25B624D952}">
      <dgm:prSet phldrT="[Text]" custT="1"/>
      <dgm:spPr>
        <a:xfrm>
          <a:off x="372481" y="2200324"/>
          <a:ext cx="3089934" cy="51366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6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Answers to: Are providers making changes as a result of CQC’s activities? And what are the specific changes made? </a:t>
          </a:r>
          <a:endParaRPr lang="en-GB" sz="1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ＭＳ Ｐゴシック"/>
            <a:cs typeface="+mn-cs"/>
          </a:endParaRPr>
        </a:p>
      </dgm:t>
    </dgm:pt>
    <dgm:pt modelId="{EEFA344F-BD8A-458A-ADEB-36ADFBDFB21D}" type="parTrans" cxnId="{C4095905-0541-474D-9537-CB694C8286E5}">
      <dgm:prSet/>
      <dgm:spPr/>
      <dgm:t>
        <a:bodyPr/>
        <a:lstStyle/>
        <a:p>
          <a:endParaRPr lang="en-GB"/>
        </a:p>
      </dgm:t>
    </dgm:pt>
    <dgm:pt modelId="{E74A4471-6311-425E-A0A4-0B2E9F38564A}" type="sibTrans" cxnId="{C4095905-0541-474D-9537-CB694C8286E5}">
      <dgm:prSet/>
      <dgm:spPr/>
      <dgm:t>
        <a:bodyPr/>
        <a:lstStyle/>
        <a:p>
          <a:endParaRPr lang="en-GB"/>
        </a:p>
      </dgm:t>
    </dgm:pt>
    <dgm:pt modelId="{B86BDC3C-99ED-4ECE-B3A1-5FF6A19EC736}">
      <dgm:prSet phldrT="[Text]"/>
      <dgm:spPr>
        <a:xfrm>
          <a:off x="1716618" y="937614"/>
          <a:ext cx="770500" cy="770500"/>
        </a:xfrm>
        <a:prstGeom prst="ellipse">
          <a:avLst/>
        </a:prstGeom>
        <a:solidFill>
          <a:srgbClr val="754277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000000"/>
              </a:solidFill>
              <a:latin typeface="Arial"/>
              <a:ea typeface="ＭＳ Ｐゴシック"/>
              <a:cs typeface="+mn-cs"/>
            </a:rPr>
            <a:t>Inspection Team Survey</a:t>
          </a:r>
          <a:endParaRPr lang="en-GB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gm:t>
    </dgm:pt>
    <dgm:pt modelId="{C4CA17FB-E376-4867-B29C-A3E5441E9614}" type="sibTrans" cxnId="{D5780BFC-9148-4173-A678-8CCBA6C626C2}">
      <dgm:prSet/>
      <dgm:spPr/>
      <dgm:t>
        <a:bodyPr/>
        <a:lstStyle/>
        <a:p>
          <a:endParaRPr lang="en-GB"/>
        </a:p>
      </dgm:t>
    </dgm:pt>
    <dgm:pt modelId="{5BB9BE0E-96B6-4FE4-A4D6-50E18181C8B3}" type="parTrans" cxnId="{D5780BFC-9148-4173-A678-8CCBA6C626C2}">
      <dgm:prSet/>
      <dgm:spPr/>
      <dgm:t>
        <a:bodyPr/>
        <a:lstStyle/>
        <a:p>
          <a:endParaRPr lang="en-GB"/>
        </a:p>
      </dgm:t>
    </dgm:pt>
    <dgm:pt modelId="{823B4D19-02CE-4C82-90F1-E6CF294EDC8E}">
      <dgm:prSet phldrT="[Text]"/>
      <dgm:spPr>
        <a:xfrm>
          <a:off x="1179790" y="433057"/>
          <a:ext cx="770500" cy="770500"/>
        </a:xfrm>
        <a:prstGeom prst="ellipse">
          <a:avLst/>
        </a:prstGeom>
        <a:solidFill>
          <a:srgbClr val="9E63A3"/>
        </a:solidFill>
        <a:ln w="25400" cap="flat" cmpd="sng" algn="ctr">
          <a:solidFill>
            <a:srgbClr val="9E63A3"/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Frontline Staff Survey</a:t>
          </a:r>
          <a:endParaRPr lang="en-GB" dirty="0">
            <a:solidFill>
              <a:srgbClr val="FFFFFF"/>
            </a:solidFill>
            <a:latin typeface="Arial"/>
            <a:ea typeface="ＭＳ Ｐゴシック"/>
            <a:cs typeface="+mn-cs"/>
          </a:endParaRPr>
        </a:p>
      </dgm:t>
    </dgm:pt>
    <dgm:pt modelId="{39B1D1BD-2ABD-42CD-A51D-91C4C89C0D11}" type="sibTrans" cxnId="{9344DA77-8E93-4E5A-8E48-1EE0C9F86D4C}">
      <dgm:prSet/>
      <dgm:spPr/>
      <dgm:t>
        <a:bodyPr/>
        <a:lstStyle/>
        <a:p>
          <a:endParaRPr lang="en-GB"/>
        </a:p>
      </dgm:t>
    </dgm:pt>
    <dgm:pt modelId="{E879A772-F014-49B4-961A-BA77A5363BBD}" type="parTrans" cxnId="{9344DA77-8E93-4E5A-8E48-1EE0C9F86D4C}">
      <dgm:prSet/>
      <dgm:spPr/>
      <dgm:t>
        <a:bodyPr/>
        <a:lstStyle/>
        <a:p>
          <a:endParaRPr lang="en-GB"/>
        </a:p>
      </dgm:t>
    </dgm:pt>
    <dgm:pt modelId="{61C6060A-F628-4D6A-8130-1B42E170876F}">
      <dgm:prSet phldrT="[Text]" custLinFactNeighborX="1883" custLinFactNeighborY="9538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en-GB"/>
        </a:p>
      </dgm:t>
    </dgm:pt>
    <dgm:pt modelId="{BB24B6F8-0791-49D4-908A-DD1E04B220E6}" type="parTrans" cxnId="{6A66FBBF-A2B7-4220-96F3-6C5E5D1CC076}">
      <dgm:prSet/>
      <dgm:spPr/>
      <dgm:t>
        <a:bodyPr/>
        <a:lstStyle/>
        <a:p>
          <a:endParaRPr lang="en-GB"/>
        </a:p>
      </dgm:t>
    </dgm:pt>
    <dgm:pt modelId="{105D16AA-5BDF-4FAD-ABEF-91A7898D5806}" type="sibTrans" cxnId="{6A66FBBF-A2B7-4220-96F3-6C5E5D1CC076}">
      <dgm:prSet/>
      <dgm:spPr/>
      <dgm:t>
        <a:bodyPr/>
        <a:lstStyle/>
        <a:p>
          <a:endParaRPr lang="en-GB"/>
        </a:p>
      </dgm:t>
    </dgm:pt>
    <dgm:pt modelId="{51C338F7-8B80-4880-A16C-AA26363D1FDE}">
      <dgm:prSet phldrT="[Text]" custLinFactNeighborX="1883" custLinFactNeighborY="9538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en-GB"/>
        </a:p>
      </dgm:t>
    </dgm:pt>
    <dgm:pt modelId="{5A54FCEC-239C-42AD-A25F-49A003E9FD11}" type="parTrans" cxnId="{255876A8-BE75-493C-B293-D66E3C119DE1}">
      <dgm:prSet/>
      <dgm:spPr/>
      <dgm:t>
        <a:bodyPr/>
        <a:lstStyle/>
        <a:p>
          <a:endParaRPr lang="en-GB"/>
        </a:p>
      </dgm:t>
    </dgm:pt>
    <dgm:pt modelId="{13754FB7-1088-4A01-9D65-BE07EA82ABDC}" type="sibTrans" cxnId="{255876A8-BE75-493C-B293-D66E3C119DE1}">
      <dgm:prSet/>
      <dgm:spPr/>
      <dgm:t>
        <a:bodyPr/>
        <a:lstStyle/>
        <a:p>
          <a:endParaRPr lang="en-GB"/>
        </a:p>
      </dgm:t>
    </dgm:pt>
    <dgm:pt modelId="{7963E4E9-4B25-4E0F-BE1B-39C008B6BD91}">
      <dgm:prSet phldrT="[Text]" custLinFactNeighborX="1883" custLinFactNeighborY="9538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en-GB"/>
        </a:p>
      </dgm:t>
    </dgm:pt>
    <dgm:pt modelId="{DD03ADC2-53D5-4463-93DC-A8BC80622B23}" type="parTrans" cxnId="{8D249FA9-10C9-4C08-9B45-0A6A978B42FD}">
      <dgm:prSet/>
      <dgm:spPr/>
      <dgm:t>
        <a:bodyPr/>
        <a:lstStyle/>
        <a:p>
          <a:endParaRPr lang="en-GB"/>
        </a:p>
      </dgm:t>
    </dgm:pt>
    <dgm:pt modelId="{E04DE45D-D6E7-4B15-8372-5FDFCD9F1C1F}" type="sibTrans" cxnId="{8D249FA9-10C9-4C08-9B45-0A6A978B42FD}">
      <dgm:prSet/>
      <dgm:spPr/>
      <dgm:t>
        <a:bodyPr/>
        <a:lstStyle/>
        <a:p>
          <a:endParaRPr lang="en-GB"/>
        </a:p>
      </dgm:t>
    </dgm:pt>
    <dgm:pt modelId="{885E636A-2C6E-4A79-8286-274F8DCEF8E0}">
      <dgm:prSet phldrT="[Text]" custLinFactNeighborX="1883" custLinFactNeighborY="9538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en-GB"/>
        </a:p>
      </dgm:t>
    </dgm:pt>
    <dgm:pt modelId="{8627B36A-9342-4A7B-8AB8-CD9327635AC6}" type="parTrans" cxnId="{BF5B849F-ADA1-4CAD-A278-BBD43112DF18}">
      <dgm:prSet/>
      <dgm:spPr/>
      <dgm:t>
        <a:bodyPr/>
        <a:lstStyle/>
        <a:p>
          <a:endParaRPr lang="en-GB"/>
        </a:p>
      </dgm:t>
    </dgm:pt>
    <dgm:pt modelId="{83C44328-662A-45DB-A3FD-9A5633A759C1}" type="sibTrans" cxnId="{BF5B849F-ADA1-4CAD-A278-BBD43112DF18}">
      <dgm:prSet/>
      <dgm:spPr/>
      <dgm:t>
        <a:bodyPr/>
        <a:lstStyle/>
        <a:p>
          <a:endParaRPr lang="en-GB"/>
        </a:p>
      </dgm:t>
    </dgm:pt>
    <dgm:pt modelId="{2F0B5E23-D3A2-43C8-9ED7-51CD705F5DCD}" type="pres">
      <dgm:prSet presAssocID="{3E01817A-DEFC-4343-AD1E-4D05C5D801B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3FAA106-3CF7-424F-98BE-E939A73D1B4B}" type="pres">
      <dgm:prSet presAssocID="{3E01817A-DEFC-4343-AD1E-4D05C5D801B3}" presName="ellipse" presStyleLbl="trBgShp" presStyleIdx="0" presStyleCnt="1" custLinFactNeighborX="1541" custLinFactNeighborY="2820"/>
      <dgm:spPr>
        <a:xfrm>
          <a:off x="947622" y="132926"/>
          <a:ext cx="2208769" cy="767076"/>
        </a:xfrm>
        <a:prstGeom prst="ellipse">
          <a:avLst/>
        </a:prstGeom>
        <a:solidFill>
          <a:srgbClr val="E6E6E6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29ACE72A-F204-48F7-8803-ABEE29486163}" type="pres">
      <dgm:prSet presAssocID="{3E01817A-DEFC-4343-AD1E-4D05C5D801B3}" presName="arrow1" presStyleLbl="fgShp" presStyleIdx="0" presStyleCnt="1" custLinFactNeighborX="4772" custLinFactNeighborY="-15795"/>
      <dgm:spPr>
        <a:xfrm>
          <a:off x="1827793" y="1946333"/>
          <a:ext cx="428056" cy="273955"/>
        </a:xfrm>
        <a:prstGeom prst="downArrow">
          <a:avLst/>
        </a:prstGeom>
        <a:solidFill>
          <a:srgbClr val="E6E6E6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B61BE45E-76EB-48E1-86A6-52658F9E00A9}" type="pres">
      <dgm:prSet presAssocID="{3E01817A-DEFC-4343-AD1E-4D05C5D801B3}" presName="rectangle" presStyleLbl="revTx" presStyleIdx="0" presStyleCnt="1" custScaleX="150386" custLinFactNeighborX="-5059" custLinFactNeighborY="-16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249196-8EE9-4CF9-B5E5-8538B8429CE2}" type="pres">
      <dgm:prSet presAssocID="{823B4D19-02CE-4C82-90F1-E6CF294EDC8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7AADED-781C-4DCF-9308-7E6A927DB474}" type="pres">
      <dgm:prSet presAssocID="{B86BDC3C-99ED-4ECE-B3A1-5FF6A19EC736}" presName="item2" presStyleLbl="node1" presStyleIdx="1" presStyleCnt="3" custLinFactNeighborX="2725" custLinFactNeighborY="-87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B7875A-8020-4BB6-B9B0-ED12C90859D8}" type="pres">
      <dgm:prSet presAssocID="{27EBCD92-92FF-4C66-9755-6E25B624D952}" presName="item3" presStyleLbl="node1" presStyleIdx="2" presStyleCnt="3" custLinFactNeighborX="35254" custLinFactNeighborY="336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8C32F9-3371-42DF-9F68-E1918DF8F312}" type="pres">
      <dgm:prSet presAssocID="{3E01817A-DEFC-4343-AD1E-4D05C5D801B3}" presName="funnel" presStyleLbl="trAlignAcc1" presStyleIdx="0" presStyleCnt="1" custLinFactNeighborX="2296" custLinFactNeighborY="-12320"/>
      <dgm:spPr>
        <a:xfrm>
          <a:off x="877875" y="0"/>
          <a:ext cx="2397114" cy="1917691"/>
        </a:xfrm>
        <a:prstGeom prst="funnel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9BFC2"/>
          </a:solidFill>
          <a:prstDash val="solid"/>
        </a:ln>
        <a:effectLst/>
      </dgm:spPr>
      <dgm:t>
        <a:bodyPr/>
        <a:lstStyle/>
        <a:p>
          <a:endParaRPr lang="en-GB"/>
        </a:p>
      </dgm:t>
    </dgm:pt>
  </dgm:ptLst>
  <dgm:cxnLst>
    <dgm:cxn modelId="{E52FBC87-22E2-48A4-81A3-0795A769DB57}" type="presOf" srcId="{36E94AFF-7139-44C6-B4F8-1F22D53D677F}" destId="{7CB7875A-8020-4BB6-B9B0-ED12C90859D8}" srcOrd="0" destOrd="0" presId="urn:microsoft.com/office/officeart/2005/8/layout/funnel1"/>
    <dgm:cxn modelId="{01274051-B93B-4579-A146-769106A27698}" type="presOf" srcId="{B86BDC3C-99ED-4ECE-B3A1-5FF6A19EC736}" destId="{32249196-8EE9-4CF9-B5E5-8538B8429CE2}" srcOrd="0" destOrd="0" presId="urn:microsoft.com/office/officeart/2005/8/layout/funnel1"/>
    <dgm:cxn modelId="{C4095905-0541-474D-9537-CB694C8286E5}" srcId="{3E01817A-DEFC-4343-AD1E-4D05C5D801B3}" destId="{27EBCD92-92FF-4C66-9755-6E25B624D952}" srcOrd="3" destOrd="0" parTransId="{EEFA344F-BD8A-458A-ADEB-36ADFBDFB21D}" sibTransId="{E74A4471-6311-425E-A0A4-0B2E9F38564A}"/>
    <dgm:cxn modelId="{688CABF4-473A-41C0-B1F4-546F577D88F0}" type="presOf" srcId="{823B4D19-02CE-4C82-90F1-E6CF294EDC8E}" destId="{677AADED-781C-4DCF-9308-7E6A927DB474}" srcOrd="0" destOrd="0" presId="urn:microsoft.com/office/officeart/2005/8/layout/funnel1"/>
    <dgm:cxn modelId="{A04DB643-E1FE-4A1C-A6CE-2F162489318A}" type="presOf" srcId="{3E01817A-DEFC-4343-AD1E-4D05C5D801B3}" destId="{2F0B5E23-D3A2-43C8-9ED7-51CD705F5DCD}" srcOrd="0" destOrd="0" presId="urn:microsoft.com/office/officeart/2005/8/layout/funnel1"/>
    <dgm:cxn modelId="{BF5B849F-ADA1-4CAD-A278-BBD43112DF18}" srcId="{3E01817A-DEFC-4343-AD1E-4D05C5D801B3}" destId="{885E636A-2C6E-4A79-8286-274F8DCEF8E0}" srcOrd="7" destOrd="0" parTransId="{8627B36A-9342-4A7B-8AB8-CD9327635AC6}" sibTransId="{83C44328-662A-45DB-A3FD-9A5633A759C1}"/>
    <dgm:cxn modelId="{6A66FBBF-A2B7-4220-96F3-6C5E5D1CC076}" srcId="{3E01817A-DEFC-4343-AD1E-4D05C5D801B3}" destId="{61C6060A-F628-4D6A-8130-1B42E170876F}" srcOrd="4" destOrd="0" parTransId="{BB24B6F8-0791-49D4-908A-DD1E04B220E6}" sibTransId="{105D16AA-5BDF-4FAD-ABEF-91A7898D5806}"/>
    <dgm:cxn modelId="{9344DA77-8E93-4E5A-8E48-1EE0C9F86D4C}" srcId="{3E01817A-DEFC-4343-AD1E-4D05C5D801B3}" destId="{823B4D19-02CE-4C82-90F1-E6CF294EDC8E}" srcOrd="1" destOrd="0" parTransId="{E879A772-F014-49B4-961A-BA77A5363BBD}" sibTransId="{39B1D1BD-2ABD-42CD-A51D-91C4C89C0D11}"/>
    <dgm:cxn modelId="{8D249FA9-10C9-4C08-9B45-0A6A978B42FD}" srcId="{3E01817A-DEFC-4343-AD1E-4D05C5D801B3}" destId="{7963E4E9-4B25-4E0F-BE1B-39C008B6BD91}" srcOrd="6" destOrd="0" parTransId="{DD03ADC2-53D5-4463-93DC-A8BC80622B23}" sibTransId="{E04DE45D-D6E7-4B15-8372-5FDFCD9F1C1F}"/>
    <dgm:cxn modelId="{255876A8-BE75-493C-B293-D66E3C119DE1}" srcId="{3E01817A-DEFC-4343-AD1E-4D05C5D801B3}" destId="{51C338F7-8B80-4880-A16C-AA26363D1FDE}" srcOrd="5" destOrd="0" parTransId="{5A54FCEC-239C-42AD-A25F-49A003E9FD11}" sibTransId="{13754FB7-1088-4A01-9D65-BE07EA82ABDC}"/>
    <dgm:cxn modelId="{4DF4E2D3-A684-4D48-9185-F81D79D7D827}" srcId="{3E01817A-DEFC-4343-AD1E-4D05C5D801B3}" destId="{36E94AFF-7139-44C6-B4F8-1F22D53D677F}" srcOrd="0" destOrd="0" parTransId="{23962B86-5B8D-47D9-B83E-A47DDC3AC8D2}" sibTransId="{B63B829C-CABB-4B29-8C40-73EC77EDD2A9}"/>
    <dgm:cxn modelId="{D5780BFC-9148-4173-A678-8CCBA6C626C2}" srcId="{3E01817A-DEFC-4343-AD1E-4D05C5D801B3}" destId="{B86BDC3C-99ED-4ECE-B3A1-5FF6A19EC736}" srcOrd="2" destOrd="0" parTransId="{5BB9BE0E-96B6-4FE4-A4D6-50E18181C8B3}" sibTransId="{C4CA17FB-E376-4867-B29C-A3E5441E9614}"/>
    <dgm:cxn modelId="{E6E5ED96-9268-4E3C-B040-FF8CC72A4925}" type="presOf" srcId="{27EBCD92-92FF-4C66-9755-6E25B624D952}" destId="{B61BE45E-76EB-48E1-86A6-52658F9E00A9}" srcOrd="0" destOrd="0" presId="urn:microsoft.com/office/officeart/2005/8/layout/funnel1"/>
    <dgm:cxn modelId="{21CDFE42-F70C-4536-82B7-9C33C883EEEC}" type="presParOf" srcId="{2F0B5E23-D3A2-43C8-9ED7-51CD705F5DCD}" destId="{63FAA106-3CF7-424F-98BE-E939A73D1B4B}" srcOrd="0" destOrd="0" presId="urn:microsoft.com/office/officeart/2005/8/layout/funnel1"/>
    <dgm:cxn modelId="{50493520-037D-4438-AA14-6DA3CF5BEB66}" type="presParOf" srcId="{2F0B5E23-D3A2-43C8-9ED7-51CD705F5DCD}" destId="{29ACE72A-F204-48F7-8803-ABEE29486163}" srcOrd="1" destOrd="0" presId="urn:microsoft.com/office/officeart/2005/8/layout/funnel1"/>
    <dgm:cxn modelId="{DC97857D-087E-40C2-8978-60D88AB7B700}" type="presParOf" srcId="{2F0B5E23-D3A2-43C8-9ED7-51CD705F5DCD}" destId="{B61BE45E-76EB-48E1-86A6-52658F9E00A9}" srcOrd="2" destOrd="0" presId="urn:microsoft.com/office/officeart/2005/8/layout/funnel1"/>
    <dgm:cxn modelId="{93D8BDDB-21AF-4AD0-B5F0-B1A357776A67}" type="presParOf" srcId="{2F0B5E23-D3A2-43C8-9ED7-51CD705F5DCD}" destId="{32249196-8EE9-4CF9-B5E5-8538B8429CE2}" srcOrd="3" destOrd="0" presId="urn:microsoft.com/office/officeart/2005/8/layout/funnel1"/>
    <dgm:cxn modelId="{B832862F-449C-4206-BF96-3C980F99A663}" type="presParOf" srcId="{2F0B5E23-D3A2-43C8-9ED7-51CD705F5DCD}" destId="{677AADED-781C-4DCF-9308-7E6A927DB474}" srcOrd="4" destOrd="0" presId="urn:microsoft.com/office/officeart/2005/8/layout/funnel1"/>
    <dgm:cxn modelId="{8C70083C-7557-4344-87A9-79EBBAE933AE}" type="presParOf" srcId="{2F0B5E23-D3A2-43C8-9ED7-51CD705F5DCD}" destId="{7CB7875A-8020-4BB6-B9B0-ED12C90859D8}" srcOrd="5" destOrd="0" presId="urn:microsoft.com/office/officeart/2005/8/layout/funnel1"/>
    <dgm:cxn modelId="{B70736FE-93F0-4704-8054-C39FCC16BB47}" type="presParOf" srcId="{2F0B5E23-D3A2-43C8-9ED7-51CD705F5DCD}" destId="{F88C32F9-3371-42DF-9F68-E1918DF8F31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41410-0125-4D9B-8CC6-29F820BB0DAC}">
      <dsp:nvSpPr>
        <dsp:cNvPr id="0" name=""/>
        <dsp:cNvSpPr/>
      </dsp:nvSpPr>
      <dsp:spPr>
        <a:xfrm>
          <a:off x="3590" y="0"/>
          <a:ext cx="2233129" cy="4691608"/>
        </a:xfrm>
        <a:prstGeom prst="roundRect">
          <a:avLst>
            <a:gd name="adj" fmla="val 10000"/>
          </a:avLst>
        </a:prstGeom>
        <a:solidFill>
          <a:srgbClr val="87CFC5">
            <a:alpha val="49804"/>
          </a:srgbClr>
        </a:solidFill>
        <a:ln>
          <a:solidFill>
            <a:srgbClr val="00525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bg1"/>
              </a:solidFill>
            </a:rPr>
            <a:t>Hospitals</a:t>
          </a:r>
          <a:endParaRPr lang="en-GB" sz="2900" kern="1200" dirty="0">
            <a:solidFill>
              <a:schemeClr val="bg1"/>
            </a:solidFill>
          </a:endParaRPr>
        </a:p>
      </dsp:txBody>
      <dsp:txXfrm>
        <a:off x="3590" y="0"/>
        <a:ext cx="2233129" cy="1407482"/>
      </dsp:txXfrm>
    </dsp:sp>
    <dsp:sp modelId="{E9F46124-7942-46A9-B322-76E946E5EFB8}">
      <dsp:nvSpPr>
        <dsp:cNvPr id="0" name=""/>
        <dsp:cNvSpPr/>
      </dsp:nvSpPr>
      <dsp:spPr>
        <a:xfrm>
          <a:off x="226902" y="1407596"/>
          <a:ext cx="1786503" cy="68346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4 (2%)    Outstanding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46920" y="1427614"/>
        <a:ext cx="1746467" cy="643431"/>
      </dsp:txXfrm>
    </dsp:sp>
    <dsp:sp modelId="{443C26B0-A8FA-4206-8020-3D71DCFE8E33}">
      <dsp:nvSpPr>
        <dsp:cNvPr id="0" name=""/>
        <dsp:cNvSpPr/>
      </dsp:nvSpPr>
      <dsp:spPr>
        <a:xfrm>
          <a:off x="226902" y="2196213"/>
          <a:ext cx="1786503" cy="683467"/>
        </a:xfrm>
        <a:prstGeom prst="roundRect">
          <a:avLst>
            <a:gd name="adj" fmla="val 10000"/>
          </a:avLst>
        </a:prstGeom>
        <a:solidFill>
          <a:srgbClr val="4595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77 (36%)           Good</a:t>
          </a:r>
        </a:p>
      </dsp:txBody>
      <dsp:txXfrm>
        <a:off x="246920" y="2216231"/>
        <a:ext cx="1746467" cy="643431"/>
      </dsp:txXfrm>
    </dsp:sp>
    <dsp:sp modelId="{5BF24B6C-6671-4D2A-9054-35859FACA7DE}">
      <dsp:nvSpPr>
        <dsp:cNvPr id="0" name=""/>
        <dsp:cNvSpPr/>
      </dsp:nvSpPr>
      <dsp:spPr>
        <a:xfrm>
          <a:off x="226902" y="2984829"/>
          <a:ext cx="1786503" cy="683467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115 (55%)    Requires Improvement</a:t>
          </a:r>
        </a:p>
      </dsp:txBody>
      <dsp:txXfrm>
        <a:off x="246920" y="3004847"/>
        <a:ext cx="1746467" cy="643431"/>
      </dsp:txXfrm>
    </dsp:sp>
    <dsp:sp modelId="{08C1FE46-4547-47AD-8B57-0D8C89E8F05A}">
      <dsp:nvSpPr>
        <dsp:cNvPr id="0" name=""/>
        <dsp:cNvSpPr/>
      </dsp:nvSpPr>
      <dsp:spPr>
        <a:xfrm>
          <a:off x="226902" y="3773445"/>
          <a:ext cx="1786503" cy="683467"/>
        </a:xfrm>
        <a:prstGeom prst="roundRect">
          <a:avLst>
            <a:gd name="adj" fmla="val 10000"/>
          </a:avLst>
        </a:prstGeom>
        <a:solidFill>
          <a:srgbClr val="BF1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14 (7%)    Inadequate</a:t>
          </a:r>
        </a:p>
      </dsp:txBody>
      <dsp:txXfrm>
        <a:off x="246920" y="3793463"/>
        <a:ext cx="1746467" cy="643431"/>
      </dsp:txXfrm>
    </dsp:sp>
    <dsp:sp modelId="{FF50CF83-BD31-4269-85C5-1B6F0963553E}">
      <dsp:nvSpPr>
        <dsp:cNvPr id="0" name=""/>
        <dsp:cNvSpPr/>
      </dsp:nvSpPr>
      <dsp:spPr>
        <a:xfrm>
          <a:off x="2404204" y="0"/>
          <a:ext cx="2451194" cy="4691608"/>
        </a:xfrm>
        <a:prstGeom prst="roundRect">
          <a:avLst>
            <a:gd name="adj" fmla="val 10000"/>
          </a:avLst>
        </a:prstGeom>
        <a:solidFill>
          <a:srgbClr val="B5AF29">
            <a:alpha val="57255"/>
          </a:srgbClr>
        </a:solidFill>
        <a:ln>
          <a:solidFill>
            <a:srgbClr val="75722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bg1"/>
              </a:solidFill>
            </a:rPr>
            <a:t>Adult Social Care services</a:t>
          </a:r>
          <a:endParaRPr lang="en-GB" sz="2900" kern="1200" dirty="0">
            <a:solidFill>
              <a:schemeClr val="bg1"/>
            </a:solidFill>
          </a:endParaRPr>
        </a:p>
      </dsp:txBody>
      <dsp:txXfrm>
        <a:off x="2404204" y="0"/>
        <a:ext cx="2451194" cy="1407482"/>
      </dsp:txXfrm>
    </dsp:sp>
    <dsp:sp modelId="{F9A50AB1-D39E-4EE0-BC88-1EA974A1958F}">
      <dsp:nvSpPr>
        <dsp:cNvPr id="0" name=""/>
        <dsp:cNvSpPr/>
      </dsp:nvSpPr>
      <dsp:spPr>
        <a:xfrm>
          <a:off x="2736550" y="1407596"/>
          <a:ext cx="1786503" cy="68346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34 (&lt;0.5%)  Outstanding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756568" y="1427614"/>
        <a:ext cx="1746467" cy="643431"/>
      </dsp:txXfrm>
    </dsp:sp>
    <dsp:sp modelId="{FD42551E-2C43-4104-A6D0-C56B1D129F26}">
      <dsp:nvSpPr>
        <dsp:cNvPr id="0" name=""/>
        <dsp:cNvSpPr/>
      </dsp:nvSpPr>
      <dsp:spPr>
        <a:xfrm>
          <a:off x="2736550" y="2196213"/>
          <a:ext cx="1786503" cy="683467"/>
        </a:xfrm>
        <a:prstGeom prst="roundRect">
          <a:avLst>
            <a:gd name="adj" fmla="val 10000"/>
          </a:avLst>
        </a:prstGeom>
        <a:solidFill>
          <a:srgbClr val="4595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4241 (58%)       Good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756568" y="2216231"/>
        <a:ext cx="1746467" cy="643431"/>
      </dsp:txXfrm>
    </dsp:sp>
    <dsp:sp modelId="{A11F6C2C-0AD8-4D68-AD02-642C41AA8140}">
      <dsp:nvSpPr>
        <dsp:cNvPr id="0" name=""/>
        <dsp:cNvSpPr/>
      </dsp:nvSpPr>
      <dsp:spPr>
        <a:xfrm>
          <a:off x="2736550" y="2984829"/>
          <a:ext cx="1786503" cy="683467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2500 (34%) Requires Improvement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756568" y="3004847"/>
        <a:ext cx="1746467" cy="643431"/>
      </dsp:txXfrm>
    </dsp:sp>
    <dsp:sp modelId="{60FE0C13-7DFF-4514-990F-E0E89D8E143B}">
      <dsp:nvSpPr>
        <dsp:cNvPr id="0" name=""/>
        <dsp:cNvSpPr/>
      </dsp:nvSpPr>
      <dsp:spPr>
        <a:xfrm>
          <a:off x="2736550" y="3773445"/>
          <a:ext cx="1786503" cy="683467"/>
        </a:xfrm>
        <a:prstGeom prst="roundRect">
          <a:avLst>
            <a:gd name="adj" fmla="val 10000"/>
          </a:avLst>
        </a:prstGeom>
        <a:solidFill>
          <a:srgbClr val="BF1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512 (8%)  Inadequate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756568" y="3793463"/>
        <a:ext cx="1746467" cy="643431"/>
      </dsp:txXfrm>
    </dsp:sp>
    <dsp:sp modelId="{072E5E71-7631-4DA0-9CEA-026EE1415B88}">
      <dsp:nvSpPr>
        <dsp:cNvPr id="0" name=""/>
        <dsp:cNvSpPr/>
      </dsp:nvSpPr>
      <dsp:spPr>
        <a:xfrm>
          <a:off x="5022884" y="0"/>
          <a:ext cx="2446482" cy="4691608"/>
        </a:xfrm>
        <a:prstGeom prst="roundRect">
          <a:avLst>
            <a:gd name="adj" fmla="val 10000"/>
          </a:avLst>
        </a:prstGeom>
        <a:solidFill>
          <a:srgbClr val="85B5E3">
            <a:alpha val="51765"/>
          </a:srgbClr>
        </a:solidFill>
        <a:ln>
          <a:solidFill>
            <a:srgbClr val="3C5A9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bg1"/>
              </a:solidFill>
            </a:rPr>
            <a:t>Primary medical services</a:t>
          </a:r>
          <a:endParaRPr lang="en-GB" sz="2900" kern="1200" dirty="0">
            <a:solidFill>
              <a:schemeClr val="bg1"/>
            </a:solidFill>
          </a:endParaRPr>
        </a:p>
      </dsp:txBody>
      <dsp:txXfrm>
        <a:off x="5022884" y="0"/>
        <a:ext cx="2446482" cy="1407482"/>
      </dsp:txXfrm>
    </dsp:sp>
    <dsp:sp modelId="{60F5AC32-3AC7-4B61-AAEC-CDE72C62496E}">
      <dsp:nvSpPr>
        <dsp:cNvPr id="0" name=""/>
        <dsp:cNvSpPr/>
      </dsp:nvSpPr>
      <dsp:spPr>
        <a:xfrm>
          <a:off x="5352873" y="1407596"/>
          <a:ext cx="1786503" cy="68346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63 (4%)  Outstanding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372891" y="1427614"/>
        <a:ext cx="1746467" cy="643431"/>
      </dsp:txXfrm>
    </dsp:sp>
    <dsp:sp modelId="{0D366764-0147-402A-AD03-0B526376AB15}">
      <dsp:nvSpPr>
        <dsp:cNvPr id="0" name=""/>
        <dsp:cNvSpPr/>
      </dsp:nvSpPr>
      <dsp:spPr>
        <a:xfrm>
          <a:off x="5352873" y="2196213"/>
          <a:ext cx="1786503" cy="683467"/>
        </a:xfrm>
        <a:prstGeom prst="roundRect">
          <a:avLst>
            <a:gd name="adj" fmla="val 10000"/>
          </a:avLst>
        </a:prstGeom>
        <a:solidFill>
          <a:srgbClr val="4595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1315 (81%)         Good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372891" y="2216231"/>
        <a:ext cx="1746467" cy="643431"/>
      </dsp:txXfrm>
    </dsp:sp>
    <dsp:sp modelId="{9985DD8E-6E25-4EE7-8AA9-5C972ABDE929}">
      <dsp:nvSpPr>
        <dsp:cNvPr id="0" name=""/>
        <dsp:cNvSpPr/>
      </dsp:nvSpPr>
      <dsp:spPr>
        <a:xfrm>
          <a:off x="5352873" y="2984829"/>
          <a:ext cx="1786503" cy="683467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188 (11%)    Requires Improvement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372891" y="3004847"/>
        <a:ext cx="1746467" cy="643431"/>
      </dsp:txXfrm>
    </dsp:sp>
    <dsp:sp modelId="{68156255-F120-4CB1-91CE-021F2E9E29C6}">
      <dsp:nvSpPr>
        <dsp:cNvPr id="0" name=""/>
        <dsp:cNvSpPr/>
      </dsp:nvSpPr>
      <dsp:spPr>
        <a:xfrm>
          <a:off x="5352873" y="3773445"/>
          <a:ext cx="1786503" cy="683467"/>
        </a:xfrm>
        <a:prstGeom prst="roundRect">
          <a:avLst>
            <a:gd name="adj" fmla="val 10000"/>
          </a:avLst>
        </a:prstGeom>
        <a:solidFill>
          <a:srgbClr val="BF1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64 (4%)    Inadequate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5372891" y="3793463"/>
        <a:ext cx="1746467" cy="643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AA106-3CF7-424F-98BE-E939A73D1B4B}">
      <dsp:nvSpPr>
        <dsp:cNvPr id="0" name=""/>
        <dsp:cNvSpPr/>
      </dsp:nvSpPr>
      <dsp:spPr>
        <a:xfrm>
          <a:off x="711531" y="395325"/>
          <a:ext cx="2461593" cy="854878"/>
        </a:xfrm>
        <a:prstGeom prst="ellipse">
          <a:avLst/>
        </a:prstGeom>
        <a:solidFill>
          <a:srgbClr val="E6E6E6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CE72A-F204-48F7-8803-ABEE29486163}">
      <dsp:nvSpPr>
        <dsp:cNvPr id="0" name=""/>
        <dsp:cNvSpPr/>
      </dsp:nvSpPr>
      <dsp:spPr>
        <a:xfrm>
          <a:off x="1692450" y="2416301"/>
          <a:ext cx="477053" cy="305313"/>
        </a:xfrm>
        <a:prstGeom prst="downArrow">
          <a:avLst/>
        </a:prstGeom>
        <a:solidFill>
          <a:srgbClr val="E6E6E6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BE45E-76EB-48E1-86A6-52658F9E00A9}">
      <dsp:nvSpPr>
        <dsp:cNvPr id="0" name=""/>
        <dsp:cNvSpPr/>
      </dsp:nvSpPr>
      <dsp:spPr>
        <a:xfrm>
          <a:off x="70558" y="2699366"/>
          <a:ext cx="3443620" cy="57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Answers to: Are providers making changes as a result of CQC’s activities? And what are the specific changes made? </a:t>
          </a:r>
          <a:endParaRPr lang="en-GB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ＭＳ Ｐゴシック"/>
            <a:cs typeface="+mn-cs"/>
          </a:endParaRPr>
        </a:p>
      </dsp:txBody>
      <dsp:txXfrm>
        <a:off x="70558" y="2699366"/>
        <a:ext cx="3443620" cy="572463"/>
      </dsp:txXfrm>
    </dsp:sp>
    <dsp:sp modelId="{32249196-8EE9-4CF9-B5E5-8538B8429CE2}">
      <dsp:nvSpPr>
        <dsp:cNvPr id="0" name=""/>
        <dsp:cNvSpPr/>
      </dsp:nvSpPr>
      <dsp:spPr>
        <a:xfrm>
          <a:off x="1568550" y="1292120"/>
          <a:ext cx="858695" cy="858695"/>
        </a:xfrm>
        <a:prstGeom prst="ellipse">
          <a:avLst/>
        </a:prstGeom>
        <a:solidFill>
          <a:srgbClr val="754277">
            <a:lumMod val="40000"/>
            <a:lumOff val="6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000000"/>
              </a:solidFill>
              <a:latin typeface="Arial"/>
              <a:ea typeface="ＭＳ Ｐゴシック"/>
              <a:cs typeface="+mn-cs"/>
            </a:rPr>
            <a:t>Inspection Team Survey</a:t>
          </a:r>
          <a:endParaRPr lang="en-GB" sz="1000" kern="1200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sp:txBody>
      <dsp:txXfrm>
        <a:off x="1694303" y="1417873"/>
        <a:ext cx="607189" cy="607189"/>
      </dsp:txXfrm>
    </dsp:sp>
    <dsp:sp modelId="{677AADED-781C-4DCF-9308-7E6A927DB474}">
      <dsp:nvSpPr>
        <dsp:cNvPr id="0" name=""/>
        <dsp:cNvSpPr/>
      </dsp:nvSpPr>
      <dsp:spPr>
        <a:xfrm>
          <a:off x="977505" y="572532"/>
          <a:ext cx="858695" cy="858695"/>
        </a:xfrm>
        <a:prstGeom prst="ellipse">
          <a:avLst/>
        </a:prstGeom>
        <a:solidFill>
          <a:srgbClr val="9E63A3"/>
        </a:solidFill>
        <a:ln w="25400" cap="flat" cmpd="sng" algn="ctr">
          <a:solidFill>
            <a:srgbClr val="9E63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Frontline Staff Survey</a:t>
          </a:r>
          <a:endParaRPr lang="en-GB" sz="1000" kern="1200" dirty="0">
            <a:solidFill>
              <a:srgbClr val="FFFFFF"/>
            </a:solidFill>
            <a:latin typeface="Arial"/>
            <a:ea typeface="ＭＳ Ｐゴシック"/>
            <a:cs typeface="+mn-cs"/>
          </a:endParaRPr>
        </a:p>
      </dsp:txBody>
      <dsp:txXfrm>
        <a:off x="1103258" y="698285"/>
        <a:ext cx="607189" cy="607189"/>
      </dsp:txXfrm>
    </dsp:sp>
    <dsp:sp modelId="{7CB7875A-8020-4BB6-B9B0-ED12C90859D8}">
      <dsp:nvSpPr>
        <dsp:cNvPr id="0" name=""/>
        <dsp:cNvSpPr/>
      </dsp:nvSpPr>
      <dsp:spPr>
        <a:xfrm>
          <a:off x="2134607" y="729546"/>
          <a:ext cx="858695" cy="858695"/>
        </a:xfrm>
        <a:prstGeom prst="ellipse">
          <a:avLst/>
        </a:prstGeom>
        <a:solidFill>
          <a:srgbClr val="D2B6D3">
            <a:lumMod val="60000"/>
            <a:lumOff val="40000"/>
          </a:srgbClr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000000"/>
              </a:solidFill>
              <a:latin typeface="Arial"/>
              <a:ea typeface="ＭＳ Ｐゴシック"/>
              <a:cs typeface="+mn-cs"/>
            </a:rPr>
            <a:t>Provider feedback survey</a:t>
          </a:r>
          <a:endParaRPr lang="en-GB" sz="1000" kern="1200" dirty="0">
            <a:solidFill>
              <a:srgbClr val="000000"/>
            </a:solidFill>
            <a:latin typeface="Arial"/>
            <a:ea typeface="ＭＳ Ｐゴシック"/>
            <a:cs typeface="+mn-cs"/>
          </a:endParaRPr>
        </a:p>
      </dsp:txBody>
      <dsp:txXfrm>
        <a:off x="2260360" y="855299"/>
        <a:ext cx="607189" cy="607189"/>
      </dsp:txXfrm>
    </dsp:sp>
    <dsp:sp modelId="{F88C32F9-3371-42DF-9F68-E1918DF8F312}">
      <dsp:nvSpPr>
        <dsp:cNvPr id="0" name=""/>
        <dsp:cNvSpPr/>
      </dsp:nvSpPr>
      <dsp:spPr>
        <a:xfrm>
          <a:off x="633801" y="2963"/>
          <a:ext cx="2671496" cy="2137197"/>
        </a:xfrm>
        <a:prstGeom prst="funnel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9BFC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178" cy="49418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>
                <a:latin typeface="Arial" pitchFamily="1" charset="0"/>
                <a:ea typeface="ヒラギノ角ゴ Pro W3" pitchFamily="1" charset="-128"/>
                <a:cs typeface="ヒラギノ角ゴ Pro W3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903" y="0"/>
            <a:ext cx="2913178" cy="494187"/>
          </a:xfrm>
          <a:prstGeom prst="rect">
            <a:avLst/>
          </a:prstGeom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ヒラギノ角ゴ Pro W3" pitchFamily="-16" charset="-128"/>
              </a:defRPr>
            </a:lvl1pPr>
          </a:lstStyle>
          <a:p>
            <a:pPr>
              <a:defRPr/>
            </a:pPr>
            <a:fld id="{9E5AE91F-4A2B-4D1C-8109-D13515E93EA1}" type="datetime1">
              <a:rPr lang="en-US" altLang="en-US"/>
              <a:pPr>
                <a:defRPr/>
              </a:pPr>
              <a:t>9/25/2015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13178" cy="494187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>
                <a:latin typeface="Arial" pitchFamily="1" charset="0"/>
                <a:ea typeface="ヒラギノ角ゴ Pro W3" pitchFamily="1" charset="-128"/>
                <a:cs typeface="ヒラギノ角ゴ Pro W3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903" y="9378485"/>
            <a:ext cx="2913178" cy="494187"/>
          </a:xfrm>
          <a:prstGeom prst="rect">
            <a:avLst/>
          </a:prstGeom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ヒラギノ角ゴ Pro W3" pitchFamily="-16" charset="-128"/>
              </a:defRPr>
            </a:lvl1pPr>
          </a:lstStyle>
          <a:p>
            <a:pPr>
              <a:defRPr/>
            </a:pPr>
            <a:fld id="{EE37DD57-05F8-4567-992E-C18D42538F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5581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178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ヒラギノ角ゴ Pro W3" pitchFamily="1" charset="-128"/>
                <a:cs typeface="ヒラギノ角ゴ Pro W3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9903" y="0"/>
            <a:ext cx="2913178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1" charset="0"/>
                <a:ea typeface="ヒラギノ角ゴ Pro W3" pitchFamily="1" charset="-128"/>
                <a:cs typeface="ヒラギノ角ゴ Pro W3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1" y="4690822"/>
            <a:ext cx="5380348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85"/>
            <a:ext cx="2913178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ヒラギノ角ゴ Pro W3" pitchFamily="1" charset="-128"/>
                <a:cs typeface="ヒラギノ角ゴ Pro W3" pitchFamily="1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9903" y="9378485"/>
            <a:ext cx="2913178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ヒラギノ角ゴ Pro W3" pitchFamily="-16" charset="-128"/>
              </a:defRPr>
            </a:lvl1pPr>
          </a:lstStyle>
          <a:p>
            <a:pPr>
              <a:defRPr/>
            </a:pPr>
            <a:fld id="{8E1F4102-6FB9-4E35-AFBE-B07FB668FE4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29050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ヒラギノ角ゴ Pro W3" pitchFamily="1" charset="-128"/>
        <a:cs typeface="ヒラギノ角ゴ Pro W3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ヒラギノ角ゴ Pro W3" pitchFamily="1" charset="-128"/>
        <a:cs typeface="ヒラギノ角ゴ Pro W3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ヒラギノ角ゴ Pro W3" pitchFamily="1" charset="-128"/>
        <a:cs typeface="ヒラギノ角ゴ Pro W3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ヒラギノ角ゴ Pro W3" pitchFamily="1" charset="-128"/>
        <a:cs typeface="ヒラギノ角ゴ Pro W3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ヒラギノ角ゴ Pro W3" pitchFamily="1" charset="-128"/>
        <a:cs typeface="ヒラギノ角ゴ Pro W3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08332" y="9378485"/>
            <a:ext cx="2914748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24" tIns="45012" rIns="90024" bIns="45012" anchor="b"/>
          <a:lstStyle>
            <a:lvl1pPr defTabSz="9080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/>
            <a:fld id="{825DE45C-3A93-480F-AA4D-58A148FA4BE3}" type="slidenum">
              <a:rPr lang="en-GB" altLang="en-US" sz="1200"/>
              <a:pPr algn="r"/>
              <a:t>1</a:t>
            </a:fld>
            <a:endParaRPr lang="en-GB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38713" cy="37052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151" y="4690822"/>
            <a:ext cx="5380348" cy="44445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24" tIns="45012" rIns="90024" bIns="45012"/>
          <a:lstStyle/>
          <a:p>
            <a:pPr eaLnBrk="1" hangingPunct="1">
              <a:lnSpc>
                <a:spcPct val="90000"/>
              </a:lnSpc>
            </a:pPr>
            <a:endParaRPr lang="en-GB" altLang="en-US" smtClean="0">
              <a:latin typeface="Arial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>
              <a:latin typeface="Arial" pitchFamily="34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147" indent="-170147">
              <a:buFont typeface="Arial" panose="020B0604020202020204" pitchFamily="34" charset="0"/>
              <a:buChar char="•"/>
              <a:defRPr/>
            </a:pPr>
            <a:endParaRPr lang="en-GB" altLang="en-US" dirty="0" smtClean="0"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37304" indent="-283578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34313" indent="-226863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588038" indent="-226863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41764" indent="-226863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495489" indent="-226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49214" indent="-226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02940" indent="-226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56665" indent="-226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3C5377A6-FE46-4E50-979F-790C1E84DAD0}" type="slidenum">
              <a:rPr lang="en-GB" altLang="en-US" sz="1200">
                <a:solidFill>
                  <a:prstClr val="black"/>
                </a:solidFill>
              </a:rPr>
              <a:pPr/>
              <a:t>15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0147" indent="-170147">
              <a:buFont typeface="Arial" panose="020B0604020202020204" pitchFamily="34" charset="0"/>
              <a:buChar char="•"/>
              <a:defRPr/>
            </a:pPr>
            <a:endParaRPr lang="en-GB" altLang="en-US" dirty="0" smtClean="0"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37304" indent="-283578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34313" indent="-226863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588038" indent="-226863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41764" indent="-226863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495489" indent="-226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49214" indent="-226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02940" indent="-226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56665" indent="-226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3C5377A6-FE46-4E50-979F-790C1E84DAD0}" type="slidenum">
              <a:rPr lang="en-GB" altLang="en-US" sz="1200">
                <a:solidFill>
                  <a:prstClr val="black"/>
                </a:solidFill>
              </a:rPr>
              <a:pPr/>
              <a:t>16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296" y="4690822"/>
            <a:ext cx="5842059" cy="4442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b="1">
              <a:latin typeface="Arial" charset="0"/>
              <a:ea typeface="ヒラギノ角ゴ Pro W3" pitchFamily="-16" charset="-128"/>
            </a:endParaRPr>
          </a:p>
          <a:p>
            <a:endParaRPr lang="en-GB" altLang="en-US" sz="140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1F4102-6FB9-4E35-AFBE-B07FB668FE43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215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90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hape 91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>
              <a:latin typeface="Arial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GB" altLang="en-US" sz="140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Generic inspection structures and timelines (6)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>
              <a:latin typeface="Arial" pitchFamily="34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>
              <a:latin typeface="Arial" pitchFamily="34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>
              <a:latin typeface="Arial" pitchFamily="34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>
              <a:latin typeface="Arial" pitchFamily="34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CF31-C4BF-4913-ADD0-E4FEFA2F15D7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3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1600" y="485775"/>
            <a:ext cx="1933575" cy="56308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485775"/>
            <a:ext cx="5651500" cy="56308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EC358-B93E-4A16-AB1F-B2A52270B840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3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47700" y="485775"/>
            <a:ext cx="7737475" cy="56308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7EC1-6A10-4DEE-A0BA-2BE8166ECD3C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41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85775"/>
            <a:ext cx="5578475" cy="9064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7700" y="1798638"/>
            <a:ext cx="7737475" cy="4318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E46AA-A9C7-4DC2-86AE-1A2F8E6256B7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85775"/>
            <a:ext cx="5578475" cy="9064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07594-4293-49F7-8CE9-6EF11ADBE1F3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7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E8D6-8C0D-40F8-9DFD-01B434B7569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0788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3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99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351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2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7E6D7-FE3D-4E2D-A153-0F1965089B24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90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86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594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146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172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20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03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99D0-ED7D-4EEB-B233-B751ECEF24D2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9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A6C3-C533-4CD7-A469-1DB73A9DC118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02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2E29-5C98-4C9D-A65D-94C3152E6AC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74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208A-4BD5-4E93-BF9E-8FB09F62FF47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4D111-6F59-478F-9340-A8BCF369DD8D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87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1A019-DB61-4C7D-B176-F07C5A6E7F52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22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F92F-DA3C-4613-929D-16BFFF9A9CF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28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E6CE-DFF8-4C51-A13D-A3A504BB4962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81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38561-1B99-4FD1-A39A-77E9FD90C687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45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69B0-9019-4791-B10E-A1F7E4DFC89A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45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1600" y="485775"/>
            <a:ext cx="1933575" cy="56308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485775"/>
            <a:ext cx="5651500" cy="56308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50B10-0AEA-4190-834F-1AE720145E5C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96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47700" y="485775"/>
            <a:ext cx="7737475" cy="56308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145D-3F8C-4B94-A196-2E3B233EE065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61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85775"/>
            <a:ext cx="5578475" cy="9064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7700" y="1798638"/>
            <a:ext cx="7737475" cy="4318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30CBC-0D23-4734-B11D-2479FEC9C0DA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85775"/>
            <a:ext cx="5578475" cy="9064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F81DE-D2BD-463F-8088-3593E2FD5344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4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45"/>
          <p:cNvSpPr>
            <a:spLocks noChangeArrowheads="1"/>
          </p:cNvSpPr>
          <p:nvPr/>
        </p:nvSpPr>
        <p:spPr bwMode="ltGray">
          <a:xfrm flipV="1">
            <a:off x="449264" y="2043113"/>
            <a:ext cx="6118225" cy="2159000"/>
          </a:xfrm>
          <a:prstGeom prst="roundRect">
            <a:avLst>
              <a:gd name="adj" fmla="val 4407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eaLnBrk="1" hangingPunct="1"/>
            <a:endParaRPr lang="en-US" sz="16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5" name="Picture 146" descr="CQC_logo_CMY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71551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McK Title Elements" hidden="1"/>
          <p:cNvGrpSpPr>
            <a:grpSpLocks/>
          </p:cNvGrpSpPr>
          <p:nvPr/>
        </p:nvGrpSpPr>
        <p:grpSpPr bwMode="auto">
          <a:xfrm>
            <a:off x="647700" y="5246688"/>
            <a:ext cx="5035550" cy="493712"/>
            <a:chOff x="1663" y="3106"/>
            <a:chExt cx="3109" cy="305"/>
          </a:xfrm>
        </p:grpSpPr>
        <p:sp>
          <p:nvSpPr>
            <p:cNvPr id="7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Document type</a:t>
              </a:r>
            </a:p>
          </p:txBody>
        </p:sp>
        <p:sp>
          <p:nvSpPr>
            <p:cNvPr id="8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Date</a:t>
              </a:r>
            </a:p>
          </p:txBody>
        </p:sp>
      </p:grp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7701" y="3391907"/>
            <a:ext cx="5708275" cy="30777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47701" y="2190589"/>
            <a:ext cx="5708275" cy="538609"/>
          </a:xfrm>
          <a:prstGeom prst="rect">
            <a:avLst/>
          </a:prstGeom>
        </p:spPr>
        <p:txBody>
          <a:bodyPr anchor="t"/>
          <a:lstStyle>
            <a:lvl1pPr>
              <a:defRPr sz="35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889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2B5A-083A-491F-A42C-89F2B42499A9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62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9264"/>
            <a:ext cx="8189664" cy="64928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31" y="1769877"/>
            <a:ext cx="2618325" cy="1143170"/>
          </a:xfrm>
          <a:ln>
            <a:noFill/>
          </a:ln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177812" y="1775138"/>
            <a:ext cx="2618325" cy="1143170"/>
          </a:xfr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986124" y="1775138"/>
            <a:ext cx="2618325" cy="1143170"/>
          </a:xfr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7605" y="1277434"/>
            <a:ext cx="2617788" cy="492443"/>
          </a:xfrm>
          <a:solidFill>
            <a:schemeClr val="accent2"/>
          </a:solidFill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3848" y="1277434"/>
            <a:ext cx="2617788" cy="492443"/>
          </a:xfrm>
          <a:solidFill>
            <a:schemeClr val="accent2"/>
          </a:solidFill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12160" y="1277434"/>
            <a:ext cx="2617788" cy="492443"/>
          </a:xfrm>
          <a:solidFill>
            <a:schemeClr val="accent2"/>
          </a:solidFill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8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9264"/>
            <a:ext cx="8189664" cy="64928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31" y="1697868"/>
            <a:ext cx="3890103" cy="901346"/>
          </a:xfrm>
          <a:ln>
            <a:noFill/>
          </a:ln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9979" y="1703130"/>
            <a:ext cx="3890103" cy="901346"/>
          </a:xfr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7604" y="1454588"/>
            <a:ext cx="3916364" cy="246221"/>
          </a:xfrm>
          <a:solidFill>
            <a:schemeClr val="accent2"/>
          </a:solidFill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63718" y="1454588"/>
            <a:ext cx="3916364" cy="246221"/>
          </a:xfrm>
          <a:solidFill>
            <a:schemeClr val="accent2"/>
          </a:solidFill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216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486" y="1268761"/>
            <a:ext cx="8208962" cy="123110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3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72EF-7E4D-4547-BA18-E179CE9042EA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5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9F3C0-77E7-45CE-BECC-F179B1A1C7BA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2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6A3F0-0E36-4B9F-9A32-828F6229E717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29AD-3BEA-4BAE-9BF8-CC7A4ADD84F6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7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1EDD-CA76-4F8D-97CF-63DB529F36A2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3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41.xml"/><Relationship Id="rId21" Type="http://schemas.openxmlformats.org/officeDocument/2006/relationships/tags" Target="../tags/tag15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40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39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24" Type="http://schemas.openxmlformats.org/officeDocument/2006/relationships/image" Target="../media/image1.emf"/><Relationship Id="rId5" Type="http://schemas.openxmlformats.org/officeDocument/2006/relationships/theme" Target="../theme/theme4.xml"/><Relationship Id="rId15" Type="http://schemas.openxmlformats.org/officeDocument/2006/relationships/tags" Target="../tags/tag9.xml"/><Relationship Id="rId23" Type="http://schemas.openxmlformats.org/officeDocument/2006/relationships/image" Target="../media/image3.emf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42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49263" y="449263"/>
            <a:ext cx="8277225" cy="990600"/>
          </a:xfrm>
          <a:prstGeom prst="roundRect">
            <a:avLst>
              <a:gd name="adj" fmla="val 7213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6" charset="-128"/>
              </a:defRPr>
            </a:lvl9pPr>
          </a:lstStyle>
          <a:p>
            <a:pPr>
              <a:defRPr/>
            </a:pP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85775"/>
            <a:ext cx="55784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77374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5F286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489176D-7F0B-42B4-8F5E-B778870F53A0}" type="slidenum">
              <a:rPr lang="en-US" altLang="en-US"/>
              <a:pPr>
                <a:defRPr/>
              </a:pPr>
              <a:t>‹#›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449263" y="6505575"/>
            <a:ext cx="8277225" cy="0"/>
          </a:xfrm>
          <a:prstGeom prst="line">
            <a:avLst/>
          </a:prstGeom>
          <a:noFill/>
          <a:ln w="12700">
            <a:solidFill>
              <a:srgbClr val="5F28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6"/>
          <a:stretch>
            <a:fillRect/>
          </a:stretch>
        </p:blipFill>
        <p:spPr bwMode="auto">
          <a:xfrm>
            <a:off x="6530975" y="620713"/>
            <a:ext cx="1997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76" r:id="rId14"/>
  </p:sldLayoutIdLst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5F2861"/>
        </a:buClr>
        <a:buSzPct val="120000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00088" indent="-2587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5F2861"/>
        </a:buClr>
        <a:buSzPct val="120000"/>
        <a:buChar char="•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62050" indent="-2825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-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27188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875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447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0019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591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9163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QC_logo_CMY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47700"/>
            <a:ext cx="19812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49263" y="449263"/>
            <a:ext cx="8277225" cy="990600"/>
          </a:xfrm>
          <a:prstGeom prst="roundRect">
            <a:avLst>
              <a:gd name="adj" fmla="val 7213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85775"/>
            <a:ext cx="55784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77374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5F286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203344B-AD68-46A6-A67E-0B8D5B04898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449263" y="6505575"/>
            <a:ext cx="8277225" cy="0"/>
          </a:xfrm>
          <a:prstGeom prst="line">
            <a:avLst/>
          </a:prstGeom>
          <a:noFill/>
          <a:ln w="12700">
            <a:solidFill>
              <a:srgbClr val="5F28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smtClean="0">
              <a:solidFill>
                <a:srgbClr val="000000"/>
              </a:solidFill>
            </a:endParaRPr>
          </a:p>
        </p:txBody>
      </p:sp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6"/>
          <a:stretch>
            <a:fillRect/>
          </a:stretch>
        </p:blipFill>
        <p:spPr bwMode="auto">
          <a:xfrm>
            <a:off x="6530975" y="620713"/>
            <a:ext cx="1997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03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34" charset="-128"/>
          <a:cs typeface="ＭＳ Ｐゴシック" pitchFamily="1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34" charset="-128"/>
          <a:cs typeface="ＭＳ Ｐゴシック" pitchFamily="1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34" charset="-128"/>
          <a:cs typeface="ＭＳ Ｐゴシック" pitchFamily="1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34" charset="-128"/>
          <a:cs typeface="ＭＳ Ｐゴシック" pitchFamily="1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5F2861"/>
        </a:buClr>
        <a:buSzPct val="120000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00088" indent="-2587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5F2861"/>
        </a:buClr>
        <a:buSzPct val="120000"/>
        <a:buChar char="•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62050" indent="-2825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-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27188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875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447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0019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591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9163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20"/>
          <p:cNvGraphicFramePr>
            <a:graphicFrameLocks/>
          </p:cNvGraphicFramePr>
          <p:nvPr/>
        </p:nvGraphicFramePr>
        <p:xfrm>
          <a:off x="1" y="1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22" imgW="38100" imgH="38100" progId="">
                  <p:embed/>
                </p:oleObj>
              </mc:Choice>
              <mc:Fallback>
                <p:oleObj name="think-cell Slide" r:id="rId22" imgW="38100" imgH="381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AutoShape 181"/>
          <p:cNvSpPr>
            <a:spLocks noChangeArrowheads="1"/>
          </p:cNvSpPr>
          <p:nvPr/>
        </p:nvSpPr>
        <p:spPr bwMode="ltGray">
          <a:xfrm>
            <a:off x="433389" y="449263"/>
            <a:ext cx="8277225" cy="990600"/>
          </a:xfrm>
          <a:prstGeom prst="roundRect">
            <a:avLst>
              <a:gd name="adj" fmla="val 7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pPr eaLnBrk="1" hangingPunct="1"/>
            <a:endParaRPr lang="en-US" sz="16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Line 182"/>
          <p:cNvSpPr>
            <a:spLocks noChangeShapeType="1"/>
          </p:cNvSpPr>
          <p:nvPr/>
        </p:nvSpPr>
        <p:spPr bwMode="auto">
          <a:xfrm flipH="1">
            <a:off x="433389" y="6505575"/>
            <a:ext cx="8277225" cy="0"/>
          </a:xfrm>
          <a:prstGeom prst="line">
            <a:avLst/>
          </a:prstGeom>
          <a:noFill/>
          <a:ln w="12700">
            <a:solidFill>
              <a:srgbClr val="5F28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pPr eaLnBrk="1" hangingPunct="1"/>
            <a:endParaRPr lang="en-US" sz="18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335089"/>
            <a:ext cx="821531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McK 1. On-page tracker" hidden="1"/>
          <p:cNvSpPr>
            <a:spLocks noChangeArrowheads="1"/>
          </p:cNvSpPr>
          <p:nvPr/>
        </p:nvSpPr>
        <p:spPr bwMode="gray">
          <a:xfrm>
            <a:off x="628650" y="214314"/>
            <a:ext cx="876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>
                <a:solidFill>
                  <a:srgbClr val="808080"/>
                </a:solidFill>
                <a:ea typeface="ＭＳ Ｐゴシック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628651" y="1449389"/>
            <a:ext cx="4392613" cy="250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ea typeface="ＭＳ Ｐゴシック"/>
              </a:rPr>
              <a:t>Unit of measure</a:t>
            </a:r>
          </a:p>
        </p:txBody>
      </p: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1482725" y="2340095"/>
            <a:ext cx="4349750" cy="511056"/>
            <a:chOff x="915" y="714"/>
            <a:chExt cx="2686" cy="316"/>
          </a:xfrm>
        </p:grpSpPr>
        <p:cxnSp>
          <p:nvCxnSpPr>
            <p:cNvPr id="1081" name="AutoShape 249"/>
            <p:cNvCxnSpPr>
              <a:cxnSpLocks noChangeShapeType="1"/>
              <a:stCxn id="1082" idx="4"/>
              <a:endCxn id="1082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2" name="AutoShape 250"/>
            <p:cNvSpPr>
              <a:spLocks noChangeArrowheads="1"/>
            </p:cNvSpPr>
            <p:nvPr/>
          </p:nvSpPr>
          <p:spPr bwMode="gray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ea typeface="ＭＳ Ｐゴシック" charset="0"/>
                </a:rPr>
                <a:t>Title</a:t>
              </a:r>
            </a:p>
            <a:p>
              <a:pPr eaLnBrk="1" hangingPunct="1"/>
              <a:r>
                <a:rPr lang="en-US" sz="1600">
                  <a:solidFill>
                    <a:srgbClr val="808080"/>
                  </a:solidFill>
                  <a:ea typeface="ＭＳ Ｐゴシック" charset="0"/>
                </a:rPr>
                <a:t>Unit of measure</a:t>
              </a:r>
            </a:p>
          </p:txBody>
        </p:sp>
      </p:grpSp>
      <p:sp>
        <p:nvSpPr>
          <p:cNvPr id="23" name="Slide Number"/>
          <p:cNvSpPr txBox="1">
            <a:spLocks/>
          </p:cNvSpPr>
          <p:nvPr/>
        </p:nvSpPr>
        <p:spPr bwMode="auto">
          <a:xfrm>
            <a:off x="8579928" y="6613516"/>
            <a:ext cx="146560" cy="14289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>
              <a:defRPr/>
            </a:pPr>
            <a:fld id="{776F11EB-490B-5A44-B1E2-FD00F8071778}" type="slidenum">
              <a:rPr lang="en-US" sz="900" smtClean="0">
                <a:solidFill>
                  <a:srgbClr val="651863"/>
                </a:solidFill>
                <a:ea typeface="ＭＳ Ｐゴシック"/>
              </a:rPr>
              <a:pPr algn="r" eaLnBrk="1" hangingPunct="1">
                <a:defRPr/>
              </a:pPr>
              <a:t>‹#›</a:t>
            </a:fld>
            <a:endParaRPr lang="en-US" sz="900" dirty="0">
              <a:solidFill>
                <a:srgbClr val="651863"/>
              </a:solidFill>
              <a:ea typeface="ＭＳ Ｐゴシック"/>
            </a:endParaRPr>
          </a:p>
        </p:txBody>
      </p:sp>
      <p:grpSp>
        <p:nvGrpSpPr>
          <p:cNvPr id="1034" name="McK Slide Elements" hidden="1"/>
          <p:cNvGrpSpPr>
            <a:grpSpLocks/>
          </p:cNvGrpSpPr>
          <p:nvPr/>
        </p:nvGrpSpPr>
        <p:grpSpPr bwMode="auto">
          <a:xfrm>
            <a:off x="628651" y="6323013"/>
            <a:ext cx="8023225" cy="444500"/>
            <a:chOff x="75" y="3891"/>
            <a:chExt cx="5583" cy="27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91"/>
              <a:ext cx="5583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1 Footnote</a:t>
              </a:r>
            </a:p>
          </p:txBody>
        </p:sp>
        <p:sp>
          <p:nvSpPr>
            <p:cNvPr id="1080" name="McK 5. Source"/>
            <p:cNvSpPr>
              <a:spLocks noChangeArrowheads="1"/>
            </p:cNvSpPr>
            <p:nvPr/>
          </p:nvSpPr>
          <p:spPr bwMode="gray">
            <a:xfrm>
              <a:off x="75" y="4070"/>
              <a:ext cx="538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527" indent="-609527" defTabSz="912703" eaLnBrk="1" hangingPunct="1"/>
              <a:r>
                <a:rPr lang="en-US" sz="1000">
                  <a:solidFill>
                    <a:srgbClr val="000000"/>
                  </a:solidFill>
                  <a:ea typeface="ＭＳ Ｐゴシック" charset="0"/>
                </a:rPr>
                <a:t>SOURCE: Source</a:t>
              </a:r>
            </a:p>
          </p:txBody>
        </p:sp>
      </p:grpSp>
      <p:grpSp>
        <p:nvGrpSpPr>
          <p:cNvPr id="1035" name="LegendBoxes" hidden="1"/>
          <p:cNvGrpSpPr>
            <a:grpSpLocks/>
          </p:cNvGrpSpPr>
          <p:nvPr/>
        </p:nvGrpSpPr>
        <p:grpSpPr bwMode="auto">
          <a:xfrm>
            <a:off x="7756525" y="1512888"/>
            <a:ext cx="781183" cy="1016000"/>
            <a:chOff x="4936" y="176"/>
            <a:chExt cx="482" cy="627"/>
          </a:xfrm>
        </p:grpSpPr>
        <p:sp>
          <p:nvSpPr>
            <p:cNvPr id="107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  <p:sp>
          <p:nvSpPr>
            <p:cNvPr id="1072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73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  <p:sp>
          <p:nvSpPr>
            <p:cNvPr id="1074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75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  <p:sp>
          <p:nvSpPr>
            <p:cNvPr id="1076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77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  <p:sp>
          <p:nvSpPr>
            <p:cNvPr id="1078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036" name="LegendLines" hidden="1"/>
          <p:cNvGrpSpPr>
            <a:grpSpLocks/>
          </p:cNvGrpSpPr>
          <p:nvPr/>
        </p:nvGrpSpPr>
        <p:grpSpPr bwMode="auto">
          <a:xfrm>
            <a:off x="7442200" y="1512889"/>
            <a:ext cx="1095507" cy="744537"/>
            <a:chOff x="4750" y="176"/>
            <a:chExt cx="676" cy="459"/>
          </a:xfrm>
        </p:grpSpPr>
        <p:sp>
          <p:nvSpPr>
            <p:cNvPr id="40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1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2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68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  <p:sp>
          <p:nvSpPr>
            <p:cNvPr id="1069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  <p:sp>
          <p:nvSpPr>
            <p:cNvPr id="1070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</p:grpSp>
      <p:grpSp>
        <p:nvGrpSpPr>
          <p:cNvPr id="1037" name="McKSticker" hidden="1"/>
          <p:cNvGrpSpPr>
            <a:grpSpLocks/>
          </p:cNvGrpSpPr>
          <p:nvPr/>
        </p:nvGrpSpPr>
        <p:grpSpPr bwMode="auto">
          <a:xfrm>
            <a:off x="7451725" y="1512888"/>
            <a:ext cx="1079500" cy="214312"/>
            <a:chOff x="7681913" y="285750"/>
            <a:chExt cx="1058862" cy="209550"/>
          </a:xfrm>
        </p:grpSpPr>
        <p:sp>
          <p:nvSpPr>
            <p:cNvPr id="1062" name="StickerRectangle"/>
            <p:cNvSpPr>
              <a:spLocks noChangeArrowheads="1"/>
            </p:cNvSpPr>
            <p:nvPr/>
          </p:nvSpPr>
          <p:spPr bwMode="gray">
            <a:xfrm>
              <a:off x="7681913" y="285750"/>
              <a:ext cx="1058862" cy="20955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808080"/>
                  </a:solidFill>
                  <a:ea typeface="ＭＳ Ｐゴシック" charset="0"/>
                </a:rPr>
                <a:t>PRELIMINARY</a:t>
              </a:r>
            </a:p>
          </p:txBody>
        </p:sp>
        <p:cxnSp>
          <p:nvCxnSpPr>
            <p:cNvPr id="1063" name="AutoShape 31"/>
            <p:cNvCxnSpPr>
              <a:cxnSpLocks noChangeShapeType="1"/>
              <a:stCxn id="1062" idx="2"/>
              <a:endCxn id="1062" idx="4"/>
            </p:cNvCxnSpPr>
            <p:nvPr/>
          </p:nvCxnSpPr>
          <p:spPr bwMode="gray">
            <a:xfrm>
              <a:off x="7681913" y="285750"/>
              <a:ext cx="0" cy="20955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4" name="AutoShape 32"/>
            <p:cNvCxnSpPr>
              <a:cxnSpLocks noChangeShapeType="1"/>
              <a:stCxn id="1062" idx="4"/>
              <a:endCxn id="1062" idx="6"/>
            </p:cNvCxnSpPr>
            <p:nvPr/>
          </p:nvCxnSpPr>
          <p:spPr bwMode="gray">
            <a:xfrm>
              <a:off x="7681913" y="495300"/>
              <a:ext cx="105886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LegendMoons" hidden="1"/>
          <p:cNvGrpSpPr>
            <a:grpSpLocks/>
          </p:cNvGrpSpPr>
          <p:nvPr/>
        </p:nvGrpSpPr>
        <p:grpSpPr bwMode="auto">
          <a:xfrm>
            <a:off x="7689851" y="1512888"/>
            <a:ext cx="849146" cy="1333500"/>
            <a:chOff x="6655594" y="273840"/>
            <a:chExt cx="833124" cy="1306516"/>
          </a:xfrm>
        </p:grpSpPr>
        <p:grpSp>
          <p:nvGrpSpPr>
            <p:cNvPr id="1042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9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0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1043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7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694" y="2044"/>
                <a:ext cx="164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68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4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1044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5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4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66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4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1045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63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440"/>
                <a:ext cx="164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64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4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sp>
          <p:nvSpPr>
            <p:cNvPr id="1046" name="Legend1"/>
            <p:cNvSpPr>
              <a:spLocks noChangeArrowheads="1"/>
            </p:cNvSpPr>
            <p:nvPr/>
          </p:nvSpPr>
          <p:spPr bwMode="gray">
            <a:xfrm>
              <a:off x="6976449" y="286283"/>
              <a:ext cx="512269" cy="18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  <p:sp>
          <p:nvSpPr>
            <p:cNvPr id="1047" name="Legend2"/>
            <p:cNvSpPr>
              <a:spLocks noChangeArrowheads="1"/>
            </p:cNvSpPr>
            <p:nvPr/>
          </p:nvSpPr>
          <p:spPr bwMode="gray">
            <a:xfrm>
              <a:off x="6976449" y="561584"/>
              <a:ext cx="512269" cy="18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  <p:sp>
          <p:nvSpPr>
            <p:cNvPr id="1048" name="Legend3"/>
            <p:cNvSpPr>
              <a:spLocks noChangeArrowheads="1"/>
            </p:cNvSpPr>
            <p:nvPr/>
          </p:nvSpPr>
          <p:spPr bwMode="gray">
            <a:xfrm>
              <a:off x="6976449" y="835330"/>
              <a:ext cx="512269" cy="18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  <p:sp>
          <p:nvSpPr>
            <p:cNvPr id="1049" name="Legend4"/>
            <p:cNvSpPr>
              <a:spLocks noChangeArrowheads="1"/>
            </p:cNvSpPr>
            <p:nvPr/>
          </p:nvSpPr>
          <p:spPr bwMode="gray">
            <a:xfrm>
              <a:off x="6976449" y="1107522"/>
              <a:ext cx="512269" cy="18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  <p:sp>
          <p:nvSpPr>
            <p:cNvPr id="1050" name="Legend5"/>
            <p:cNvSpPr>
              <a:spLocks noChangeArrowheads="1"/>
            </p:cNvSpPr>
            <p:nvPr/>
          </p:nvSpPr>
          <p:spPr bwMode="gray">
            <a:xfrm>
              <a:off x="6976449" y="1382823"/>
              <a:ext cx="512269" cy="18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2703" eaLnBrk="1" hangingPunct="1">
                <a:buClr>
                  <a:srgbClr val="651863"/>
                </a:buClr>
              </a:pPr>
              <a:r>
                <a:rPr lang="en-US" sz="1200">
                  <a:solidFill>
                    <a:srgbClr val="000000"/>
                  </a:solidFill>
                  <a:ea typeface="ＭＳ Ｐゴシック" charset="0"/>
                </a:rPr>
                <a:t>Legend</a:t>
              </a:r>
            </a:p>
          </p:txBody>
        </p:sp>
        <p:grpSp>
          <p:nvGrpSpPr>
            <p:cNvPr id="1051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198"/>
                <a:ext cx="164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4" cy="156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</p:grpSp>
      <p:pic>
        <p:nvPicPr>
          <p:cNvPr id="1039" name="Picture 4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6"/>
          <a:stretch>
            <a:fillRect/>
          </a:stretch>
        </p:blipFill>
        <p:spPr bwMode="auto">
          <a:xfrm>
            <a:off x="395289" y="6345239"/>
            <a:ext cx="1087437" cy="358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9264"/>
            <a:ext cx="81899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41" name="Line 182"/>
          <p:cNvSpPr>
            <a:spLocks noChangeShapeType="1"/>
          </p:cNvSpPr>
          <p:nvPr/>
        </p:nvSpPr>
        <p:spPr bwMode="auto">
          <a:xfrm flipH="1">
            <a:off x="379414" y="1125538"/>
            <a:ext cx="8277225" cy="0"/>
          </a:xfrm>
          <a:prstGeom prst="line">
            <a:avLst/>
          </a:prstGeom>
          <a:noFill/>
          <a:ln w="12700">
            <a:solidFill>
              <a:srgbClr val="5F28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9" tIns="45715" rIns="91429" bIns="45715" anchor="ctr"/>
          <a:lstStyle/>
          <a:p>
            <a:pPr eaLnBrk="1" hangingPunct="1"/>
            <a:endParaRPr lang="en-US" sz="180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703" rtl="0" eaLnBrk="1" fontAlgn="base" hangingPunct="1">
        <a:spcBef>
          <a:spcPct val="0"/>
        </a:spcBef>
        <a:spcAft>
          <a:spcPct val="0"/>
        </a:spcAft>
        <a:tabLst>
          <a:tab pos="274605" algn="l"/>
        </a:tabLst>
        <a:defRPr sz="2000" b="1">
          <a:solidFill>
            <a:schemeClr val="tx1"/>
          </a:solidFill>
          <a:latin typeface="+mj-lt"/>
          <a:ea typeface="+mj-ea"/>
          <a:cs typeface="ＭＳ Ｐゴシック"/>
        </a:defRPr>
      </a:lvl1pPr>
      <a:lvl2pPr algn="l" defTabSz="912703" rtl="0" eaLnBrk="1" fontAlgn="base" hangingPunct="1">
        <a:spcBef>
          <a:spcPct val="0"/>
        </a:spcBef>
        <a:spcAft>
          <a:spcPct val="0"/>
        </a:spcAft>
        <a:tabLst>
          <a:tab pos="274605" algn="l"/>
        </a:tabLst>
        <a:defRPr sz="20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2pPr>
      <a:lvl3pPr algn="l" defTabSz="912703" rtl="0" eaLnBrk="1" fontAlgn="base" hangingPunct="1">
        <a:spcBef>
          <a:spcPct val="0"/>
        </a:spcBef>
        <a:spcAft>
          <a:spcPct val="0"/>
        </a:spcAft>
        <a:tabLst>
          <a:tab pos="274605" algn="l"/>
        </a:tabLst>
        <a:defRPr sz="20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3pPr>
      <a:lvl4pPr algn="l" defTabSz="912703" rtl="0" eaLnBrk="1" fontAlgn="base" hangingPunct="1">
        <a:spcBef>
          <a:spcPct val="0"/>
        </a:spcBef>
        <a:spcAft>
          <a:spcPct val="0"/>
        </a:spcAft>
        <a:tabLst>
          <a:tab pos="274605" algn="l"/>
        </a:tabLst>
        <a:defRPr sz="20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4pPr>
      <a:lvl5pPr algn="l" defTabSz="912703" rtl="0" eaLnBrk="1" fontAlgn="base" hangingPunct="1">
        <a:spcBef>
          <a:spcPct val="0"/>
        </a:spcBef>
        <a:spcAft>
          <a:spcPct val="0"/>
        </a:spcAft>
        <a:tabLst>
          <a:tab pos="274605" algn="l"/>
        </a:tabLst>
        <a:defRPr sz="2000" b="1">
          <a:solidFill>
            <a:schemeClr val="tx1"/>
          </a:solidFill>
          <a:latin typeface="Arial" charset="0"/>
          <a:ea typeface="ＭＳ Ｐゴシック"/>
          <a:cs typeface="ＭＳ Ｐゴシック"/>
        </a:defRPr>
      </a:lvl5pPr>
      <a:lvl6pPr marL="466425" algn="l" defTabSz="9134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50" algn="l" defTabSz="9134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75" algn="l" defTabSz="9134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01" algn="l" defTabSz="9134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859" indent="-342859" algn="l" defTabSz="9127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196826" indent="-195239" algn="l" defTabSz="9127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65082" indent="-266668" algn="l" defTabSz="9127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25400" indent="-157144" algn="l" defTabSz="9127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763496" indent="-131747" algn="l" defTabSz="91270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764937" indent="-132802" algn="l" defTabSz="9134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37" indent="-132802" algn="l" defTabSz="9134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37" indent="-132802" algn="l" defTabSz="9134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37" indent="-132802" algn="l" defTabSz="9134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25" algn="l" defTabSz="932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50" algn="l" defTabSz="932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75" algn="l" defTabSz="932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01" algn="l" defTabSz="932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26" algn="l" defTabSz="932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51" algn="l" defTabSz="932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976" algn="l" defTabSz="932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01" algn="l" defTabSz="932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/>
            <a:fld id="{CAC63800-47DA-4660-A13A-76B8975C946C}" type="slidenum">
              <a:rPr lang="en-US" altLang="en-US" sz="900">
                <a:solidFill>
                  <a:srgbClr val="5F2861"/>
                </a:solidFill>
                <a:ea typeface="MS PGothic" pitchFamily="34" charset="-128"/>
              </a:rPr>
              <a:pPr algn="r"/>
              <a:t>1</a:t>
            </a:fld>
            <a:endParaRPr lang="en-US" altLang="en-US" sz="1400">
              <a:solidFill>
                <a:srgbClr val="6D2E69"/>
              </a:solidFill>
              <a:ea typeface="MS PGothic" pitchFamily="34" charset="-128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 flipV="1">
            <a:off x="485269" y="1557338"/>
            <a:ext cx="8277225" cy="4822825"/>
          </a:xfrm>
          <a:prstGeom prst="roundRect">
            <a:avLst>
              <a:gd name="adj" fmla="val 1676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GB" alt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77863" y="2284016"/>
            <a:ext cx="763855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r>
              <a:rPr lang="en-GB" sz="4000" b="1" dirty="0">
                <a:solidFill>
                  <a:schemeClr val="bg1"/>
                </a:solidFill>
              </a:rPr>
              <a:t>Organisational structure of </a:t>
            </a:r>
            <a:r>
              <a:rPr lang="en-GB" sz="4000" b="1" dirty="0" smtClean="0">
                <a:solidFill>
                  <a:schemeClr val="bg1"/>
                </a:solidFill>
              </a:rPr>
              <a:t>supervisory </a:t>
            </a:r>
            <a:r>
              <a:rPr lang="en-GB" sz="4000" b="1" dirty="0" smtClean="0">
                <a:solidFill>
                  <a:schemeClr val="bg1"/>
                </a:solidFill>
              </a:rPr>
              <a:t>organisations – The CQC approach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593725" y="5073650"/>
            <a:ext cx="81502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GB" altLang="en-US" sz="2800" dirty="0" smtClean="0">
                <a:solidFill>
                  <a:schemeClr val="bg1"/>
                </a:solidFill>
              </a:rPr>
              <a:t>Husna Mortuza &amp; Claire Robbie</a:t>
            </a:r>
            <a:endParaRPr lang="en-GB" altLang="en-US" sz="2800" dirty="0">
              <a:solidFill>
                <a:schemeClr val="bg1"/>
              </a:solidFill>
            </a:endParaRPr>
          </a:p>
          <a:p>
            <a:r>
              <a:rPr lang="en-GB" altLang="en-US" sz="2200" dirty="0" smtClean="0">
                <a:solidFill>
                  <a:schemeClr val="bg1"/>
                </a:solidFill>
              </a:rPr>
              <a:t>Strategy &amp; Policy</a:t>
            </a:r>
            <a:endParaRPr lang="en-GB" altLang="en-US" sz="2200" dirty="0">
              <a:solidFill>
                <a:schemeClr val="bg1"/>
              </a:solidFill>
            </a:endParaRPr>
          </a:p>
          <a:p>
            <a:r>
              <a:rPr lang="en-GB" altLang="en-US" sz="2000" i="1" dirty="0" smtClean="0">
                <a:solidFill>
                  <a:schemeClr val="bg1"/>
                </a:solidFill>
              </a:rPr>
              <a:t>29 September 2015</a:t>
            </a:r>
            <a:endParaRPr lang="en-GB" altLang="en-US" sz="2000" dirty="0">
              <a:solidFill>
                <a:schemeClr val="bg1"/>
              </a:solidFill>
            </a:endParaRPr>
          </a:p>
          <a:p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410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F473182-24EE-4835-A3A3-85DAD0AD19A5}" type="slidenum">
              <a:rPr lang="en-US" altLang="en-US" sz="900" smtClean="0">
                <a:solidFill>
                  <a:srgbClr val="5F2861"/>
                </a:solidFill>
                <a:ea typeface="MS PGothic" pitchFamily="34" charset="-128"/>
              </a:rPr>
              <a:pPr/>
              <a:t>1</a:t>
            </a:fld>
            <a:endParaRPr lang="en-US" altLang="en-US" sz="1400" smtClean="0">
              <a:solidFill>
                <a:srgbClr val="6D2E69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590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4D5E9D-EBAE-4872-A69A-A5B9F4B9DBCC}" type="slidenum">
              <a:rPr lang="en-US" altLang="en-US" sz="900">
                <a:solidFill>
                  <a:srgbClr val="5F286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rgbClr val="6D2E69"/>
              </a:solidFill>
            </a:endParaRPr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509588" y="692149"/>
            <a:ext cx="5832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 smtClean="0">
                <a:solidFill>
                  <a:srgbClr val="FFFFFF"/>
                </a:solidFill>
              </a:rPr>
              <a:t>Co-production and involvement</a:t>
            </a:r>
            <a:endParaRPr lang="en-GB" altLang="en-US" sz="2800" b="1" dirty="0">
              <a:solidFill>
                <a:srgbClr val="FFFFFF"/>
              </a:solidFill>
            </a:endParaRPr>
          </a:p>
        </p:txBody>
      </p:sp>
      <p:pic>
        <p:nvPicPr>
          <p:cNvPr id="16" name="Picture 2" descr="\\ims.gov.uk\data\Users\GBBULVD\BULHOME3\DanielsH\My Documents\My Received Files\Continu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57" y="1557338"/>
            <a:ext cx="5424434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02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4D5E9D-EBAE-4872-A69A-A5B9F4B9DBCC}" type="slidenum">
              <a:rPr lang="en-US" altLang="en-US" sz="900">
                <a:solidFill>
                  <a:srgbClr val="5F286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rgbClr val="6D2E69"/>
              </a:solidFill>
            </a:endParaRPr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519724" y="548680"/>
            <a:ext cx="621967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 smtClean="0">
                <a:solidFill>
                  <a:srgbClr val="FFFFFF"/>
                </a:solidFill>
              </a:rPr>
              <a:t>Making information accessible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 smtClean="0">
                <a:solidFill>
                  <a:srgbClr val="FFFFFF"/>
                </a:solidFill>
              </a:rPr>
              <a:t> and available</a:t>
            </a:r>
            <a:endParaRPr lang="en-GB" altLang="en-US" sz="2800" b="1" dirty="0">
              <a:solidFill>
                <a:srgbClr val="FFFF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14823" r="38388" b="19403"/>
          <a:stretch/>
        </p:blipFill>
        <p:spPr bwMode="auto">
          <a:xfrm>
            <a:off x="519724" y="1703186"/>
            <a:ext cx="227075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utexas.edu/cola/files/55381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28" y="1796387"/>
            <a:ext cx="1248783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9" t="19814" r="39236" b="34192"/>
          <a:stretch/>
        </p:blipFill>
        <p:spPr bwMode="auto">
          <a:xfrm>
            <a:off x="451082" y="3940076"/>
            <a:ext cx="3161496" cy="2459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71803" y="3284984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alibri"/>
                <a:ea typeface="Calibri"/>
              </a:rPr>
              <a:t>We currently have over one hundred thousand inspection reports on our website and we add another 150 a </a:t>
            </a:r>
            <a:r>
              <a:rPr lang="en-GB" sz="1600" b="1" dirty="0" smtClean="0">
                <a:latin typeface="Calibri"/>
                <a:ea typeface="Calibri"/>
              </a:rPr>
              <a:t>week</a:t>
            </a:r>
            <a:endParaRPr lang="en-GB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6" t="10937" r="30712" b="13420"/>
          <a:stretch/>
        </p:blipFill>
        <p:spPr bwMode="auto">
          <a:xfrm>
            <a:off x="5436097" y="1843308"/>
            <a:ext cx="3096344" cy="4493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882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095954" y="6629400"/>
            <a:ext cx="1905000" cy="457200"/>
          </a:xfrm>
        </p:spPr>
        <p:txBody>
          <a:bodyPr/>
          <a:lstStyle/>
          <a:p>
            <a:pPr>
              <a:defRPr/>
            </a:pPr>
            <a:fld id="{FC99F3C0-77E7-45CE-BECC-F179B1A1C7BA}" type="slidenum">
              <a:rPr lang="en-US" altLang="en-US" smtClean="0"/>
              <a:pPr>
                <a:defRPr/>
              </a:pPr>
              <a:t>12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527212" y="1643996"/>
            <a:ext cx="1337291" cy="248497"/>
          </a:xfrm>
          <a:prstGeom prst="rect">
            <a:avLst/>
          </a:prstGeom>
          <a:solidFill>
            <a:srgbClr val="D2B6D3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59" indent="-342859" algn="ctr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196826" indent="-19523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465082" indent="-266668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625400" indent="-157144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763496" indent="-131747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859" marR="0" lvl="0" indent="-342859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£££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auto">
          <a:xfrm>
            <a:off x="1979712" y="1666592"/>
            <a:ext cx="1440160" cy="246221"/>
          </a:xfrm>
          <a:prstGeom prst="rect">
            <a:avLst/>
          </a:prstGeom>
          <a:solidFill>
            <a:srgbClr val="D2B6D3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59" indent="-342859" algn="ctr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196826" indent="-19523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465082" indent="-266668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625400" indent="-157144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763496" indent="-131747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859" marR="0" lvl="0" indent="-342859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INPUTS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 bwMode="auto">
          <a:xfrm>
            <a:off x="3524275" y="1682794"/>
            <a:ext cx="1543029" cy="246221"/>
          </a:xfrm>
          <a:prstGeom prst="rect">
            <a:avLst/>
          </a:prstGeom>
          <a:solidFill>
            <a:srgbClr val="D2B6D3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59" indent="-342859" algn="ctr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196826" indent="-19523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465082" indent="-266668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625400" indent="-157144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763496" indent="-131747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859" marR="0" lvl="0" indent="-342859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ACTIVITIES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5220072" y="1682794"/>
            <a:ext cx="1543029" cy="246221"/>
          </a:xfrm>
          <a:prstGeom prst="rect">
            <a:avLst/>
          </a:prstGeom>
          <a:solidFill>
            <a:srgbClr val="D2B6D3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59" indent="-342859" algn="ctr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196826" indent="-19523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465082" indent="-266668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625400" indent="-157144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763496" indent="-131747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859" marR="0" lvl="0" indent="-342859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OUTPUTS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 bwMode="auto">
          <a:xfrm>
            <a:off x="7020272" y="1662504"/>
            <a:ext cx="1543029" cy="246221"/>
          </a:xfrm>
          <a:prstGeom prst="rect">
            <a:avLst/>
          </a:prstGeom>
          <a:solidFill>
            <a:srgbClr val="D2B6D3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59" indent="-342859" algn="ctr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196826" indent="-19523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465082" indent="-266668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625400" indent="-157144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763496" indent="-131747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859" marR="0" lvl="0" indent="-342859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OUTCOMES *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27212" y="548680"/>
            <a:ext cx="8189664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70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4605" algn="l"/>
              </a:tabLst>
              <a:defRPr sz="2000" b="1">
                <a:solidFill>
                  <a:schemeClr val="tx1"/>
                </a:solidFill>
                <a:latin typeface="+mj-lt"/>
                <a:ea typeface="+mj-ea"/>
                <a:cs typeface="ＭＳ Ｐゴシック"/>
              </a:defRPr>
            </a:lvl1pPr>
            <a:lvl2pPr algn="l" defTabSz="91270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4605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algn="l" defTabSz="91270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4605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algn="l" defTabSz="91270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4605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algn="l" defTabSz="912703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4605" algn="l"/>
              </a:tabLst>
              <a:defRPr sz="2000" b="1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466425" algn="l" defTabSz="91341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50" algn="l" defTabSz="91341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75" algn="l" defTabSz="91341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01" algn="l" defTabSz="91341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05" algn="l"/>
              </a:tabLst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Impact and value for money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7211" y="1960551"/>
            <a:ext cx="1337291" cy="1477328"/>
          </a:xfrm>
          <a:prstGeom prst="rect">
            <a:avLst/>
          </a:prstGeom>
          <a:solidFill>
            <a:srgbClr val="5C3160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59" indent="-34285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196826" indent="-19523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465082" indent="-266668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625400" indent="-157144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763496" indent="-131747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3485" marR="0" lvl="0" indent="0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The financial resources CQC receives through grant in aid and fees.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1979712" y="1949305"/>
            <a:ext cx="1440160" cy="1477328"/>
          </a:xfrm>
          <a:prstGeom prst="rect">
            <a:avLst/>
          </a:prstGeom>
          <a:solidFill>
            <a:srgbClr val="5C3160"/>
          </a:solidFill>
          <a:ln>
            <a:solidFill>
              <a:srgbClr val="000000"/>
            </a:solidFill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59" indent="-34285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196826" indent="-19523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465082" indent="-266668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625400" indent="-157144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763496" indent="-131747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3485" marR="0" lvl="0" indent="0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How we convert £ into resources that can be used to deliver activity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.</a:t>
            </a:r>
            <a:endParaRPr lang="en-GB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63485" marR="0" lvl="0" indent="0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3516283" y="1949305"/>
            <a:ext cx="1543029" cy="1477328"/>
          </a:xfrm>
          <a:prstGeom prst="rect">
            <a:avLst/>
          </a:prstGeom>
          <a:solidFill>
            <a:srgbClr val="5C3160"/>
          </a:solidFill>
          <a:ln>
            <a:solidFill>
              <a:srgbClr val="000000"/>
            </a:solidFill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59" indent="-34285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196826" indent="-19523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465082" indent="-266668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625400" indent="-157144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763496" indent="-131747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3485" marR="0" lvl="0" indent="0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The activities undertaken which lead to creation of outputs.</a:t>
            </a:r>
          </a:p>
          <a:p>
            <a:pPr marL="63485" marR="0" lvl="0" indent="0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5220072" y="1949305"/>
            <a:ext cx="1543029" cy="1477328"/>
          </a:xfrm>
          <a:prstGeom prst="rect">
            <a:avLst/>
          </a:prstGeom>
          <a:solidFill>
            <a:srgbClr val="5C3160"/>
          </a:solidFill>
          <a:ln>
            <a:solidFill>
              <a:srgbClr val="000000"/>
            </a:solidFill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59" indent="-34285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196826" indent="-19523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465082" indent="-266668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625400" indent="-157144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763496" indent="-131747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3485" marR="0" lvl="0" indent="0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The outputs which in total create impact and help CQC to achieve its objectives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.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027976" y="1949305"/>
            <a:ext cx="1543029" cy="1477328"/>
          </a:xfrm>
          <a:prstGeom prst="rect">
            <a:avLst/>
          </a:prstGeom>
          <a:solidFill>
            <a:srgbClr val="5C3160"/>
          </a:solidFill>
          <a:ln>
            <a:solidFill>
              <a:srgbClr val="000000"/>
            </a:solidFill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59" indent="-34285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196826" indent="-19523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465082" indent="-266668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625400" indent="-157144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763496" indent="-131747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63485" marR="0" lvl="0" indent="0" algn="ctr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The impact we have which allow CQC to demonstrate its value for money.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7210" y="3597978"/>
            <a:ext cx="8212015" cy="308606"/>
          </a:xfrm>
          <a:prstGeom prst="roundRect">
            <a:avLst/>
          </a:prstGeom>
          <a:solidFill>
            <a:srgbClr val="D2B6D3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IMPACT APPROACH  – UNDERSTANDING COSTS AND BENEFITS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7209" y="4005064"/>
            <a:ext cx="3137491" cy="943171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Economy</a:t>
            </a:r>
            <a:r>
              <a:rPr kumimoji="0" lang="en-GB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– Is CQC procuring goods and services and paying the market rate in a way that allows us to get the greatest number of inputs for the money we have available?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91680" y="4975264"/>
            <a:ext cx="5328592" cy="771514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Efficiency </a:t>
            </a:r>
            <a:r>
              <a:rPr kumimoji="0" lang="en-GB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– Is CQC using its resources in the best way? How might we deliver our activities better? How are we converting inputs to outputs and how can we maximise this process?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60032" y="5803955"/>
            <a:ext cx="3985551" cy="698854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Effectiveness</a:t>
            </a:r>
            <a:r>
              <a:rPr kumimoji="0" lang="en-GB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– What is the impact of our regulation and are we having the desired effect? Does the cost to CQC and others justify the benefits?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7357" y="6495756"/>
            <a:ext cx="6377851" cy="373729"/>
          </a:xfrm>
          <a:prstGeom prst="rect">
            <a:avLst/>
          </a:prstGeom>
        </p:spPr>
        <p:txBody>
          <a:bodyPr wrap="square" lIns="65298" tIns="32649" rIns="65298" bIns="32649">
            <a:spAutoFit/>
          </a:bodyPr>
          <a:lstStyle/>
          <a:p>
            <a:pPr eaLnBrk="1" hangingPunct="1"/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* </a:t>
            </a:r>
            <a:r>
              <a:rPr lang="en-GB" sz="1100" dirty="0">
                <a:solidFill>
                  <a:srgbClr val="000000"/>
                </a:solidFill>
                <a:ea typeface="ＭＳ Ｐゴシック" charset="0"/>
              </a:rPr>
              <a:t>Within the logic model this is described and split out as intermediary and final outcomes</a:t>
            </a:r>
          </a:p>
        </p:txBody>
      </p:sp>
    </p:spTree>
    <p:extLst>
      <p:ext uri="{BB962C8B-B14F-4D97-AF65-F5344CB8AC3E}">
        <p14:creationId xmlns:p14="http://schemas.microsoft.com/office/powerpoint/2010/main" val="17921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9F3C0-77E7-45CE-BECC-F179B1A1C7BA}" type="slidenum">
              <a:rPr lang="en-US" altLang="en-US" smtClean="0"/>
              <a:pPr>
                <a:defRPr/>
              </a:pPr>
              <a:t>13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9588" y="692149"/>
            <a:ext cx="5832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 smtClean="0">
                <a:solidFill>
                  <a:srgbClr val="FFFFFF"/>
                </a:solidFill>
              </a:rPr>
              <a:t>Understanding our costs </a:t>
            </a:r>
            <a:endParaRPr lang="en-GB" altLang="en-US" sz="2800" b="1" dirty="0">
              <a:solidFill>
                <a:srgbClr val="FFFFFF"/>
              </a:solidFill>
            </a:endParaRPr>
          </a:p>
        </p:txBody>
      </p:sp>
      <p:sp>
        <p:nvSpPr>
          <p:cNvPr id="27" name="Text Placeholder 9"/>
          <p:cNvSpPr txBox="1">
            <a:spLocks/>
          </p:cNvSpPr>
          <p:nvPr/>
        </p:nvSpPr>
        <p:spPr bwMode="auto">
          <a:xfrm>
            <a:off x="634652" y="1531005"/>
            <a:ext cx="80831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59" indent="-34285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196826" indent="-195239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465082" indent="-266668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3pPr>
            <a:lvl4pPr marL="625400" indent="-157144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763496" indent="-131747" algn="l" defTabSz="912703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4937" indent="-132802" algn="l" defTabSz="91341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2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51863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Understanding the total cost of CQC’s activities for each operating component by sector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276" y="2289532"/>
            <a:ext cx="1954503" cy="3943920"/>
          </a:xfrm>
          <a:prstGeom prst="rect">
            <a:avLst/>
          </a:prstGeom>
          <a:solidFill>
            <a:srgbClr val="754277"/>
          </a:solidFill>
        </p:spPr>
        <p:txBody>
          <a:bodyPr wrap="square" lIns="65298" tIns="32649" rIns="65298" bIns="3264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CQC’s own costs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(finance)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0" dirty="0" smtClea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5825" y="2366476"/>
            <a:ext cx="1979335" cy="3790032"/>
          </a:xfrm>
          <a:prstGeom prst="rect">
            <a:avLst/>
          </a:prstGeom>
          <a:solidFill>
            <a:srgbClr val="754277"/>
          </a:solidFill>
        </p:spPr>
        <p:txBody>
          <a:bodyPr wrap="square" lIns="65298" tIns="32649" rIns="65298" bIns="3264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Costs to providers and other stakeholders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[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In the medium term this will focus on provider costs only, collected through case studies and surveys]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0" dirty="0" smtClean="0">
              <a:solidFill>
                <a:srgbClr val="FFFFFF"/>
              </a:solidFill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0" dirty="0" smtClea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6208" y="2312745"/>
            <a:ext cx="1954503" cy="3943920"/>
          </a:xfrm>
          <a:prstGeom prst="rect">
            <a:avLst/>
          </a:prstGeom>
          <a:solidFill>
            <a:srgbClr val="754277"/>
          </a:solidFill>
        </p:spPr>
        <p:txBody>
          <a:bodyPr wrap="square" lIns="65298" tIns="32649" rIns="65298" bIns="3264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Total Cost of CQC existing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[It is likely that this will be presented as a range, for the medium term at least, given the qualitative approach to understanding the costs to others]</a:t>
            </a:r>
          </a:p>
        </p:txBody>
      </p:sp>
      <p:sp>
        <p:nvSpPr>
          <p:cNvPr id="31" name="Cross 30"/>
          <p:cNvSpPr/>
          <p:nvPr/>
        </p:nvSpPr>
        <p:spPr>
          <a:xfrm>
            <a:off x="2823235" y="3557173"/>
            <a:ext cx="462909" cy="411474"/>
          </a:xfrm>
          <a:prstGeom prst="plus">
            <a:avLst/>
          </a:prstGeom>
          <a:solidFill>
            <a:srgbClr val="D2B6D3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2121" y="3557174"/>
            <a:ext cx="462909" cy="128999"/>
          </a:xfrm>
          <a:prstGeom prst="rect">
            <a:avLst/>
          </a:prstGeom>
          <a:solidFill>
            <a:srgbClr val="D2B6D3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52121" y="3818414"/>
            <a:ext cx="462909" cy="128999"/>
          </a:xfrm>
          <a:prstGeom prst="rect">
            <a:avLst/>
          </a:prstGeom>
          <a:solidFill>
            <a:srgbClr val="D2B6D3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lIns="65298" tIns="32649" rIns="65298" bIns="3264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1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9F3C0-77E7-45CE-BECC-F179B1A1C7BA}" type="slidenum">
              <a:rPr lang="en-US" altLang="en-US" smtClean="0"/>
              <a:pPr>
                <a:defRPr/>
              </a:pPr>
              <a:t>14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4868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Understanding how we influence behaviour…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Capturing Intermediary Outcomes: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899592" y="2204864"/>
            <a:ext cx="3816424" cy="3672408"/>
            <a:chOff x="857131" y="2372673"/>
            <a:chExt cx="5659905" cy="3970420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5207140"/>
                </p:ext>
              </p:extLst>
            </p:nvPr>
          </p:nvGraphicFramePr>
          <p:xfrm>
            <a:off x="857131" y="2507710"/>
            <a:ext cx="5659905" cy="38353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Oval 8"/>
            <p:cNvSpPr/>
            <p:nvPr/>
          </p:nvSpPr>
          <p:spPr>
            <a:xfrm>
              <a:off x="3224229" y="2372673"/>
              <a:ext cx="1477366" cy="1078701"/>
            </a:xfrm>
            <a:prstGeom prst="ellipse">
              <a:avLst/>
            </a:prstGeom>
            <a:solidFill>
              <a:srgbClr val="754277"/>
            </a:solidFill>
            <a:ln w="25400" cap="flat" cmpd="sng" algn="ctr">
              <a:solidFill>
                <a:srgbClr val="9E63A3"/>
              </a:solidFill>
              <a:prstDash val="solid"/>
            </a:ln>
            <a:effectLst/>
          </p:spPr>
          <p:txBody>
            <a:bodyPr/>
            <a:lstStyle/>
            <a:p>
              <a:r>
                <a:rPr lang="en-GB" sz="900" dirty="0" smtClean="0"/>
                <a:t>Post  inspection survey</a:t>
              </a:r>
              <a:endParaRPr lang="en-GB" sz="900" dirty="0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025921" y="2679035"/>
            <a:ext cx="3514178" cy="8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4638" indent="-274638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3F35"/>
              </a:buClr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346075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E83F35"/>
              </a:buClr>
              <a:buFont typeface="Arial" charset="0"/>
              <a:buChar char="□"/>
              <a:defRPr sz="1400">
                <a:solidFill>
                  <a:schemeClr val="tx1"/>
                </a:solidFill>
                <a:latin typeface="+mn-lt"/>
              </a:defRPr>
            </a:lvl2pPr>
            <a:lvl3pPr marL="987425" indent="-363538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rgbClr val="E83F35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2478088" indent="-382588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D90000"/>
              </a:buClr>
              <a:defRPr sz="1400">
                <a:solidFill>
                  <a:srgbClr val="333333"/>
                </a:solidFill>
                <a:latin typeface="Garamond" pitchFamily="18" charset="0"/>
              </a:defRPr>
            </a:lvl4pPr>
            <a:lvl5pPr marL="3721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90000"/>
              </a:buClr>
              <a:buFont typeface="Wingdings" pitchFamily="2" charset="2"/>
              <a:defRPr sz="1600">
                <a:solidFill>
                  <a:srgbClr val="333333"/>
                </a:solidFill>
                <a:latin typeface="Garamond" pitchFamily="18" charset="0"/>
              </a:defRPr>
            </a:lvl5pPr>
            <a:lvl6pPr marL="4178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90000"/>
              </a:buClr>
              <a:buFont typeface="Wingdings" pitchFamily="2" charset="2"/>
              <a:defRPr sz="1600">
                <a:solidFill>
                  <a:srgbClr val="333333"/>
                </a:solidFill>
                <a:latin typeface="Garamond" pitchFamily="18" charset="0"/>
              </a:defRPr>
            </a:lvl6pPr>
            <a:lvl7pPr marL="4635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90000"/>
              </a:buClr>
              <a:buFont typeface="Wingdings" pitchFamily="2" charset="2"/>
              <a:defRPr sz="1600">
                <a:solidFill>
                  <a:srgbClr val="333333"/>
                </a:solidFill>
                <a:latin typeface="Garamond" pitchFamily="18" charset="0"/>
              </a:defRPr>
            </a:lvl7pPr>
            <a:lvl8pPr marL="5092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90000"/>
              </a:buClr>
              <a:buFont typeface="Wingdings" pitchFamily="2" charset="2"/>
              <a:defRPr sz="1600">
                <a:solidFill>
                  <a:srgbClr val="333333"/>
                </a:solidFill>
                <a:latin typeface="Garamond" pitchFamily="18" charset="0"/>
              </a:defRPr>
            </a:lvl8pPr>
            <a:lvl9pPr marL="554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90000"/>
              </a:buClr>
              <a:buFont typeface="Wingdings" pitchFamily="2" charset="2"/>
              <a:defRPr sz="1600">
                <a:solidFill>
                  <a:srgbClr val="333333"/>
                </a:solidFill>
                <a:latin typeface="Garamond" pitchFamily="18" charset="0"/>
              </a:defRPr>
            </a:lvl9pPr>
          </a:lstStyle>
          <a:p>
            <a:pPr marL="196122" marR="0" lvl="1" indent="-19612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754277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“</a:t>
            </a: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what have you done differently as a result of the CQC inspection/ guidance/ enforcement;” </a:t>
            </a:r>
            <a:r>
              <a:rPr kumimoji="0" lang="en-GB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[</a:t>
            </a:r>
            <a:r>
              <a:rPr kumimoji="0" lang="en-GB" sz="1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Intermediary outcomes]</a:t>
            </a:r>
          </a:p>
          <a:p>
            <a:pPr marL="196122" marR="0" lvl="1" indent="-19612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754277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to follow up with “what did it cost;” and </a:t>
            </a:r>
            <a:r>
              <a:rPr kumimoji="0" lang="en-GB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[</a:t>
            </a:r>
            <a:r>
              <a:rPr kumimoji="0" lang="en-GB" sz="1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provider costs]</a:t>
            </a:r>
          </a:p>
          <a:p>
            <a:pPr marL="196122" marR="0" lvl="1" indent="-19612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754277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(if possible) “did it improve quality.” </a:t>
            </a:r>
            <a:r>
              <a:rPr kumimoji="0" lang="en-GB" sz="16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[</a:t>
            </a:r>
            <a:r>
              <a:rPr kumimoji="0" lang="en-GB" sz="16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final outcomes]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83F35"/>
              </a:buClr>
              <a:buSzTx/>
              <a:buFont typeface="Arial" charset="0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6200000">
            <a:off x="74327" y="3079617"/>
            <a:ext cx="2298606" cy="504057"/>
          </a:xfrm>
          <a:prstGeom prst="rect">
            <a:avLst/>
          </a:prstGeom>
          <a:solidFill>
            <a:srgbClr val="5C316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lIns="65298" tIns="32649" rIns="65298" bIns="32649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FFFFFF"/>
                </a:solidFill>
              </a:rPr>
              <a:t>Surveys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5921" y="4980563"/>
            <a:ext cx="34345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Capturing Final Outcomes: </a:t>
            </a:r>
          </a:p>
          <a:p>
            <a:endParaRPr lang="en-GB" sz="1200" dirty="0" smtClean="0"/>
          </a:p>
          <a:p>
            <a:r>
              <a:rPr lang="en-GB" sz="1400" b="1" dirty="0" smtClean="0"/>
              <a:t>Does behavioural </a:t>
            </a:r>
            <a:r>
              <a:rPr lang="en-GB" sz="1400" b="1" dirty="0" smtClean="0"/>
              <a:t>changes also </a:t>
            </a:r>
            <a:r>
              <a:rPr lang="en-GB" sz="1400" b="1" dirty="0" smtClean="0"/>
              <a:t>improve the quality of care?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292080" y="1952835"/>
            <a:ext cx="2981860" cy="504057"/>
          </a:xfrm>
          <a:prstGeom prst="rect">
            <a:avLst/>
          </a:prstGeom>
          <a:solidFill>
            <a:srgbClr val="5C316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lIns="65298" tIns="32649" rIns="65298" bIns="32649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FFFFFF"/>
                </a:solidFill>
              </a:rPr>
              <a:t>Case studies</a:t>
            </a:r>
            <a:endParaRPr lang="en-GB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242F42C1-083E-49AD-8418-1CF8E91C5D38}" type="slidenum">
              <a:rPr lang="en-US" altLang="en-US" sz="900" smtClean="0">
                <a:solidFill>
                  <a:srgbClr val="5F2861"/>
                </a:solidFill>
                <a:ea typeface="ＭＳ Ｐゴシック" pitchFamily="34" charset="-128"/>
              </a:rPr>
              <a:pPr/>
              <a:t>15</a:t>
            </a:fld>
            <a:endParaRPr lang="en-US" altLang="en-US" sz="1400" smtClean="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643662" cy="906463"/>
          </a:xfrm>
        </p:spPr>
        <p:txBody>
          <a:bodyPr/>
          <a:lstStyle/>
          <a:p>
            <a:r>
              <a:rPr lang="en-GB" altLang="en-US" dirty="0" smtClean="0">
                <a:ea typeface="ヒラギノ角ゴ Pro W3" pitchFamily="-16" charset="-128"/>
              </a:rPr>
              <a:t/>
            </a:r>
            <a:br>
              <a:rPr lang="en-GB" altLang="en-US" dirty="0" smtClean="0">
                <a:ea typeface="ヒラギノ角ゴ Pro W3" pitchFamily="-16" charset="-128"/>
              </a:rPr>
            </a:br>
            <a:r>
              <a:rPr lang="en-GB" altLang="en-US" sz="2800" b="1" dirty="0"/>
              <a:t>Reflections </a:t>
            </a:r>
            <a:r>
              <a:rPr lang="en-GB" altLang="en-US" sz="2800" b="1" dirty="0" smtClean="0"/>
              <a:t>on CQC Structure</a:t>
            </a:r>
            <a:r>
              <a:rPr lang="en-GB" altLang="en-US" dirty="0" smtClean="0">
                <a:ea typeface="ヒラギノ角ゴ Pro W3" pitchFamily="-16" charset="-128"/>
              </a:rPr>
              <a:t/>
            </a:r>
            <a:br>
              <a:rPr lang="en-GB" altLang="en-US" dirty="0" smtClean="0">
                <a:ea typeface="ヒラギノ角ゴ Pro W3" pitchFamily="-16" charset="-128"/>
              </a:rPr>
            </a:br>
            <a:endParaRPr lang="en-GB" altLang="en-US" dirty="0" smtClean="0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618952" y="2014957"/>
            <a:ext cx="4608512" cy="3816102"/>
            <a:chOff x="395536" y="1628800"/>
            <a:chExt cx="4824536" cy="4104455"/>
          </a:xfrm>
        </p:grpSpPr>
        <p:sp>
          <p:nvSpPr>
            <p:cNvPr id="9" name="Freeform 8"/>
            <p:cNvSpPr/>
            <p:nvPr/>
          </p:nvSpPr>
          <p:spPr>
            <a:xfrm>
              <a:off x="395536" y="1628800"/>
              <a:ext cx="4824536" cy="1079702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1. We have created a more open culture in CQC and are more transparent</a:t>
              </a:r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5536" y="2924442"/>
              <a:ext cx="4824536" cy="1513171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2. We are more credible with stakeholders and providers because of our expert and rigorous inspections, and because of the action we take when we find poor care</a:t>
              </a:r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95536" y="4653553"/>
              <a:ext cx="4824536" cy="1079702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3. We are starting to provide more useful information for the public, including ratings</a:t>
              </a:r>
              <a:endParaRPr lang="en-US" sz="2000" dirty="0"/>
            </a:p>
          </p:txBody>
        </p:sp>
      </p:grpSp>
      <p:pic>
        <p:nvPicPr>
          <p:cNvPr id="12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37802"/>
            <a:ext cx="3205163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27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242F42C1-083E-49AD-8418-1CF8E91C5D38}" type="slidenum">
              <a:rPr lang="en-US" altLang="en-US" sz="900" smtClean="0">
                <a:solidFill>
                  <a:srgbClr val="5F2861"/>
                </a:solidFill>
                <a:ea typeface="ＭＳ Ｐゴシック" pitchFamily="34" charset="-128"/>
              </a:rPr>
              <a:pPr/>
              <a:t>16</a:t>
            </a:fld>
            <a:endParaRPr lang="en-US" altLang="en-US" sz="1400" smtClean="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497216" y="548680"/>
            <a:ext cx="6643662" cy="906463"/>
          </a:xfrm>
        </p:spPr>
        <p:txBody>
          <a:bodyPr/>
          <a:lstStyle/>
          <a:p>
            <a:r>
              <a:rPr lang="en-GB" altLang="en-US" dirty="0" smtClean="0">
                <a:ea typeface="ヒラギノ角ゴ Pro W3" pitchFamily="-16" charset="-128"/>
              </a:rPr>
              <a:t/>
            </a:r>
            <a:br>
              <a:rPr lang="en-GB" altLang="en-US" dirty="0" smtClean="0">
                <a:ea typeface="ヒラギノ角ゴ Pro W3" pitchFamily="-16" charset="-128"/>
              </a:rPr>
            </a:br>
            <a:r>
              <a:rPr lang="en-GB" sz="2800" b="1" dirty="0">
                <a:ea typeface="ヒラギノ角ゴ Pro W3" pitchFamily="-16" charset="-128"/>
              </a:rPr>
              <a:t>Moving forward- what next?</a:t>
            </a:r>
            <a:r>
              <a:rPr lang="en-GB" sz="2800" b="1" dirty="0">
                <a:solidFill>
                  <a:srgbClr val="F49000"/>
                </a:solidFill>
                <a:ea typeface="ヒラギノ角ゴ Pro W3" pitchFamily="-16" charset="-128"/>
              </a:rPr>
              <a:t/>
            </a:r>
            <a:br>
              <a:rPr lang="en-GB" sz="2800" b="1" dirty="0">
                <a:solidFill>
                  <a:srgbClr val="F49000"/>
                </a:solidFill>
                <a:ea typeface="ヒラギノ角ゴ Pro W3" pitchFamily="-16" charset="-128"/>
              </a:rPr>
            </a:br>
            <a:r>
              <a:rPr lang="en-GB" altLang="en-US" b="1" dirty="0" smtClean="0">
                <a:ea typeface="ヒラギノ角ゴ Pro W3" pitchFamily="-16" charset="-128"/>
              </a:rPr>
              <a:t/>
            </a:r>
            <a:br>
              <a:rPr lang="en-GB" altLang="en-US" b="1" dirty="0" smtClean="0">
                <a:ea typeface="ヒラギノ角ゴ Pro W3" pitchFamily="-16" charset="-128"/>
              </a:rPr>
            </a:br>
            <a:endParaRPr lang="en-GB" altLang="en-US" b="1" dirty="0" smtClean="0"/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567656" y="1701488"/>
            <a:ext cx="4940448" cy="4175784"/>
            <a:chOff x="467546" y="1290913"/>
            <a:chExt cx="4824536" cy="3712971"/>
          </a:xfrm>
        </p:grpSpPr>
        <p:sp>
          <p:nvSpPr>
            <p:cNvPr id="14" name="Freeform 13"/>
            <p:cNvSpPr/>
            <p:nvPr/>
          </p:nvSpPr>
          <p:spPr>
            <a:xfrm>
              <a:off x="467546" y="1290913"/>
              <a:ext cx="4824536" cy="1079702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1. A more mature model- efficient and effective </a:t>
              </a:r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80738" y="2530099"/>
              <a:ext cx="4711344" cy="1239185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2</a:t>
              </a:r>
              <a:r>
                <a:rPr lang="en-GB" sz="2000" dirty="0" smtClean="0"/>
                <a:t>. Working with partners to improve quality </a:t>
              </a:r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7546" y="3924182"/>
              <a:ext cx="4824536" cy="1079702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/>
                <a:t>3</a:t>
              </a:r>
              <a:r>
                <a:rPr lang="en-GB" sz="2000" dirty="0" smtClean="0"/>
                <a:t>. Understanding Quality in a Place </a:t>
              </a:r>
              <a:endParaRPr lang="en-US" sz="2000" dirty="0"/>
            </a:p>
          </p:txBody>
        </p:sp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74416"/>
            <a:ext cx="2880321" cy="420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837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solidFill>
            <a:srgbClr val="F4C8D0"/>
          </a:solidFill>
          <a:ln>
            <a:noFill/>
          </a:ln>
        </p:spPr>
        <p:txBody>
          <a:bodyPr rot="10800000"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ctr"/>
            <a:endParaRPr lang="en-GB" altLang="en-US" dirty="0">
              <a:solidFill>
                <a:srgbClr val="000000"/>
              </a:solidFill>
            </a:endParaRPr>
          </a:p>
          <a:p>
            <a:pPr algn="ctr"/>
            <a:endParaRPr lang="en-GB" altLang="en-US" dirty="0">
              <a:solidFill>
                <a:srgbClr val="000000"/>
              </a:solidFill>
            </a:endParaRPr>
          </a:p>
          <a:p>
            <a:pPr algn="ctr"/>
            <a:endParaRPr lang="en-GB" altLang="en-US" dirty="0">
              <a:solidFill>
                <a:srgbClr val="000000"/>
              </a:solidFill>
            </a:endParaRPr>
          </a:p>
          <a:p>
            <a:pPr algn="ctr"/>
            <a:endParaRPr lang="en-GB" altLang="en-US" dirty="0">
              <a:solidFill>
                <a:srgbClr val="000000"/>
              </a:solidFill>
            </a:endParaRPr>
          </a:p>
          <a:p>
            <a:pPr algn="ctr"/>
            <a:endParaRPr lang="en-GB" altLang="en-US" dirty="0">
              <a:solidFill>
                <a:srgbClr val="000000"/>
              </a:solidFill>
            </a:endParaRPr>
          </a:p>
          <a:p>
            <a:pPr algn="ctr"/>
            <a:endParaRPr lang="en-GB" altLang="en-US" dirty="0">
              <a:solidFill>
                <a:srgbClr val="000000"/>
              </a:solidFill>
            </a:endParaRPr>
          </a:p>
          <a:p>
            <a:pPr algn="ctr"/>
            <a:endParaRPr lang="en-GB" altLang="en-US" dirty="0">
              <a:solidFill>
                <a:srgbClr val="000000"/>
              </a:solidFill>
            </a:endParaRPr>
          </a:p>
          <a:p>
            <a:pPr algn="ctr"/>
            <a:endParaRPr lang="en-GB" altLang="en-US" dirty="0">
              <a:solidFill>
                <a:srgbClr val="000000"/>
              </a:solidFill>
            </a:endParaRPr>
          </a:p>
          <a:p>
            <a:pPr algn="ctr"/>
            <a:r>
              <a:rPr lang="en-GB" altLang="en-US" sz="3600" dirty="0">
                <a:solidFill>
                  <a:srgbClr val="5F2861"/>
                </a:solidFill>
              </a:rPr>
              <a:t>www.cqc.org.uk</a:t>
            </a:r>
          </a:p>
          <a:p>
            <a:pPr algn="ctr"/>
            <a:endParaRPr lang="en-GB" altLang="en-US" sz="1200" dirty="0">
              <a:solidFill>
                <a:srgbClr val="000000"/>
              </a:solidFill>
            </a:endParaRPr>
          </a:p>
          <a:p>
            <a:pPr algn="ctr"/>
            <a:endParaRPr lang="en-GB" altLang="en-US" sz="800" dirty="0">
              <a:solidFill>
                <a:srgbClr val="000000"/>
              </a:solidFill>
            </a:endParaRPr>
          </a:p>
        </p:txBody>
      </p:sp>
      <p:sp>
        <p:nvSpPr>
          <p:cNvPr id="12291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/>
            <a:fld id="{D771FF15-2ED9-43FE-BD82-93FBF83A8773}" type="slidenum">
              <a:rPr lang="en-US" altLang="en-US" sz="900">
                <a:solidFill>
                  <a:srgbClr val="5F2861"/>
                </a:solidFill>
                <a:ea typeface="MS PGothic" pitchFamily="34" charset="-128"/>
              </a:rPr>
              <a:pPr algn="r"/>
              <a:t>17</a:t>
            </a:fld>
            <a:endParaRPr lang="en-US" altLang="en-US" sz="1400">
              <a:solidFill>
                <a:srgbClr val="6D2E69"/>
              </a:solidFill>
              <a:ea typeface="MS PGothic" pitchFamily="34" charset="-128"/>
            </a:endParaRPr>
          </a:p>
        </p:txBody>
      </p:sp>
      <p:sp>
        <p:nvSpPr>
          <p:cNvPr id="12293" name="Rectangle 2"/>
          <p:cNvSpPr txBox="1">
            <a:spLocks noChangeArrowheads="1"/>
          </p:cNvSpPr>
          <p:nvPr/>
        </p:nvSpPr>
        <p:spPr bwMode="auto">
          <a:xfrm>
            <a:off x="558800" y="620713"/>
            <a:ext cx="5832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marL="0" lvl="1">
              <a:spcAft>
                <a:spcPts val="900"/>
              </a:spcAft>
            </a:pPr>
            <a:r>
              <a:rPr lang="en-GB" altLang="en-US" sz="2800" b="1" dirty="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1229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736725"/>
            <a:ext cx="23145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ape 22"/>
          <p:cNvSpPr>
            <a:spLocks noChangeArrowheads="1"/>
          </p:cNvSpPr>
          <p:nvPr/>
        </p:nvSpPr>
        <p:spPr bwMode="auto">
          <a:xfrm>
            <a:off x="628650" y="736600"/>
            <a:ext cx="5600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6799" tIns="46799" rIns="46799" bIns="46799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 b="1" dirty="0">
                <a:solidFill>
                  <a:srgbClr val="FFFFFF"/>
                </a:solidFill>
              </a:rPr>
              <a:t>CQC purpose and role</a:t>
            </a:r>
          </a:p>
        </p:txBody>
      </p:sp>
      <p:sp>
        <p:nvSpPr>
          <p:cNvPr id="5124" name="Shape 23"/>
          <p:cNvSpPr>
            <a:spLocks noChangeArrowheads="1"/>
          </p:cNvSpPr>
          <p:nvPr/>
        </p:nvSpPr>
        <p:spPr bwMode="auto">
          <a:xfrm>
            <a:off x="628650" y="1628775"/>
            <a:ext cx="52927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en-US" sz="2800" b="1" dirty="0">
                <a:solidFill>
                  <a:srgbClr val="6B2861"/>
                </a:solidFill>
              </a:rPr>
              <a:t>Our purpose</a:t>
            </a:r>
          </a:p>
          <a:p>
            <a:pPr>
              <a:spcBef>
                <a:spcPts val="1200"/>
              </a:spcBef>
            </a:pPr>
            <a:r>
              <a:rPr lang="en-US" altLang="en-US" sz="2100" dirty="0"/>
              <a:t>We make sure health and social care services provide people with safe, effective, compassionate, high-quality care and we encourage care services to improve</a:t>
            </a:r>
          </a:p>
          <a:p>
            <a:pPr>
              <a:lnSpc>
                <a:spcPts val="2200"/>
              </a:lnSpc>
              <a:spcBef>
                <a:spcPts val="1600"/>
              </a:spcBef>
            </a:pPr>
            <a:r>
              <a:rPr lang="en-US" altLang="en-US" sz="2800" b="1" dirty="0">
                <a:solidFill>
                  <a:srgbClr val="6B2861"/>
                </a:solidFill>
              </a:rPr>
              <a:t>Our role</a:t>
            </a:r>
          </a:p>
          <a:p>
            <a:pPr>
              <a:spcBef>
                <a:spcPts val="2100"/>
              </a:spcBef>
            </a:pPr>
            <a:r>
              <a:rPr lang="en-US" altLang="en-US" sz="2100" dirty="0"/>
              <a:t>We monitor, inspect and regulate services to make sure they meet fundamental standards of quality and safety and we publish what we find, including performance ratings to help people choose care</a:t>
            </a:r>
          </a:p>
        </p:txBody>
      </p:sp>
      <p:sp>
        <p:nvSpPr>
          <p:cNvPr id="512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5E2CF07A-78CA-40B0-9C82-AACDF33C9708}" type="slidenum">
              <a:rPr lang="en-GB" altLang="en-US" sz="900" smtClean="0">
                <a:solidFill>
                  <a:srgbClr val="5F2861"/>
                </a:solidFill>
                <a:ea typeface="MS PGothic" pitchFamily="34" charset="-128"/>
              </a:rPr>
              <a:pPr/>
              <a:t>2</a:t>
            </a:fld>
            <a:endParaRPr lang="en-GB" altLang="en-US" sz="900" dirty="0" smtClean="0">
              <a:solidFill>
                <a:srgbClr val="5F2861"/>
              </a:solidFill>
              <a:ea typeface="MS PGothic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989">
            <a:off x="5835581" y="1656243"/>
            <a:ext cx="1819263" cy="255688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160">
            <a:off x="6746860" y="3569482"/>
            <a:ext cx="1804336" cy="255155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14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EE8D6-8C0D-40F8-9DFD-01B434B7569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50888" y="1622425"/>
            <a:ext cx="7715250" cy="4078288"/>
            <a:chOff x="611188" y="1700213"/>
            <a:chExt cx="8064500" cy="453881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 flipV="1">
              <a:off x="3348038" y="1700213"/>
              <a:ext cx="2592387" cy="2952750"/>
            </a:xfrm>
            <a:prstGeom prst="roundRect">
              <a:avLst>
                <a:gd name="adj" fmla="val 4106"/>
              </a:avLst>
            </a:prstGeom>
            <a:solidFill>
              <a:srgbClr val="5C93C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5F2861"/>
                </a:buClr>
                <a:buSzPct val="120000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rgbClr val="5F2861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50000"/>
                </a:spcBef>
                <a:buFont typeface="Arial" pitchFamily="34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endParaRPr lang="en-US" altLang="en-US" sz="2400">
                <a:solidFill>
                  <a:srgbClr val="000000"/>
                </a:solidFill>
                <a:ea typeface="ヒラギノ角ゴ Pro W3"/>
              </a:endParaRPr>
            </a:p>
          </p:txBody>
        </p:sp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flipV="1">
              <a:off x="6084888" y="1700213"/>
              <a:ext cx="2519362" cy="1081087"/>
            </a:xfrm>
            <a:prstGeom prst="roundRect">
              <a:avLst>
                <a:gd name="adj" fmla="val 7699"/>
              </a:avLst>
            </a:prstGeom>
            <a:solidFill>
              <a:srgbClr val="5C93C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5F2861"/>
                </a:buClr>
                <a:buSzPct val="120000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rgbClr val="5F2861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50000"/>
                </a:spcBef>
                <a:buFont typeface="Arial" pitchFamily="34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endParaRPr lang="en-US" altLang="en-US" sz="2400">
                <a:solidFill>
                  <a:srgbClr val="000000"/>
                </a:solidFill>
                <a:ea typeface="ヒラギノ角ゴ Pro W3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flipV="1">
              <a:off x="611188" y="1700213"/>
              <a:ext cx="2592387" cy="720725"/>
            </a:xfrm>
            <a:prstGeom prst="roundRect">
              <a:avLst>
                <a:gd name="adj" fmla="val 7699"/>
              </a:avLst>
            </a:prstGeom>
            <a:solidFill>
              <a:srgbClr val="5C93C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5F2861"/>
                </a:buClr>
                <a:buSzPct val="120000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rgbClr val="5F2861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50000"/>
                </a:spcBef>
                <a:buFont typeface="Arial" pitchFamily="34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endParaRPr lang="en-US" altLang="en-US" sz="2400">
                <a:solidFill>
                  <a:srgbClr val="000000"/>
                </a:solidFill>
                <a:ea typeface="ヒラギノ角ゴ Pro W3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 flipV="1">
              <a:off x="611188" y="2565400"/>
              <a:ext cx="2592387" cy="1123950"/>
            </a:xfrm>
            <a:prstGeom prst="roundRect">
              <a:avLst>
                <a:gd name="adj" fmla="val 7699"/>
              </a:avLst>
            </a:prstGeom>
            <a:solidFill>
              <a:srgbClr val="5C93C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5F2861"/>
                </a:buClr>
                <a:buSzPct val="120000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rgbClr val="5F2861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50000"/>
                </a:spcBef>
                <a:buFont typeface="Arial" pitchFamily="34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endParaRPr lang="en-US" altLang="en-US" sz="2400">
                <a:solidFill>
                  <a:srgbClr val="000000"/>
                </a:solidFill>
                <a:ea typeface="ヒラギノ角ゴ Pro W3"/>
              </a:endParaRPr>
            </a:p>
          </p:txBody>
        </p:sp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 flipV="1">
              <a:off x="3346450" y="4757738"/>
              <a:ext cx="2592388" cy="1479550"/>
            </a:xfrm>
            <a:prstGeom prst="roundRect">
              <a:avLst>
                <a:gd name="adj" fmla="val 7699"/>
              </a:avLst>
            </a:prstGeom>
            <a:solidFill>
              <a:srgbClr val="5C93C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5F2861"/>
                </a:buClr>
                <a:buSzPct val="120000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rgbClr val="5F2861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50000"/>
                </a:spcBef>
                <a:buFont typeface="Arial" pitchFamily="34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endParaRPr lang="en-US" altLang="en-US" sz="2400">
                <a:solidFill>
                  <a:srgbClr val="000000"/>
                </a:solidFill>
                <a:ea typeface="ヒラギノ角ゴ Pro W3"/>
              </a:endParaRPr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flipV="1">
              <a:off x="611188" y="5207000"/>
              <a:ext cx="2592387" cy="1030288"/>
            </a:xfrm>
            <a:prstGeom prst="roundRect">
              <a:avLst>
                <a:gd name="adj" fmla="val 7699"/>
              </a:avLst>
            </a:prstGeom>
            <a:solidFill>
              <a:srgbClr val="5C93C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5F2861"/>
                </a:buClr>
                <a:buSzPct val="120000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rgbClr val="5F2861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50000"/>
                </a:spcBef>
                <a:buFont typeface="Arial" pitchFamily="34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endParaRPr lang="en-US" altLang="en-US" sz="2400">
                <a:solidFill>
                  <a:srgbClr val="000000"/>
                </a:solidFill>
                <a:ea typeface="ヒラギノ角ゴ Pro W3"/>
              </a:endParaRPr>
            </a:p>
          </p:txBody>
        </p:sp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 flipV="1">
              <a:off x="611188" y="3789363"/>
              <a:ext cx="2592387" cy="1295400"/>
            </a:xfrm>
            <a:prstGeom prst="roundRect">
              <a:avLst>
                <a:gd name="adj" fmla="val 7699"/>
              </a:avLst>
            </a:prstGeom>
            <a:solidFill>
              <a:srgbClr val="5C93C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5F2861"/>
                </a:buClr>
                <a:buSzPct val="120000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rgbClr val="5F2861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50000"/>
                </a:spcBef>
                <a:buFont typeface="Arial" pitchFamily="34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endParaRPr lang="en-US" altLang="en-US" sz="2400">
                <a:solidFill>
                  <a:srgbClr val="000000"/>
                </a:solidFill>
                <a:ea typeface="ヒラギノ角ゴ Pro W3"/>
              </a:endParaRPr>
            </a:p>
          </p:txBody>
        </p:sp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 flipV="1">
              <a:off x="6084888" y="2924175"/>
              <a:ext cx="2519362" cy="3297238"/>
            </a:xfrm>
            <a:prstGeom prst="roundRect">
              <a:avLst>
                <a:gd name="adj" fmla="val 4106"/>
              </a:avLst>
            </a:prstGeom>
            <a:solidFill>
              <a:srgbClr val="5C93C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5F2861"/>
                </a:buClr>
                <a:buSzPct val="120000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rgbClr val="5F2861"/>
                </a:buClr>
                <a:buSzPct val="12000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50000"/>
                </a:spcBef>
                <a:buFont typeface="Arial" pitchFamily="34" charset="0"/>
                <a:buChar char="-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0"/>
                </a:spcBef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 typeface="Wingdings 2" pitchFamily="18" charset="2"/>
                <a:buChar char="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endParaRPr lang="en-US" altLang="en-US" sz="2400">
                <a:solidFill>
                  <a:srgbClr val="000000"/>
                </a:solidFill>
                <a:ea typeface="ヒラギノ角ゴ Pro W3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418829" y="1746149"/>
              <a:ext cx="2416031" cy="2835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Care homes 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565,000 </a:t>
              </a: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residents</a:t>
              </a:r>
              <a:endParaRPr lang="en-GB" sz="1300" b="1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165,000 going into care </a:t>
              </a:r>
              <a:b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</a:b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per year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39,000 people with learning disabilities in residential care 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18,000 in a care home or care in their own home with no kith or kin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6156776" y="2997018"/>
              <a:ext cx="2518912" cy="324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NHS hospitals  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90 million outpatient appointments / year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11 million inpatients / year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18 million A&amp;E attendances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5 million emergency admissions / year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600k maternity users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42,000 detained and treated against their will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156776" y="1772651"/>
              <a:ext cx="2518912" cy="961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Home-care </a:t>
              </a:r>
            </a:p>
            <a:p>
              <a:pPr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120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700,000</a:t>
              </a: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 people receiving home-care support per year</a:t>
              </a:r>
              <a:endParaRPr lang="en-GB" sz="1300" i="1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684200" y="1772651"/>
              <a:ext cx="2518912" cy="645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General public</a:t>
              </a:r>
            </a:p>
            <a:p>
              <a:pPr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54.5 million </a:t>
              </a: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(44.5m adults)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684200" y="3860966"/>
              <a:ext cx="2518912" cy="1280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Dentists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22 million</a:t>
              </a: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 on a dentist list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15 million NHS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7 million private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684200" y="2620698"/>
              <a:ext cx="2518912" cy="1121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Private hospital </a:t>
              </a:r>
            </a:p>
            <a:p>
              <a:pPr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1.61 million </a:t>
              </a: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people receive surgical treatment in a private hospital / year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418829" y="4868022"/>
              <a:ext cx="2520571" cy="1208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GP practices 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52 million </a:t>
              </a: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registered </a:t>
              </a:r>
              <a:b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</a:b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with a GP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150m appointments / year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684200" y="5276144"/>
              <a:ext cx="2469131" cy="95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300" b="1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Health &amp; social care staff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1.7m NHS staff</a:t>
              </a:r>
            </a:p>
            <a:p>
              <a:pPr marL="144000" indent="-144000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GB" sz="1300" dirty="0">
                  <a:solidFill>
                    <a:srgbClr val="FFFFFF"/>
                  </a:solidFill>
                  <a:ea typeface="ヒラギノ角ゴ Pro W3" charset="0"/>
                  <a:cs typeface="ヒラギノ角ゴ Pro W3" charset="0"/>
                </a:rPr>
                <a:t>1.5m in adult social care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1559" y="548680"/>
            <a:ext cx="523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Landscape of health and care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flipV="1">
            <a:off x="525463" y="5805488"/>
            <a:ext cx="8124825" cy="522287"/>
          </a:xfrm>
          <a:prstGeom prst="roundRect">
            <a:avLst>
              <a:gd name="adj" fmla="val 7699"/>
            </a:avLst>
          </a:prstGeom>
          <a:solidFill>
            <a:srgbClr val="4A254B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800" dirty="0">
                <a:solidFill>
                  <a:srgbClr val="FFFFFF"/>
                </a:solidFill>
                <a:ea typeface="ヒラギノ角ゴ Pro W3"/>
              </a:rPr>
              <a:t>  </a:t>
            </a:r>
            <a:r>
              <a:rPr lang="en-US" altLang="en-US" sz="1600" dirty="0">
                <a:solidFill>
                  <a:srgbClr val="FFFFFF"/>
                </a:solidFill>
                <a:ea typeface="ヒラギノ角ゴ Pro W3"/>
              </a:rPr>
              <a:t>Stroke 1m        Diabetes 3m     Arthritis 8.5m     Cancer 2m        Dementia 0.7m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600" dirty="0">
                <a:solidFill>
                  <a:srgbClr val="FFFFFF"/>
                </a:solidFill>
                <a:ea typeface="ヒラギノ角ゴ Pro W3"/>
                <a:sym typeface="Wingdings" pitchFamily="2" charset="2"/>
              </a:rPr>
              <a:t></a:t>
            </a:r>
            <a:r>
              <a:rPr lang="en-US" altLang="en-US" sz="1600" dirty="0">
                <a:solidFill>
                  <a:srgbClr val="FFFFFF"/>
                </a:solidFill>
                <a:ea typeface="ヒラギノ角ゴ Pro W3"/>
              </a:rPr>
              <a:t>25% by 2020   </a:t>
            </a:r>
            <a:r>
              <a:rPr lang="en-US" altLang="en-US" sz="1600" dirty="0">
                <a:solidFill>
                  <a:srgbClr val="FFFFFF"/>
                </a:solidFill>
                <a:ea typeface="ヒラギノ角ゴ Pro W3"/>
                <a:sym typeface="Wingdings" pitchFamily="2" charset="2"/>
              </a:rPr>
              <a:t></a:t>
            </a:r>
            <a:r>
              <a:rPr lang="en-US" altLang="en-US" sz="1600" dirty="0">
                <a:solidFill>
                  <a:srgbClr val="FFFFFF"/>
                </a:solidFill>
                <a:ea typeface="ヒラギノ角ゴ Pro W3"/>
              </a:rPr>
              <a:t>67% by 2025   </a:t>
            </a:r>
            <a:r>
              <a:rPr lang="en-US" altLang="en-US" sz="1600" dirty="0">
                <a:solidFill>
                  <a:srgbClr val="FFFFFF"/>
                </a:solidFill>
                <a:ea typeface="ヒラギノ角ゴ Pro W3"/>
                <a:sym typeface="Wingdings" pitchFamily="2" charset="2"/>
              </a:rPr>
              <a:t></a:t>
            </a:r>
            <a:r>
              <a:rPr lang="en-US" altLang="en-US" sz="1600" dirty="0">
                <a:solidFill>
                  <a:srgbClr val="FFFFFF"/>
                </a:solidFill>
                <a:ea typeface="ヒラギノ角ゴ Pro W3"/>
              </a:rPr>
              <a:t>100% by 2030   </a:t>
            </a:r>
            <a:r>
              <a:rPr lang="en-US" altLang="en-US" sz="1600" dirty="0">
                <a:solidFill>
                  <a:srgbClr val="FFFFFF"/>
                </a:solidFill>
                <a:ea typeface="ヒラギノ角ゴ Pro W3"/>
                <a:sym typeface="Wingdings" pitchFamily="2" charset="2"/>
              </a:rPr>
              <a:t></a:t>
            </a:r>
            <a:r>
              <a:rPr lang="en-US" altLang="en-US" sz="1600" dirty="0">
                <a:solidFill>
                  <a:srgbClr val="FFFFFF"/>
                </a:solidFill>
                <a:ea typeface="ヒラギノ角ゴ Pro W3"/>
              </a:rPr>
              <a:t>100% by 2032   </a:t>
            </a:r>
            <a:r>
              <a:rPr lang="en-US" altLang="en-US" sz="1600" dirty="0">
                <a:solidFill>
                  <a:srgbClr val="FFFFFF"/>
                </a:solidFill>
                <a:ea typeface="ヒラギノ角ゴ Pro W3"/>
                <a:sym typeface="Wingdings" pitchFamily="2" charset="2"/>
              </a:rPr>
              <a:t></a:t>
            </a:r>
            <a:r>
              <a:rPr lang="en-US" altLang="en-US" sz="1600" dirty="0">
                <a:solidFill>
                  <a:srgbClr val="FFFFFF"/>
                </a:solidFill>
                <a:ea typeface="ヒラギノ角ゴ Pro W3"/>
              </a:rPr>
              <a:t>100% by 2040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52438" y="6593840"/>
            <a:ext cx="8280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i="1" dirty="0" smtClean="0">
                <a:solidFill>
                  <a:srgbClr val="000000"/>
                </a:solidFill>
                <a:ea typeface="ヒラギノ角ゴ Pro W3" charset="-128"/>
              </a:rPr>
              <a:t>NB There is overlap between our different audiences – none are wholly distinct from the others</a:t>
            </a:r>
            <a:endParaRPr lang="en-GB" sz="1000" i="1" dirty="0" smtClean="0">
              <a:solidFill>
                <a:srgbClr val="FFFF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0692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hape 86"/>
          <p:cNvSpPr>
            <a:spLocks noChangeArrowheads="1"/>
          </p:cNvSpPr>
          <p:nvPr/>
        </p:nvSpPr>
        <p:spPr bwMode="auto">
          <a:xfrm>
            <a:off x="574675" y="1700213"/>
            <a:ext cx="413861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44500" indent="-444500" defTabSz="457200">
              <a:tabLst>
                <a:tab pos="355600" algn="l"/>
                <a:tab pos="444500" algn="l"/>
                <a:tab pos="952500" algn="l"/>
                <a:tab pos="14224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7200">
              <a:tabLst>
                <a:tab pos="355600" algn="l"/>
                <a:tab pos="444500" algn="l"/>
                <a:tab pos="952500" algn="l"/>
                <a:tab pos="14224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7200">
              <a:tabLst>
                <a:tab pos="355600" algn="l"/>
                <a:tab pos="444500" algn="l"/>
                <a:tab pos="952500" algn="l"/>
                <a:tab pos="14224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7200">
              <a:tabLst>
                <a:tab pos="355600" algn="l"/>
                <a:tab pos="444500" algn="l"/>
                <a:tab pos="952500" algn="l"/>
                <a:tab pos="14224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7200">
              <a:tabLst>
                <a:tab pos="355600" algn="l"/>
                <a:tab pos="444500" algn="l"/>
                <a:tab pos="952500" algn="l"/>
                <a:tab pos="14224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444500" algn="l"/>
                <a:tab pos="952500" algn="l"/>
                <a:tab pos="14224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444500" algn="l"/>
                <a:tab pos="952500" algn="l"/>
                <a:tab pos="14224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444500" algn="l"/>
                <a:tab pos="952500" algn="l"/>
                <a:tab pos="14224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444500" algn="l"/>
                <a:tab pos="952500" algn="l"/>
                <a:tab pos="142240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indent="0">
              <a:lnSpc>
                <a:spcPts val="2800"/>
              </a:lnSpc>
              <a:spcBef>
                <a:spcPts val="1500"/>
              </a:spcBef>
              <a:buSzPct val="100000"/>
              <a:defRPr/>
            </a:pPr>
            <a:r>
              <a:rPr lang="en-GB" altLang="en-US" b="1" dirty="0" smtClean="0">
                <a:solidFill>
                  <a:srgbClr val="000000"/>
                </a:solidFill>
              </a:rPr>
              <a:t>What we do:</a:t>
            </a:r>
          </a:p>
          <a:p>
            <a:pPr>
              <a:lnSpc>
                <a:spcPts val="28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600" dirty="0" smtClean="0">
                <a:solidFill>
                  <a:srgbClr val="000000"/>
                </a:solidFill>
              </a:rPr>
              <a:t>Set clear expectations</a:t>
            </a:r>
          </a:p>
          <a:p>
            <a:pPr>
              <a:lnSpc>
                <a:spcPts val="28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600" dirty="0" smtClean="0">
                <a:solidFill>
                  <a:srgbClr val="000000"/>
                </a:solidFill>
              </a:rPr>
              <a:t>Monitor and inspect</a:t>
            </a:r>
          </a:p>
          <a:p>
            <a:pPr>
              <a:lnSpc>
                <a:spcPts val="28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600" dirty="0" smtClean="0">
                <a:solidFill>
                  <a:srgbClr val="000000"/>
                </a:solidFill>
              </a:rPr>
              <a:t>Publish and rate</a:t>
            </a:r>
          </a:p>
          <a:p>
            <a:pPr>
              <a:lnSpc>
                <a:spcPts val="28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600" dirty="0" smtClean="0">
                <a:solidFill>
                  <a:srgbClr val="000000"/>
                </a:solidFill>
              </a:rPr>
              <a:t>Celebrate success</a:t>
            </a:r>
          </a:p>
          <a:p>
            <a:pPr>
              <a:lnSpc>
                <a:spcPts val="28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600" dirty="0" smtClean="0">
                <a:solidFill>
                  <a:srgbClr val="000000"/>
                </a:solidFill>
              </a:rPr>
              <a:t>Tackle failure</a:t>
            </a:r>
          </a:p>
          <a:p>
            <a:pPr>
              <a:lnSpc>
                <a:spcPts val="28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600" dirty="0" smtClean="0">
                <a:solidFill>
                  <a:srgbClr val="000000"/>
                </a:solidFill>
              </a:rPr>
              <a:t>Signpost help</a:t>
            </a:r>
          </a:p>
          <a:p>
            <a:pPr>
              <a:lnSpc>
                <a:spcPts val="28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600" dirty="0" smtClean="0">
                <a:solidFill>
                  <a:srgbClr val="000000"/>
                </a:solidFill>
              </a:rPr>
              <a:t>Influence debate</a:t>
            </a:r>
          </a:p>
          <a:p>
            <a:pPr>
              <a:lnSpc>
                <a:spcPts val="2800"/>
              </a:lnSpc>
              <a:spcBef>
                <a:spcPts val="1200"/>
              </a:spcBef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600" dirty="0" smtClean="0">
                <a:solidFill>
                  <a:srgbClr val="000000"/>
                </a:solidFill>
              </a:rPr>
              <a:t>Work in partnership</a:t>
            </a:r>
            <a:endParaRPr lang="en-US" alt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8196" name="Shape 87"/>
          <p:cNvSpPr>
            <a:spLocks noChangeArrowheads="1"/>
          </p:cNvSpPr>
          <p:nvPr/>
        </p:nvSpPr>
        <p:spPr bwMode="auto">
          <a:xfrm>
            <a:off x="483583" y="558880"/>
            <a:ext cx="6013548" cy="82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6799" tIns="46799" rIns="46799" bIns="46799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GB" altLang="en-US" sz="2800" b="1" dirty="0">
                <a:solidFill>
                  <a:srgbClr val="FFFFFF"/>
                </a:solidFill>
              </a:rPr>
              <a:t>Regulation to inspire </a:t>
            </a:r>
            <a:r>
              <a:rPr lang="en-GB" altLang="en-US" sz="2800" b="1" dirty="0" smtClean="0">
                <a:solidFill>
                  <a:srgbClr val="FFFFFF"/>
                </a:solidFill>
              </a:rPr>
              <a:t>improvement at local- regional- national level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310703"/>
            <a:ext cx="4283141" cy="33160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89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ea typeface="ヒラギノ角ゴ Pro W3" pitchFamily="-16" charset="-128"/>
              </a:rPr>
              <a:t>Organisational structure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43CF31-C4BF-4913-ADD0-E4FEFA2F15D7}" type="slidenum">
              <a:rPr lang="en-US" altLang="en-US" smtClean="0"/>
              <a:pPr>
                <a:defRPr/>
              </a:pPr>
              <a:t>5</a:t>
            </a:fld>
            <a:endParaRPr lang="en-US" altLang="en-US" sz="1400" dirty="0">
              <a:solidFill>
                <a:srgbClr val="6D2E69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9081"/>
            <a:ext cx="6768728" cy="45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E054EA2-A9ED-458A-8C13-66B7A9C2115D}" type="slidenum">
              <a:rPr lang="en-US" altLang="en-US" sz="900">
                <a:solidFill>
                  <a:srgbClr val="5F2861"/>
                </a:solidFill>
                <a:ea typeface="ヒラギノ角ゴ Pro W3"/>
              </a:rPr>
              <a:pPr algn="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6D2E69"/>
              </a:solidFill>
              <a:ea typeface="ヒラギノ角ゴ Pro W3"/>
            </a:endParaRPr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568325" y="693738"/>
            <a:ext cx="5832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FFFFFF"/>
                </a:solidFill>
                <a:ea typeface="ヒラギノ角ゴ Pro W3"/>
              </a:rPr>
              <a:t>Our new approach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40760" cy="454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722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4D5E9D-EBAE-4872-A69A-A5B9F4B9DBCC}" type="slidenum">
              <a:rPr lang="en-US" altLang="en-US" sz="900">
                <a:solidFill>
                  <a:srgbClr val="5F286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6D2E69"/>
              </a:solidFill>
            </a:endParaRPr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509588" y="692150"/>
            <a:ext cx="5832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 smtClean="0">
                <a:solidFill>
                  <a:srgbClr val="FFFFFF"/>
                </a:solidFill>
              </a:rPr>
              <a:t>All ratings </a:t>
            </a:r>
            <a:r>
              <a:rPr lang="en-GB" altLang="en-US" sz="2800" b="1" dirty="0">
                <a:solidFill>
                  <a:srgbClr val="FFFFFF"/>
                </a:solidFill>
              </a:rPr>
              <a:t>at </a:t>
            </a:r>
            <a:r>
              <a:rPr lang="en-GB" altLang="en-US" sz="2800" b="1" dirty="0" smtClean="0">
                <a:solidFill>
                  <a:srgbClr val="FFFFFF"/>
                </a:solidFill>
              </a:rPr>
              <a:t>7 September </a:t>
            </a:r>
            <a:r>
              <a:rPr lang="en-GB" altLang="en-US" sz="2800" b="1" dirty="0" smtClean="0">
                <a:solidFill>
                  <a:srgbClr val="FFFFFF"/>
                </a:solidFill>
              </a:rPr>
              <a:t>2015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 smtClean="0">
                <a:solidFill>
                  <a:srgbClr val="FFFFFF"/>
                </a:solidFill>
              </a:rPr>
              <a:t>(</a:t>
            </a:r>
            <a:r>
              <a:rPr lang="en-GB" altLang="en-US" b="1" dirty="0" smtClean="0">
                <a:solidFill>
                  <a:srgbClr val="FFFFFF"/>
                </a:solidFill>
              </a:rPr>
              <a:t>approx. figures)</a:t>
            </a:r>
            <a:endParaRPr lang="en-GB" alt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03603120"/>
              </p:ext>
            </p:extLst>
          </p:nvPr>
        </p:nvGraphicFramePr>
        <p:xfrm>
          <a:off x="851395" y="1649934"/>
          <a:ext cx="7472957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212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4D5E9D-EBAE-4872-A69A-A5B9F4B9DBCC}" type="slidenum">
              <a:rPr lang="en-US" altLang="en-US" sz="900">
                <a:solidFill>
                  <a:srgbClr val="5F286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rgbClr val="6D2E69"/>
              </a:solidFill>
            </a:endParaRPr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509588" y="692150"/>
            <a:ext cx="5832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 smtClean="0">
                <a:solidFill>
                  <a:srgbClr val="FFFFFF"/>
                </a:solidFill>
              </a:rPr>
              <a:t>A snapshot of the news</a:t>
            </a:r>
            <a:endParaRPr lang="en-GB" altLang="en-US" sz="2800" b="1" dirty="0">
              <a:solidFill>
                <a:srgbClr val="FFFFFF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28" y="3212976"/>
            <a:ext cx="3551326" cy="158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48830" r="39519" b="29851"/>
          <a:stretch/>
        </p:blipFill>
        <p:spPr bwMode="auto">
          <a:xfrm>
            <a:off x="1458750" y="4984521"/>
            <a:ext cx="3870845" cy="13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10808" r="65421" b="82870"/>
          <a:stretch/>
        </p:blipFill>
        <p:spPr bwMode="auto">
          <a:xfrm>
            <a:off x="4379598" y="4826265"/>
            <a:ext cx="1782941" cy="40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23130" r="12877" b="27622"/>
          <a:stretch/>
        </p:blipFill>
        <p:spPr bwMode="auto">
          <a:xfrm>
            <a:off x="2771800" y="1582156"/>
            <a:ext cx="3257407" cy="148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0" y="2032530"/>
            <a:ext cx="1649025" cy="272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7" y="1603709"/>
            <a:ext cx="1944216" cy="44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95" y="2844098"/>
            <a:ext cx="2159428" cy="34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ims.gov.uk\data\Users\GBBULVD\BULHOME3\suremart\My Documents\My Pictures\PGSE\St Helen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40" y="1772816"/>
            <a:ext cx="2648997" cy="8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00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4D5E9D-EBAE-4872-A69A-A5B9F4B9DBCC}" type="slidenum">
              <a:rPr lang="en-US" altLang="en-US" sz="900">
                <a:solidFill>
                  <a:srgbClr val="5F286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rgbClr val="6D2E69"/>
              </a:solidFill>
            </a:endParaRPr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509588" y="692150"/>
            <a:ext cx="5832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lnSpc>
                <a:spcPct val="90000"/>
              </a:lnSpc>
              <a:spcBef>
                <a:spcPct val="6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rgbClr val="5F286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50000"/>
              </a:spcBef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 2" pitchFamily="18" charset="2"/>
              <a:buChar char="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 smtClean="0">
                <a:solidFill>
                  <a:srgbClr val="FFFFFF"/>
                </a:solidFill>
              </a:rPr>
              <a:t>Being Open to the public</a:t>
            </a:r>
            <a:endParaRPr lang="en-GB" altLang="en-US" sz="2800" b="1" dirty="0">
              <a:solidFill>
                <a:srgbClr val="FFFFFF"/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15430" r="50945" b="8691"/>
          <a:stretch>
            <a:fillRect/>
          </a:stretch>
        </p:blipFill>
        <p:spPr bwMode="auto">
          <a:xfrm>
            <a:off x="2949575" y="1744663"/>
            <a:ext cx="3168650" cy="446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772318" y="1914526"/>
            <a:ext cx="1944688" cy="180181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Raise awareness and understanding of CQC’s role and purpose.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55650" y="4221163"/>
            <a:ext cx="1944688" cy="18002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</a:rPr>
              <a:t>Listen to, and act on people’s views and experiences of care. 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6372225" y="1916113"/>
            <a:ext cx="1944688" cy="180181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00000"/>
                </a:solidFill>
                <a:latin typeface="Arial"/>
                <a:ea typeface="ヒラギノ角ゴ Pro W3" pitchFamily="1" charset="-128"/>
                <a:cs typeface="ヒラギノ角ゴ Pro W3" pitchFamily="1" charset="-128"/>
              </a:rPr>
              <a:t>Engage the public in our shape &amp; design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6372225" y="4221163"/>
            <a:ext cx="1944688" cy="180022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Provide high quality information about care services</a:t>
            </a:r>
          </a:p>
        </p:txBody>
      </p: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 flipH="1" flipV="1">
            <a:off x="2700338" y="3068638"/>
            <a:ext cx="249237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7"/>
          <p:cNvCxnSpPr>
            <a:cxnSpLocks noChangeShapeType="1"/>
          </p:cNvCxnSpPr>
          <p:nvPr/>
        </p:nvCxnSpPr>
        <p:spPr bwMode="auto">
          <a:xfrm flipH="1">
            <a:off x="2484438" y="4221163"/>
            <a:ext cx="465137" cy="360362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5"/>
          <p:cNvCxnSpPr>
            <a:cxnSpLocks noChangeShapeType="1"/>
          </p:cNvCxnSpPr>
          <p:nvPr/>
        </p:nvCxnSpPr>
        <p:spPr bwMode="auto">
          <a:xfrm flipV="1">
            <a:off x="6118225" y="2817813"/>
            <a:ext cx="254000" cy="32385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12"/>
          <p:cNvCxnSpPr>
            <a:cxnSpLocks noChangeShapeType="1"/>
          </p:cNvCxnSpPr>
          <p:nvPr/>
        </p:nvCxnSpPr>
        <p:spPr bwMode="auto">
          <a:xfrm>
            <a:off x="6118225" y="4508500"/>
            <a:ext cx="398463" cy="1444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50452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heme/theme1.xml><?xml version="1.0" encoding="utf-8"?>
<a:theme xmlns:a="http://schemas.openxmlformats.org/drawingml/2006/main" name="20205_CQC_Template">
  <a:themeElements>
    <a:clrScheme name="20205_CQ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205_CQC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ヒラギノ角ゴ Pro W3" pitchFamily="1" charset="-128"/>
            <a:cs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ヒラギノ角ゴ Pro W3" pitchFamily="1" charset="-128"/>
            <a:cs typeface="ヒラギノ角ゴ Pro W3" pitchFamily="1" charset="-128"/>
          </a:defRPr>
        </a:defPPr>
      </a:lstStyle>
    </a:lnDef>
  </a:objectDefaults>
  <a:extraClrSchemeLst>
    <a:extraClrScheme>
      <a:clrScheme name="20205_CQ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ヒラギノ角ゴ Pro W3" pitchFamily="1" charset="-128"/>
            <a:cs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ヒラギノ角ゴ Pro W3" pitchFamily="1" charset="-128"/>
            <a:cs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0205_CQC_Template">
  <a:themeElements>
    <a:clrScheme name="20205_CQ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205_CQC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ヒラギノ角ゴ Pro W3" pitchFamily="1" charset="-128"/>
            <a:cs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ヒラギノ角ゴ Pro W3" pitchFamily="1" charset="-128"/>
            <a:cs typeface="ヒラギノ角ゴ Pro W3" pitchFamily="1" charset="-128"/>
          </a:defRPr>
        </a:defPPr>
      </a:lstStyle>
    </a:lnDef>
  </a:objectDefaults>
  <a:extraClrSchemeLst>
    <a:extraClrScheme>
      <a:clrScheme name="20205_CQ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QC">
  <a:themeElements>
    <a:clrScheme name="Current">
      <a:dk1>
        <a:srgbClr val="000000"/>
      </a:dk1>
      <a:lt1>
        <a:srgbClr val="FFFFFF"/>
      </a:lt1>
      <a:dk2>
        <a:srgbClr val="651863"/>
      </a:dk2>
      <a:lt2>
        <a:srgbClr val="FFFFFF"/>
      </a:lt2>
      <a:accent1>
        <a:srgbClr val="E6E6E6"/>
      </a:accent1>
      <a:accent2>
        <a:srgbClr val="D2B6D3"/>
      </a:accent2>
      <a:accent3>
        <a:srgbClr val="9E63A3"/>
      </a:accent3>
      <a:accent4>
        <a:srgbClr val="754277"/>
      </a:accent4>
      <a:accent5>
        <a:srgbClr val="FF6600"/>
      </a:accent5>
      <a:accent6>
        <a:srgbClr val="808080"/>
      </a:accent6>
      <a:hlink>
        <a:srgbClr val="9E63A3"/>
      </a:hlink>
      <a:folHlink>
        <a:srgbClr val="754277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QC_powerpoint template 1">
        <a:dk1>
          <a:srgbClr val="000000"/>
        </a:dk1>
        <a:lt1>
          <a:srgbClr val="FFFFFF"/>
        </a:lt1>
        <a:dk2>
          <a:srgbClr val="651863"/>
        </a:dk2>
        <a:lt2>
          <a:srgbClr val="FFFFFF"/>
        </a:lt2>
        <a:accent1>
          <a:srgbClr val="E6E6E6"/>
        </a:accent1>
        <a:accent2>
          <a:srgbClr val="D2B6D3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BEA5BF"/>
        </a:accent6>
        <a:hlink>
          <a:srgbClr val="9E63A3"/>
        </a:hlink>
        <a:folHlink>
          <a:srgbClr val="7542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Munich:Applications:Microsoft Office 2004:Templates:My Templates:20205_CQC_Template.pot</Template>
  <TotalTime>24419</TotalTime>
  <Words>953</Words>
  <Application>Microsoft Office PowerPoint</Application>
  <PresentationFormat>On-screen Show (4:3)</PresentationFormat>
  <Paragraphs>176</Paragraphs>
  <Slides>17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20205_CQC_Template</vt:lpstr>
      <vt:lpstr>Custom Design</vt:lpstr>
      <vt:lpstr>1_20205_CQC_Template</vt:lpstr>
      <vt:lpstr>CQC</vt:lpstr>
      <vt:lpstr>think-cell Slide</vt:lpstr>
      <vt:lpstr>PowerPoint Presentation</vt:lpstr>
      <vt:lpstr>PowerPoint Presentation</vt:lpstr>
      <vt:lpstr>PowerPoint Presentation</vt:lpstr>
      <vt:lpstr>PowerPoint Presentation</vt:lpstr>
      <vt:lpstr>Organisational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Reflections on CQC Structure </vt:lpstr>
      <vt:lpstr> Moving forward- what next?  </vt:lpstr>
      <vt:lpstr>PowerPoint Presentation</vt:lpstr>
    </vt:vector>
  </TitlesOfParts>
  <Company>CQC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presentation title here; font Arial size 35 only</dc:title>
  <dc:creator>Sophie Ure Martin</dc:creator>
  <cp:lastModifiedBy>Mortuza, Husna</cp:lastModifiedBy>
  <cp:revision>860</cp:revision>
  <cp:lastPrinted>2015-09-24T14:03:50Z</cp:lastPrinted>
  <dcterms:created xsi:type="dcterms:W3CDTF">2012-02-13T09:51:06Z</dcterms:created>
  <dcterms:modified xsi:type="dcterms:W3CDTF">2015-09-25T15:57:30Z</dcterms:modified>
</cp:coreProperties>
</file>