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4" r:id="rId5"/>
    <p:sldId id="256" r:id="rId6"/>
    <p:sldId id="269" r:id="rId7"/>
    <p:sldId id="271" r:id="rId8"/>
    <p:sldId id="257" r:id="rId9"/>
    <p:sldId id="259" r:id="rId10"/>
    <p:sldId id="258" r:id="rId11"/>
    <p:sldId id="262" r:id="rId12"/>
    <p:sldId id="260" r:id="rId13"/>
    <p:sldId id="265" r:id="rId14"/>
    <p:sldId id="261" r:id="rId15"/>
    <p:sldId id="266" r:id="rId16"/>
    <p:sldId id="270" r:id="rId17"/>
    <p:sldId id="272" r:id="rId18"/>
    <p:sldId id="273" r:id="rId19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9A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>
        <p:scale>
          <a:sx n="73" d="100"/>
          <a:sy n="73" d="100"/>
        </p:scale>
        <p:origin x="-120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D445-8A8D-4177-81F7-ECFB46689A93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2E66-7E34-4346-8F21-34E90233D2A4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70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595A-156A-441C-9773-58D96C5FB3BE}" type="datetimeFigureOut">
              <a:rPr lang="fi-FI" smtClean="0"/>
              <a:t>3.5.2016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08E8-F54D-4B6E-8D81-6DF4DB12CAF7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9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6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97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05C3-3E1D-481B-97E8-C4E1BD4EA6B5}" type="datetime1">
              <a:rPr lang="fi-FI" smtClean="0"/>
              <a:t>3.5.2016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22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B6A6-9C46-4C49-8CB0-F353A5C3DC5A}" type="datetime1">
              <a:rPr lang="fi-FI"/>
              <a:pPr>
                <a:defRPr/>
              </a:pPr>
              <a:t>3.5.2016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Markus.Henriksson@valvira.fi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0E26-96F1-4F78-B096-10D27CECC338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3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7254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2990" y="274638"/>
            <a:ext cx="7853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70247" y="6399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0156B1-FF83-4B68-ACFB-3411E43E694B}" type="datetime1">
              <a:rPr lang="fi-FI" smtClean="0"/>
              <a:pPr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982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9AC1B-EE7E-45F4-B4E3-11CE497F167C}" type="slidenum">
              <a:rPr lang="fi-FI" smtClean="0"/>
              <a:pPr/>
              <a:t>‹nr.›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G_0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16058" b="6204"/>
          <a:stretch>
            <a:fillRect/>
          </a:stretch>
        </p:blipFill>
        <p:spPr bwMode="auto">
          <a:xfrm>
            <a:off x="-107950" y="-242888"/>
            <a:ext cx="951547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84213" y="41497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4800" b="1" dirty="0">
              <a:solidFill>
                <a:schemeClr val="bg1"/>
              </a:solidFill>
            </a:endParaRPr>
          </a:p>
        </p:txBody>
      </p:sp>
      <p:pic>
        <p:nvPicPr>
          <p:cNvPr id="2052" name="Picture 8" descr="englLogo-Valvira+txt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4451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8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i-FI" sz="2800" b="1" dirty="0" smtClean="0"/>
              <a:t>Warning signs for declining units </a:t>
            </a:r>
            <a:br>
              <a:rPr lang="fi-FI" sz="2800" b="1" dirty="0" smtClean="0"/>
            </a:b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Small and </a:t>
            </a:r>
            <a:r>
              <a:rPr lang="fi-FI" sz="2800" dirty="0" err="1" smtClean="0"/>
              <a:t>specialised</a:t>
            </a:r>
            <a:r>
              <a:rPr lang="fi-FI" sz="2800" dirty="0" smtClean="0"/>
              <a:t> </a:t>
            </a:r>
          </a:p>
          <a:p>
            <a:r>
              <a:rPr lang="fi-FI" sz="2800" dirty="0" err="1" smtClean="0"/>
              <a:t>Isolated</a:t>
            </a:r>
            <a:endParaRPr lang="fi-FI" sz="2800" dirty="0"/>
          </a:p>
          <a:p>
            <a:r>
              <a:rPr lang="fi-FI" sz="2800" dirty="0" err="1" smtClean="0"/>
              <a:t>Don´t</a:t>
            </a:r>
            <a:r>
              <a:rPr lang="fi-FI" sz="2800" dirty="0" smtClean="0"/>
              <a:t> </a:t>
            </a:r>
            <a:r>
              <a:rPr lang="fi-FI" sz="2800" dirty="0" err="1"/>
              <a:t>keep</a:t>
            </a:r>
            <a:r>
              <a:rPr lang="fi-FI" sz="2800" dirty="0"/>
              <a:t> </a:t>
            </a:r>
            <a:r>
              <a:rPr lang="fi-FI" sz="2800" dirty="0" err="1"/>
              <a:t>up</a:t>
            </a:r>
            <a:r>
              <a:rPr lang="fi-FI" sz="2800" dirty="0"/>
              <a:t> with new </a:t>
            </a:r>
            <a:r>
              <a:rPr lang="fi-FI" sz="2800" dirty="0" err="1"/>
              <a:t>methods</a:t>
            </a:r>
            <a:endParaRPr lang="fi-FI" sz="2800" dirty="0"/>
          </a:p>
          <a:p>
            <a:r>
              <a:rPr lang="fi-FI" sz="2800" dirty="0" err="1"/>
              <a:t>Same</a:t>
            </a:r>
            <a:r>
              <a:rPr lang="fi-FI" sz="2800" dirty="0"/>
              <a:t> </a:t>
            </a:r>
            <a:r>
              <a:rPr lang="fi-FI" sz="2800" dirty="0" err="1" smtClean="0"/>
              <a:t>organisation</a:t>
            </a:r>
            <a:r>
              <a:rPr lang="fi-FI" sz="2800" dirty="0" smtClean="0"/>
              <a:t> </a:t>
            </a:r>
            <a:r>
              <a:rPr lang="fi-FI" sz="2800" dirty="0"/>
              <a:t>for </a:t>
            </a:r>
            <a:r>
              <a:rPr lang="fi-FI" sz="2800" dirty="0" err="1" smtClean="0"/>
              <a:t>years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decades</a:t>
            </a:r>
            <a:r>
              <a:rPr lang="fi-FI" sz="2800" dirty="0" smtClean="0"/>
              <a:t> </a:t>
            </a:r>
            <a:r>
              <a:rPr lang="fi-FI" sz="2800" dirty="0"/>
              <a:t>(</a:t>
            </a:r>
            <a:r>
              <a:rPr lang="fi-FI" sz="2800" dirty="0" err="1"/>
              <a:t>maybe</a:t>
            </a:r>
            <a:r>
              <a:rPr lang="fi-FI" sz="2800" dirty="0"/>
              <a:t> </a:t>
            </a:r>
            <a:r>
              <a:rPr lang="fi-FI" sz="2800" dirty="0" err="1"/>
              <a:t>only</a:t>
            </a:r>
            <a:r>
              <a:rPr lang="fi-FI" sz="2800" dirty="0"/>
              <a:t> </a:t>
            </a:r>
            <a:r>
              <a:rPr lang="fi-FI" sz="2800" dirty="0" err="1"/>
              <a:t>one</a:t>
            </a:r>
            <a:r>
              <a:rPr lang="fi-FI" sz="2800" dirty="0"/>
              <a:t> </a:t>
            </a:r>
            <a:r>
              <a:rPr lang="fi-FI" sz="2800" dirty="0" err="1"/>
              <a:t>doctor</a:t>
            </a:r>
            <a:r>
              <a:rPr lang="fi-FI" sz="2800" dirty="0"/>
              <a:t>, the </a:t>
            </a:r>
            <a:r>
              <a:rPr lang="fi-FI" sz="2800" dirty="0" err="1"/>
              <a:t>Chief</a:t>
            </a:r>
            <a:r>
              <a:rPr lang="fi-FI" sz="2800" dirty="0"/>
              <a:t> </a:t>
            </a:r>
            <a:r>
              <a:rPr lang="fi-FI" sz="2800" dirty="0" err="1"/>
              <a:t>phycisian</a:t>
            </a:r>
            <a:r>
              <a:rPr lang="fi-FI" sz="2800" dirty="0"/>
              <a:t> )</a:t>
            </a:r>
          </a:p>
          <a:p>
            <a:r>
              <a:rPr lang="fi-FI" sz="2800" dirty="0" err="1"/>
              <a:t>Persistant</a:t>
            </a:r>
            <a:r>
              <a:rPr lang="fi-FI" sz="2800" dirty="0"/>
              <a:t> </a:t>
            </a:r>
            <a:r>
              <a:rPr lang="fi-FI" sz="2800" dirty="0" err="1"/>
              <a:t>staff</a:t>
            </a:r>
            <a:r>
              <a:rPr lang="fi-FI" sz="2800" dirty="0"/>
              <a:t>,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doesn´t</a:t>
            </a:r>
            <a:r>
              <a:rPr lang="fi-FI" sz="2800" dirty="0" smtClean="0"/>
              <a:t> </a:t>
            </a:r>
            <a:r>
              <a:rPr lang="fi-FI" sz="2800" dirty="0" err="1"/>
              <a:t>question</a:t>
            </a:r>
            <a:r>
              <a:rPr lang="fi-FI" sz="2800" dirty="0"/>
              <a:t> the </a:t>
            </a:r>
            <a:r>
              <a:rPr lang="fi-FI" sz="2800" dirty="0" err="1" smtClean="0"/>
              <a:t>procedures</a:t>
            </a:r>
            <a:endParaRPr lang="fi-FI" sz="2800" dirty="0" smtClean="0"/>
          </a:p>
          <a:p>
            <a:r>
              <a:rPr lang="fi-FI" sz="2800" dirty="0" smtClean="0"/>
              <a:t>A </a:t>
            </a:r>
            <a:r>
              <a:rPr lang="fi-FI" sz="2800" dirty="0" err="1" smtClean="0"/>
              <a:t>stagnant</a:t>
            </a:r>
            <a:r>
              <a:rPr lang="fi-FI" sz="2800" dirty="0" smtClean="0"/>
              <a:t> culture</a:t>
            </a:r>
            <a:endParaRPr lang="fi-FI" sz="2800" dirty="0"/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54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err="1"/>
              <a:t>Valvira</a:t>
            </a:r>
            <a:endParaRPr lang="fi-FI" sz="32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800" dirty="0" smtClean="0"/>
          </a:p>
          <a:p>
            <a:r>
              <a:rPr lang="fi-FI" sz="2800" dirty="0" err="1" smtClean="0"/>
              <a:t>Asked</a:t>
            </a:r>
            <a:r>
              <a:rPr lang="fi-FI" sz="2800" dirty="0" smtClean="0"/>
              <a:t> </a:t>
            </a:r>
            <a:r>
              <a:rPr lang="fi-FI" sz="2800" dirty="0"/>
              <a:t>for </a:t>
            </a:r>
            <a:r>
              <a:rPr lang="fi-FI" sz="2800" dirty="0" err="1"/>
              <a:t>material</a:t>
            </a:r>
            <a:r>
              <a:rPr lang="fi-FI" sz="2800" dirty="0"/>
              <a:t> (</a:t>
            </a:r>
            <a:r>
              <a:rPr lang="fi-FI" sz="2800" dirty="0" err="1"/>
              <a:t>patient</a:t>
            </a:r>
            <a:r>
              <a:rPr lang="fi-FI" sz="2800" dirty="0"/>
              <a:t> </a:t>
            </a:r>
            <a:r>
              <a:rPr lang="fi-FI" sz="2800" dirty="0" err="1"/>
              <a:t>records</a:t>
            </a:r>
            <a:r>
              <a:rPr lang="fi-FI" sz="2800" dirty="0"/>
              <a:t>, </a:t>
            </a:r>
            <a:r>
              <a:rPr lang="fi-FI" sz="2800" dirty="0" err="1"/>
              <a:t>guidelines</a:t>
            </a:r>
            <a:r>
              <a:rPr lang="fi-FI" sz="2800" dirty="0"/>
              <a:t> </a:t>
            </a:r>
            <a:r>
              <a:rPr lang="fi-FI" sz="2800" dirty="0" smtClean="0"/>
              <a:t>etc</a:t>
            </a:r>
            <a:r>
              <a:rPr lang="fi-FI" sz="2800" dirty="0"/>
              <a:t>.)</a:t>
            </a:r>
          </a:p>
          <a:p>
            <a:r>
              <a:rPr lang="fi-FI" sz="2800" dirty="0" err="1" smtClean="0"/>
              <a:t>Inspected</a:t>
            </a:r>
            <a:r>
              <a:rPr lang="fi-FI" sz="2800" dirty="0" smtClean="0"/>
              <a:t> the </a:t>
            </a:r>
            <a:r>
              <a:rPr lang="fi-FI" sz="2800" dirty="0" err="1"/>
              <a:t>unit</a:t>
            </a:r>
            <a:r>
              <a:rPr lang="fi-FI" sz="2800" dirty="0"/>
              <a:t> </a:t>
            </a:r>
            <a:r>
              <a:rPr lang="fi-FI" sz="2800" dirty="0" err="1"/>
              <a:t>together</a:t>
            </a:r>
            <a:r>
              <a:rPr lang="fi-FI" sz="2800" dirty="0"/>
              <a:t> with the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regulatory</a:t>
            </a:r>
            <a:r>
              <a:rPr lang="fi-FI" sz="2800" dirty="0"/>
              <a:t> </a:t>
            </a:r>
            <a:r>
              <a:rPr lang="fi-FI" sz="2800" dirty="0" err="1"/>
              <a:t>authority</a:t>
            </a:r>
            <a:r>
              <a:rPr lang="fi-FI" sz="2800" dirty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specialist</a:t>
            </a:r>
            <a:r>
              <a:rPr lang="fi-FI" sz="2800" dirty="0" smtClean="0"/>
              <a:t>  </a:t>
            </a:r>
            <a:endParaRPr lang="fi-FI" sz="2800" dirty="0"/>
          </a:p>
          <a:p>
            <a:r>
              <a:rPr lang="fi-FI" sz="2800" dirty="0"/>
              <a:t>The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authority</a:t>
            </a:r>
            <a:r>
              <a:rPr lang="fi-FI" sz="2800" dirty="0"/>
              <a:t> </a:t>
            </a:r>
            <a:r>
              <a:rPr lang="fi-FI" sz="2800" dirty="0" err="1" smtClean="0"/>
              <a:t>followed-up</a:t>
            </a:r>
            <a:r>
              <a:rPr lang="fi-FI" sz="2800" dirty="0" smtClean="0"/>
              <a:t> the </a:t>
            </a:r>
            <a:r>
              <a:rPr lang="fi-FI" sz="2800" dirty="0" err="1" smtClean="0"/>
              <a:t>organisational</a:t>
            </a:r>
            <a:r>
              <a:rPr lang="fi-FI" sz="2800" dirty="0" smtClean="0"/>
              <a:t> </a:t>
            </a:r>
            <a:r>
              <a:rPr lang="fi-FI" sz="2800" dirty="0" err="1" smtClean="0"/>
              <a:t>change</a:t>
            </a:r>
            <a:r>
              <a:rPr lang="fi-FI" sz="2800" dirty="0" smtClean="0"/>
              <a:t> for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years</a:t>
            </a:r>
            <a:endParaRPr lang="fi-FI" sz="2800" dirty="0"/>
          </a:p>
          <a:p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15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Results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smtClean="0"/>
              <a:t>New </a:t>
            </a:r>
            <a:r>
              <a:rPr lang="fi-FI" sz="2800" err="1" smtClean="0"/>
              <a:t>organisation</a:t>
            </a:r>
            <a:r>
              <a:rPr lang="fi-FI" sz="2800" smtClean="0"/>
              <a:t> </a:t>
            </a:r>
          </a:p>
          <a:p>
            <a:r>
              <a:rPr lang="fi-FI" sz="2800"/>
              <a:t>New </a:t>
            </a:r>
            <a:r>
              <a:rPr lang="fi-FI" sz="2800" err="1"/>
              <a:t>methods</a:t>
            </a:r>
            <a:endParaRPr lang="fi-FI" sz="2800"/>
          </a:p>
          <a:p>
            <a:r>
              <a:rPr lang="fi-FI" sz="2800" err="1" smtClean="0"/>
              <a:t>Co-operation</a:t>
            </a:r>
            <a:r>
              <a:rPr lang="fi-FI" sz="2800" smtClean="0"/>
              <a:t> with the </a:t>
            </a:r>
            <a:r>
              <a:rPr lang="fi-FI" sz="2800" err="1" smtClean="0"/>
              <a:t>University</a:t>
            </a:r>
            <a:r>
              <a:rPr lang="fi-FI" sz="2800" smtClean="0"/>
              <a:t> </a:t>
            </a:r>
            <a:r>
              <a:rPr lang="fi-FI" sz="2800" err="1" smtClean="0"/>
              <a:t>hospital</a:t>
            </a:r>
            <a:r>
              <a:rPr lang="fi-FI" sz="2800" smtClean="0"/>
              <a:t> – </a:t>
            </a:r>
            <a:r>
              <a:rPr lang="fi-FI" sz="2800" err="1" smtClean="0"/>
              <a:t>renovation</a:t>
            </a:r>
            <a:r>
              <a:rPr lang="fi-FI" sz="2800" smtClean="0"/>
              <a:t> of the </a:t>
            </a:r>
            <a:r>
              <a:rPr lang="fi-FI" sz="2800" err="1" smtClean="0"/>
              <a:t>processes</a:t>
            </a:r>
            <a:endParaRPr lang="fi-FI" sz="2800" smtClean="0"/>
          </a:p>
          <a:p>
            <a:r>
              <a:rPr lang="fi-FI" sz="2800" err="1" smtClean="0"/>
              <a:t>Improved</a:t>
            </a:r>
            <a:r>
              <a:rPr lang="fi-FI" sz="2800" smtClean="0"/>
              <a:t> </a:t>
            </a:r>
            <a:r>
              <a:rPr lang="fi-FI" sz="2800" err="1" smtClean="0"/>
              <a:t>co-operation</a:t>
            </a:r>
            <a:r>
              <a:rPr lang="fi-FI" sz="2800" smtClean="0"/>
              <a:t> with </a:t>
            </a:r>
            <a:r>
              <a:rPr lang="fi-FI" sz="2800" err="1" smtClean="0"/>
              <a:t>local</a:t>
            </a:r>
            <a:r>
              <a:rPr lang="fi-FI" sz="2800" smtClean="0"/>
              <a:t> </a:t>
            </a:r>
            <a:r>
              <a:rPr lang="fi-FI" sz="2800" err="1" smtClean="0"/>
              <a:t>public</a:t>
            </a:r>
            <a:r>
              <a:rPr lang="fi-FI" sz="2800" smtClean="0"/>
              <a:t> </a:t>
            </a:r>
            <a:r>
              <a:rPr lang="fi-FI" sz="2800" err="1" smtClean="0"/>
              <a:t>health</a:t>
            </a:r>
            <a:r>
              <a:rPr lang="fi-FI" sz="2800" smtClean="0"/>
              <a:t> </a:t>
            </a:r>
            <a:r>
              <a:rPr lang="fi-FI" sz="2800" err="1" smtClean="0"/>
              <a:t>authorities</a:t>
            </a:r>
            <a:endParaRPr lang="fi-FI" sz="2800" smtClean="0"/>
          </a:p>
          <a:p>
            <a:r>
              <a:rPr lang="fi-FI" sz="2800" err="1" smtClean="0"/>
              <a:t>Increased</a:t>
            </a:r>
            <a:r>
              <a:rPr lang="fi-FI" sz="2800" smtClean="0"/>
              <a:t> </a:t>
            </a:r>
            <a:r>
              <a:rPr lang="fi-FI" sz="2800" err="1" smtClean="0"/>
              <a:t>education</a:t>
            </a:r>
            <a:r>
              <a:rPr lang="fi-FI" sz="2800" smtClean="0"/>
              <a:t> in </a:t>
            </a:r>
            <a:r>
              <a:rPr lang="fi-FI" sz="2800" err="1" smtClean="0"/>
              <a:t>every</a:t>
            </a:r>
            <a:r>
              <a:rPr lang="fi-FI" sz="2800" smtClean="0"/>
              <a:t> </a:t>
            </a:r>
            <a:r>
              <a:rPr lang="fi-FI" sz="2800" err="1" smtClean="0"/>
              <a:t>level</a:t>
            </a:r>
            <a:endParaRPr lang="fi-FI" sz="2800" smtClean="0"/>
          </a:p>
          <a:p>
            <a:endParaRPr lang="fi-FI" sz="28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60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effective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53285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400" dirty="0" err="1" smtClean="0">
                <a:solidFill>
                  <a:srgbClr val="006E9A"/>
                </a:solidFill>
              </a:rPr>
              <a:t>Evidence-based</a:t>
            </a:r>
            <a:endParaRPr lang="fi-FI" sz="2400" dirty="0" smtClean="0">
              <a:solidFill>
                <a:srgbClr val="006E9A"/>
              </a:solidFill>
            </a:endParaRPr>
          </a:p>
          <a:p>
            <a:pPr>
              <a:spcBef>
                <a:spcPts val="0"/>
              </a:spcBef>
            </a:pPr>
            <a:r>
              <a:rPr lang="fi-FI" sz="2400" dirty="0" smtClean="0"/>
              <a:t>Provider </a:t>
            </a:r>
            <a:r>
              <a:rPr lang="fi-FI" sz="2400" dirty="0" err="1" smtClean="0"/>
              <a:t>education</a:t>
            </a:r>
            <a:endParaRPr lang="fi-FI" sz="2400" dirty="0" smtClean="0"/>
          </a:p>
          <a:p>
            <a:pPr>
              <a:spcBef>
                <a:spcPts val="0"/>
              </a:spcBef>
            </a:pPr>
            <a:r>
              <a:rPr lang="fi-FI" sz="2400" dirty="0" err="1" smtClean="0"/>
              <a:t>Organisational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change</a:t>
            </a:r>
            <a:endParaRPr lang="fi-FI" sz="2400" dirty="0" smtClean="0"/>
          </a:p>
          <a:p>
            <a:pPr>
              <a:spcBef>
                <a:spcPts val="0"/>
              </a:spcBef>
            </a:pPr>
            <a:r>
              <a:rPr lang="fi-FI" sz="2400" dirty="0" smtClean="0"/>
              <a:t>Provider </a:t>
            </a:r>
            <a:r>
              <a:rPr lang="fi-FI" sz="2400" dirty="0" err="1" smtClean="0"/>
              <a:t>reminder</a:t>
            </a:r>
            <a:r>
              <a:rPr lang="fi-FI" sz="2400" dirty="0" smtClean="0"/>
              <a:t> </a:t>
            </a:r>
            <a:r>
              <a:rPr lang="fi-FI" sz="2400" dirty="0" err="1" smtClean="0"/>
              <a:t>systems</a:t>
            </a:r>
            <a:r>
              <a:rPr lang="fi-FI" sz="2400" dirty="0" smtClean="0"/>
              <a:t> and </a:t>
            </a:r>
            <a:r>
              <a:rPr lang="fi-FI" sz="2400" dirty="0" err="1" smtClean="0"/>
              <a:t>decision</a:t>
            </a:r>
            <a:r>
              <a:rPr lang="fi-FI" sz="2400" dirty="0" smtClean="0"/>
              <a:t> </a:t>
            </a:r>
            <a:r>
              <a:rPr lang="fi-FI" sz="2400" dirty="0" err="1" smtClean="0"/>
              <a:t>support</a:t>
            </a:r>
            <a:endParaRPr lang="fi-FI" sz="2400" dirty="0" smtClean="0"/>
          </a:p>
          <a:p>
            <a:pPr>
              <a:spcBef>
                <a:spcPts val="0"/>
              </a:spcBef>
            </a:pPr>
            <a:r>
              <a:rPr lang="fi-FI" sz="2400" dirty="0" err="1" smtClean="0"/>
              <a:t>Patient</a:t>
            </a:r>
            <a:r>
              <a:rPr lang="fi-FI" sz="2400" dirty="0" smtClean="0"/>
              <a:t> </a:t>
            </a:r>
            <a:r>
              <a:rPr lang="fi-FI" sz="2400" dirty="0" err="1" smtClean="0"/>
              <a:t>education</a:t>
            </a:r>
            <a:endParaRPr lang="fi-FI" sz="2400" dirty="0" smtClean="0"/>
          </a:p>
          <a:p>
            <a:pPr>
              <a:spcBef>
                <a:spcPts val="0"/>
              </a:spcBef>
            </a:pPr>
            <a:r>
              <a:rPr lang="fi-FI" sz="2400" dirty="0" smtClean="0"/>
              <a:t>Financial </a:t>
            </a:r>
            <a:r>
              <a:rPr lang="fi-FI" sz="2400" dirty="0" err="1" smtClean="0"/>
              <a:t>incentives</a:t>
            </a:r>
            <a:endParaRPr lang="fi-FI" sz="2400" dirty="0" smtClean="0"/>
          </a:p>
          <a:p>
            <a:pPr>
              <a:spcBef>
                <a:spcPts val="0"/>
              </a:spcBef>
            </a:pPr>
            <a:r>
              <a:rPr lang="fi-FI" sz="2400" dirty="0" smtClean="0"/>
              <a:t>Audit and feedback, </a:t>
            </a:r>
            <a:r>
              <a:rPr lang="fi-FI" sz="2400" dirty="0" err="1" smtClean="0"/>
              <a:t>including</a:t>
            </a:r>
            <a:r>
              <a:rPr lang="fi-FI" sz="2400" dirty="0" smtClean="0"/>
              <a:t> </a:t>
            </a:r>
            <a:r>
              <a:rPr lang="fi-FI" sz="2400" dirty="0" err="1" smtClean="0"/>
              <a:t>external</a:t>
            </a:r>
            <a:r>
              <a:rPr lang="fi-FI" sz="2400" dirty="0" smtClean="0"/>
              <a:t> </a:t>
            </a:r>
            <a:r>
              <a:rPr lang="fi-FI" sz="2400" dirty="0" err="1" smtClean="0"/>
              <a:t>assessment</a:t>
            </a:r>
            <a:r>
              <a:rPr lang="fi-FI" sz="2400" dirty="0" smtClean="0"/>
              <a:t> </a:t>
            </a:r>
            <a:r>
              <a:rPr lang="fi-FI" sz="2400" dirty="0" err="1" smtClean="0"/>
              <a:t>like</a:t>
            </a:r>
            <a:endParaRPr lang="fi-FI" sz="2400" dirty="0" smtClean="0"/>
          </a:p>
          <a:p>
            <a:pPr lvl="2">
              <a:spcBef>
                <a:spcPts val="0"/>
              </a:spcBef>
            </a:pPr>
            <a:r>
              <a:rPr lang="fi-FI" sz="2400" dirty="0" smtClean="0"/>
              <a:t>Peer </a:t>
            </a:r>
            <a:r>
              <a:rPr lang="fi-FI" sz="2400" dirty="0" err="1" smtClean="0"/>
              <a:t>review</a:t>
            </a:r>
            <a:endParaRPr lang="fi-FI" sz="2400" dirty="0" smtClean="0"/>
          </a:p>
          <a:p>
            <a:pPr lvl="2">
              <a:spcBef>
                <a:spcPts val="0"/>
              </a:spcBef>
            </a:pPr>
            <a:r>
              <a:rPr lang="fi-FI" sz="2400" dirty="0" err="1" smtClean="0"/>
              <a:t>Accreditation</a:t>
            </a:r>
            <a:endParaRPr lang="fi-FI" sz="2400" dirty="0" smtClean="0"/>
          </a:p>
          <a:p>
            <a:pPr lvl="2">
              <a:spcBef>
                <a:spcPts val="0"/>
              </a:spcBef>
            </a:pPr>
            <a:r>
              <a:rPr lang="fi-FI" sz="2400" dirty="0" err="1" smtClean="0"/>
              <a:t>Inspection</a:t>
            </a:r>
            <a:r>
              <a:rPr lang="fi-FI" sz="2400" dirty="0" smtClean="0"/>
              <a:t>  </a:t>
            </a:r>
            <a:endParaRPr lang="fi-FI" sz="24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042792" cy="5073427"/>
          </a:xfrm>
          <a:ln>
            <a:solidFill>
              <a:srgbClr val="006E9A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9CDE"/>
                </a:solidFill>
              </a:rPr>
              <a:t>Valvira</a:t>
            </a:r>
          </a:p>
          <a:p>
            <a:r>
              <a:rPr lang="en-US" sz="2600" dirty="0" smtClean="0"/>
              <a:t>Asking </a:t>
            </a:r>
            <a:r>
              <a:rPr lang="en-US" sz="2600" dirty="0"/>
              <a:t>for material (part of the guidelines were out of date)</a:t>
            </a:r>
          </a:p>
          <a:p>
            <a:r>
              <a:rPr lang="en-US" sz="2600" dirty="0"/>
              <a:t>Meeting with the staff</a:t>
            </a:r>
          </a:p>
          <a:p>
            <a:pPr lvl="1"/>
            <a:r>
              <a:rPr lang="en-US" sz="2400" dirty="0"/>
              <a:t>They we extremely defensive and couldn’t understand, how the former leading unit was now violating the regulatory rules</a:t>
            </a:r>
          </a:p>
          <a:p>
            <a:pPr lvl="1"/>
            <a:r>
              <a:rPr lang="en-US" sz="2400" dirty="0" smtClean="0"/>
              <a:t>Confrontation and support </a:t>
            </a:r>
            <a:r>
              <a:rPr lang="en-US" sz="2400" dirty="0"/>
              <a:t>mitigated their attitudes</a:t>
            </a:r>
          </a:p>
          <a:p>
            <a:r>
              <a:rPr lang="en-US" sz="2600" dirty="0" err="1" smtClean="0"/>
              <a:t>Organisational</a:t>
            </a:r>
            <a:r>
              <a:rPr lang="en-US" sz="2600" dirty="0" smtClean="0"/>
              <a:t> change and long </a:t>
            </a:r>
            <a:r>
              <a:rPr lang="en-US" sz="2600" dirty="0"/>
              <a:t>enough follow-up</a:t>
            </a:r>
          </a:p>
          <a:p>
            <a:endParaRPr lang="en-US" b="1" dirty="0"/>
          </a:p>
          <a:p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9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Caming</a:t>
            </a:r>
            <a:r>
              <a:rPr lang="fi-FI" dirty="0" smtClean="0"/>
              <a:t> </a:t>
            </a:r>
            <a:r>
              <a:rPr lang="fi-FI" dirty="0" err="1" smtClean="0"/>
              <a:t>off</a:t>
            </a:r>
            <a:r>
              <a:rPr lang="fi-FI" dirty="0" smtClean="0"/>
              <a:t> </a:t>
            </a:r>
            <a:r>
              <a:rPr lang="fi-FI" dirty="0" err="1" smtClean="0"/>
              <a:t>loosing</a:t>
            </a:r>
            <a:r>
              <a:rPr lang="fi-FI" dirty="0" smtClean="0"/>
              <a:t> </a:t>
            </a:r>
            <a:r>
              <a:rPr lang="fi-FI" dirty="0" err="1" smtClean="0"/>
              <a:t>streak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/>
              <a:t>The </a:t>
            </a:r>
            <a:r>
              <a:rPr lang="fi-FI" sz="2400" b="1" dirty="0" err="1" smtClean="0"/>
              <a:t>situation</a:t>
            </a:r>
            <a:r>
              <a:rPr lang="fi-FI" sz="2400" b="1" dirty="0" smtClean="0"/>
              <a:t> is </a:t>
            </a:r>
            <a:r>
              <a:rPr lang="fi-FI" sz="2400" b="1" dirty="0" err="1" smtClean="0"/>
              <a:t>worse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than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anyone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thinks</a:t>
            </a:r>
            <a:endParaRPr lang="fi-FI" sz="2400" b="1" dirty="0" smtClean="0"/>
          </a:p>
          <a:p>
            <a:pPr marL="0" indent="0">
              <a:buNone/>
            </a:pPr>
            <a:endParaRPr lang="fi-FI" sz="2400" b="1" dirty="0" smtClean="0"/>
          </a:p>
          <a:p>
            <a:r>
              <a:rPr lang="fi-FI" sz="2400" b="1" dirty="0" err="1" smtClean="0"/>
              <a:t>Heroes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turn</a:t>
            </a:r>
            <a:r>
              <a:rPr lang="fi-FI" sz="2400" b="1" dirty="0" smtClean="0"/>
              <a:t> into </a:t>
            </a:r>
            <a:r>
              <a:rPr lang="fi-FI" sz="2400" b="1" dirty="0" err="1" smtClean="0"/>
              <a:t>villains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when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they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make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unpopular</a:t>
            </a:r>
            <a:r>
              <a:rPr lang="fi-FI" sz="2400" b="1" dirty="0" smtClean="0"/>
              <a:t> (</a:t>
            </a:r>
            <a:r>
              <a:rPr lang="fi-FI" sz="2400" b="1" dirty="0" err="1" smtClean="0"/>
              <a:t>though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necessary</a:t>
            </a:r>
            <a:r>
              <a:rPr lang="fi-FI" sz="2400" b="1" dirty="0" smtClean="0"/>
              <a:t>) </a:t>
            </a:r>
            <a:r>
              <a:rPr lang="fi-FI" sz="2400" b="1" dirty="0" err="1" smtClean="0"/>
              <a:t>decisions</a:t>
            </a:r>
            <a:endParaRPr lang="fi-FI" sz="2400" b="1" dirty="0" smtClean="0"/>
          </a:p>
          <a:p>
            <a:endParaRPr lang="fi-FI" sz="2400" b="1" dirty="0" smtClean="0"/>
          </a:p>
          <a:p>
            <a:r>
              <a:rPr lang="fi-FI" sz="2400" b="1" dirty="0" err="1" smtClean="0"/>
              <a:t>Easy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victories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temporary</a:t>
            </a:r>
            <a:endParaRPr lang="fi-FI" sz="2400" b="1" dirty="0" smtClean="0"/>
          </a:p>
          <a:p>
            <a:endParaRPr lang="fi-FI" sz="2400" b="1" dirty="0" smtClean="0"/>
          </a:p>
          <a:p>
            <a:r>
              <a:rPr lang="fi-FI" sz="2400" b="1" dirty="0" err="1" smtClean="0"/>
              <a:t>Turnarounds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run</a:t>
            </a:r>
            <a:r>
              <a:rPr lang="fi-FI" sz="2400" b="1" dirty="0" smtClean="0"/>
              <a:t> on </a:t>
            </a:r>
            <a:r>
              <a:rPr lang="fi-FI" sz="2400" b="1" dirty="0" err="1" smtClean="0"/>
              <a:t>several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clocks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that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not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sync</a:t>
            </a:r>
            <a:r>
              <a:rPr lang="fi-FI" sz="2400" b="1" dirty="0" smtClean="0"/>
              <a:t>: </a:t>
            </a:r>
            <a:r>
              <a:rPr lang="fi-FI" sz="2400" b="1" dirty="0" err="1" smtClean="0"/>
              <a:t>they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short-term</a:t>
            </a:r>
            <a:r>
              <a:rPr lang="fi-FI" sz="2400" b="1" dirty="0" smtClean="0"/>
              <a:t> and </a:t>
            </a:r>
            <a:r>
              <a:rPr lang="fi-FI" sz="2400" b="1" dirty="0" err="1" smtClean="0"/>
              <a:t>long-term</a:t>
            </a:r>
            <a:r>
              <a:rPr lang="fi-FI" sz="2400" b="1" dirty="0" smtClean="0"/>
              <a:t>, </a:t>
            </a:r>
            <a:r>
              <a:rPr lang="fi-FI" sz="2400" b="1" dirty="0" err="1" smtClean="0"/>
              <a:t>internal</a:t>
            </a:r>
            <a:r>
              <a:rPr lang="fi-FI" sz="2400" b="1" dirty="0" smtClean="0"/>
              <a:t> and </a:t>
            </a:r>
            <a:r>
              <a:rPr lang="fi-FI" sz="2400" b="1" dirty="0" err="1" smtClean="0"/>
              <a:t>external</a:t>
            </a:r>
            <a:r>
              <a:rPr lang="fi-FI" sz="2400" b="1" dirty="0" smtClean="0"/>
              <a:t>, </a:t>
            </a:r>
            <a:r>
              <a:rPr lang="fi-FI" sz="2400" b="1" dirty="0" err="1" smtClean="0"/>
              <a:t>quick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fixes</a:t>
            </a:r>
            <a:r>
              <a:rPr lang="fi-FI" sz="2400" b="1" dirty="0" smtClean="0"/>
              <a:t> and long </a:t>
            </a:r>
            <a:r>
              <a:rPr lang="fi-FI" sz="2400" b="1" dirty="0" err="1" smtClean="0"/>
              <a:t>term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shifts</a:t>
            </a:r>
            <a:r>
              <a:rPr lang="fi-FI" sz="2400" b="1" dirty="0" smtClean="0"/>
              <a:t> of culture  </a:t>
            </a:r>
            <a:endParaRPr lang="fi-FI" sz="24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02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http://t1.gstatic.com/images?q=tbn:ANd9GcSmqBfsDeNGmma5T1xzZEmM3cDYAqOxHW_UUlqPSzwQ6l5A2SlV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78" y="974631"/>
            <a:ext cx="64801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483768" y="266745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err="1" smtClean="0"/>
              <a:t>Distinctive</a:t>
            </a:r>
            <a:r>
              <a:rPr lang="fi-FI" sz="4000" dirty="0" smtClean="0"/>
              <a:t> culture</a:t>
            </a:r>
            <a:endParaRPr lang="fi-FI" sz="4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390802" y="5592576"/>
            <a:ext cx="6861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”The </a:t>
            </a:r>
            <a:r>
              <a:rPr lang="fi-FI" sz="2800" b="1" dirty="0" err="1" smtClean="0"/>
              <a:t>skill</a:t>
            </a:r>
            <a:r>
              <a:rPr lang="fi-FI" sz="2800" b="1" dirty="0" smtClean="0"/>
              <a:t> of an </a:t>
            </a:r>
            <a:r>
              <a:rPr lang="fi-FI" sz="2800" b="1" dirty="0" err="1" smtClean="0"/>
              <a:t>athlete</a:t>
            </a:r>
            <a:r>
              <a:rPr lang="fi-FI" sz="2800" b="1" dirty="0" smtClean="0"/>
              <a:t> is </a:t>
            </a:r>
            <a:r>
              <a:rPr lang="fi-FI" sz="2800" b="1" dirty="0" err="1" smtClean="0"/>
              <a:t>irrelevant</a:t>
            </a:r>
            <a:r>
              <a:rPr lang="fi-FI" sz="2800" b="1" dirty="0" smtClean="0"/>
              <a:t>,</a:t>
            </a:r>
          </a:p>
          <a:p>
            <a:r>
              <a:rPr lang="fi-FI" sz="2800" b="1" dirty="0" smtClean="0"/>
              <a:t> </a:t>
            </a:r>
            <a:r>
              <a:rPr lang="fi-FI" sz="2800" b="1" dirty="0" err="1" smtClean="0"/>
              <a:t>until</a:t>
            </a:r>
            <a:r>
              <a:rPr lang="fi-FI" sz="2800" b="1" dirty="0" smtClean="0"/>
              <a:t> the </a:t>
            </a:r>
            <a:r>
              <a:rPr lang="fi-FI" sz="2800" b="1" dirty="0" err="1" smtClean="0"/>
              <a:t>right</a:t>
            </a:r>
            <a:r>
              <a:rPr lang="fi-FI" sz="2800" b="1" dirty="0" smtClean="0"/>
              <a:t> culture </a:t>
            </a:r>
            <a:r>
              <a:rPr lang="fi-FI" sz="2800" b="1" dirty="0" err="1" smtClean="0"/>
              <a:t>surrounds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him</a:t>
            </a:r>
            <a:r>
              <a:rPr lang="fi-FI" sz="2800" b="1" dirty="0" smtClean="0"/>
              <a:t>.” 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87660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EPSO Effectiveness Group;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Case Jyvaskyla</a:t>
            </a:r>
            <a:br>
              <a:rPr lang="en-US" dirty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Riitta </a:t>
            </a:r>
            <a:r>
              <a:rPr lang="fi-FI" dirty="0" err="1" smtClean="0"/>
              <a:t>Aejmelaeus</a:t>
            </a:r>
            <a:endParaRPr lang="fi-FI" dirty="0" smtClean="0"/>
          </a:p>
          <a:p>
            <a:r>
              <a:rPr lang="fi-FI" dirty="0" smtClean="0"/>
              <a:t>Senior </a:t>
            </a:r>
            <a:r>
              <a:rPr lang="fi-FI" dirty="0" err="1" smtClean="0"/>
              <a:t>Medical</a:t>
            </a:r>
            <a:r>
              <a:rPr lang="fi-FI" dirty="0" smtClean="0"/>
              <a:t> </a:t>
            </a:r>
            <a:r>
              <a:rPr lang="fi-FI" dirty="0" err="1" smtClean="0"/>
              <a:t>Officer</a:t>
            </a:r>
            <a:r>
              <a:rPr lang="fi-FI" dirty="0" smtClean="0"/>
              <a:t>,</a:t>
            </a:r>
          </a:p>
          <a:p>
            <a:r>
              <a:rPr lang="fi-FI" dirty="0" smtClean="0"/>
              <a:t>MD, </a:t>
            </a:r>
            <a:r>
              <a:rPr lang="fi-FI" dirty="0" err="1" smtClean="0"/>
              <a:t>Ph.D</a:t>
            </a:r>
            <a:r>
              <a:rPr lang="fi-FI" dirty="0" smtClean="0"/>
              <a:t>, </a:t>
            </a:r>
            <a:r>
              <a:rPr lang="fi-FI" dirty="0" err="1" smtClean="0"/>
              <a:t>Specialist</a:t>
            </a:r>
            <a:r>
              <a:rPr lang="fi-FI" dirty="0" smtClean="0"/>
              <a:t> in </a:t>
            </a:r>
            <a:r>
              <a:rPr lang="fi-FI" dirty="0" err="1" smtClean="0"/>
              <a:t>Geriatrics</a:t>
            </a:r>
            <a:r>
              <a:rPr lang="fi-FI" dirty="0" smtClean="0"/>
              <a:t>, MBA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Regulatory</a:t>
            </a:r>
            <a:r>
              <a:rPr lang="fi-FI" dirty="0" smtClean="0"/>
              <a:t> </a:t>
            </a:r>
            <a:r>
              <a:rPr lang="fi-FI" dirty="0" err="1" smtClean="0"/>
              <a:t>triangle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err="1" smtClean="0"/>
              <a:t>Expectations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3</a:t>
            </a:fld>
            <a:endParaRPr lang="fi-FI"/>
          </a:p>
        </p:txBody>
      </p:sp>
      <p:sp>
        <p:nvSpPr>
          <p:cNvPr id="7" name="Tasakylkinen kolmio 6"/>
          <p:cNvSpPr/>
          <p:nvPr/>
        </p:nvSpPr>
        <p:spPr>
          <a:xfrm>
            <a:off x="1475656" y="2519797"/>
            <a:ext cx="5760640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err="1" smtClean="0">
                <a:solidFill>
                  <a:srgbClr val="FF0000"/>
                </a:solidFill>
              </a:rPr>
              <a:t>Effectiveness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419872" y="1449650"/>
            <a:ext cx="4535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Public: </a:t>
            </a:r>
          </a:p>
          <a:p>
            <a:r>
              <a:rPr lang="fi-FI" sz="2800" dirty="0" err="1" smtClean="0"/>
              <a:t>Maximun</a:t>
            </a:r>
            <a:r>
              <a:rPr lang="fi-FI" sz="2800" dirty="0" smtClean="0"/>
              <a:t> </a:t>
            </a:r>
            <a:r>
              <a:rPr lang="fi-FI" sz="2800" dirty="0" err="1" smtClean="0"/>
              <a:t>safety</a:t>
            </a:r>
            <a:r>
              <a:rPr lang="fi-FI" sz="2800" dirty="0" smtClean="0"/>
              <a:t>, </a:t>
            </a:r>
            <a:r>
              <a:rPr lang="fi-FI" sz="2800" smtClean="0"/>
              <a:t>availability</a:t>
            </a:r>
            <a:endParaRPr lang="fi-FI" sz="2800"/>
          </a:p>
        </p:txBody>
      </p:sp>
      <p:sp>
        <p:nvSpPr>
          <p:cNvPr id="9" name="Tekstiruutu 8"/>
          <p:cNvSpPr txBox="1"/>
          <p:nvPr/>
        </p:nvSpPr>
        <p:spPr>
          <a:xfrm>
            <a:off x="5220072" y="4370120"/>
            <a:ext cx="3425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smtClean="0"/>
              <a:t>Politicians: </a:t>
            </a:r>
          </a:p>
          <a:p>
            <a:r>
              <a:rPr lang="fi-FI" sz="2800" err="1" smtClean="0"/>
              <a:t>Reduced</a:t>
            </a:r>
            <a:r>
              <a:rPr lang="fi-FI" sz="2800" smtClean="0"/>
              <a:t> </a:t>
            </a:r>
            <a:r>
              <a:rPr lang="fi-FI" sz="2800" err="1" smtClean="0"/>
              <a:t>regulatory</a:t>
            </a:r>
            <a:r>
              <a:rPr lang="fi-FI" sz="2800" smtClean="0"/>
              <a:t> </a:t>
            </a:r>
          </a:p>
          <a:p>
            <a:r>
              <a:rPr lang="fi-FI" sz="2800" err="1" smtClean="0"/>
              <a:t>budgets</a:t>
            </a:r>
            <a:endParaRPr lang="fi-FI" sz="2800"/>
          </a:p>
        </p:txBody>
      </p:sp>
      <p:sp>
        <p:nvSpPr>
          <p:cNvPr id="10" name="Tekstiruutu 9"/>
          <p:cNvSpPr txBox="1"/>
          <p:nvPr/>
        </p:nvSpPr>
        <p:spPr>
          <a:xfrm>
            <a:off x="727606" y="4370120"/>
            <a:ext cx="2504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err="1" smtClean="0"/>
              <a:t>Organisations</a:t>
            </a:r>
            <a:r>
              <a:rPr lang="fi-FI" sz="2800" smtClean="0"/>
              <a:t>:</a:t>
            </a:r>
          </a:p>
          <a:p>
            <a:r>
              <a:rPr lang="fi-FI" sz="2800" err="1" smtClean="0"/>
              <a:t>Less</a:t>
            </a:r>
            <a:r>
              <a:rPr lang="fi-FI" sz="2800" smtClean="0"/>
              <a:t> </a:t>
            </a:r>
            <a:r>
              <a:rPr lang="fi-FI" sz="2800" err="1" smtClean="0"/>
              <a:t>burden</a:t>
            </a:r>
            <a:r>
              <a:rPr lang="fi-FI" sz="2800" smtClean="0"/>
              <a:t> </a:t>
            </a: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144672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 err="1" smtClean="0"/>
              <a:t>Assessment</a:t>
            </a:r>
            <a:r>
              <a:rPr lang="fi-FI" sz="4400" dirty="0" smtClean="0"/>
              <a:t> of </a:t>
            </a:r>
            <a:r>
              <a:rPr lang="fi-FI" sz="4400" dirty="0" err="1" smtClean="0"/>
              <a:t>effectiveness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35100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600" dirty="0" err="1" smtClean="0"/>
              <a:t>Regulatory</a:t>
            </a:r>
            <a:r>
              <a:rPr lang="fi-FI" sz="3600" dirty="0" smtClean="0"/>
              <a:t> </a:t>
            </a:r>
            <a:r>
              <a:rPr lang="fi-FI" sz="3600" dirty="0" err="1" smtClean="0"/>
              <a:t>bodies</a:t>
            </a:r>
            <a:r>
              <a:rPr lang="fi-FI" sz="3600" dirty="0" smtClean="0"/>
              <a:t> </a:t>
            </a:r>
            <a:r>
              <a:rPr lang="fi-FI" sz="3600" dirty="0" err="1" smtClean="0"/>
              <a:t>can´t</a:t>
            </a:r>
            <a:r>
              <a:rPr lang="fi-FI" sz="3600" dirty="0" smtClean="0"/>
              <a:t> </a:t>
            </a:r>
            <a:r>
              <a:rPr lang="fi-FI" sz="3600" dirty="0" err="1" smtClean="0"/>
              <a:t>directly</a:t>
            </a:r>
            <a:r>
              <a:rPr lang="fi-FI" sz="3600" dirty="0" smtClean="0"/>
              <a:t> </a:t>
            </a:r>
            <a:r>
              <a:rPr lang="fi-FI" sz="3600" dirty="0" err="1" smtClean="0"/>
              <a:t>effect</a:t>
            </a:r>
            <a:r>
              <a:rPr lang="fi-FI" sz="3600" dirty="0" smtClean="0"/>
              <a:t> </a:t>
            </a:r>
            <a:r>
              <a:rPr lang="fi-FI" sz="3600" dirty="0" err="1" smtClean="0"/>
              <a:t>patients</a:t>
            </a:r>
            <a:r>
              <a:rPr lang="fi-FI" sz="3600" dirty="0" smtClean="0"/>
              <a:t> </a:t>
            </a:r>
            <a:r>
              <a:rPr lang="fi-FI" sz="3600" dirty="0" err="1" smtClean="0"/>
              <a:t>health</a:t>
            </a:r>
            <a:r>
              <a:rPr lang="fi-FI" sz="3600" dirty="0" smtClean="0"/>
              <a:t>, the </a:t>
            </a:r>
            <a:r>
              <a:rPr lang="fi-FI" sz="3600" dirty="0" err="1" smtClean="0"/>
              <a:t>effect</a:t>
            </a:r>
            <a:r>
              <a:rPr lang="fi-FI" sz="3600" dirty="0" smtClean="0"/>
              <a:t> </a:t>
            </a:r>
            <a:r>
              <a:rPr lang="fi-FI" sz="3600" dirty="0" err="1" smtClean="0"/>
              <a:t>comes</a:t>
            </a:r>
            <a:r>
              <a:rPr lang="fi-FI" sz="3600" dirty="0" smtClean="0"/>
              <a:t> </a:t>
            </a:r>
            <a:r>
              <a:rPr lang="fi-FI" sz="3600" dirty="0" err="1" smtClean="0"/>
              <a:t>through</a:t>
            </a:r>
            <a:r>
              <a:rPr lang="fi-FI" sz="3600" dirty="0" smtClean="0"/>
              <a:t> </a:t>
            </a:r>
            <a:r>
              <a:rPr lang="fi-FI" sz="3600" dirty="0" err="1" smtClean="0"/>
              <a:t>healthcare</a:t>
            </a:r>
            <a:r>
              <a:rPr lang="fi-FI" sz="3600" dirty="0" smtClean="0"/>
              <a:t> </a:t>
            </a:r>
            <a:r>
              <a:rPr lang="fi-FI" sz="3600" dirty="0" err="1" smtClean="0"/>
              <a:t>providers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33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Finland Health Care District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The Central Finland Health Care District is owned by 21 municipalities in Central Finland</a:t>
            </a:r>
          </a:p>
          <a:p>
            <a:r>
              <a:rPr lang="en-US" sz="2800"/>
              <a:t>The largest non-university hospital district in Finland</a:t>
            </a:r>
          </a:p>
          <a:p>
            <a:r>
              <a:rPr lang="en-US" sz="2800"/>
              <a:t>The highest decision-making body </a:t>
            </a:r>
            <a:r>
              <a:rPr lang="en-US" sz="2800" smtClean="0"/>
              <a:t>is </a:t>
            </a:r>
            <a:r>
              <a:rPr lang="en-US" sz="2800"/>
              <a:t>an Administrative Council of 49 members. The administration is directed by a Board of Directors of 9 members.</a:t>
            </a:r>
            <a:endParaRPr lang="fi-FI" sz="2800"/>
          </a:p>
          <a:p>
            <a:endParaRPr lang="fi-FI" sz="28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BE8B-787A-4F1C-B265-49D310AA7BCA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 smtClean="0"/>
              <a:t>Background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sz="3200" dirty="0" smtClean="0"/>
          </a:p>
          <a:p>
            <a:pPr marL="0" indent="0" algn="ctr">
              <a:buNone/>
            </a:pPr>
            <a:r>
              <a:rPr lang="fi-FI" sz="3200" dirty="0" err="1" smtClean="0"/>
              <a:t>Years</a:t>
            </a:r>
            <a:r>
              <a:rPr lang="fi-FI" sz="3200" dirty="0" smtClean="0"/>
              <a:t> </a:t>
            </a:r>
            <a:r>
              <a:rPr lang="fi-FI" sz="3200" dirty="0" err="1" smtClean="0"/>
              <a:t>ago</a:t>
            </a:r>
            <a:r>
              <a:rPr lang="fi-FI" sz="3200" dirty="0" smtClean="0"/>
              <a:t> </a:t>
            </a:r>
          </a:p>
          <a:p>
            <a:pPr marL="0" indent="0" algn="ctr">
              <a:buNone/>
            </a:pPr>
            <a:r>
              <a:rPr lang="fi-FI" sz="3200" dirty="0" smtClean="0"/>
              <a:t>The Child </a:t>
            </a:r>
            <a:r>
              <a:rPr lang="fi-FI" sz="3200" dirty="0" err="1"/>
              <a:t>Psychiatry</a:t>
            </a:r>
            <a:r>
              <a:rPr lang="fi-FI" sz="3200" dirty="0"/>
              <a:t> </a:t>
            </a:r>
            <a:r>
              <a:rPr lang="fi-FI" sz="3200" dirty="0" err="1"/>
              <a:t>unit</a:t>
            </a:r>
            <a:r>
              <a:rPr lang="fi-FI" sz="3200" dirty="0"/>
              <a:t> </a:t>
            </a:r>
            <a:endParaRPr lang="fi-FI" sz="3200" dirty="0" smtClean="0"/>
          </a:p>
          <a:p>
            <a:pPr marL="0" indent="0" algn="ctr">
              <a:buNone/>
            </a:pPr>
            <a:r>
              <a:rPr lang="fi-FI" sz="3200" dirty="0" err="1" smtClean="0"/>
              <a:t>was</a:t>
            </a:r>
            <a:r>
              <a:rPr lang="fi-FI" sz="3200" dirty="0" smtClean="0"/>
              <a:t> </a:t>
            </a:r>
            <a:r>
              <a:rPr lang="fi-FI" sz="3200" dirty="0" err="1"/>
              <a:t>one</a:t>
            </a:r>
            <a:r>
              <a:rPr lang="fi-FI" sz="3200" dirty="0"/>
              <a:t> of the </a:t>
            </a:r>
            <a:r>
              <a:rPr lang="fi-FI" sz="3200" dirty="0" err="1"/>
              <a:t>leading</a:t>
            </a:r>
            <a:r>
              <a:rPr lang="fi-FI" sz="3200" dirty="0"/>
              <a:t> </a:t>
            </a:r>
            <a:r>
              <a:rPr lang="fi-FI" sz="3200" dirty="0" err="1"/>
              <a:t>ones</a:t>
            </a:r>
            <a:r>
              <a:rPr lang="fi-FI" sz="3200" dirty="0"/>
              <a:t> in Finland in </a:t>
            </a:r>
            <a:r>
              <a:rPr lang="fi-FI" sz="3200" dirty="0" err="1"/>
              <a:t>methodology</a:t>
            </a:r>
            <a:r>
              <a:rPr lang="fi-FI" sz="3200" dirty="0"/>
              <a:t> and </a:t>
            </a:r>
            <a:r>
              <a:rPr lang="fi-FI" sz="3200" dirty="0" err="1"/>
              <a:t>care</a:t>
            </a:r>
            <a:r>
              <a:rPr lang="fi-FI" sz="3200" dirty="0"/>
              <a:t> </a:t>
            </a:r>
            <a:r>
              <a:rPr lang="fi-FI" sz="3200" dirty="0" err="1"/>
              <a:t>quality</a:t>
            </a:r>
            <a:endParaRPr lang="fi-FI" sz="3200" dirty="0"/>
          </a:p>
          <a:p>
            <a:pPr marL="457200" lvl="1" indent="0" algn="ctr">
              <a:buNone/>
            </a:pPr>
            <a:endParaRPr lang="fi-FI" sz="32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77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Central Finland Health </a:t>
            </a:r>
            <a:r>
              <a:rPr lang="fi-FI" err="1"/>
              <a:t>Care</a:t>
            </a:r>
            <a:r>
              <a:rPr lang="fi-FI"/>
              <a:t> </a:t>
            </a:r>
            <a:r>
              <a:rPr lang="fi-FI" err="1"/>
              <a:t>District</a:t>
            </a:r>
            <a:r>
              <a:rPr lang="fi-FI"/>
              <a:t>;</a:t>
            </a:r>
            <a:br>
              <a:rPr lang="fi-FI"/>
            </a:br>
            <a:r>
              <a:rPr lang="fi-FI"/>
              <a:t>Case </a:t>
            </a:r>
            <a:r>
              <a:rPr lang="fi-FI" err="1"/>
              <a:t>Jyvaskyla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During</a:t>
            </a:r>
            <a:r>
              <a:rPr lang="fi-FI" sz="2800" dirty="0"/>
              <a:t> the </a:t>
            </a:r>
            <a:r>
              <a:rPr lang="fi-FI" sz="2800" dirty="0" err="1"/>
              <a:t>year</a:t>
            </a:r>
            <a:r>
              <a:rPr lang="fi-FI" sz="2800" dirty="0"/>
              <a:t> 2012 </a:t>
            </a:r>
            <a:r>
              <a:rPr lang="fi-FI" sz="2800" dirty="0" smtClean="0"/>
              <a:t>the management, </a:t>
            </a:r>
            <a:r>
              <a:rPr lang="fi-FI" sz="2800" dirty="0" err="1" smtClean="0"/>
              <a:t>staff</a:t>
            </a:r>
            <a:r>
              <a:rPr lang="fi-FI" sz="2800" dirty="0" smtClean="0"/>
              <a:t> and </a:t>
            </a:r>
            <a:r>
              <a:rPr lang="fi-FI" sz="2800" dirty="0" err="1" smtClean="0"/>
              <a:t>press</a:t>
            </a:r>
            <a:r>
              <a:rPr lang="fi-FI" sz="2800" dirty="0" smtClean="0"/>
              <a:t> </a:t>
            </a:r>
            <a:r>
              <a:rPr lang="fi-FI" sz="2800" dirty="0" err="1"/>
              <a:t>brought</a:t>
            </a:r>
            <a:r>
              <a:rPr lang="fi-FI" sz="2800" dirty="0"/>
              <a:t> </a:t>
            </a:r>
            <a:r>
              <a:rPr lang="fi-FI" sz="2800" dirty="0" err="1"/>
              <a:t>up</a:t>
            </a:r>
            <a:r>
              <a:rPr lang="fi-FI" sz="2800" dirty="0"/>
              <a:t> </a:t>
            </a:r>
            <a:r>
              <a:rPr lang="fi-FI" sz="2800" dirty="0" err="1"/>
              <a:t>concerns</a:t>
            </a:r>
            <a:r>
              <a:rPr lang="fi-FI" sz="2800" dirty="0"/>
              <a:t> </a:t>
            </a:r>
            <a:r>
              <a:rPr lang="fi-FI" sz="2800" dirty="0" err="1" smtClean="0"/>
              <a:t>about</a:t>
            </a:r>
            <a:r>
              <a:rPr lang="fi-FI" sz="2800" dirty="0" smtClean="0"/>
              <a:t> the Central </a:t>
            </a:r>
            <a:r>
              <a:rPr lang="fi-FI" sz="2800" dirty="0" err="1"/>
              <a:t>Hospital</a:t>
            </a:r>
            <a:r>
              <a:rPr lang="fi-FI" sz="2800" dirty="0"/>
              <a:t> </a:t>
            </a:r>
            <a:r>
              <a:rPr lang="fi-FI" sz="2800" dirty="0" err="1"/>
              <a:t>child</a:t>
            </a:r>
            <a:r>
              <a:rPr lang="fi-FI" sz="2800" dirty="0"/>
              <a:t> </a:t>
            </a:r>
            <a:r>
              <a:rPr lang="fi-FI" sz="2800" dirty="0" err="1"/>
              <a:t>psychiatry</a:t>
            </a:r>
            <a:r>
              <a:rPr lang="fi-FI" sz="2800" dirty="0"/>
              <a:t> </a:t>
            </a:r>
            <a:r>
              <a:rPr lang="fi-FI" sz="2800" dirty="0" err="1" smtClean="0"/>
              <a:t>unit</a:t>
            </a:r>
            <a:r>
              <a:rPr lang="fi-FI" sz="2800" dirty="0" smtClean="0"/>
              <a:t> </a:t>
            </a:r>
          </a:p>
          <a:p>
            <a:r>
              <a:rPr lang="fi-FI" sz="2800" dirty="0" smtClean="0"/>
              <a:t>The </a:t>
            </a:r>
            <a:r>
              <a:rPr lang="fi-FI" sz="2800" dirty="0" err="1"/>
              <a:t>director</a:t>
            </a:r>
            <a:r>
              <a:rPr lang="fi-FI" sz="2800" dirty="0"/>
              <a:t> of </a:t>
            </a:r>
            <a:r>
              <a:rPr lang="fi-FI" sz="2800" dirty="0" err="1"/>
              <a:t>health</a:t>
            </a:r>
            <a:r>
              <a:rPr lang="fi-FI" sz="2800" dirty="0"/>
              <a:t> </a:t>
            </a:r>
            <a:r>
              <a:rPr lang="fi-FI" sz="2800" dirty="0" err="1"/>
              <a:t>care</a:t>
            </a:r>
            <a:r>
              <a:rPr lang="fi-FI" sz="2800" dirty="0"/>
              <a:t> </a:t>
            </a:r>
            <a:r>
              <a:rPr lang="fi-FI" sz="2800" dirty="0" err="1"/>
              <a:t>district</a:t>
            </a:r>
            <a:r>
              <a:rPr lang="fi-FI" sz="2800" dirty="0"/>
              <a:t> </a:t>
            </a:r>
            <a:r>
              <a:rPr lang="fi-FI" sz="2800" dirty="0" err="1"/>
              <a:t>announced</a:t>
            </a:r>
            <a:r>
              <a:rPr lang="fi-FI" sz="2800" dirty="0"/>
              <a:t> </a:t>
            </a:r>
            <a:r>
              <a:rPr lang="fi-FI" sz="2800" dirty="0" err="1" smtClean="0"/>
              <a:t>Valvira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patient</a:t>
            </a:r>
            <a:r>
              <a:rPr lang="fi-FI" sz="2800" dirty="0" smtClean="0"/>
              <a:t> </a:t>
            </a:r>
            <a:r>
              <a:rPr lang="fi-FI" sz="2800" dirty="0" err="1"/>
              <a:t>safety</a:t>
            </a:r>
            <a:r>
              <a:rPr lang="fi-FI" sz="2800" dirty="0"/>
              <a:t> in </a:t>
            </a:r>
            <a:r>
              <a:rPr lang="fi-FI" sz="2800" dirty="0" err="1"/>
              <a:t>their</a:t>
            </a:r>
            <a:r>
              <a:rPr lang="fi-FI" sz="2800" dirty="0"/>
              <a:t> </a:t>
            </a:r>
            <a:r>
              <a:rPr lang="fi-FI" sz="2800" dirty="0" err="1"/>
              <a:t>hospital</a:t>
            </a:r>
            <a:r>
              <a:rPr lang="fi-FI" sz="2800" dirty="0"/>
              <a:t> </a:t>
            </a:r>
            <a:r>
              <a:rPr lang="fi-FI" sz="2800" dirty="0" err="1"/>
              <a:t>was</a:t>
            </a:r>
            <a:r>
              <a:rPr lang="fi-FI" sz="2800" dirty="0"/>
              <a:t> </a:t>
            </a:r>
            <a:r>
              <a:rPr lang="fi-FI" sz="2800" dirty="0" err="1"/>
              <a:t>compromised</a:t>
            </a:r>
            <a:r>
              <a:rPr lang="fi-FI" sz="2800" dirty="0"/>
              <a:t> </a:t>
            </a:r>
            <a:endParaRPr lang="fi-FI" sz="2800" dirty="0" smtClean="0"/>
          </a:p>
          <a:p>
            <a:r>
              <a:rPr lang="fi-FI" sz="2800" dirty="0" err="1" smtClean="0"/>
              <a:t>Also</a:t>
            </a:r>
            <a:r>
              <a:rPr lang="fi-FI" sz="2800" dirty="0" smtClean="0"/>
              <a:t> </a:t>
            </a:r>
            <a:r>
              <a:rPr lang="fi-FI" sz="2800" dirty="0"/>
              <a:t>the </a:t>
            </a:r>
            <a:r>
              <a:rPr lang="fi-FI" sz="2800" dirty="0" err="1"/>
              <a:t>chief</a:t>
            </a:r>
            <a:r>
              <a:rPr lang="fi-FI" sz="2800" dirty="0"/>
              <a:t> </a:t>
            </a:r>
            <a:r>
              <a:rPr lang="fi-FI" sz="2800" dirty="0" err="1"/>
              <a:t>phycisian</a:t>
            </a:r>
            <a:r>
              <a:rPr lang="fi-FI" sz="2800" dirty="0"/>
              <a:t> of the </a:t>
            </a:r>
            <a:r>
              <a:rPr lang="fi-FI" sz="2800" dirty="0" err="1"/>
              <a:t>unit</a:t>
            </a:r>
            <a:r>
              <a:rPr lang="fi-FI" sz="2800" dirty="0"/>
              <a:t> </a:t>
            </a:r>
            <a:r>
              <a:rPr lang="fi-FI" sz="2800" dirty="0" err="1"/>
              <a:t>contacted</a:t>
            </a:r>
            <a:r>
              <a:rPr lang="fi-FI" sz="2800" dirty="0"/>
              <a:t> </a:t>
            </a:r>
            <a:r>
              <a:rPr lang="fi-FI" sz="2800" dirty="0" err="1"/>
              <a:t>Valvira</a:t>
            </a:r>
            <a:endParaRPr lang="fi-FI" sz="2800" dirty="0"/>
          </a:p>
          <a:p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Tekijän nimi tähän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6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Decline is a crossroads, winners make mistakes and encounter </a:t>
            </a:r>
            <a:r>
              <a:rPr lang="en-US" dirty="0" smtClean="0"/>
              <a:t>troubles </a:t>
            </a:r>
            <a:r>
              <a:rPr lang="en-US" dirty="0"/>
              <a:t>all the time without falling off the </a:t>
            </a:r>
            <a:r>
              <a:rPr lang="en-US" dirty="0" smtClean="0"/>
              <a:t>edge (R. Moss </a:t>
            </a:r>
            <a:r>
              <a:rPr lang="en-US" dirty="0" err="1" smtClean="0"/>
              <a:t>Kanter</a:t>
            </a:r>
            <a:r>
              <a:rPr lang="en-US" dirty="0" smtClean="0"/>
              <a:t>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Tekijän nimi tähän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8</a:t>
            </a:fld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1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err="1" smtClean="0"/>
              <a:t>Results</a:t>
            </a:r>
            <a:r>
              <a:rPr lang="fi-FI" sz="3200" smtClean="0"/>
              <a:t> of </a:t>
            </a:r>
            <a:r>
              <a:rPr lang="fi-FI" sz="3200" err="1" smtClean="0"/>
              <a:t>declinig</a:t>
            </a:r>
            <a:r>
              <a:rPr lang="fi-FI" sz="3200" smtClean="0"/>
              <a:t> culture</a:t>
            </a:r>
            <a:endParaRPr lang="fi-FI" sz="32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z="2800" dirty="0" err="1" smtClean="0"/>
              <a:t>Part</a:t>
            </a:r>
            <a:r>
              <a:rPr lang="fi-FI" sz="2800" dirty="0" smtClean="0"/>
              <a:t> </a:t>
            </a:r>
            <a:r>
              <a:rPr lang="fi-FI" sz="2800" dirty="0"/>
              <a:t>of the </a:t>
            </a:r>
            <a:r>
              <a:rPr lang="fi-FI" sz="2800" dirty="0" err="1"/>
              <a:t>children</a:t>
            </a:r>
            <a:r>
              <a:rPr lang="fi-FI" sz="2800" dirty="0"/>
              <a:t> </a:t>
            </a:r>
            <a:r>
              <a:rPr lang="fi-FI" sz="2800" dirty="0" err="1"/>
              <a:t>referred</a:t>
            </a:r>
            <a:r>
              <a:rPr lang="fi-FI" sz="2800" dirty="0"/>
              <a:t> to </a:t>
            </a:r>
            <a:r>
              <a:rPr lang="fi-FI" sz="2800" dirty="0" err="1"/>
              <a:t>unit</a:t>
            </a:r>
            <a:r>
              <a:rPr lang="fi-FI" sz="2800" dirty="0"/>
              <a:t> </a:t>
            </a:r>
            <a:r>
              <a:rPr lang="fi-FI" sz="2800" dirty="0" err="1"/>
              <a:t>were</a:t>
            </a:r>
            <a:r>
              <a:rPr lang="fi-FI" sz="2800" dirty="0"/>
              <a:t> </a:t>
            </a:r>
            <a:r>
              <a:rPr lang="fi-FI" sz="2800" dirty="0" err="1"/>
              <a:t>not</a:t>
            </a:r>
            <a:r>
              <a:rPr lang="fi-FI" sz="2800" dirty="0"/>
              <a:t> </a:t>
            </a:r>
            <a:r>
              <a:rPr lang="fi-FI" sz="2800" dirty="0" err="1"/>
              <a:t>examined</a:t>
            </a:r>
            <a:r>
              <a:rPr lang="fi-FI" sz="2800" dirty="0"/>
              <a:t> </a:t>
            </a:r>
            <a:r>
              <a:rPr lang="fi-FI" sz="2800" dirty="0" err="1"/>
              <a:t>by</a:t>
            </a:r>
            <a:r>
              <a:rPr lang="fi-FI" sz="2800" dirty="0"/>
              <a:t> a </a:t>
            </a:r>
            <a:r>
              <a:rPr lang="fi-FI" sz="2800" dirty="0" err="1"/>
              <a:t>doctor</a:t>
            </a:r>
            <a:r>
              <a:rPr lang="fi-FI" sz="2800" dirty="0"/>
              <a:t> and </a:t>
            </a:r>
            <a:r>
              <a:rPr lang="fi-FI" sz="2800" dirty="0" err="1" smtClean="0"/>
              <a:t>didn´t</a:t>
            </a:r>
            <a:r>
              <a:rPr lang="fi-FI" sz="2800" dirty="0" smtClean="0"/>
              <a:t> </a:t>
            </a:r>
            <a:r>
              <a:rPr lang="fi-FI" sz="2800" dirty="0" err="1"/>
              <a:t>get</a:t>
            </a:r>
            <a:r>
              <a:rPr lang="fi-FI" sz="2800" dirty="0"/>
              <a:t> a </a:t>
            </a:r>
            <a:r>
              <a:rPr lang="fi-FI" sz="2800" dirty="0" err="1"/>
              <a:t>care</a:t>
            </a:r>
            <a:r>
              <a:rPr lang="fi-FI" sz="2800" dirty="0"/>
              <a:t> </a:t>
            </a:r>
            <a:r>
              <a:rPr lang="fi-FI" sz="2800" dirty="0" err="1"/>
              <a:t>plan</a:t>
            </a:r>
            <a:endParaRPr lang="fi-FI" sz="2800" dirty="0"/>
          </a:p>
          <a:p>
            <a:r>
              <a:rPr lang="fi-FI" sz="2800" dirty="0" err="1"/>
              <a:t>They</a:t>
            </a:r>
            <a:r>
              <a:rPr lang="fi-FI" sz="2800" dirty="0"/>
              <a:t> </a:t>
            </a:r>
            <a:r>
              <a:rPr lang="fi-FI" sz="2800" dirty="0" err="1"/>
              <a:t>could</a:t>
            </a:r>
            <a:r>
              <a:rPr lang="fi-FI" sz="2800" dirty="0"/>
              <a:t> </a:t>
            </a:r>
            <a:r>
              <a:rPr lang="fi-FI" sz="2800" dirty="0" err="1"/>
              <a:t>end</a:t>
            </a:r>
            <a:r>
              <a:rPr lang="fi-FI" sz="2800" dirty="0"/>
              <a:t> in </a:t>
            </a:r>
            <a:r>
              <a:rPr lang="fi-FI" sz="2800" dirty="0" err="1"/>
              <a:t>teraplay-group</a:t>
            </a:r>
            <a:r>
              <a:rPr lang="fi-FI" sz="2800" dirty="0"/>
              <a:t> </a:t>
            </a:r>
            <a:r>
              <a:rPr lang="fi-FI" sz="2800" dirty="0" err="1"/>
              <a:t>lead</a:t>
            </a:r>
            <a:r>
              <a:rPr lang="fi-FI" sz="2800" dirty="0"/>
              <a:t> </a:t>
            </a:r>
            <a:r>
              <a:rPr lang="fi-FI" sz="2800" dirty="0" err="1"/>
              <a:t>by</a:t>
            </a:r>
            <a:r>
              <a:rPr lang="fi-FI" sz="2800" dirty="0"/>
              <a:t> a </a:t>
            </a:r>
            <a:r>
              <a:rPr lang="fi-FI" sz="2800" dirty="0" err="1"/>
              <a:t>specialized</a:t>
            </a:r>
            <a:r>
              <a:rPr lang="fi-FI" sz="2800" dirty="0"/>
              <a:t> </a:t>
            </a:r>
            <a:r>
              <a:rPr lang="fi-FI" sz="2800" dirty="0" err="1"/>
              <a:t>kindergarden</a:t>
            </a:r>
            <a:r>
              <a:rPr lang="fi-FI" sz="2800" dirty="0"/>
              <a:t> </a:t>
            </a:r>
            <a:r>
              <a:rPr lang="fi-FI" sz="2800" dirty="0" err="1"/>
              <a:t>nurse</a:t>
            </a:r>
            <a:r>
              <a:rPr lang="fi-FI" sz="2800" dirty="0"/>
              <a:t> </a:t>
            </a:r>
            <a:r>
              <a:rPr lang="fi-FI" sz="2800" dirty="0" err="1"/>
              <a:t>without</a:t>
            </a:r>
            <a:r>
              <a:rPr lang="fi-FI" sz="2800" dirty="0"/>
              <a:t> a </a:t>
            </a:r>
            <a:r>
              <a:rPr lang="fi-FI" sz="2800" dirty="0" err="1"/>
              <a:t>diagnosis</a:t>
            </a:r>
            <a:endParaRPr lang="fi-FI" sz="2800" dirty="0"/>
          </a:p>
          <a:p>
            <a:r>
              <a:rPr lang="fi-FI" sz="2800" dirty="0"/>
              <a:t>The </a:t>
            </a:r>
            <a:r>
              <a:rPr lang="fi-FI" sz="2800" dirty="0" err="1"/>
              <a:t>patiet</a:t>
            </a:r>
            <a:r>
              <a:rPr lang="fi-FI" sz="2800" dirty="0"/>
              <a:t> </a:t>
            </a:r>
            <a:r>
              <a:rPr lang="fi-FI" sz="2800" dirty="0" err="1"/>
              <a:t>records</a:t>
            </a:r>
            <a:r>
              <a:rPr lang="fi-FI" sz="2800" dirty="0"/>
              <a:t> </a:t>
            </a:r>
            <a:r>
              <a:rPr lang="fi-FI" sz="2800" dirty="0" err="1"/>
              <a:t>were</a:t>
            </a:r>
            <a:r>
              <a:rPr lang="fi-FI" sz="2800" dirty="0"/>
              <a:t> </a:t>
            </a:r>
            <a:r>
              <a:rPr lang="fi-FI" sz="2800" dirty="0" err="1"/>
              <a:t>extremely</a:t>
            </a:r>
            <a:r>
              <a:rPr lang="fi-FI" sz="2800" dirty="0"/>
              <a:t> </a:t>
            </a:r>
            <a:r>
              <a:rPr lang="fi-FI" sz="2800" dirty="0" err="1" smtClean="0"/>
              <a:t>inadequate</a:t>
            </a:r>
            <a:endParaRPr lang="fi-FI" sz="2800" dirty="0" smtClean="0"/>
          </a:p>
          <a:p>
            <a:r>
              <a:rPr lang="fi-FI" sz="2800" dirty="0" smtClean="0"/>
              <a:t>The methods were partly out of date and experimental without any scientific support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3539-1E02-4250-B777-35D71FA4ADE6}" type="datetime1">
              <a:rPr lang="fi-FI" smtClean="0"/>
              <a:t>3.5.2016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Tekijän nimi tähän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04396"/>
      </p:ext>
    </p:extLst>
  </p:cSld>
  <p:clrMapOvr>
    <a:masterClrMapping/>
  </p:clrMapOvr>
</p:sld>
</file>

<file path=ppt/theme/theme1.xml><?xml version="1.0" encoding="utf-8"?>
<a:theme xmlns:a="http://schemas.openxmlformats.org/drawingml/2006/main" name="viimeisin pp-pohjan luonnos">
  <a:themeElements>
    <a:clrScheme name="VALVIRA">
      <a:dk1>
        <a:srgbClr val="191919"/>
      </a:dk1>
      <a:lt1>
        <a:srgbClr val="FFFFFF"/>
      </a:lt1>
      <a:dk2>
        <a:srgbClr val="006A8E"/>
      </a:dk2>
      <a:lt2>
        <a:srgbClr val="F1F2F2"/>
      </a:lt2>
      <a:accent1>
        <a:srgbClr val="006A8E"/>
      </a:accent1>
      <a:accent2>
        <a:srgbClr val="0D8531"/>
      </a:accent2>
      <a:accent3>
        <a:srgbClr val="0D8531"/>
      </a:accent3>
      <a:accent4>
        <a:srgbClr val="006A8E"/>
      </a:accent4>
      <a:accent5>
        <a:srgbClr val="006A8E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AE7740DFE4284583903A8515E5D507" ma:contentTypeVersion="0" ma:contentTypeDescription="Luo uusi asiakirja." ma:contentTypeScope="" ma:versionID="eb30179f34b249716e1122a7096a8751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72CA747-537C-4A92-AF79-34D6B8CDD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3FC7C39-46EA-47C7-AEA6-7AE0AB5EA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FA8D46-33AB-4470-8D99-EA46E7999BB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viimeisin pp-pohjan luonnos</Template>
  <TotalTime>183</TotalTime>
  <Words>574</Words>
  <Application>Microsoft Office PowerPoint</Application>
  <PresentationFormat>Diavoorstelling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viimeisin pp-pohjan luonnos</vt:lpstr>
      <vt:lpstr>PowerPoint-presentatie</vt:lpstr>
      <vt:lpstr>EPSO Effectiveness Group; Case Jyvaskyla </vt:lpstr>
      <vt:lpstr>Regulatory triangle: Expectations</vt:lpstr>
      <vt:lpstr>Assessment of effectiveness</vt:lpstr>
      <vt:lpstr>Central Finland Health Care District</vt:lpstr>
      <vt:lpstr>Background</vt:lpstr>
      <vt:lpstr>Central Finland Health Care District; Case Jyvaskyla</vt:lpstr>
      <vt:lpstr>Decline is a crossroads, winners make mistakes and encounter troubles all the time without falling off the edge (R. Moss Kanter)</vt:lpstr>
      <vt:lpstr>Results of declinig culture</vt:lpstr>
      <vt:lpstr>Warning signs for declining units  </vt:lpstr>
      <vt:lpstr>Valvira</vt:lpstr>
      <vt:lpstr>Results</vt:lpstr>
      <vt:lpstr>Most effective actions </vt:lpstr>
      <vt:lpstr>Caming off loosing streak</vt:lpstr>
      <vt:lpstr>PowerPoint-presentatie</vt:lpstr>
    </vt:vector>
  </TitlesOfParts>
  <Company>Valvira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Krekelä Tuuli</dc:creator>
  <cp:lastModifiedBy>Mari Murel</cp:lastModifiedBy>
  <cp:revision>29</cp:revision>
  <cp:lastPrinted>2016-03-29T07:57:57Z</cp:lastPrinted>
  <dcterms:created xsi:type="dcterms:W3CDTF">2015-09-11T14:22:04Z</dcterms:created>
  <dcterms:modified xsi:type="dcterms:W3CDTF">2016-05-03T12:40:25Z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0x0101008EAE7740DFE4284583903A8515E5D507</vt:lpwstr>
  </property>
</Properties>
</file>