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 id="2147483688" r:id="rId2"/>
  </p:sldMasterIdLst>
  <p:notesMasterIdLst>
    <p:notesMasterId r:id="rId21"/>
  </p:notesMasterIdLst>
  <p:handoutMasterIdLst>
    <p:handoutMasterId r:id="rId22"/>
  </p:handoutMasterIdLst>
  <p:sldIdLst>
    <p:sldId id="276" r:id="rId3"/>
    <p:sldId id="453" r:id="rId4"/>
    <p:sldId id="476" r:id="rId5"/>
    <p:sldId id="473" r:id="rId6"/>
    <p:sldId id="465" r:id="rId7"/>
    <p:sldId id="457" r:id="rId8"/>
    <p:sldId id="477" r:id="rId9"/>
    <p:sldId id="478" r:id="rId10"/>
    <p:sldId id="429" r:id="rId11"/>
    <p:sldId id="489" r:id="rId12"/>
    <p:sldId id="490" r:id="rId13"/>
    <p:sldId id="491" r:id="rId14"/>
    <p:sldId id="492" r:id="rId15"/>
    <p:sldId id="493" r:id="rId16"/>
    <p:sldId id="494" r:id="rId17"/>
    <p:sldId id="487" r:id="rId18"/>
    <p:sldId id="488" r:id="rId19"/>
    <p:sldId id="450" r:id="rId20"/>
  </p:sldIdLst>
  <p:sldSz cx="9144000" cy="6858000" type="screen4x3"/>
  <p:notesSz cx="6724650" cy="9874250"/>
  <p:defaultTextStyle>
    <a:defPPr>
      <a:defRPr lang="en-US"/>
    </a:defPPr>
    <a:lvl1pPr marL="0" algn="l" defTabSz="913946" rtl="0" eaLnBrk="1" latinLnBrk="0" hangingPunct="1">
      <a:defRPr sz="1800" kern="1200">
        <a:solidFill>
          <a:schemeClr val="tx1"/>
        </a:solidFill>
        <a:latin typeface="+mn-lt"/>
        <a:ea typeface="+mn-ea"/>
        <a:cs typeface="+mn-cs"/>
      </a:defRPr>
    </a:lvl1pPr>
    <a:lvl2pPr marL="456973" algn="l" defTabSz="913946" rtl="0" eaLnBrk="1" latinLnBrk="0" hangingPunct="1">
      <a:defRPr sz="1800" kern="1200">
        <a:solidFill>
          <a:schemeClr val="tx1"/>
        </a:solidFill>
        <a:latin typeface="+mn-lt"/>
        <a:ea typeface="+mn-ea"/>
        <a:cs typeface="+mn-cs"/>
      </a:defRPr>
    </a:lvl2pPr>
    <a:lvl3pPr marL="913946" algn="l" defTabSz="913946" rtl="0" eaLnBrk="1" latinLnBrk="0" hangingPunct="1">
      <a:defRPr sz="1800" kern="1200">
        <a:solidFill>
          <a:schemeClr val="tx1"/>
        </a:solidFill>
        <a:latin typeface="+mn-lt"/>
        <a:ea typeface="+mn-ea"/>
        <a:cs typeface="+mn-cs"/>
      </a:defRPr>
    </a:lvl3pPr>
    <a:lvl4pPr marL="1370918" algn="l" defTabSz="913946" rtl="0" eaLnBrk="1" latinLnBrk="0" hangingPunct="1">
      <a:defRPr sz="1800" kern="1200">
        <a:solidFill>
          <a:schemeClr val="tx1"/>
        </a:solidFill>
        <a:latin typeface="+mn-lt"/>
        <a:ea typeface="+mn-ea"/>
        <a:cs typeface="+mn-cs"/>
      </a:defRPr>
    </a:lvl4pPr>
    <a:lvl5pPr marL="1827891" algn="l" defTabSz="913946" rtl="0" eaLnBrk="1" latinLnBrk="0" hangingPunct="1">
      <a:defRPr sz="1800" kern="1200">
        <a:solidFill>
          <a:schemeClr val="tx1"/>
        </a:solidFill>
        <a:latin typeface="+mn-lt"/>
        <a:ea typeface="+mn-ea"/>
        <a:cs typeface="+mn-cs"/>
      </a:defRPr>
    </a:lvl5pPr>
    <a:lvl6pPr marL="2284864" algn="l" defTabSz="913946" rtl="0" eaLnBrk="1" latinLnBrk="0" hangingPunct="1">
      <a:defRPr sz="1800" kern="1200">
        <a:solidFill>
          <a:schemeClr val="tx1"/>
        </a:solidFill>
        <a:latin typeface="+mn-lt"/>
        <a:ea typeface="+mn-ea"/>
        <a:cs typeface="+mn-cs"/>
      </a:defRPr>
    </a:lvl6pPr>
    <a:lvl7pPr marL="2741837" algn="l" defTabSz="913946" rtl="0" eaLnBrk="1" latinLnBrk="0" hangingPunct="1">
      <a:defRPr sz="1800" kern="1200">
        <a:solidFill>
          <a:schemeClr val="tx1"/>
        </a:solidFill>
        <a:latin typeface="+mn-lt"/>
        <a:ea typeface="+mn-ea"/>
        <a:cs typeface="+mn-cs"/>
      </a:defRPr>
    </a:lvl7pPr>
    <a:lvl8pPr marL="3198810" algn="l" defTabSz="913946" rtl="0" eaLnBrk="1" latinLnBrk="0" hangingPunct="1">
      <a:defRPr sz="1800" kern="1200">
        <a:solidFill>
          <a:schemeClr val="tx1"/>
        </a:solidFill>
        <a:latin typeface="+mn-lt"/>
        <a:ea typeface="+mn-ea"/>
        <a:cs typeface="+mn-cs"/>
      </a:defRPr>
    </a:lvl8pPr>
    <a:lvl9pPr marL="3655782" algn="l" defTabSz="913946"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2861"/>
    <a:srgbClr val="F0DA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50" autoAdjust="0"/>
    <p:restoredTop sz="88645" autoAdjust="0"/>
  </p:normalViewPr>
  <p:slideViewPr>
    <p:cSldViewPr>
      <p:cViewPr varScale="1">
        <p:scale>
          <a:sx n="93" d="100"/>
          <a:sy n="93" d="100"/>
        </p:scale>
        <p:origin x="-204" y="-90"/>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4.xml"/><Relationship Id="rId1"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openxmlformats.org/officeDocument/2006/relationships/oleObject" Target="file:///\\ims\data\CQC\CQC_Records\INTELLIGENCE\Provider%20Analytics\Primary%20Intel%20Mon%20and%20Data%20Dev\GP%20Intelligent%20Monitoring%203\Publication%20Analysis\20160414%20Analysis%20for%20board%20slid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en-GB" sz="1000"/>
              <a:t>Average</a:t>
            </a:r>
            <a:r>
              <a:rPr lang="en-GB" sz="1000" baseline="0"/>
              <a:t> GP IM Score by Overall Ratings</a:t>
            </a:r>
            <a:endParaRPr lang="en-GB" sz="1000"/>
          </a:p>
        </c:rich>
      </c:tx>
      <c:layout/>
      <c:overlay val="0"/>
    </c:title>
    <c:autoTitleDeleted val="0"/>
    <c:plotArea>
      <c:layout>
        <c:manualLayout>
          <c:layoutTarget val="inner"/>
          <c:xMode val="edge"/>
          <c:yMode val="edge"/>
          <c:x val="7.1045323268195334E-2"/>
          <c:y val="0.14620091415314751"/>
          <c:w val="0.89526219001163676"/>
          <c:h val="0.58905135871283265"/>
        </c:manualLayout>
      </c:layout>
      <c:barChart>
        <c:barDir val="col"/>
        <c:grouping val="clustered"/>
        <c:varyColors val="0"/>
        <c:ser>
          <c:idx val="0"/>
          <c:order val="0"/>
          <c:invertIfNegative val="0"/>
          <c:dPt>
            <c:idx val="0"/>
            <c:invertIfNegative val="0"/>
            <c:bubble3D val="0"/>
            <c:spPr>
              <a:solidFill>
                <a:srgbClr val="213F99"/>
              </a:solidFill>
              <a:effectLst>
                <a:outerShdw blurRad="50800" dist="50800" dir="5400000" algn="ctr" rotWithShape="0">
                  <a:schemeClr val="bg1"/>
                </a:outerShdw>
              </a:effectLst>
            </c:spPr>
          </c:dPt>
          <c:dPt>
            <c:idx val="1"/>
            <c:invertIfNegative val="0"/>
            <c:bubble3D val="0"/>
            <c:spPr>
              <a:solidFill>
                <a:srgbClr val="458F00"/>
              </a:solidFill>
            </c:spPr>
          </c:dPt>
          <c:dPt>
            <c:idx val="2"/>
            <c:invertIfNegative val="0"/>
            <c:bubble3D val="0"/>
            <c:spPr>
              <a:solidFill>
                <a:srgbClr val="FF9900"/>
              </a:solidFill>
            </c:spPr>
          </c:dPt>
          <c:dPt>
            <c:idx val="3"/>
            <c:invertIfNegative val="0"/>
            <c:bubble3D val="0"/>
            <c:spPr>
              <a:solidFill>
                <a:srgbClr val="BF1000"/>
              </a:solidFill>
            </c:spPr>
          </c:dPt>
          <c:dLbls>
            <c:dLbl>
              <c:idx val="0"/>
              <c:layout>
                <c:manualLayout>
                  <c:x val="8.2699740131321142E-2"/>
                  <c:y val="-4.7667376297528506E-3"/>
                </c:manualLayout>
              </c:layout>
              <c:tx>
                <c:rich>
                  <a:bodyPr/>
                  <a:lstStyle/>
                  <a:p>
                    <a:r>
                      <a:rPr lang="en-US" sz="800"/>
                      <a:t>2.1%</a:t>
                    </a:r>
                    <a:endParaRPr lang="en-US"/>
                  </a:p>
                </c:rich>
              </c:tx>
              <c:showLegendKey val="0"/>
              <c:showVal val="1"/>
              <c:showCatName val="0"/>
              <c:showSerName val="0"/>
              <c:showPercent val="0"/>
              <c:showBubbleSize val="0"/>
            </c:dLbl>
            <c:dLbl>
              <c:idx val="1"/>
              <c:layout>
                <c:manualLayout>
                  <c:x val="7.5774571457857265E-2"/>
                  <c:y val="2.0005284698096609E-4"/>
                </c:manualLayout>
              </c:layout>
              <c:tx>
                <c:rich>
                  <a:bodyPr/>
                  <a:lstStyle/>
                  <a:p>
                    <a:r>
                      <a:rPr lang="en-US" sz="800"/>
                      <a:t>3.2%</a:t>
                    </a:r>
                    <a:endParaRPr lang="en-US"/>
                  </a:p>
                </c:rich>
              </c:tx>
              <c:showLegendKey val="0"/>
              <c:showVal val="1"/>
              <c:showCatName val="0"/>
              <c:showSerName val="0"/>
              <c:showPercent val="0"/>
              <c:showBubbleSize val="0"/>
            </c:dLbl>
            <c:dLbl>
              <c:idx val="2"/>
              <c:layout>
                <c:manualLayout>
                  <c:x val="7.3510880116729876E-2"/>
                  <c:y val="4.7667376297528506E-3"/>
                </c:manualLayout>
              </c:layout>
              <c:tx>
                <c:rich>
                  <a:bodyPr/>
                  <a:lstStyle/>
                  <a:p>
                    <a:r>
                      <a:rPr lang="en-US" sz="800"/>
                      <a:t>6.1%</a:t>
                    </a:r>
                    <a:endParaRPr lang="en-US"/>
                  </a:p>
                </c:rich>
              </c:tx>
              <c:showLegendKey val="0"/>
              <c:showVal val="1"/>
              <c:showCatName val="0"/>
              <c:showSerName val="0"/>
              <c:showPercent val="0"/>
              <c:showBubbleSize val="0"/>
            </c:dLbl>
            <c:dLbl>
              <c:idx val="3"/>
              <c:layout>
                <c:manualLayout>
                  <c:x val="8.2699740131321114E-2"/>
                  <c:y val="-2.1847295087883407E-17"/>
                </c:manualLayout>
              </c:layout>
              <c:tx>
                <c:rich>
                  <a:bodyPr/>
                  <a:lstStyle/>
                  <a:p>
                    <a:r>
                      <a:rPr lang="en-US" sz="800"/>
                      <a:t>12.4%</a:t>
                    </a:r>
                    <a:endParaRPr lang="en-US"/>
                  </a:p>
                </c:rich>
              </c:tx>
              <c:showLegendKey val="0"/>
              <c:showVal val="1"/>
              <c:showCatName val="0"/>
              <c:showSerName val="0"/>
              <c:showPercent val="0"/>
              <c:showBubbleSize val="0"/>
            </c:dLbl>
            <c:txPr>
              <a:bodyPr/>
              <a:lstStyle/>
              <a:p>
                <a:pPr>
                  <a:defRPr sz="800"/>
                </a:pPr>
                <a:endParaRPr lang="en-US"/>
              </a:p>
            </c:txPr>
            <c:showLegendKey val="0"/>
            <c:showVal val="0"/>
            <c:showCatName val="0"/>
            <c:showSerName val="0"/>
            <c:showPercent val="0"/>
            <c:showBubbleSize val="0"/>
          </c:dLbls>
          <c:errBars>
            <c:errBarType val="both"/>
            <c:errValType val="cust"/>
            <c:noEndCap val="0"/>
            <c:plus>
              <c:numRef>
                <c:f>histogram!$D$11:$D$14</c:f>
                <c:numCache>
                  <c:formatCode>General</c:formatCode>
                  <c:ptCount val="4"/>
                  <c:pt idx="0">
                    <c:v>0.95762813519516821</c:v>
                  </c:pt>
                  <c:pt idx="1">
                    <c:v>0.22444177726842249</c:v>
                  </c:pt>
                  <c:pt idx="2">
                    <c:v>0.85840492430291915</c:v>
                  </c:pt>
                  <c:pt idx="3">
                    <c:v>2.3050349035999131</c:v>
                  </c:pt>
                </c:numCache>
              </c:numRef>
            </c:plus>
            <c:minus>
              <c:numRef>
                <c:f>histogram!$D$11:$D$14</c:f>
                <c:numCache>
                  <c:formatCode>General</c:formatCode>
                  <c:ptCount val="4"/>
                  <c:pt idx="0">
                    <c:v>0.95762813519516821</c:v>
                  </c:pt>
                  <c:pt idx="1">
                    <c:v>0.22444177726842249</c:v>
                  </c:pt>
                  <c:pt idx="2">
                    <c:v>0.85840492430291915</c:v>
                  </c:pt>
                  <c:pt idx="3">
                    <c:v>2.3050349035999131</c:v>
                  </c:pt>
                </c:numCache>
              </c:numRef>
            </c:minus>
          </c:errBars>
          <c:cat>
            <c:strRef>
              <c:f>histogram!$A$4:$A$7</c:f>
              <c:strCache>
                <c:ptCount val="4"/>
                <c:pt idx="0">
                  <c:v>Outstanding (122)</c:v>
                </c:pt>
                <c:pt idx="1">
                  <c:v>Good (2,329)</c:v>
                </c:pt>
                <c:pt idx="2">
                  <c:v>Requires improvement (338)</c:v>
                </c:pt>
                <c:pt idx="3">
                  <c:v>Inadequate (120)</c:v>
                </c:pt>
              </c:strCache>
            </c:strRef>
          </c:cat>
          <c:val>
            <c:numRef>
              <c:f>histogram!$B$4:$B$7</c:f>
              <c:numCache>
                <c:formatCode>General</c:formatCode>
                <c:ptCount val="4"/>
                <c:pt idx="0">
                  <c:v>2.150305861282539</c:v>
                </c:pt>
                <c:pt idx="1">
                  <c:v>3.2027313659039884</c:v>
                </c:pt>
                <c:pt idx="2">
                  <c:v>6.1234766171875696</c:v>
                </c:pt>
                <c:pt idx="3">
                  <c:v>12.394681259600613</c:v>
                </c:pt>
              </c:numCache>
            </c:numRef>
          </c:val>
        </c:ser>
        <c:dLbls>
          <c:showLegendKey val="0"/>
          <c:showVal val="0"/>
          <c:showCatName val="0"/>
          <c:showSerName val="0"/>
          <c:showPercent val="0"/>
          <c:showBubbleSize val="0"/>
        </c:dLbls>
        <c:gapWidth val="150"/>
        <c:axId val="94901376"/>
        <c:axId val="94903296"/>
      </c:barChart>
      <c:catAx>
        <c:axId val="94901376"/>
        <c:scaling>
          <c:orientation val="minMax"/>
        </c:scaling>
        <c:delete val="0"/>
        <c:axPos val="b"/>
        <c:title>
          <c:tx>
            <c:rich>
              <a:bodyPr/>
              <a:lstStyle/>
              <a:p>
                <a:pPr>
                  <a:defRPr sz="800"/>
                </a:pPr>
                <a:r>
                  <a:rPr lang="en-GB" sz="800" baseline="0" dirty="0"/>
                  <a:t>Overall Ratings</a:t>
                </a:r>
              </a:p>
              <a:p>
                <a:pPr>
                  <a:defRPr sz="800"/>
                </a:pPr>
                <a:r>
                  <a:rPr lang="en-GB" sz="800" baseline="0" dirty="0"/>
                  <a:t>(figures in brackets are </a:t>
                </a:r>
                <a:r>
                  <a:rPr lang="en-GB" sz="800" baseline="0" dirty="0" smtClean="0"/>
                  <a:t>number of practices </a:t>
                </a:r>
                <a:r>
                  <a:rPr lang="en-GB" sz="800" baseline="0" dirty="0"/>
                  <a:t>with overall </a:t>
                </a:r>
                <a:r>
                  <a:rPr lang="en-GB" sz="800" baseline="0" dirty="0" smtClean="0"/>
                  <a:t>rating, % figure shows average IM % score for the respective rating)</a:t>
                </a:r>
              </a:p>
              <a:p>
                <a:pPr>
                  <a:defRPr sz="800"/>
                </a:pPr>
                <a:endParaRPr lang="en-GB" sz="800" baseline="0" dirty="0" smtClean="0"/>
              </a:p>
              <a:p>
                <a:pPr>
                  <a:defRPr sz="800"/>
                </a:pPr>
                <a:r>
                  <a:rPr lang="en-GB" sz="800" baseline="0" dirty="0" smtClean="0"/>
                  <a:t>Error bars show two standard deviations, roughly equivalent to 95% confidence limits</a:t>
                </a:r>
                <a:endParaRPr lang="en-GB" sz="800" dirty="0"/>
              </a:p>
            </c:rich>
          </c:tx>
          <c:layout/>
          <c:overlay val="0"/>
        </c:title>
        <c:majorTickMark val="none"/>
        <c:minorTickMark val="none"/>
        <c:tickLblPos val="nextTo"/>
        <c:txPr>
          <a:bodyPr/>
          <a:lstStyle/>
          <a:p>
            <a:pPr>
              <a:defRPr sz="800"/>
            </a:pPr>
            <a:endParaRPr lang="en-US"/>
          </a:p>
        </c:txPr>
        <c:crossAx val="94903296"/>
        <c:crosses val="autoZero"/>
        <c:auto val="1"/>
        <c:lblAlgn val="ctr"/>
        <c:lblOffset val="100"/>
        <c:noMultiLvlLbl val="0"/>
      </c:catAx>
      <c:valAx>
        <c:axId val="94903296"/>
        <c:scaling>
          <c:orientation val="minMax"/>
        </c:scaling>
        <c:delete val="0"/>
        <c:axPos val="l"/>
        <c:majorGridlines>
          <c:spPr>
            <a:ln>
              <a:noFill/>
            </a:ln>
          </c:spPr>
        </c:majorGridlines>
        <c:title>
          <c:tx>
            <c:rich>
              <a:bodyPr rot="-5400000" vert="horz"/>
              <a:lstStyle/>
              <a:p>
                <a:pPr>
                  <a:defRPr sz="800"/>
                </a:pPr>
                <a:r>
                  <a:rPr lang="en-GB" sz="800" dirty="0"/>
                  <a:t>Average</a:t>
                </a:r>
                <a:r>
                  <a:rPr lang="en-GB" sz="800" baseline="0" dirty="0"/>
                  <a:t> </a:t>
                </a:r>
                <a:r>
                  <a:rPr lang="en-GB" sz="800" baseline="0" dirty="0" smtClean="0"/>
                  <a:t>IM % </a:t>
                </a:r>
                <a:r>
                  <a:rPr lang="en-GB" sz="800" baseline="0" dirty="0"/>
                  <a:t>Score</a:t>
                </a:r>
                <a:endParaRPr lang="en-GB" sz="800" dirty="0"/>
              </a:p>
            </c:rich>
          </c:tx>
          <c:layout/>
          <c:overlay val="0"/>
        </c:title>
        <c:numFmt formatCode="General" sourceLinked="1"/>
        <c:majorTickMark val="none"/>
        <c:minorTickMark val="none"/>
        <c:tickLblPos val="none"/>
        <c:crossAx val="94901376"/>
        <c:crosses val="autoZero"/>
        <c:crossBetween val="between"/>
      </c:valAx>
    </c:plotArea>
    <c:plotVisOnly val="1"/>
    <c:dispBlanksAs val="gap"/>
    <c:showDLblsOverMax val="0"/>
  </c:chart>
  <c:externalData r:id="rId1">
    <c:autoUpdate val="0"/>
  </c:externalData>
</c:chartSpace>
</file>

<file path=ppt/diagrams/_rels/data1.xml.rels><?xml version="1.0" encoding="UTF-8" standalone="yes"?>
<Relationships xmlns="http://schemas.openxmlformats.org/package/2006/relationships"><Relationship Id="rId1" Type="http://schemas.openxmlformats.org/officeDocument/2006/relationships/image" Target="../media/image5.png"/></Relationships>
</file>

<file path=ppt/diagrams/_rels/drawing1.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97C32B-8BFA-4EEC-8E90-FAAB40D8DBF3}" type="doc">
      <dgm:prSet loTypeId="urn:microsoft.com/office/officeart/2005/8/layout/arrow2" loCatId="process" qsTypeId="urn:microsoft.com/office/officeart/2005/8/quickstyle/simple1" qsCatId="simple" csTypeId="urn:microsoft.com/office/officeart/2005/8/colors/accent1_2" csCatId="accent1" phldr="1"/>
      <dgm:spPr/>
    </dgm:pt>
    <dgm:pt modelId="{9D39316B-1AC2-437E-B409-D1130C90C9BC}">
      <dgm:prSet phldrT="[Text]" custT="1"/>
      <dgm:spPr/>
      <dgm:t>
        <a:bodyPr/>
        <a:lstStyle/>
        <a:p>
          <a:r>
            <a:rPr lang="en-GB" sz="1800" b="1" dirty="0" smtClean="0"/>
            <a:t>Quality &amp; Risk Profiles</a:t>
          </a:r>
        </a:p>
        <a:p>
          <a:r>
            <a:rPr lang="en-GB" sz="1200" b="0" smtClean="0"/>
            <a:t>Lots of indicators based around 16 essential standards; difficult to identify “What do I follow up?”</a:t>
          </a:r>
          <a:endParaRPr lang="en-GB" sz="1200" b="1" dirty="0"/>
        </a:p>
      </dgm:t>
    </dgm:pt>
    <dgm:pt modelId="{AE0EF361-8657-48B8-86C0-E6EA4DDBFE1A}" type="parTrans" cxnId="{0581E97C-48AE-4D31-8258-656DC83F842B}">
      <dgm:prSet/>
      <dgm:spPr/>
      <dgm:t>
        <a:bodyPr/>
        <a:lstStyle/>
        <a:p>
          <a:endParaRPr lang="en-GB"/>
        </a:p>
      </dgm:t>
    </dgm:pt>
    <dgm:pt modelId="{48064FF0-72A3-46A1-936C-B1E48198D13E}" type="sibTrans" cxnId="{0581E97C-48AE-4D31-8258-656DC83F842B}">
      <dgm:prSet/>
      <dgm:spPr/>
      <dgm:t>
        <a:bodyPr/>
        <a:lstStyle/>
        <a:p>
          <a:endParaRPr lang="en-GB"/>
        </a:p>
      </dgm:t>
    </dgm:pt>
    <dgm:pt modelId="{D1411905-1EC2-4FB4-B50A-032D7DC66BE3}">
      <dgm:prSet phldrT="[Text]" custT="1"/>
      <dgm:spPr/>
      <dgm:t>
        <a:bodyPr/>
        <a:lstStyle/>
        <a:p>
          <a:r>
            <a:rPr lang="en-GB" sz="1800" b="1" dirty="0" smtClean="0"/>
            <a:t>IM development </a:t>
          </a:r>
        </a:p>
        <a:p>
          <a:r>
            <a:rPr lang="en-GB" sz="1200" b="0" dirty="0" smtClean="0"/>
            <a:t>Clearer picture of indicators that correspond most to ratings</a:t>
          </a:r>
        </a:p>
        <a:p>
          <a:r>
            <a:rPr lang="en-GB" sz="1200" b="0" dirty="0" smtClean="0"/>
            <a:t>Model still lacks local information required for monitoring</a:t>
          </a:r>
        </a:p>
        <a:p>
          <a:r>
            <a:rPr lang="en-GB" sz="1200" b="0" dirty="0" smtClean="0"/>
            <a:t>No qualitative risk indicators</a:t>
          </a:r>
          <a:endParaRPr lang="en-GB" sz="1200" b="0" dirty="0"/>
        </a:p>
      </dgm:t>
    </dgm:pt>
    <dgm:pt modelId="{2120FB45-2CED-45E8-A402-A380BB1B5241}" type="parTrans" cxnId="{3495A2FA-63F1-4283-A050-C9EB56792A92}">
      <dgm:prSet/>
      <dgm:spPr/>
      <dgm:t>
        <a:bodyPr/>
        <a:lstStyle/>
        <a:p>
          <a:endParaRPr lang="en-GB"/>
        </a:p>
      </dgm:t>
    </dgm:pt>
    <dgm:pt modelId="{D4F0DBDE-417C-4CA2-BEB6-6E7D74949DFC}" type="sibTrans" cxnId="{3495A2FA-63F1-4283-A050-C9EB56792A92}">
      <dgm:prSet/>
      <dgm:spPr/>
      <dgm:t>
        <a:bodyPr/>
        <a:lstStyle/>
        <a:p>
          <a:endParaRPr lang="en-GB"/>
        </a:p>
      </dgm:t>
    </dgm:pt>
    <dgm:pt modelId="{16CD5666-162A-459F-B1B9-BB327FDDF0BE}">
      <dgm:prSet phldrT="[Text]" custT="1"/>
      <dgm:spPr/>
      <dgm:t>
        <a:bodyPr/>
        <a:lstStyle/>
        <a:p>
          <a:pPr>
            <a:spcAft>
              <a:spcPct val="35000"/>
            </a:spcAft>
          </a:pPr>
          <a:r>
            <a:rPr lang="en-GB" sz="1800" b="1" dirty="0" smtClean="0"/>
            <a:t>CQC Insight</a:t>
          </a:r>
          <a:endParaRPr lang="en-GB" sz="1800" b="0" dirty="0" smtClean="0"/>
        </a:p>
        <a:p>
          <a:pPr>
            <a:spcAft>
              <a:spcPts val="0"/>
            </a:spcAft>
          </a:pPr>
          <a:r>
            <a:rPr lang="en-GB" sz="1200" b="0" dirty="0" smtClean="0"/>
            <a:t>Bring together all information CQC holds in one risk model. </a:t>
          </a:r>
        </a:p>
        <a:p>
          <a:pPr>
            <a:spcAft>
              <a:spcPts val="0"/>
            </a:spcAft>
          </a:pPr>
          <a:endParaRPr lang="en-GB" sz="1200" b="0" dirty="0" smtClean="0"/>
        </a:p>
        <a:p>
          <a:pPr>
            <a:spcAft>
              <a:spcPts val="0"/>
            </a:spcAft>
          </a:pPr>
          <a:r>
            <a:rPr lang="en-GB" sz="1200" b="0" dirty="0" smtClean="0"/>
            <a:t>Combining quantitative and qualitative data.</a:t>
          </a:r>
        </a:p>
        <a:p>
          <a:pPr>
            <a:spcAft>
              <a:spcPts val="0"/>
            </a:spcAft>
          </a:pPr>
          <a:endParaRPr lang="en-GB" sz="1200" b="0" dirty="0" smtClean="0"/>
        </a:p>
        <a:p>
          <a:pPr>
            <a:spcAft>
              <a:spcPts val="0"/>
            </a:spcAft>
          </a:pPr>
          <a:r>
            <a:rPr lang="en-GB" sz="1200" b="0" dirty="0" smtClean="0"/>
            <a:t>Identifying sentinel indicators to follow up directly as well as those that need routine monitoring as a theme.</a:t>
          </a:r>
        </a:p>
        <a:p>
          <a:pPr>
            <a:spcAft>
              <a:spcPct val="35000"/>
            </a:spcAft>
          </a:pPr>
          <a:endParaRPr lang="en-GB" sz="1200" b="1" dirty="0"/>
        </a:p>
      </dgm:t>
    </dgm:pt>
    <dgm:pt modelId="{13CF6630-496A-472C-B390-7F7BB7644B8F}" type="parTrans" cxnId="{51872B66-795F-48F7-A71A-5A4EF83DB1A9}">
      <dgm:prSet/>
      <dgm:spPr/>
      <dgm:t>
        <a:bodyPr/>
        <a:lstStyle/>
        <a:p>
          <a:endParaRPr lang="en-GB"/>
        </a:p>
      </dgm:t>
    </dgm:pt>
    <dgm:pt modelId="{058F3435-DE7D-4D64-AD53-E8AA38B70316}" type="sibTrans" cxnId="{51872B66-795F-48F7-A71A-5A4EF83DB1A9}">
      <dgm:prSet/>
      <dgm:spPr/>
      <dgm:t>
        <a:bodyPr/>
        <a:lstStyle/>
        <a:p>
          <a:endParaRPr lang="en-GB"/>
        </a:p>
      </dgm:t>
    </dgm:pt>
    <dgm:pt modelId="{8F2C3952-FFDF-4A5F-8FDD-F937BF02C95A}">
      <dgm:prSet phldrT="[Text]" custT="1"/>
      <dgm:spPr/>
      <dgm:t>
        <a:bodyPr/>
        <a:lstStyle/>
        <a:p>
          <a:r>
            <a:rPr lang="en-GB" sz="1800" b="1" dirty="0" smtClean="0"/>
            <a:t>Intelligent (IM) Monitoring Acute prototype</a:t>
          </a:r>
        </a:p>
        <a:p>
          <a:r>
            <a:rPr lang="en-GB" sz="1200" b="0" dirty="0" smtClean="0"/>
            <a:t>Priority Tier 1 indicators based around key questions</a:t>
          </a:r>
        </a:p>
        <a:p>
          <a:r>
            <a:rPr lang="en-GB" sz="1200" b="0" dirty="0" smtClean="0"/>
            <a:t>Good for scheduling but less so for ongoing monitoring</a:t>
          </a:r>
          <a:endParaRPr lang="en-GB" sz="1200" b="0" dirty="0"/>
        </a:p>
      </dgm:t>
    </dgm:pt>
    <dgm:pt modelId="{C8431068-B028-42D5-99A3-D23810E1015A}" type="parTrans" cxnId="{6241C797-93B3-46A8-BDAA-57AF7B5DDF1E}">
      <dgm:prSet/>
      <dgm:spPr/>
      <dgm:t>
        <a:bodyPr/>
        <a:lstStyle/>
        <a:p>
          <a:endParaRPr lang="en-GB"/>
        </a:p>
      </dgm:t>
    </dgm:pt>
    <dgm:pt modelId="{C4BCAFDC-2320-4D9F-8B47-F25DF8613C9E}" type="sibTrans" cxnId="{6241C797-93B3-46A8-BDAA-57AF7B5DDF1E}">
      <dgm:prSet/>
      <dgm:spPr/>
      <dgm:t>
        <a:bodyPr/>
        <a:lstStyle/>
        <a:p>
          <a:endParaRPr lang="en-GB"/>
        </a:p>
      </dgm:t>
    </dgm:pt>
    <dgm:pt modelId="{4F6B8CF3-4272-4F4C-8010-AEF0B3377197}" type="pres">
      <dgm:prSet presAssocID="{C597C32B-8BFA-4EEC-8E90-FAAB40D8DBF3}" presName="arrowDiagram" presStyleCnt="0">
        <dgm:presLayoutVars>
          <dgm:chMax val="5"/>
          <dgm:dir/>
          <dgm:resizeHandles val="exact"/>
        </dgm:presLayoutVars>
      </dgm:prSet>
      <dgm:spPr/>
    </dgm:pt>
    <dgm:pt modelId="{F3A17301-9926-46A4-9441-AB4F371CAD02}" type="pres">
      <dgm:prSet presAssocID="{C597C32B-8BFA-4EEC-8E90-FAAB40D8DBF3}" presName="arrow" presStyleLbl="bgShp" presStyleIdx="0" presStyleCnt="1" custScaleX="150323" custScaleY="68103" custLinFactNeighborX="-191" custLinFactNeighborY="-332"/>
      <dgm:spPr/>
    </dgm:pt>
    <dgm:pt modelId="{9D975839-2B29-4807-A128-AB460CEE59A2}" type="pres">
      <dgm:prSet presAssocID="{C597C32B-8BFA-4EEC-8E90-FAAB40D8DBF3}" presName="arrowDiagram4" presStyleCnt="0"/>
      <dgm:spPr/>
    </dgm:pt>
    <dgm:pt modelId="{E41EC2D0-9783-4F16-8F22-A6CB858C020F}" type="pres">
      <dgm:prSet presAssocID="{9D39316B-1AC2-437E-B409-D1130C90C9BC}" presName="bullet4a" presStyleLbl="node1" presStyleIdx="0" presStyleCnt="4" custLinFactX="-308348" custLinFactY="-104114" custLinFactNeighborX="-400000" custLinFactNeighborY="-200000"/>
      <dgm:spPr/>
    </dgm:pt>
    <dgm:pt modelId="{980413C4-F871-452E-BDB7-CC720AEF28A1}" type="pres">
      <dgm:prSet presAssocID="{9D39316B-1AC2-437E-B409-D1130C90C9BC}" presName="textBox4a" presStyleLbl="revTx" presStyleIdx="0" presStyleCnt="4" custScaleX="196198" custScaleY="127780" custLinFactX="-65936" custLinFactY="-100000" custLinFactNeighborX="-100000" custLinFactNeighborY="-119323">
        <dgm:presLayoutVars>
          <dgm:bulletEnabled val="1"/>
        </dgm:presLayoutVars>
      </dgm:prSet>
      <dgm:spPr/>
      <dgm:t>
        <a:bodyPr/>
        <a:lstStyle/>
        <a:p>
          <a:endParaRPr lang="en-GB"/>
        </a:p>
      </dgm:t>
    </dgm:pt>
    <dgm:pt modelId="{003730BC-52BF-4288-98AF-8A5CF396B97E}" type="pres">
      <dgm:prSet presAssocID="{8F2C3952-FFDF-4A5F-8FDD-F937BF02C95A}" presName="bullet4b" presStyleLbl="node1" presStyleIdx="1" presStyleCnt="4" custLinFactNeighborX="-37173" custLinFactNeighborY="-68509"/>
      <dgm:spPr>
        <a:blipFill rotWithShape="0">
          <a:blip xmlns:r="http://schemas.openxmlformats.org/officeDocument/2006/relationships" r:embed="rId1"/>
          <a:stretch>
            <a:fillRect/>
          </a:stretch>
        </a:blipFill>
      </dgm:spPr>
      <dgm:t>
        <a:bodyPr/>
        <a:lstStyle/>
        <a:p>
          <a:endParaRPr lang="en-GB"/>
        </a:p>
      </dgm:t>
    </dgm:pt>
    <dgm:pt modelId="{39BDAEFA-F9AE-4FED-8849-9BB0DA6B2A7B}" type="pres">
      <dgm:prSet presAssocID="{8F2C3952-FFDF-4A5F-8FDD-F937BF02C95A}" presName="textBox4b" presStyleLbl="revTx" presStyleIdx="1" presStyleCnt="4" custScaleX="197497" custScaleY="90306" custLinFactNeighborX="-54580">
        <dgm:presLayoutVars>
          <dgm:bulletEnabled val="1"/>
        </dgm:presLayoutVars>
      </dgm:prSet>
      <dgm:spPr/>
      <dgm:t>
        <a:bodyPr/>
        <a:lstStyle/>
        <a:p>
          <a:endParaRPr lang="en-GB"/>
        </a:p>
      </dgm:t>
    </dgm:pt>
    <dgm:pt modelId="{83B2B1DD-F17C-4881-9511-CF6725020620}" type="pres">
      <dgm:prSet presAssocID="{D1411905-1EC2-4FB4-B50A-032D7DC66BE3}" presName="bullet4c" presStyleLbl="node1" presStyleIdx="2" presStyleCnt="4" custLinFactX="100000" custLinFactNeighborX="136190" custLinFactNeighborY="17925"/>
      <dgm:spPr/>
    </dgm:pt>
    <dgm:pt modelId="{BD0AEE3C-DB0C-4FFE-981D-806F58AE19A7}" type="pres">
      <dgm:prSet presAssocID="{D1411905-1EC2-4FB4-B50A-032D7DC66BE3}" presName="textBox4c" presStyleLbl="revTx" presStyleIdx="2" presStyleCnt="4" custScaleX="210225" custScaleY="82200" custLinFactNeighborX="39046" custLinFactNeighborY="7108">
        <dgm:presLayoutVars>
          <dgm:bulletEnabled val="1"/>
        </dgm:presLayoutVars>
      </dgm:prSet>
      <dgm:spPr/>
      <dgm:t>
        <a:bodyPr/>
        <a:lstStyle/>
        <a:p>
          <a:endParaRPr lang="en-GB"/>
        </a:p>
      </dgm:t>
    </dgm:pt>
    <dgm:pt modelId="{231FF94C-2B47-4C60-9EFF-B233A50B7E4D}" type="pres">
      <dgm:prSet presAssocID="{16CD5666-162A-459F-B1B9-BB327FDDF0BE}" presName="bullet4d" presStyleLbl="node1" presStyleIdx="3" presStyleCnt="4" custLinFactX="200000" custLinFactNeighborX="275363" custLinFactNeighborY="47556"/>
      <dgm:spPr>
        <a:solidFill>
          <a:schemeClr val="accent2">
            <a:lumMod val="60000"/>
            <a:lumOff val="40000"/>
          </a:schemeClr>
        </a:solidFill>
      </dgm:spPr>
    </dgm:pt>
    <dgm:pt modelId="{FC4C9E8E-BCAB-4134-96BD-67A56B1F555D}" type="pres">
      <dgm:prSet presAssocID="{16CD5666-162A-459F-B1B9-BB327FDDF0BE}" presName="textBox4d" presStyleLbl="revTx" presStyleIdx="3" presStyleCnt="4" custScaleX="184228" custScaleY="93615" custLinFactX="17254" custLinFactNeighborX="100000" custLinFactNeighborY="16620">
        <dgm:presLayoutVars>
          <dgm:bulletEnabled val="1"/>
        </dgm:presLayoutVars>
      </dgm:prSet>
      <dgm:spPr/>
      <dgm:t>
        <a:bodyPr/>
        <a:lstStyle/>
        <a:p>
          <a:endParaRPr lang="en-GB"/>
        </a:p>
      </dgm:t>
    </dgm:pt>
  </dgm:ptLst>
  <dgm:cxnLst>
    <dgm:cxn modelId="{3495A2FA-63F1-4283-A050-C9EB56792A92}" srcId="{C597C32B-8BFA-4EEC-8E90-FAAB40D8DBF3}" destId="{D1411905-1EC2-4FB4-B50A-032D7DC66BE3}" srcOrd="2" destOrd="0" parTransId="{2120FB45-2CED-45E8-A402-A380BB1B5241}" sibTransId="{D4F0DBDE-417C-4CA2-BEB6-6E7D74949DFC}"/>
    <dgm:cxn modelId="{E5BAFF33-367C-4BEC-AD55-7C3C3FB06E6C}" type="presOf" srcId="{8F2C3952-FFDF-4A5F-8FDD-F937BF02C95A}" destId="{39BDAEFA-F9AE-4FED-8849-9BB0DA6B2A7B}" srcOrd="0" destOrd="0" presId="urn:microsoft.com/office/officeart/2005/8/layout/arrow2"/>
    <dgm:cxn modelId="{54787C7E-BCB8-48B4-9F9D-39AC3376BA5F}" type="presOf" srcId="{16CD5666-162A-459F-B1B9-BB327FDDF0BE}" destId="{FC4C9E8E-BCAB-4134-96BD-67A56B1F555D}" srcOrd="0" destOrd="0" presId="urn:microsoft.com/office/officeart/2005/8/layout/arrow2"/>
    <dgm:cxn modelId="{51872B66-795F-48F7-A71A-5A4EF83DB1A9}" srcId="{C597C32B-8BFA-4EEC-8E90-FAAB40D8DBF3}" destId="{16CD5666-162A-459F-B1B9-BB327FDDF0BE}" srcOrd="3" destOrd="0" parTransId="{13CF6630-496A-472C-B390-7F7BB7644B8F}" sibTransId="{058F3435-DE7D-4D64-AD53-E8AA38B70316}"/>
    <dgm:cxn modelId="{188B9BA6-C5D7-4DE8-BFF4-6E3B47147ED4}" type="presOf" srcId="{9D39316B-1AC2-437E-B409-D1130C90C9BC}" destId="{980413C4-F871-452E-BDB7-CC720AEF28A1}" srcOrd="0" destOrd="0" presId="urn:microsoft.com/office/officeart/2005/8/layout/arrow2"/>
    <dgm:cxn modelId="{CC1EEA79-E1EF-43F5-BA59-70CF469203FD}" type="presOf" srcId="{D1411905-1EC2-4FB4-B50A-032D7DC66BE3}" destId="{BD0AEE3C-DB0C-4FFE-981D-806F58AE19A7}" srcOrd="0" destOrd="0" presId="urn:microsoft.com/office/officeart/2005/8/layout/arrow2"/>
    <dgm:cxn modelId="{6CCFFAFC-D755-445D-97AB-9648BEB3FB7C}" type="presOf" srcId="{C597C32B-8BFA-4EEC-8E90-FAAB40D8DBF3}" destId="{4F6B8CF3-4272-4F4C-8010-AEF0B3377197}" srcOrd="0" destOrd="0" presId="urn:microsoft.com/office/officeart/2005/8/layout/arrow2"/>
    <dgm:cxn modelId="{6241C797-93B3-46A8-BDAA-57AF7B5DDF1E}" srcId="{C597C32B-8BFA-4EEC-8E90-FAAB40D8DBF3}" destId="{8F2C3952-FFDF-4A5F-8FDD-F937BF02C95A}" srcOrd="1" destOrd="0" parTransId="{C8431068-B028-42D5-99A3-D23810E1015A}" sibTransId="{C4BCAFDC-2320-4D9F-8B47-F25DF8613C9E}"/>
    <dgm:cxn modelId="{0581E97C-48AE-4D31-8258-656DC83F842B}" srcId="{C597C32B-8BFA-4EEC-8E90-FAAB40D8DBF3}" destId="{9D39316B-1AC2-437E-B409-D1130C90C9BC}" srcOrd="0" destOrd="0" parTransId="{AE0EF361-8657-48B8-86C0-E6EA4DDBFE1A}" sibTransId="{48064FF0-72A3-46A1-936C-B1E48198D13E}"/>
    <dgm:cxn modelId="{D041EAEB-2D94-448A-9A7C-20A1329D2966}" type="presParOf" srcId="{4F6B8CF3-4272-4F4C-8010-AEF0B3377197}" destId="{F3A17301-9926-46A4-9441-AB4F371CAD02}" srcOrd="0" destOrd="0" presId="urn:microsoft.com/office/officeart/2005/8/layout/arrow2"/>
    <dgm:cxn modelId="{25A28DD4-A13C-4DDF-9B3B-0853052D34BB}" type="presParOf" srcId="{4F6B8CF3-4272-4F4C-8010-AEF0B3377197}" destId="{9D975839-2B29-4807-A128-AB460CEE59A2}" srcOrd="1" destOrd="0" presId="urn:microsoft.com/office/officeart/2005/8/layout/arrow2"/>
    <dgm:cxn modelId="{37CA6329-A651-4CB4-A708-F7547FEBF1F4}" type="presParOf" srcId="{9D975839-2B29-4807-A128-AB460CEE59A2}" destId="{E41EC2D0-9783-4F16-8F22-A6CB858C020F}" srcOrd="0" destOrd="0" presId="urn:microsoft.com/office/officeart/2005/8/layout/arrow2"/>
    <dgm:cxn modelId="{95C99456-6DA8-43E1-9D06-D29D6C81A8D6}" type="presParOf" srcId="{9D975839-2B29-4807-A128-AB460CEE59A2}" destId="{980413C4-F871-452E-BDB7-CC720AEF28A1}" srcOrd="1" destOrd="0" presId="urn:microsoft.com/office/officeart/2005/8/layout/arrow2"/>
    <dgm:cxn modelId="{1BE7D8A8-200E-4C16-8E03-7283C0527813}" type="presParOf" srcId="{9D975839-2B29-4807-A128-AB460CEE59A2}" destId="{003730BC-52BF-4288-98AF-8A5CF396B97E}" srcOrd="2" destOrd="0" presId="urn:microsoft.com/office/officeart/2005/8/layout/arrow2"/>
    <dgm:cxn modelId="{3ABF24BE-8F2F-4FEB-AB07-D1A43FDC1B65}" type="presParOf" srcId="{9D975839-2B29-4807-A128-AB460CEE59A2}" destId="{39BDAEFA-F9AE-4FED-8849-9BB0DA6B2A7B}" srcOrd="3" destOrd="0" presId="urn:microsoft.com/office/officeart/2005/8/layout/arrow2"/>
    <dgm:cxn modelId="{0DECF57A-41E9-48F2-9A5E-49C4CF4D194D}" type="presParOf" srcId="{9D975839-2B29-4807-A128-AB460CEE59A2}" destId="{83B2B1DD-F17C-4881-9511-CF6725020620}" srcOrd="4" destOrd="0" presId="urn:microsoft.com/office/officeart/2005/8/layout/arrow2"/>
    <dgm:cxn modelId="{FB08389C-E45D-4991-A2B1-65206D93196B}" type="presParOf" srcId="{9D975839-2B29-4807-A128-AB460CEE59A2}" destId="{BD0AEE3C-DB0C-4FFE-981D-806F58AE19A7}" srcOrd="5" destOrd="0" presId="urn:microsoft.com/office/officeart/2005/8/layout/arrow2"/>
    <dgm:cxn modelId="{0F83FF2C-67C4-4DA6-80B2-FF3D10012559}" type="presParOf" srcId="{9D975839-2B29-4807-A128-AB460CEE59A2}" destId="{231FF94C-2B47-4C60-9EFF-B233A50B7E4D}" srcOrd="6" destOrd="0" presId="urn:microsoft.com/office/officeart/2005/8/layout/arrow2"/>
    <dgm:cxn modelId="{356D6D43-D9E8-4838-A773-649AE478ED8C}" type="presParOf" srcId="{9D975839-2B29-4807-A128-AB460CEE59A2}" destId="{FC4C9E8E-BCAB-4134-96BD-67A56B1F555D}" srcOrd="7" destOrd="0" presId="urn:microsoft.com/office/officeart/2005/8/layout/arrow2"/>
  </dgm:cxnLst>
  <dgm:bg>
    <a:solidFill>
      <a:srgbClr val="F4C8D0"/>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A17301-9926-46A4-9441-AB4F371CAD02}">
      <dsp:nvSpPr>
        <dsp:cNvPr id="0" name=""/>
        <dsp:cNvSpPr/>
      </dsp:nvSpPr>
      <dsp:spPr>
        <a:xfrm>
          <a:off x="13128" y="202701"/>
          <a:ext cx="8139992" cy="2304861"/>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1EC2D0-9783-4F16-8F22-A6CB858C020F}">
      <dsp:nvSpPr>
        <dsp:cNvPr id="0" name=""/>
        <dsp:cNvSpPr/>
      </dsp:nvSpPr>
      <dsp:spPr>
        <a:xfrm>
          <a:off x="1037132" y="1812043"/>
          <a:ext cx="124545" cy="1245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0413C4-F871-452E-BDB7-CC720AEF28A1}">
      <dsp:nvSpPr>
        <dsp:cNvPr id="0" name=""/>
        <dsp:cNvSpPr/>
      </dsp:nvSpPr>
      <dsp:spPr>
        <a:xfrm>
          <a:off x="0" y="374587"/>
          <a:ext cx="1816725" cy="1029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994" tIns="0" rIns="0" bIns="0" numCol="1" spcCol="1270" anchor="t" anchorCtr="0">
          <a:noAutofit/>
        </a:bodyPr>
        <a:lstStyle/>
        <a:p>
          <a:pPr lvl="0" algn="l" defTabSz="800100">
            <a:lnSpc>
              <a:spcPct val="90000"/>
            </a:lnSpc>
            <a:spcBef>
              <a:spcPct val="0"/>
            </a:spcBef>
            <a:spcAft>
              <a:spcPct val="35000"/>
            </a:spcAft>
          </a:pPr>
          <a:r>
            <a:rPr lang="en-GB" sz="1800" b="1" kern="1200" dirty="0" smtClean="0"/>
            <a:t>Quality &amp; Risk Profiles</a:t>
          </a:r>
        </a:p>
        <a:p>
          <a:pPr lvl="0" algn="l" defTabSz="800100">
            <a:lnSpc>
              <a:spcPct val="90000"/>
            </a:lnSpc>
            <a:spcBef>
              <a:spcPct val="0"/>
            </a:spcBef>
            <a:spcAft>
              <a:spcPct val="35000"/>
            </a:spcAft>
          </a:pPr>
          <a:r>
            <a:rPr lang="en-GB" sz="1200" b="0" kern="1200" smtClean="0"/>
            <a:t>Lots of indicators based around 16 essential standards; difficult to identify “What do I follow up?”</a:t>
          </a:r>
          <a:endParaRPr lang="en-GB" sz="1200" b="1" kern="1200" dirty="0"/>
        </a:p>
      </dsp:txBody>
      <dsp:txXfrm>
        <a:off x="0" y="374587"/>
        <a:ext cx="1816725" cy="1029244"/>
      </dsp:txXfrm>
    </dsp:sp>
    <dsp:sp modelId="{003730BC-52BF-4288-98AF-8A5CF396B97E}">
      <dsp:nvSpPr>
        <dsp:cNvPr id="0" name=""/>
        <dsp:cNvSpPr/>
      </dsp:nvSpPr>
      <dsp:spPr>
        <a:xfrm>
          <a:off x="2718765" y="1255206"/>
          <a:ext cx="216600" cy="216600"/>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BDAEFA-F9AE-4FED-8849-9BB0DA6B2A7B}">
      <dsp:nvSpPr>
        <dsp:cNvPr id="0" name=""/>
        <dsp:cNvSpPr/>
      </dsp:nvSpPr>
      <dsp:spPr>
        <a:xfrm>
          <a:off x="1732582" y="1586863"/>
          <a:ext cx="2245837" cy="13967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772" tIns="0" rIns="0" bIns="0" numCol="1" spcCol="1270" anchor="t" anchorCtr="0">
          <a:noAutofit/>
        </a:bodyPr>
        <a:lstStyle/>
        <a:p>
          <a:pPr lvl="0" algn="l" defTabSz="800100">
            <a:lnSpc>
              <a:spcPct val="90000"/>
            </a:lnSpc>
            <a:spcBef>
              <a:spcPct val="0"/>
            </a:spcBef>
            <a:spcAft>
              <a:spcPct val="35000"/>
            </a:spcAft>
          </a:pPr>
          <a:r>
            <a:rPr lang="en-GB" sz="1800" b="1" kern="1200" dirty="0" smtClean="0"/>
            <a:t>Intelligent (IM) Monitoring Acute prototype</a:t>
          </a:r>
        </a:p>
        <a:p>
          <a:pPr lvl="0" algn="l" defTabSz="800100">
            <a:lnSpc>
              <a:spcPct val="90000"/>
            </a:lnSpc>
            <a:spcBef>
              <a:spcPct val="0"/>
            </a:spcBef>
            <a:spcAft>
              <a:spcPct val="35000"/>
            </a:spcAft>
          </a:pPr>
          <a:r>
            <a:rPr lang="en-GB" sz="1200" b="0" kern="1200" dirty="0" smtClean="0"/>
            <a:t>Priority Tier 1 indicators based around key questions</a:t>
          </a:r>
        </a:p>
        <a:p>
          <a:pPr lvl="0" algn="l" defTabSz="800100">
            <a:lnSpc>
              <a:spcPct val="90000"/>
            </a:lnSpc>
            <a:spcBef>
              <a:spcPct val="0"/>
            </a:spcBef>
            <a:spcAft>
              <a:spcPct val="35000"/>
            </a:spcAft>
          </a:pPr>
          <a:r>
            <a:rPr lang="en-GB" sz="1200" b="0" kern="1200" dirty="0" smtClean="0"/>
            <a:t>Good for scheduling but less so for ongoing monitoring</a:t>
          </a:r>
          <a:endParaRPr lang="en-GB" sz="1200" b="0" kern="1200" dirty="0"/>
        </a:p>
      </dsp:txBody>
      <dsp:txXfrm>
        <a:off x="1732582" y="1586863"/>
        <a:ext cx="2245837" cy="1396726"/>
      </dsp:txXfrm>
    </dsp:sp>
    <dsp:sp modelId="{83B2B1DD-F17C-4881-9511-CF6725020620}">
      <dsp:nvSpPr>
        <dsp:cNvPr id="0" name=""/>
        <dsp:cNvSpPr/>
      </dsp:nvSpPr>
      <dsp:spPr>
        <a:xfrm>
          <a:off x="4600749" y="874958"/>
          <a:ext cx="286995" cy="28699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0AEE3C-DB0C-4FFE-981D-806F58AE19A7}">
      <dsp:nvSpPr>
        <dsp:cNvPr id="0" name=""/>
        <dsp:cNvSpPr/>
      </dsp:nvSpPr>
      <dsp:spPr>
        <a:xfrm>
          <a:off x="3883692" y="1301826"/>
          <a:ext cx="2390574" cy="1719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073" tIns="0" rIns="0" bIns="0" numCol="1" spcCol="1270" anchor="t" anchorCtr="0">
          <a:noAutofit/>
        </a:bodyPr>
        <a:lstStyle/>
        <a:p>
          <a:pPr lvl="0" algn="l" defTabSz="800100">
            <a:lnSpc>
              <a:spcPct val="90000"/>
            </a:lnSpc>
            <a:spcBef>
              <a:spcPct val="0"/>
            </a:spcBef>
            <a:spcAft>
              <a:spcPct val="35000"/>
            </a:spcAft>
          </a:pPr>
          <a:r>
            <a:rPr lang="en-GB" sz="1800" b="1" kern="1200" dirty="0" smtClean="0"/>
            <a:t>IM development </a:t>
          </a:r>
        </a:p>
        <a:p>
          <a:pPr lvl="0" algn="l" defTabSz="800100">
            <a:lnSpc>
              <a:spcPct val="90000"/>
            </a:lnSpc>
            <a:spcBef>
              <a:spcPct val="0"/>
            </a:spcBef>
            <a:spcAft>
              <a:spcPct val="35000"/>
            </a:spcAft>
          </a:pPr>
          <a:r>
            <a:rPr lang="en-GB" sz="1200" b="0" kern="1200" dirty="0" smtClean="0"/>
            <a:t>Clearer picture of indicators that correspond most to ratings</a:t>
          </a:r>
        </a:p>
        <a:p>
          <a:pPr lvl="0" algn="l" defTabSz="800100">
            <a:lnSpc>
              <a:spcPct val="90000"/>
            </a:lnSpc>
            <a:spcBef>
              <a:spcPct val="0"/>
            </a:spcBef>
            <a:spcAft>
              <a:spcPct val="35000"/>
            </a:spcAft>
          </a:pPr>
          <a:r>
            <a:rPr lang="en-GB" sz="1200" b="0" kern="1200" dirty="0" smtClean="0"/>
            <a:t>Model still lacks local information required for monitoring</a:t>
          </a:r>
        </a:p>
        <a:p>
          <a:pPr lvl="0" algn="l" defTabSz="800100">
            <a:lnSpc>
              <a:spcPct val="90000"/>
            </a:lnSpc>
            <a:spcBef>
              <a:spcPct val="0"/>
            </a:spcBef>
            <a:spcAft>
              <a:spcPct val="35000"/>
            </a:spcAft>
          </a:pPr>
          <a:r>
            <a:rPr lang="en-GB" sz="1200" b="0" kern="1200" dirty="0" smtClean="0"/>
            <a:t>No qualitative risk indicators</a:t>
          </a:r>
          <a:endParaRPr lang="en-GB" sz="1200" b="0" kern="1200" dirty="0"/>
        </a:p>
      </dsp:txBody>
      <dsp:txXfrm>
        <a:off x="3883692" y="1301826"/>
        <a:ext cx="2390574" cy="1719249"/>
      </dsp:txXfrm>
    </dsp:sp>
    <dsp:sp modelId="{231FF94C-2B47-4C60-9EFF-B233A50B7E4D}">
      <dsp:nvSpPr>
        <dsp:cNvPr id="0" name=""/>
        <dsp:cNvSpPr/>
      </dsp:nvSpPr>
      <dsp:spPr>
        <a:xfrm>
          <a:off x="6974290" y="622562"/>
          <a:ext cx="384465" cy="384465"/>
        </a:xfrm>
        <a:prstGeom prst="ellipse">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4C9E8E-BCAB-4134-96BD-67A56B1F555D}">
      <dsp:nvSpPr>
        <dsp:cNvPr id="0" name=""/>
        <dsp:cNvSpPr/>
      </dsp:nvSpPr>
      <dsp:spPr>
        <a:xfrm>
          <a:off x="6091986" y="1112716"/>
          <a:ext cx="2094949" cy="2271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720" tIns="0" rIns="0" bIns="0" numCol="1" spcCol="1270" anchor="t" anchorCtr="0">
          <a:noAutofit/>
        </a:bodyPr>
        <a:lstStyle/>
        <a:p>
          <a:pPr lvl="0" algn="l" defTabSz="800100">
            <a:lnSpc>
              <a:spcPct val="90000"/>
            </a:lnSpc>
            <a:spcBef>
              <a:spcPct val="0"/>
            </a:spcBef>
            <a:spcAft>
              <a:spcPct val="35000"/>
            </a:spcAft>
          </a:pPr>
          <a:r>
            <a:rPr lang="en-GB" sz="1800" b="1" kern="1200" dirty="0" smtClean="0"/>
            <a:t>CQC Insight</a:t>
          </a:r>
          <a:endParaRPr lang="en-GB" sz="1800" b="0" kern="1200" dirty="0" smtClean="0"/>
        </a:p>
        <a:p>
          <a:pPr lvl="0" algn="l" defTabSz="800100">
            <a:lnSpc>
              <a:spcPct val="90000"/>
            </a:lnSpc>
            <a:spcBef>
              <a:spcPct val="0"/>
            </a:spcBef>
            <a:spcAft>
              <a:spcPts val="0"/>
            </a:spcAft>
          </a:pPr>
          <a:r>
            <a:rPr lang="en-GB" sz="1200" b="0" kern="1200" dirty="0" smtClean="0"/>
            <a:t>Bring together all information CQC holds in one risk model. </a:t>
          </a:r>
        </a:p>
        <a:p>
          <a:pPr lvl="0" algn="l" defTabSz="800100">
            <a:lnSpc>
              <a:spcPct val="90000"/>
            </a:lnSpc>
            <a:spcBef>
              <a:spcPct val="0"/>
            </a:spcBef>
            <a:spcAft>
              <a:spcPts val="0"/>
            </a:spcAft>
          </a:pPr>
          <a:endParaRPr lang="en-GB" sz="1200" b="0" kern="1200" dirty="0" smtClean="0"/>
        </a:p>
        <a:p>
          <a:pPr lvl="0" algn="l" defTabSz="800100">
            <a:lnSpc>
              <a:spcPct val="90000"/>
            </a:lnSpc>
            <a:spcBef>
              <a:spcPct val="0"/>
            </a:spcBef>
            <a:spcAft>
              <a:spcPts val="0"/>
            </a:spcAft>
          </a:pPr>
          <a:r>
            <a:rPr lang="en-GB" sz="1200" b="0" kern="1200" dirty="0" smtClean="0"/>
            <a:t>Combining quantitative and qualitative data.</a:t>
          </a:r>
        </a:p>
        <a:p>
          <a:pPr lvl="0" algn="l" defTabSz="800100">
            <a:lnSpc>
              <a:spcPct val="90000"/>
            </a:lnSpc>
            <a:spcBef>
              <a:spcPct val="0"/>
            </a:spcBef>
            <a:spcAft>
              <a:spcPts val="0"/>
            </a:spcAft>
          </a:pPr>
          <a:endParaRPr lang="en-GB" sz="1200" b="0" kern="1200" dirty="0" smtClean="0"/>
        </a:p>
        <a:p>
          <a:pPr lvl="0" algn="l" defTabSz="800100">
            <a:lnSpc>
              <a:spcPct val="90000"/>
            </a:lnSpc>
            <a:spcBef>
              <a:spcPct val="0"/>
            </a:spcBef>
            <a:spcAft>
              <a:spcPts val="0"/>
            </a:spcAft>
          </a:pPr>
          <a:r>
            <a:rPr lang="en-GB" sz="1200" b="0" kern="1200" dirty="0" smtClean="0"/>
            <a:t>Identifying sentinel indicators to follow up directly as well as those that need routine monitoring as a theme.</a:t>
          </a:r>
        </a:p>
        <a:p>
          <a:pPr lvl="0" algn="l" defTabSz="800100">
            <a:lnSpc>
              <a:spcPct val="90000"/>
            </a:lnSpc>
            <a:spcBef>
              <a:spcPct val="0"/>
            </a:spcBef>
            <a:spcAft>
              <a:spcPct val="35000"/>
            </a:spcAft>
          </a:pPr>
          <a:endParaRPr lang="en-GB" sz="1200" b="1" kern="1200" dirty="0"/>
        </a:p>
      </dsp:txBody>
      <dsp:txXfrm>
        <a:off x="6091986" y="1112716"/>
        <a:ext cx="2094949" cy="2271659"/>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14015" cy="493712"/>
          </a:xfrm>
          <a:prstGeom prst="rect">
            <a:avLst/>
          </a:prstGeom>
        </p:spPr>
        <p:txBody>
          <a:bodyPr vert="horz" lIns="92264" tIns="46133" rIns="92264" bIns="46133" rtlCol="0"/>
          <a:lstStyle>
            <a:lvl1pPr algn="l">
              <a:defRPr sz="1200"/>
            </a:lvl1pPr>
          </a:lstStyle>
          <a:p>
            <a:endParaRPr lang="en-GB"/>
          </a:p>
        </p:txBody>
      </p:sp>
      <p:sp>
        <p:nvSpPr>
          <p:cNvPr id="3" name="Date Placeholder 2"/>
          <p:cNvSpPr>
            <a:spLocks noGrp="1"/>
          </p:cNvSpPr>
          <p:nvPr>
            <p:ph type="dt" sz="quarter" idx="1"/>
          </p:nvPr>
        </p:nvSpPr>
        <p:spPr>
          <a:xfrm>
            <a:off x="3809081" y="1"/>
            <a:ext cx="2914015" cy="493712"/>
          </a:xfrm>
          <a:prstGeom prst="rect">
            <a:avLst/>
          </a:prstGeom>
        </p:spPr>
        <p:txBody>
          <a:bodyPr vert="horz" lIns="92264" tIns="46133" rIns="92264" bIns="46133" rtlCol="0"/>
          <a:lstStyle>
            <a:lvl1pPr algn="r">
              <a:defRPr sz="1200"/>
            </a:lvl1pPr>
          </a:lstStyle>
          <a:p>
            <a:fld id="{FB6CF2FD-3888-4746-9A0E-CD620B968913}" type="datetimeFigureOut">
              <a:rPr lang="en-GB" smtClean="0"/>
              <a:t>21/09/2016</a:t>
            </a:fld>
            <a:endParaRPr lang="en-GB"/>
          </a:p>
        </p:txBody>
      </p:sp>
      <p:sp>
        <p:nvSpPr>
          <p:cNvPr id="4" name="Footer Placeholder 3"/>
          <p:cNvSpPr>
            <a:spLocks noGrp="1"/>
          </p:cNvSpPr>
          <p:nvPr>
            <p:ph type="ftr" sz="quarter" idx="2"/>
          </p:nvPr>
        </p:nvSpPr>
        <p:spPr>
          <a:xfrm>
            <a:off x="2" y="9378826"/>
            <a:ext cx="2914015" cy="493712"/>
          </a:xfrm>
          <a:prstGeom prst="rect">
            <a:avLst/>
          </a:prstGeom>
        </p:spPr>
        <p:txBody>
          <a:bodyPr vert="horz" lIns="92264" tIns="46133" rIns="92264" bIns="46133" rtlCol="0" anchor="b"/>
          <a:lstStyle>
            <a:lvl1pPr algn="l">
              <a:defRPr sz="1200"/>
            </a:lvl1pPr>
          </a:lstStyle>
          <a:p>
            <a:endParaRPr lang="en-GB"/>
          </a:p>
        </p:txBody>
      </p:sp>
      <p:sp>
        <p:nvSpPr>
          <p:cNvPr id="5" name="Slide Number Placeholder 4"/>
          <p:cNvSpPr>
            <a:spLocks noGrp="1"/>
          </p:cNvSpPr>
          <p:nvPr>
            <p:ph type="sldNum" sz="quarter" idx="3"/>
          </p:nvPr>
        </p:nvSpPr>
        <p:spPr>
          <a:xfrm>
            <a:off x="3809081" y="9378826"/>
            <a:ext cx="2914015" cy="493712"/>
          </a:xfrm>
          <a:prstGeom prst="rect">
            <a:avLst/>
          </a:prstGeom>
        </p:spPr>
        <p:txBody>
          <a:bodyPr vert="horz" lIns="92264" tIns="46133" rIns="92264" bIns="46133" rtlCol="0" anchor="b"/>
          <a:lstStyle>
            <a:lvl1pPr algn="r">
              <a:defRPr sz="1200"/>
            </a:lvl1pPr>
          </a:lstStyle>
          <a:p>
            <a:fld id="{05F13460-A734-4804-8B26-88EFEB2B73C8}" type="slidenum">
              <a:rPr lang="en-GB" smtClean="0"/>
              <a:t>‹#›</a:t>
            </a:fld>
            <a:endParaRPr lang="en-GB"/>
          </a:p>
        </p:txBody>
      </p:sp>
    </p:spTree>
    <p:extLst>
      <p:ext uri="{BB962C8B-B14F-4D97-AF65-F5344CB8AC3E}">
        <p14:creationId xmlns:p14="http://schemas.microsoft.com/office/powerpoint/2010/main" val="267551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14015" cy="493712"/>
          </a:xfrm>
          <a:prstGeom prst="rect">
            <a:avLst/>
          </a:prstGeom>
        </p:spPr>
        <p:txBody>
          <a:bodyPr vert="horz" lIns="92264" tIns="46133" rIns="92264" bIns="46133" rtlCol="0"/>
          <a:lstStyle>
            <a:lvl1pPr algn="l">
              <a:defRPr sz="1200"/>
            </a:lvl1pPr>
          </a:lstStyle>
          <a:p>
            <a:endParaRPr lang="en-GB" dirty="0"/>
          </a:p>
        </p:txBody>
      </p:sp>
      <p:sp>
        <p:nvSpPr>
          <p:cNvPr id="3" name="Date Placeholder 2"/>
          <p:cNvSpPr>
            <a:spLocks noGrp="1"/>
          </p:cNvSpPr>
          <p:nvPr>
            <p:ph type="dt" idx="1"/>
          </p:nvPr>
        </p:nvSpPr>
        <p:spPr>
          <a:xfrm>
            <a:off x="3809081" y="1"/>
            <a:ext cx="2914015" cy="493712"/>
          </a:xfrm>
          <a:prstGeom prst="rect">
            <a:avLst/>
          </a:prstGeom>
        </p:spPr>
        <p:txBody>
          <a:bodyPr vert="horz" lIns="92264" tIns="46133" rIns="92264" bIns="46133" rtlCol="0"/>
          <a:lstStyle>
            <a:lvl1pPr algn="r">
              <a:defRPr sz="1200"/>
            </a:lvl1pPr>
          </a:lstStyle>
          <a:p>
            <a:fld id="{182990D2-4CC3-4667-B164-63AA1C2F3145}" type="datetimeFigureOut">
              <a:rPr lang="en-GB" smtClean="0"/>
              <a:t>21/09/2016</a:t>
            </a:fld>
            <a:endParaRPr lang="en-GB" dirty="0"/>
          </a:p>
        </p:txBody>
      </p:sp>
      <p:sp>
        <p:nvSpPr>
          <p:cNvPr id="4" name="Slide Image Placeholder 3"/>
          <p:cNvSpPr>
            <a:spLocks noGrp="1" noRot="1" noChangeAspect="1"/>
          </p:cNvSpPr>
          <p:nvPr>
            <p:ph type="sldImg" idx="2"/>
          </p:nvPr>
        </p:nvSpPr>
        <p:spPr>
          <a:xfrm>
            <a:off x="895350" y="741363"/>
            <a:ext cx="4933950" cy="3702050"/>
          </a:xfrm>
          <a:prstGeom prst="rect">
            <a:avLst/>
          </a:prstGeom>
          <a:noFill/>
          <a:ln w="12700">
            <a:solidFill>
              <a:prstClr val="black"/>
            </a:solidFill>
          </a:ln>
        </p:spPr>
        <p:txBody>
          <a:bodyPr vert="horz" lIns="92264" tIns="46133" rIns="92264" bIns="46133" rtlCol="0" anchor="ctr"/>
          <a:lstStyle/>
          <a:p>
            <a:endParaRPr lang="en-GB" dirty="0"/>
          </a:p>
        </p:txBody>
      </p:sp>
      <p:sp>
        <p:nvSpPr>
          <p:cNvPr id="5" name="Notes Placeholder 4"/>
          <p:cNvSpPr>
            <a:spLocks noGrp="1"/>
          </p:cNvSpPr>
          <p:nvPr>
            <p:ph type="body" sz="quarter" idx="3"/>
          </p:nvPr>
        </p:nvSpPr>
        <p:spPr>
          <a:xfrm>
            <a:off x="672465" y="4690270"/>
            <a:ext cx="5379720" cy="4443412"/>
          </a:xfrm>
          <a:prstGeom prst="rect">
            <a:avLst/>
          </a:prstGeom>
        </p:spPr>
        <p:txBody>
          <a:bodyPr vert="horz" lIns="92264" tIns="46133" rIns="92264" bIns="4613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9378826"/>
            <a:ext cx="2914015" cy="493712"/>
          </a:xfrm>
          <a:prstGeom prst="rect">
            <a:avLst/>
          </a:prstGeom>
        </p:spPr>
        <p:txBody>
          <a:bodyPr vert="horz" lIns="92264" tIns="46133" rIns="92264" bIns="46133"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09081" y="9378826"/>
            <a:ext cx="2914015" cy="493712"/>
          </a:xfrm>
          <a:prstGeom prst="rect">
            <a:avLst/>
          </a:prstGeom>
        </p:spPr>
        <p:txBody>
          <a:bodyPr vert="horz" lIns="92264" tIns="46133" rIns="92264" bIns="46133" rtlCol="0" anchor="b"/>
          <a:lstStyle>
            <a:lvl1pPr algn="r">
              <a:defRPr sz="1200"/>
            </a:lvl1pPr>
          </a:lstStyle>
          <a:p>
            <a:fld id="{BC36E001-BE02-4CE4-B85D-7EB593212D56}" type="slidenum">
              <a:rPr lang="en-GB" smtClean="0"/>
              <a:t>‹#›</a:t>
            </a:fld>
            <a:endParaRPr lang="en-GB" dirty="0"/>
          </a:p>
        </p:txBody>
      </p:sp>
    </p:spTree>
    <p:extLst>
      <p:ext uri="{BB962C8B-B14F-4D97-AF65-F5344CB8AC3E}">
        <p14:creationId xmlns:p14="http://schemas.microsoft.com/office/powerpoint/2010/main" val="4077451525"/>
      </p:ext>
    </p:extLst>
  </p:cSld>
  <p:clrMap bg1="lt1" tx1="dk1" bg2="lt2" tx2="dk2" accent1="accent1" accent2="accent2" accent3="accent3" accent4="accent4" accent5="accent5" accent6="accent6" hlink="hlink" folHlink="folHlink"/>
  <p:notesStyle>
    <a:lvl1pPr marL="0" algn="l" defTabSz="913946" rtl="0" eaLnBrk="1" latinLnBrk="0" hangingPunct="1">
      <a:defRPr sz="1200" kern="1200">
        <a:solidFill>
          <a:schemeClr val="tx1"/>
        </a:solidFill>
        <a:latin typeface="+mn-lt"/>
        <a:ea typeface="+mn-ea"/>
        <a:cs typeface="+mn-cs"/>
      </a:defRPr>
    </a:lvl1pPr>
    <a:lvl2pPr marL="456973" algn="l" defTabSz="913946" rtl="0" eaLnBrk="1" latinLnBrk="0" hangingPunct="1">
      <a:defRPr sz="1200" kern="1200">
        <a:solidFill>
          <a:schemeClr val="tx1"/>
        </a:solidFill>
        <a:latin typeface="+mn-lt"/>
        <a:ea typeface="+mn-ea"/>
        <a:cs typeface="+mn-cs"/>
      </a:defRPr>
    </a:lvl2pPr>
    <a:lvl3pPr marL="913946" algn="l" defTabSz="913946" rtl="0" eaLnBrk="1" latinLnBrk="0" hangingPunct="1">
      <a:defRPr sz="1200" kern="1200">
        <a:solidFill>
          <a:schemeClr val="tx1"/>
        </a:solidFill>
        <a:latin typeface="+mn-lt"/>
        <a:ea typeface="+mn-ea"/>
        <a:cs typeface="+mn-cs"/>
      </a:defRPr>
    </a:lvl3pPr>
    <a:lvl4pPr marL="1370918" algn="l" defTabSz="913946" rtl="0" eaLnBrk="1" latinLnBrk="0" hangingPunct="1">
      <a:defRPr sz="1200" kern="1200">
        <a:solidFill>
          <a:schemeClr val="tx1"/>
        </a:solidFill>
        <a:latin typeface="+mn-lt"/>
        <a:ea typeface="+mn-ea"/>
        <a:cs typeface="+mn-cs"/>
      </a:defRPr>
    </a:lvl4pPr>
    <a:lvl5pPr marL="1827891" algn="l" defTabSz="913946" rtl="0" eaLnBrk="1" latinLnBrk="0" hangingPunct="1">
      <a:defRPr sz="1200" kern="1200">
        <a:solidFill>
          <a:schemeClr val="tx1"/>
        </a:solidFill>
        <a:latin typeface="+mn-lt"/>
        <a:ea typeface="+mn-ea"/>
        <a:cs typeface="+mn-cs"/>
      </a:defRPr>
    </a:lvl5pPr>
    <a:lvl6pPr marL="2284864" algn="l" defTabSz="913946" rtl="0" eaLnBrk="1" latinLnBrk="0" hangingPunct="1">
      <a:defRPr sz="1200" kern="1200">
        <a:solidFill>
          <a:schemeClr val="tx1"/>
        </a:solidFill>
        <a:latin typeface="+mn-lt"/>
        <a:ea typeface="+mn-ea"/>
        <a:cs typeface="+mn-cs"/>
      </a:defRPr>
    </a:lvl6pPr>
    <a:lvl7pPr marL="2741837" algn="l" defTabSz="913946" rtl="0" eaLnBrk="1" latinLnBrk="0" hangingPunct="1">
      <a:defRPr sz="1200" kern="1200">
        <a:solidFill>
          <a:schemeClr val="tx1"/>
        </a:solidFill>
        <a:latin typeface="+mn-lt"/>
        <a:ea typeface="+mn-ea"/>
        <a:cs typeface="+mn-cs"/>
      </a:defRPr>
    </a:lvl7pPr>
    <a:lvl8pPr marL="3198810" algn="l" defTabSz="913946" rtl="0" eaLnBrk="1" latinLnBrk="0" hangingPunct="1">
      <a:defRPr sz="1200" kern="1200">
        <a:solidFill>
          <a:schemeClr val="tx1"/>
        </a:solidFill>
        <a:latin typeface="+mn-lt"/>
        <a:ea typeface="+mn-ea"/>
        <a:cs typeface="+mn-cs"/>
      </a:defRPr>
    </a:lvl8pPr>
    <a:lvl9pPr marL="3655782" algn="l" defTabSz="91394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895350" y="741363"/>
            <a:ext cx="4933950" cy="3702050"/>
          </a:xfrm>
          <a:ln/>
        </p:spPr>
      </p:sp>
      <p:sp>
        <p:nvSpPr>
          <p:cNvPr id="9219" name="Notes Placeholder 2"/>
          <p:cNvSpPr>
            <a:spLocks noGrp="1"/>
          </p:cNvSpPr>
          <p:nvPr>
            <p:ph type="body" idx="1"/>
          </p:nvPr>
        </p:nvSpPr>
        <p:spPr>
          <a:noFill/>
        </p:spPr>
        <p:txBody>
          <a:bodyPr/>
          <a:lstStyle/>
          <a:p>
            <a:endParaRPr lang="en-GB" altLang="en-US" dirty="0" smtClean="0"/>
          </a:p>
        </p:txBody>
      </p:sp>
      <p:sp>
        <p:nvSpPr>
          <p:cNvPr id="9220" name="Slide Number Placeholder 3"/>
          <p:cNvSpPr>
            <a:spLocks noGrp="1"/>
          </p:cNvSpPr>
          <p:nvPr>
            <p:ph type="sldNum" sz="quarter" idx="5"/>
          </p:nvPr>
        </p:nvSpPr>
        <p:spPr>
          <a:noFill/>
        </p:spPr>
        <p:txBody>
          <a:bodyPr/>
          <a:lstStyle>
            <a:lvl1pPr>
              <a:defRPr sz="2400">
                <a:solidFill>
                  <a:schemeClr val="tx1"/>
                </a:solidFill>
                <a:latin typeface="Arial" charset="0"/>
                <a:ea typeface="ヒラギノ角ゴ Pro W3" pitchFamily="-16" charset="-128"/>
              </a:defRPr>
            </a:lvl1pPr>
            <a:lvl2pPr marL="736837" indent="-281920">
              <a:defRPr sz="2400">
                <a:solidFill>
                  <a:schemeClr val="tx1"/>
                </a:solidFill>
                <a:latin typeface="Arial" charset="0"/>
                <a:ea typeface="ヒラギノ角ゴ Pro W3" pitchFamily="-16" charset="-128"/>
              </a:defRPr>
            </a:lvl2pPr>
            <a:lvl3pPr marL="1132487" indent="-225858">
              <a:defRPr sz="2400">
                <a:solidFill>
                  <a:schemeClr val="tx1"/>
                </a:solidFill>
                <a:latin typeface="Arial" charset="0"/>
                <a:ea typeface="ヒラギノ角ゴ Pro W3" pitchFamily="-16" charset="-128"/>
              </a:defRPr>
            </a:lvl3pPr>
            <a:lvl4pPr marL="1585801" indent="-225858">
              <a:defRPr sz="2400">
                <a:solidFill>
                  <a:schemeClr val="tx1"/>
                </a:solidFill>
                <a:latin typeface="Arial" charset="0"/>
                <a:ea typeface="ヒラギノ角ゴ Pro W3" pitchFamily="-16" charset="-128"/>
              </a:defRPr>
            </a:lvl4pPr>
            <a:lvl5pPr marL="2040719" indent="-225858">
              <a:defRPr sz="2400">
                <a:solidFill>
                  <a:schemeClr val="tx1"/>
                </a:solidFill>
                <a:latin typeface="Arial" charset="0"/>
                <a:ea typeface="ヒラギノ角ゴ Pro W3" pitchFamily="-16" charset="-128"/>
              </a:defRPr>
            </a:lvl5pPr>
            <a:lvl6pPr marL="2502043" indent="-225858" eaLnBrk="0" fontAlgn="base" hangingPunct="0">
              <a:spcBef>
                <a:spcPct val="0"/>
              </a:spcBef>
              <a:spcAft>
                <a:spcPct val="0"/>
              </a:spcAft>
              <a:defRPr sz="2400">
                <a:solidFill>
                  <a:schemeClr val="tx1"/>
                </a:solidFill>
                <a:latin typeface="Arial" charset="0"/>
                <a:ea typeface="ヒラギノ角ゴ Pro W3" pitchFamily="-16" charset="-128"/>
              </a:defRPr>
            </a:lvl6pPr>
            <a:lvl7pPr marL="2963366" indent="-225858" eaLnBrk="0" fontAlgn="base" hangingPunct="0">
              <a:spcBef>
                <a:spcPct val="0"/>
              </a:spcBef>
              <a:spcAft>
                <a:spcPct val="0"/>
              </a:spcAft>
              <a:defRPr sz="2400">
                <a:solidFill>
                  <a:schemeClr val="tx1"/>
                </a:solidFill>
                <a:latin typeface="Arial" charset="0"/>
                <a:ea typeface="ヒラギノ角ゴ Pro W3" pitchFamily="-16" charset="-128"/>
              </a:defRPr>
            </a:lvl7pPr>
            <a:lvl8pPr marL="3424691" indent="-225858" eaLnBrk="0" fontAlgn="base" hangingPunct="0">
              <a:spcBef>
                <a:spcPct val="0"/>
              </a:spcBef>
              <a:spcAft>
                <a:spcPct val="0"/>
              </a:spcAft>
              <a:defRPr sz="2400">
                <a:solidFill>
                  <a:schemeClr val="tx1"/>
                </a:solidFill>
                <a:latin typeface="Arial" charset="0"/>
                <a:ea typeface="ヒラギノ角ゴ Pro W3" pitchFamily="-16" charset="-128"/>
              </a:defRPr>
            </a:lvl8pPr>
            <a:lvl9pPr marL="3886014" indent="-225858" eaLnBrk="0" fontAlgn="base" hangingPunct="0">
              <a:spcBef>
                <a:spcPct val="0"/>
              </a:spcBef>
              <a:spcAft>
                <a:spcPct val="0"/>
              </a:spcAft>
              <a:defRPr sz="2400">
                <a:solidFill>
                  <a:schemeClr val="tx1"/>
                </a:solidFill>
                <a:latin typeface="Arial" charset="0"/>
                <a:ea typeface="ヒラギノ角ゴ Pro W3" pitchFamily="-16" charset="-128"/>
              </a:defRPr>
            </a:lvl9pPr>
          </a:lstStyle>
          <a:p>
            <a:fld id="{9CCD758E-BC41-4EB4-BEB4-2E09F3FFAEBD}" type="slidenum">
              <a:rPr lang="en-GB" altLang="en-US" sz="1200">
                <a:solidFill>
                  <a:prstClr val="black"/>
                </a:solidFill>
              </a:rPr>
              <a:pPr/>
              <a:t>1</a:t>
            </a:fld>
            <a:endParaRPr lang="en-GB" altLang="en-US" sz="1200"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40185" y="4690270"/>
            <a:ext cx="6099064" cy="4443412"/>
          </a:xfrm>
        </p:spPr>
        <p:txBody>
          <a:bodyPr/>
          <a:lstStyle/>
          <a:p>
            <a:r>
              <a:rPr lang="en-GB" dirty="0" smtClean="0"/>
              <a:t>We </a:t>
            </a:r>
            <a:r>
              <a:rPr lang="en-GB" dirty="0"/>
              <a:t>will finish our programme of comprehensive inspection in the first year of the new strategy. This provides us with a unique view of the quality of health and social care across England. We are not going to repeat the same process. We are going to build on what we have learned. In doing so we need to adapt our regulation approach to the way services will be delivered in future, the changing expectations of the public, providers and partners and the realities of reducing budgets.  And we need to take advantage of the opportunities presented by our knowledge and by new technology to carry out our purpose, which has not changed. </a:t>
            </a:r>
          </a:p>
          <a:p>
            <a:r>
              <a:rPr lang="en-GB" dirty="0"/>
              <a:t> </a:t>
            </a:r>
          </a:p>
          <a:p>
            <a:r>
              <a:rPr lang="en-GB" dirty="0"/>
              <a:t>To evolve our approach the strategy says we will deliver an intelligence-driven approach to regulation: </a:t>
            </a:r>
            <a:r>
              <a:rPr lang="en-GB" i="1" dirty="0"/>
              <a:t>We will use our information from the public and providers more effectively to target our resources where the risk to the quality of care provided is greatest and to check where quality is improving.</a:t>
            </a:r>
            <a:endParaRPr lang="en-GB" dirty="0"/>
          </a:p>
          <a:p>
            <a:r>
              <a:rPr lang="en-GB" dirty="0"/>
              <a:t> </a:t>
            </a:r>
          </a:p>
          <a:p>
            <a:r>
              <a:rPr lang="en-GB" dirty="0"/>
              <a:t>In order to do this, we need to better monitor changes in quality by bringing together what people who use services are telling us, knowledge from our inspections, and data from our partners. This includes monitoring both where our insight suggests risk is greatest or quality is improving.</a:t>
            </a:r>
          </a:p>
          <a:p>
            <a:r>
              <a:rPr lang="en-GB" dirty="0"/>
              <a:t> </a:t>
            </a:r>
          </a:p>
          <a:p>
            <a:r>
              <a:rPr lang="en-GB" dirty="0"/>
              <a:t>We will use our insight model to make decisions about what action to take, such as responsive inspections triggered by information that highlights concerns or suggests quality has improved</a:t>
            </a:r>
            <a:r>
              <a:rPr lang="en-GB" dirty="0" smtClean="0"/>
              <a:t>.</a:t>
            </a:r>
          </a:p>
          <a:p>
            <a:endParaRPr lang="en-GB" dirty="0"/>
          </a:p>
          <a:p>
            <a:r>
              <a:rPr lang="en-GB" dirty="0"/>
              <a:t>In practice, when we talk about CQC becoming ‘intelligence driven’ it means that good information as evidence should consistently permeate all our decision making.  CQC is a complex organisation that makes decisions every day both about how we run CQC and how we judge providers’ performance and respond to changes in the quality of care. </a:t>
            </a:r>
          </a:p>
          <a:p>
            <a:endParaRPr lang="en-GB" dirty="0"/>
          </a:p>
          <a:p>
            <a:endParaRPr lang="en-GB" dirty="0"/>
          </a:p>
        </p:txBody>
      </p:sp>
      <p:sp>
        <p:nvSpPr>
          <p:cNvPr id="4" name="Slide Number Placeholder 3"/>
          <p:cNvSpPr>
            <a:spLocks noGrp="1"/>
          </p:cNvSpPr>
          <p:nvPr>
            <p:ph type="sldNum" sz="quarter" idx="10"/>
          </p:nvPr>
        </p:nvSpPr>
        <p:spPr/>
        <p:txBody>
          <a:bodyPr/>
          <a:lstStyle/>
          <a:p>
            <a:fld id="{BC36E001-BE02-4CE4-B85D-7EB593212D56}" type="slidenum">
              <a:rPr lang="en-GB" smtClean="0"/>
              <a:t>3</a:t>
            </a:fld>
            <a:endParaRPr lang="en-GB" dirty="0"/>
          </a:p>
        </p:txBody>
      </p:sp>
    </p:spTree>
    <p:extLst>
      <p:ext uri="{BB962C8B-B14F-4D97-AF65-F5344CB8AC3E}">
        <p14:creationId xmlns:p14="http://schemas.microsoft.com/office/powerpoint/2010/main" val="3486711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40185" y="4690270"/>
            <a:ext cx="6099064" cy="4443412"/>
          </a:xfrm>
        </p:spPr>
        <p:txBody>
          <a:bodyPr/>
          <a:lstStyle/>
          <a:p>
            <a:r>
              <a:rPr lang="en-GB" dirty="0" smtClean="0"/>
              <a:t>We </a:t>
            </a:r>
            <a:r>
              <a:rPr lang="en-GB" dirty="0"/>
              <a:t>will finish our programme of comprehensive inspection in the first year of the new strategy. This provides us with a unique view of the quality of health and social care across England. We are not going to repeat the same process. We are going to build on what we have learned. In doing so we need to adapt our regulation approach to the way services will be delivered in future, the changing expectations of the public, providers and partners and the realities of reducing budgets.  And we need to take advantage of the opportunities presented by our knowledge and by new technology to carry out our purpose, which has not changed. </a:t>
            </a:r>
          </a:p>
          <a:p>
            <a:r>
              <a:rPr lang="en-GB" dirty="0"/>
              <a:t> </a:t>
            </a:r>
          </a:p>
          <a:p>
            <a:r>
              <a:rPr lang="en-GB" dirty="0"/>
              <a:t>To evolve our approach the strategy says we will deliver an intelligence-driven approach to regulation: </a:t>
            </a:r>
            <a:r>
              <a:rPr lang="en-GB" i="1" dirty="0"/>
              <a:t>We will use our information from the public and providers more effectively to target our resources where the risk to the quality of care provided is greatest and to check where quality is improving.</a:t>
            </a:r>
            <a:endParaRPr lang="en-GB" dirty="0"/>
          </a:p>
          <a:p>
            <a:r>
              <a:rPr lang="en-GB" dirty="0"/>
              <a:t> </a:t>
            </a:r>
          </a:p>
          <a:p>
            <a:r>
              <a:rPr lang="en-GB" dirty="0"/>
              <a:t>In order to do this, we need to better monitor changes in quality by bringing together what people who use services are telling us, knowledge from our inspections, and data from our partners. This includes monitoring both where our insight suggests risk is greatest or quality is improving.</a:t>
            </a:r>
          </a:p>
          <a:p>
            <a:r>
              <a:rPr lang="en-GB" dirty="0"/>
              <a:t> </a:t>
            </a:r>
          </a:p>
          <a:p>
            <a:r>
              <a:rPr lang="en-GB" dirty="0"/>
              <a:t>We will use our insight model to make decisions about what action to take, such as responsive inspections triggered by information that highlights concerns or suggests quality has improved</a:t>
            </a:r>
            <a:r>
              <a:rPr lang="en-GB" dirty="0" smtClean="0"/>
              <a:t>.</a:t>
            </a:r>
          </a:p>
          <a:p>
            <a:endParaRPr lang="en-GB" dirty="0"/>
          </a:p>
          <a:p>
            <a:r>
              <a:rPr lang="en-GB" dirty="0"/>
              <a:t>In practice, when we talk about CQC becoming ‘intelligence driven’ it means that good information as evidence should consistently permeate all our decision making.  CQC is a complex organisation that makes decisions every day both about how we run CQC and how we judge providers’ performance and respond to changes in the quality of care. </a:t>
            </a:r>
          </a:p>
          <a:p>
            <a:endParaRPr lang="en-GB" dirty="0"/>
          </a:p>
          <a:p>
            <a:endParaRPr lang="en-GB" dirty="0"/>
          </a:p>
        </p:txBody>
      </p:sp>
      <p:sp>
        <p:nvSpPr>
          <p:cNvPr id="4" name="Slide Number Placeholder 3"/>
          <p:cNvSpPr>
            <a:spLocks noGrp="1"/>
          </p:cNvSpPr>
          <p:nvPr>
            <p:ph type="sldNum" sz="quarter" idx="10"/>
          </p:nvPr>
        </p:nvSpPr>
        <p:spPr/>
        <p:txBody>
          <a:bodyPr/>
          <a:lstStyle/>
          <a:p>
            <a:fld id="{BC36E001-BE02-4CE4-B85D-7EB593212D56}" type="slidenum">
              <a:rPr lang="en-GB" smtClean="0"/>
              <a:t>4</a:t>
            </a:fld>
            <a:endParaRPr lang="en-GB" dirty="0"/>
          </a:p>
        </p:txBody>
      </p:sp>
    </p:spTree>
    <p:extLst>
      <p:ext uri="{BB962C8B-B14F-4D97-AF65-F5344CB8AC3E}">
        <p14:creationId xmlns:p14="http://schemas.microsoft.com/office/powerpoint/2010/main" val="3486711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CQC </a:t>
            </a:r>
            <a:r>
              <a:rPr lang="en-GB" b="1" dirty="0"/>
              <a:t>Insight: an intelligence tool which identifies changes in quality of care to support decision making about our regulatory response.</a:t>
            </a:r>
            <a:endParaRPr lang="en-GB" dirty="0"/>
          </a:p>
          <a:p>
            <a:r>
              <a:rPr lang="en-GB" dirty="0"/>
              <a:t> </a:t>
            </a:r>
          </a:p>
          <a:p>
            <a:r>
              <a:rPr lang="en-GB" dirty="0"/>
              <a:t>The response to a change in care quality could be to re-inspect because we think quality has improved, or to re-inspect all or part of a service because we think quality has declined, or it could be to call the provider to request further information. The aim of CQC Insight is to give us increasing confidence that we are making the right decisions about what, where and when we inspect.</a:t>
            </a:r>
          </a:p>
          <a:p>
            <a:endParaRPr lang="en-GB" dirty="0" smtClean="0"/>
          </a:p>
          <a:p>
            <a:r>
              <a:rPr lang="en-GB" dirty="0" smtClean="0"/>
              <a:t>From </a:t>
            </a:r>
            <a:r>
              <a:rPr lang="en-GB" dirty="0"/>
              <a:t>2013, Intelligence has delivered three key products to support inspection colleagues with monitoring care quality: </a:t>
            </a:r>
          </a:p>
          <a:p>
            <a:pPr lvl="0"/>
            <a:r>
              <a:rPr lang="en-GB" b="1" dirty="0"/>
              <a:t>Intelligent Monitoring:</a:t>
            </a:r>
            <a:r>
              <a:rPr lang="en-GB" dirty="0"/>
              <a:t> outputs 2-3 times a year for Acute NHS hospitals, NHS Mental Health providers, ASC, GPs</a:t>
            </a:r>
          </a:p>
          <a:p>
            <a:pPr lvl="0"/>
            <a:r>
              <a:rPr lang="en-GB" b="1" dirty="0"/>
              <a:t>Outliers Panel:</a:t>
            </a:r>
            <a:r>
              <a:rPr lang="en-GB" dirty="0"/>
              <a:t> a monthly panel reviewing mortality and maternity data for Acute NHS hospitals </a:t>
            </a:r>
          </a:p>
          <a:p>
            <a:pPr lvl="0"/>
            <a:r>
              <a:rPr lang="en-GB" b="1" dirty="0"/>
              <a:t>Inspector and manager dashboards:</a:t>
            </a:r>
            <a:r>
              <a:rPr lang="en-GB" dirty="0"/>
              <a:t> CRM dashboards for all sectors which show inspectors and managers key data about the providers and locations they or their team are responsible for, such as safeguarding, enquiries, ongoing inspections, ratings, breaches and enforcement activity </a:t>
            </a:r>
          </a:p>
          <a:p>
            <a:r>
              <a:rPr lang="en-GB" dirty="0"/>
              <a:t> </a:t>
            </a:r>
          </a:p>
          <a:p>
            <a:r>
              <a:rPr lang="en-GB" dirty="0"/>
              <a:t>We are bringing these products together as CQC Insight and expanding the scope, data coverage and analysis, as well as improving the frequency and presentation of the information.</a:t>
            </a:r>
          </a:p>
        </p:txBody>
      </p:sp>
      <p:sp>
        <p:nvSpPr>
          <p:cNvPr id="4" name="Slide Number Placeholder 3"/>
          <p:cNvSpPr>
            <a:spLocks noGrp="1"/>
          </p:cNvSpPr>
          <p:nvPr>
            <p:ph type="sldNum" sz="quarter" idx="10"/>
          </p:nvPr>
        </p:nvSpPr>
        <p:spPr/>
        <p:txBody>
          <a:bodyPr/>
          <a:lstStyle/>
          <a:p>
            <a:fld id="{BC36E001-BE02-4CE4-B85D-7EB593212D56}" type="slidenum">
              <a:rPr lang="en-GB" smtClean="0"/>
              <a:t>5</a:t>
            </a:fld>
            <a:endParaRPr lang="en-GB" dirty="0"/>
          </a:p>
        </p:txBody>
      </p:sp>
    </p:spTree>
    <p:extLst>
      <p:ext uri="{BB962C8B-B14F-4D97-AF65-F5344CB8AC3E}">
        <p14:creationId xmlns:p14="http://schemas.microsoft.com/office/powerpoint/2010/main" val="496455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C36E001-BE02-4CE4-B85D-7EB593212D56}" type="slidenum">
              <a:rPr lang="en-GB" smtClean="0"/>
              <a:t>7</a:t>
            </a:fld>
            <a:endParaRPr lang="en-GB" dirty="0"/>
          </a:p>
        </p:txBody>
      </p:sp>
    </p:spTree>
    <p:extLst>
      <p:ext uri="{BB962C8B-B14F-4D97-AF65-F5344CB8AC3E}">
        <p14:creationId xmlns:p14="http://schemas.microsoft.com/office/powerpoint/2010/main" val="3490180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C36E001-BE02-4CE4-B85D-7EB593212D56}" type="slidenum">
              <a:rPr lang="en-GB" smtClean="0"/>
              <a:t>8</a:t>
            </a:fld>
            <a:endParaRPr lang="en-GB" dirty="0"/>
          </a:p>
        </p:txBody>
      </p:sp>
    </p:spTree>
    <p:extLst>
      <p:ext uri="{BB962C8B-B14F-4D97-AF65-F5344CB8AC3E}">
        <p14:creationId xmlns:p14="http://schemas.microsoft.com/office/powerpoint/2010/main" val="4128053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Arial" charset="0"/>
              <a:ea typeface="ヒラギノ角ゴ Pro W3" pitchFamily="-16" charset="-128"/>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ヒラギノ角ゴ Pro W3" pitchFamily="-16" charset="-128"/>
              </a:defRPr>
            </a:lvl1pPr>
            <a:lvl2pPr marL="737056" indent="-283484">
              <a:defRPr sz="2000">
                <a:solidFill>
                  <a:schemeClr val="tx1"/>
                </a:solidFill>
                <a:latin typeface="Arial" charset="0"/>
                <a:ea typeface="ヒラギノ角ゴ Pro W3" pitchFamily="-16" charset="-128"/>
              </a:defRPr>
            </a:lvl2pPr>
            <a:lvl3pPr marL="1133935" indent="-226787">
              <a:defRPr sz="2000">
                <a:solidFill>
                  <a:schemeClr val="tx1"/>
                </a:solidFill>
                <a:latin typeface="Arial" charset="0"/>
                <a:ea typeface="ヒラギノ角ゴ Pro W3" pitchFamily="-16" charset="-128"/>
              </a:defRPr>
            </a:lvl3pPr>
            <a:lvl4pPr marL="1587509" indent="-226787">
              <a:defRPr sz="2000">
                <a:solidFill>
                  <a:schemeClr val="tx1"/>
                </a:solidFill>
                <a:latin typeface="Arial" charset="0"/>
                <a:ea typeface="ヒラギノ角ゴ Pro W3" pitchFamily="-16" charset="-128"/>
              </a:defRPr>
            </a:lvl4pPr>
            <a:lvl5pPr marL="2041082" indent="-226787">
              <a:defRPr sz="2000">
                <a:solidFill>
                  <a:schemeClr val="tx1"/>
                </a:solidFill>
                <a:latin typeface="Arial" charset="0"/>
                <a:ea typeface="ヒラギノ角ゴ Pro W3" pitchFamily="-16" charset="-128"/>
              </a:defRPr>
            </a:lvl5pPr>
            <a:lvl6pPr marL="2494657" indent="-226787" eaLnBrk="0" fontAlgn="base" hangingPunct="0">
              <a:spcBef>
                <a:spcPct val="0"/>
              </a:spcBef>
              <a:spcAft>
                <a:spcPct val="0"/>
              </a:spcAft>
              <a:defRPr sz="2000">
                <a:solidFill>
                  <a:schemeClr val="tx1"/>
                </a:solidFill>
                <a:latin typeface="Arial" charset="0"/>
                <a:ea typeface="ヒラギノ角ゴ Pro W3" pitchFamily="-16" charset="-128"/>
              </a:defRPr>
            </a:lvl6pPr>
            <a:lvl7pPr marL="2948230" indent="-226787" eaLnBrk="0" fontAlgn="base" hangingPunct="0">
              <a:spcBef>
                <a:spcPct val="0"/>
              </a:spcBef>
              <a:spcAft>
                <a:spcPct val="0"/>
              </a:spcAft>
              <a:defRPr sz="2000">
                <a:solidFill>
                  <a:schemeClr val="tx1"/>
                </a:solidFill>
                <a:latin typeface="Arial" charset="0"/>
                <a:ea typeface="ヒラギノ角ゴ Pro W3" pitchFamily="-16" charset="-128"/>
              </a:defRPr>
            </a:lvl7pPr>
            <a:lvl8pPr marL="3401805" indent="-226787" eaLnBrk="0" fontAlgn="base" hangingPunct="0">
              <a:spcBef>
                <a:spcPct val="0"/>
              </a:spcBef>
              <a:spcAft>
                <a:spcPct val="0"/>
              </a:spcAft>
              <a:defRPr sz="2000">
                <a:solidFill>
                  <a:schemeClr val="tx1"/>
                </a:solidFill>
                <a:latin typeface="Arial" charset="0"/>
                <a:ea typeface="ヒラギノ角ゴ Pro W3" pitchFamily="-16" charset="-128"/>
              </a:defRPr>
            </a:lvl8pPr>
            <a:lvl9pPr marL="3855376" indent="-226787" eaLnBrk="0" fontAlgn="base" hangingPunct="0">
              <a:spcBef>
                <a:spcPct val="0"/>
              </a:spcBef>
              <a:spcAft>
                <a:spcPct val="0"/>
              </a:spcAft>
              <a:defRPr sz="2000">
                <a:solidFill>
                  <a:schemeClr val="tx1"/>
                </a:solidFill>
                <a:latin typeface="Arial" charset="0"/>
                <a:ea typeface="ヒラギノ角ゴ Pro W3" pitchFamily="-16" charset="-128"/>
              </a:defRPr>
            </a:lvl9pPr>
          </a:lstStyle>
          <a:p>
            <a:fld id="{204E5FCD-B9C7-4FBC-851D-23168553772E}" type="slidenum">
              <a:rPr lang="en-GB" altLang="en-US" sz="1200">
                <a:solidFill>
                  <a:srgbClr val="000000"/>
                </a:solidFill>
              </a:rPr>
              <a:pPr/>
              <a:t>9</a:t>
            </a:fld>
            <a:endParaRPr lang="en-GB" altLang="en-US" sz="120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C36E001-BE02-4CE4-B85D-7EB593212D56}" type="slidenum">
              <a:rPr lang="en-GB" smtClean="0"/>
              <a:t>10</a:t>
            </a:fld>
            <a:endParaRPr lang="en-GB" dirty="0"/>
          </a:p>
        </p:txBody>
      </p:sp>
    </p:spTree>
    <p:extLst>
      <p:ext uri="{BB962C8B-B14F-4D97-AF65-F5344CB8AC3E}">
        <p14:creationId xmlns:p14="http://schemas.microsoft.com/office/powerpoint/2010/main" val="38172220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flipV="1">
            <a:off x="449263" y="1528763"/>
            <a:ext cx="6118225" cy="2159000"/>
          </a:xfrm>
          <a:prstGeom prst="roundRect">
            <a:avLst>
              <a:gd name="adj" fmla="val 4407"/>
            </a:avLst>
          </a:prstGeom>
          <a:solidFill>
            <a:srgbClr val="5F2861"/>
          </a:solidFill>
          <a:ln>
            <a:noFill/>
          </a:ln>
          <a:extLst>
            <a:ext uri="{91240B29-F687-4F45-9708-019B960494DF}">
              <a14:hiddenLine xmlns:a14="http://schemas.microsoft.com/office/drawing/2010/main" w="9525">
                <a:solidFill>
                  <a:schemeClr val="tx1"/>
                </a:solidFill>
                <a:round/>
                <a:headEnd/>
                <a:tailEnd/>
              </a14:hiddenLine>
            </a:ext>
          </a:extLst>
        </p:spPr>
        <p:txBody>
          <a:bodyPr wrap="none" lIns="91394" tIns="45698" rIns="91394" bIns="45698" anchor="ctr"/>
          <a:lstStyle>
            <a:lvl1pPr>
              <a:defRPr sz="2400">
                <a:solidFill>
                  <a:schemeClr val="tx1"/>
                </a:solidFill>
                <a:latin typeface="Arial" charset="0"/>
                <a:ea typeface="ヒラギノ角ゴ Pro W3" pitchFamily="-16" charset="-128"/>
              </a:defRPr>
            </a:lvl1pPr>
            <a:lvl2pPr marL="742950" indent="-285750">
              <a:defRPr sz="2400">
                <a:solidFill>
                  <a:schemeClr val="tx1"/>
                </a:solidFill>
                <a:latin typeface="Arial" charset="0"/>
                <a:ea typeface="ヒラギノ角ゴ Pro W3" pitchFamily="-16" charset="-128"/>
              </a:defRPr>
            </a:lvl2pPr>
            <a:lvl3pPr marL="1143000" indent="-228600">
              <a:defRPr sz="2400">
                <a:solidFill>
                  <a:schemeClr val="tx1"/>
                </a:solidFill>
                <a:latin typeface="Arial" charset="0"/>
                <a:ea typeface="ヒラギノ角ゴ Pro W3" pitchFamily="-16" charset="-128"/>
              </a:defRPr>
            </a:lvl3pPr>
            <a:lvl4pPr marL="1600200" indent="-228600">
              <a:defRPr sz="2400">
                <a:solidFill>
                  <a:schemeClr val="tx1"/>
                </a:solidFill>
                <a:latin typeface="Arial" charset="0"/>
                <a:ea typeface="ヒラギノ角ゴ Pro W3" pitchFamily="-16" charset="-128"/>
              </a:defRPr>
            </a:lvl4pPr>
            <a:lvl5pPr marL="2057400" indent="-228600">
              <a:defRPr sz="2400">
                <a:solidFill>
                  <a:schemeClr val="tx1"/>
                </a:solidFill>
                <a:latin typeface="Arial" charset="0"/>
                <a:ea typeface="ヒラギノ角ゴ Pro W3" pitchFamily="-16"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16"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16"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16"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16" charset="-128"/>
              </a:defRPr>
            </a:lvl9pPr>
          </a:lstStyle>
          <a:p>
            <a:pPr eaLnBrk="0" fontAlgn="base" hangingPunct="0">
              <a:spcBef>
                <a:spcPct val="0"/>
              </a:spcBef>
              <a:spcAft>
                <a:spcPct val="0"/>
              </a:spcAft>
              <a:defRPr/>
            </a:pPr>
            <a:endParaRPr lang="en-GB" altLang="en-US" dirty="0" smtClean="0">
              <a:solidFill>
                <a:srgbClr val="000000"/>
              </a:solidFill>
            </a:endParaRPr>
          </a:p>
        </p:txBody>
      </p:sp>
      <p:pic>
        <p:nvPicPr>
          <p:cNvPr id="5" name="Picture 8" descr="CQC_logo_CMY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 y="457204"/>
            <a:ext cx="27051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647700" y="1676400"/>
            <a:ext cx="5715000" cy="990600"/>
          </a:xfrm>
        </p:spPr>
        <p:txBody>
          <a:bodyPr anchor="t"/>
          <a:lstStyle>
            <a:lvl1pPr>
              <a:defRPr sz="3500"/>
            </a:lvl1pPr>
          </a:lstStyle>
          <a:p>
            <a:pPr lvl="0"/>
            <a:r>
              <a:rPr lang="en-US" noProof="0" smtClean="0"/>
              <a:t>Click to edit Master title style</a:t>
            </a:r>
          </a:p>
        </p:txBody>
      </p:sp>
      <p:sp>
        <p:nvSpPr>
          <p:cNvPr id="7173" name="Rectangle 5"/>
          <p:cNvSpPr>
            <a:spLocks noGrp="1" noChangeArrowheads="1"/>
          </p:cNvSpPr>
          <p:nvPr>
            <p:ph type="subTitle" sz="quarter" idx="1"/>
          </p:nvPr>
        </p:nvSpPr>
        <p:spPr>
          <a:xfrm>
            <a:off x="647700" y="2895600"/>
            <a:ext cx="3657600" cy="3810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bg1"/>
                </a:solidFill>
              </a:defRPr>
            </a:lvl1pPr>
          </a:lstStyle>
          <a:p>
            <a:pPr lvl="0"/>
            <a:r>
              <a:rPr lang="en-US" noProof="0" smtClean="0"/>
              <a:t>Click to edit Master subtitle style</a:t>
            </a:r>
          </a:p>
        </p:txBody>
      </p:sp>
    </p:spTree>
    <p:extLst>
      <p:ext uri="{BB962C8B-B14F-4D97-AF65-F5344CB8AC3E}">
        <p14:creationId xmlns:p14="http://schemas.microsoft.com/office/powerpoint/2010/main" val="34506671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sldNum" sz="quarter" idx="10"/>
          </p:nvPr>
        </p:nvSpPr>
        <p:spPr>
          <a:ln/>
        </p:spPr>
        <p:txBody>
          <a:bodyPr/>
          <a:lstStyle>
            <a:lvl1pPr>
              <a:defRPr/>
            </a:lvl1pPr>
          </a:lstStyle>
          <a:p>
            <a:pPr>
              <a:defRPr/>
            </a:pPr>
            <a:fld id="{B2DB48C0-31E2-451D-91B2-511B6302C171}" type="slidenum">
              <a:rPr lang="en-US"/>
              <a:pPr>
                <a:defRPr/>
              </a:pPr>
              <a:t>‹#›</a:t>
            </a:fld>
            <a:endParaRPr lang="en-US" sz="1400" dirty="0">
              <a:solidFill>
                <a:srgbClr val="6D2E69"/>
              </a:solidFill>
            </a:endParaRPr>
          </a:p>
        </p:txBody>
      </p:sp>
    </p:spTree>
    <p:extLst>
      <p:ext uri="{BB962C8B-B14F-4D97-AF65-F5344CB8AC3E}">
        <p14:creationId xmlns:p14="http://schemas.microsoft.com/office/powerpoint/2010/main" val="107034502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1600" y="485775"/>
            <a:ext cx="1933575" cy="56308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47700" y="485775"/>
            <a:ext cx="5651500" cy="56308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sldNum" sz="quarter" idx="10"/>
          </p:nvPr>
        </p:nvSpPr>
        <p:spPr>
          <a:ln/>
        </p:spPr>
        <p:txBody>
          <a:bodyPr/>
          <a:lstStyle>
            <a:lvl1pPr>
              <a:defRPr/>
            </a:lvl1pPr>
          </a:lstStyle>
          <a:p>
            <a:pPr>
              <a:defRPr/>
            </a:pPr>
            <a:fld id="{5EEB683C-2331-4AD6-9B9C-6693D09AD047}" type="slidenum">
              <a:rPr lang="en-US"/>
              <a:pPr>
                <a:defRPr/>
              </a:pPr>
              <a:t>‹#›</a:t>
            </a:fld>
            <a:endParaRPr lang="en-US" sz="1400" dirty="0">
              <a:solidFill>
                <a:srgbClr val="6D2E69"/>
              </a:solidFill>
            </a:endParaRPr>
          </a:p>
        </p:txBody>
      </p:sp>
    </p:spTree>
    <p:extLst>
      <p:ext uri="{BB962C8B-B14F-4D97-AF65-F5344CB8AC3E}">
        <p14:creationId xmlns:p14="http://schemas.microsoft.com/office/powerpoint/2010/main" val="76781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3698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AutoShape 145"/>
          <p:cNvSpPr>
            <a:spLocks noChangeArrowheads="1"/>
          </p:cNvSpPr>
          <p:nvPr/>
        </p:nvSpPr>
        <p:spPr bwMode="ltGray">
          <a:xfrm flipV="1">
            <a:off x="449263" y="2043113"/>
            <a:ext cx="6118225" cy="2159000"/>
          </a:xfrm>
          <a:prstGeom prst="roundRect">
            <a:avLst>
              <a:gd name="adj" fmla="val 4407"/>
            </a:avLst>
          </a:prstGeom>
          <a:solidFill>
            <a:srgbClr val="5F286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defTabSz="914400" fontAlgn="base">
              <a:spcBef>
                <a:spcPct val="0"/>
              </a:spcBef>
              <a:spcAft>
                <a:spcPct val="0"/>
              </a:spcAft>
            </a:pPr>
            <a:endParaRPr lang="en-US" sz="1600">
              <a:solidFill>
                <a:srgbClr val="000000"/>
              </a:solidFill>
            </a:endParaRPr>
          </a:p>
        </p:txBody>
      </p:sp>
      <p:pic>
        <p:nvPicPr>
          <p:cNvPr id="5" name="Picture 146" descr="CQC_logo_CMYK"/>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47700" y="971550"/>
            <a:ext cx="27051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McK Title Elements" hidden="1"/>
          <p:cNvGrpSpPr>
            <a:grpSpLocks/>
          </p:cNvGrpSpPr>
          <p:nvPr/>
        </p:nvGrpSpPr>
        <p:grpSpPr bwMode="auto">
          <a:xfrm>
            <a:off x="647700" y="5246688"/>
            <a:ext cx="5035550" cy="493712"/>
            <a:chOff x="1663" y="3106"/>
            <a:chExt cx="3109" cy="305"/>
          </a:xfrm>
        </p:grpSpPr>
        <p:sp>
          <p:nvSpPr>
            <p:cNvPr id="7" name="McK Document type"/>
            <p:cNvSpPr txBox="1">
              <a:spLocks noChangeArrowheads="1"/>
            </p:cNvSpPr>
            <p:nvPr/>
          </p:nvSpPr>
          <p:spPr bwMode="gray">
            <a:xfrm>
              <a:off x="1663" y="3106"/>
              <a:ext cx="3109" cy="136"/>
            </a:xfrm>
            <a:prstGeom prst="rect">
              <a:avLst/>
            </a:prstGeom>
            <a:noFill/>
            <a:ln>
              <a:noFill/>
            </a:ln>
            <a:effectLs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smtClean="0">
                  <a:solidFill>
                    <a:srgbClr val="000000"/>
                  </a:solidFill>
                  <a:latin typeface="Arial"/>
                </a:rPr>
                <a:t>Document type</a:t>
              </a:r>
            </a:p>
          </p:txBody>
        </p:sp>
        <p:sp>
          <p:nvSpPr>
            <p:cNvPr id="8" name="McK Date"/>
            <p:cNvSpPr txBox="1">
              <a:spLocks noChangeArrowheads="1"/>
            </p:cNvSpPr>
            <p:nvPr/>
          </p:nvSpPr>
          <p:spPr bwMode="gray">
            <a:xfrm>
              <a:off x="1663" y="3275"/>
              <a:ext cx="3109" cy="136"/>
            </a:xfrm>
            <a:prstGeom prst="rect">
              <a:avLst/>
            </a:prstGeom>
            <a:noFill/>
            <a:ln>
              <a:noFill/>
            </a:ln>
            <a:effectLs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smtClean="0">
                  <a:solidFill>
                    <a:srgbClr val="000000"/>
                  </a:solidFill>
                  <a:latin typeface="Arial"/>
                </a:rPr>
                <a:t>Date</a:t>
              </a:r>
            </a:p>
          </p:txBody>
        </p:sp>
      </p:grpSp>
      <p:sp>
        <p:nvSpPr>
          <p:cNvPr id="13315" name="Rectangle 1027"/>
          <p:cNvSpPr>
            <a:spLocks noGrp="1" noChangeArrowheads="1"/>
          </p:cNvSpPr>
          <p:nvPr>
            <p:ph type="subTitle" idx="1"/>
          </p:nvPr>
        </p:nvSpPr>
        <p:spPr bwMode="auto">
          <a:xfrm>
            <a:off x="647700" y="3391906"/>
            <a:ext cx="5708275" cy="307777"/>
          </a:xfrm>
        </p:spPr>
        <p:txBody>
          <a:bodyPr/>
          <a:lstStyle>
            <a:lvl1pPr>
              <a:defRPr sz="2000" baseline="0">
                <a:solidFill>
                  <a:schemeClr val="bg1"/>
                </a:solidFill>
                <a:latin typeface="+mj-lt"/>
                <a:ea typeface="+mj-ea"/>
              </a:defRPr>
            </a:lvl1pPr>
          </a:lstStyle>
          <a:p>
            <a:pPr lvl="0"/>
            <a:r>
              <a:rPr lang="en-GB" noProof="0" smtClean="0"/>
              <a:t>Click to edit Master subtitle style</a:t>
            </a:r>
            <a:endParaRPr lang="en-US" noProof="0" dirty="0" smtClean="0"/>
          </a:p>
        </p:txBody>
      </p:sp>
      <p:sp>
        <p:nvSpPr>
          <p:cNvPr id="13314" name="Rectangle 1026"/>
          <p:cNvSpPr>
            <a:spLocks noGrp="1" noChangeArrowheads="1"/>
          </p:cNvSpPr>
          <p:nvPr>
            <p:ph type="ctrTitle"/>
          </p:nvPr>
        </p:nvSpPr>
        <p:spPr bwMode="auto">
          <a:xfrm>
            <a:off x="647700" y="2190588"/>
            <a:ext cx="5708275" cy="538609"/>
          </a:xfrm>
          <a:prstGeom prst="rect">
            <a:avLst/>
          </a:prstGeom>
        </p:spPr>
        <p:txBody>
          <a:bodyPr anchor="t"/>
          <a:lstStyle>
            <a:lvl1pPr>
              <a:defRPr sz="3500" b="0" baseline="0">
                <a:solidFill>
                  <a:schemeClr val="bg1"/>
                </a:solidFill>
                <a:latin typeface="+mj-lt"/>
                <a:ea typeface="+mj-ea"/>
              </a:defRPr>
            </a:lvl1pPr>
          </a:lstStyle>
          <a:p>
            <a:pPr lvl="0"/>
            <a:r>
              <a:rPr lang="en-GB" noProof="0" smtClean="0"/>
              <a:t>Click to edit Master title style</a:t>
            </a:r>
            <a:endParaRPr lang="en-US" noProof="0" dirty="0" smtClean="0"/>
          </a:p>
        </p:txBody>
      </p:sp>
    </p:spTree>
    <p:extLst>
      <p:ext uri="{BB962C8B-B14F-4D97-AF65-F5344CB8AC3E}">
        <p14:creationId xmlns:p14="http://schemas.microsoft.com/office/powerpoint/2010/main" val="265097641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449263"/>
            <a:ext cx="8189664" cy="649287"/>
          </a:xfrm>
        </p:spPr>
        <p:txBody>
          <a:bodyPr/>
          <a:lstStyle/>
          <a:p>
            <a:r>
              <a:rPr lang="en-GB" smtClean="0"/>
              <a:t>Click to edit Master title style</a:t>
            </a:r>
            <a:endParaRPr lang="en-GB" dirty="0"/>
          </a:p>
        </p:txBody>
      </p:sp>
      <p:sp>
        <p:nvSpPr>
          <p:cNvPr id="3" name="Content Placeholder 2"/>
          <p:cNvSpPr>
            <a:spLocks noGrp="1"/>
          </p:cNvSpPr>
          <p:nvPr>
            <p:ph idx="1"/>
          </p:nvPr>
        </p:nvSpPr>
        <p:spPr>
          <a:xfrm>
            <a:off x="367630" y="1769877"/>
            <a:ext cx="2618325" cy="861774"/>
          </a:xfrm>
          <a:ln>
            <a:noFill/>
          </a:ln>
        </p:spPr>
        <p:txBody>
          <a:bodyPr/>
          <a:lstStyle>
            <a:lvl2pPr>
              <a:defRPr sz="1400"/>
            </a:lvl2pPr>
            <a:lvl3pPr>
              <a:defRPr sz="1400"/>
            </a:lvl3pPr>
            <a:lvl4pPr>
              <a:defRPr sz="1400"/>
            </a:lvl4pPr>
            <a:lvl5pPr>
              <a:defRPr sz="1400"/>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p:txBody>
      </p:sp>
      <p:sp>
        <p:nvSpPr>
          <p:cNvPr id="4" name="Content Placeholder 2"/>
          <p:cNvSpPr>
            <a:spLocks noGrp="1"/>
          </p:cNvSpPr>
          <p:nvPr>
            <p:ph idx="10"/>
          </p:nvPr>
        </p:nvSpPr>
        <p:spPr>
          <a:xfrm>
            <a:off x="3177811" y="1775138"/>
            <a:ext cx="2618325" cy="861774"/>
          </a:xfrm>
        </p:spPr>
        <p:txBody>
          <a:bodyPr/>
          <a:lstStyle>
            <a:lvl2pPr>
              <a:defRPr sz="1400"/>
            </a:lvl2pPr>
            <a:lvl3pPr>
              <a:defRPr sz="1400"/>
            </a:lvl3pPr>
            <a:lvl4pPr>
              <a:defRPr sz="1400"/>
            </a:lvl4pPr>
            <a:lvl5pPr>
              <a:defRPr sz="1400"/>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p:txBody>
      </p:sp>
      <p:sp>
        <p:nvSpPr>
          <p:cNvPr id="5" name="Content Placeholder 2"/>
          <p:cNvSpPr>
            <a:spLocks noGrp="1"/>
          </p:cNvSpPr>
          <p:nvPr>
            <p:ph idx="11"/>
          </p:nvPr>
        </p:nvSpPr>
        <p:spPr>
          <a:xfrm>
            <a:off x="5986123" y="1775138"/>
            <a:ext cx="2618325" cy="861774"/>
          </a:xfrm>
        </p:spPr>
        <p:txBody>
          <a:bodyPr/>
          <a:lstStyle>
            <a:lvl2pPr>
              <a:defRPr sz="1400"/>
            </a:lvl2pPr>
            <a:lvl3pPr>
              <a:defRPr sz="1400"/>
            </a:lvl3pPr>
            <a:lvl4pPr>
              <a:defRPr sz="1400"/>
            </a:lvl4pPr>
            <a:lvl5pPr>
              <a:defRPr sz="1400"/>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p:txBody>
      </p:sp>
      <p:sp>
        <p:nvSpPr>
          <p:cNvPr id="10" name="Text Placeholder 9"/>
          <p:cNvSpPr>
            <a:spLocks noGrp="1"/>
          </p:cNvSpPr>
          <p:nvPr>
            <p:ph type="body" sz="quarter" idx="12"/>
          </p:nvPr>
        </p:nvSpPr>
        <p:spPr>
          <a:xfrm>
            <a:off x="367604" y="1277434"/>
            <a:ext cx="2617788" cy="492443"/>
          </a:xfrm>
          <a:solidFill>
            <a:schemeClr val="accent2"/>
          </a:solidFill>
        </p:spPr>
        <p:txBody>
          <a:bodyPr/>
          <a:lstStyle>
            <a:lvl1pPr algn="ctr">
              <a:buNone/>
              <a:defRPr b="1"/>
            </a:lvl1pPr>
          </a:lstStyle>
          <a:p>
            <a:pPr lvl="0"/>
            <a:r>
              <a:rPr lang="en-GB" smtClean="0"/>
              <a:t>Click to edit Master text styles</a:t>
            </a:r>
          </a:p>
        </p:txBody>
      </p:sp>
      <p:sp>
        <p:nvSpPr>
          <p:cNvPr id="12" name="Text Placeholder 9"/>
          <p:cNvSpPr>
            <a:spLocks noGrp="1"/>
          </p:cNvSpPr>
          <p:nvPr>
            <p:ph type="body" sz="quarter" idx="13"/>
          </p:nvPr>
        </p:nvSpPr>
        <p:spPr>
          <a:xfrm>
            <a:off x="3203848" y="1277434"/>
            <a:ext cx="2617788" cy="492443"/>
          </a:xfrm>
          <a:solidFill>
            <a:schemeClr val="accent2"/>
          </a:solidFill>
        </p:spPr>
        <p:txBody>
          <a:bodyPr/>
          <a:lstStyle>
            <a:lvl1pPr algn="ctr">
              <a:buNone/>
              <a:defRPr b="1"/>
            </a:lvl1pPr>
          </a:lstStyle>
          <a:p>
            <a:pPr lvl="0"/>
            <a:r>
              <a:rPr lang="en-GB" smtClean="0"/>
              <a:t>Click to edit Master text styles</a:t>
            </a:r>
          </a:p>
        </p:txBody>
      </p:sp>
      <p:sp>
        <p:nvSpPr>
          <p:cNvPr id="13" name="Text Placeholder 9"/>
          <p:cNvSpPr>
            <a:spLocks noGrp="1"/>
          </p:cNvSpPr>
          <p:nvPr>
            <p:ph type="body" sz="quarter" idx="14"/>
          </p:nvPr>
        </p:nvSpPr>
        <p:spPr>
          <a:xfrm>
            <a:off x="6012160" y="1277434"/>
            <a:ext cx="2617788" cy="492443"/>
          </a:xfrm>
          <a:solidFill>
            <a:schemeClr val="accent2"/>
          </a:solidFill>
        </p:spPr>
        <p:txBody>
          <a:bodyPr/>
          <a:lstStyle>
            <a:lvl1pPr algn="ctr">
              <a:buNone/>
              <a:defRPr b="1"/>
            </a:lvl1pPr>
          </a:lstStyle>
          <a:p>
            <a:pPr lvl="0"/>
            <a:r>
              <a:rPr lang="en-GB" smtClean="0"/>
              <a:t>Click to edit Master text styles</a:t>
            </a:r>
          </a:p>
        </p:txBody>
      </p:sp>
    </p:spTree>
    <p:extLst>
      <p:ext uri="{BB962C8B-B14F-4D97-AF65-F5344CB8AC3E}">
        <p14:creationId xmlns:p14="http://schemas.microsoft.com/office/powerpoint/2010/main" val="273012406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449263"/>
            <a:ext cx="8189664" cy="649287"/>
          </a:xfrm>
        </p:spPr>
        <p:txBody>
          <a:bodyPr/>
          <a:lstStyle/>
          <a:p>
            <a:r>
              <a:rPr lang="en-GB" smtClean="0"/>
              <a:t>Click to edit Master title style</a:t>
            </a:r>
            <a:endParaRPr lang="en-GB" dirty="0"/>
          </a:p>
        </p:txBody>
      </p:sp>
      <p:sp>
        <p:nvSpPr>
          <p:cNvPr id="3" name="Content Placeholder 2"/>
          <p:cNvSpPr>
            <a:spLocks noGrp="1"/>
          </p:cNvSpPr>
          <p:nvPr>
            <p:ph idx="1"/>
          </p:nvPr>
        </p:nvSpPr>
        <p:spPr>
          <a:xfrm>
            <a:off x="367630" y="1697869"/>
            <a:ext cx="3890103" cy="861774"/>
          </a:xfrm>
          <a:ln>
            <a:noFill/>
          </a:ln>
        </p:spPr>
        <p:txBody>
          <a:bodyPr/>
          <a:lstStyle>
            <a:lvl2pPr>
              <a:defRPr sz="1400"/>
            </a:lvl2pPr>
            <a:lvl3pPr>
              <a:defRPr sz="1400"/>
            </a:lvl3pPr>
            <a:lvl4pPr>
              <a:defRPr sz="1400"/>
            </a:lvl4pPr>
            <a:lvl5pPr>
              <a:defRPr sz="1400"/>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p:txBody>
      </p:sp>
      <p:sp>
        <p:nvSpPr>
          <p:cNvPr id="4" name="Content Placeholder 2"/>
          <p:cNvSpPr>
            <a:spLocks noGrp="1"/>
          </p:cNvSpPr>
          <p:nvPr>
            <p:ph idx="10"/>
          </p:nvPr>
        </p:nvSpPr>
        <p:spPr>
          <a:xfrm>
            <a:off x="4689979" y="1703130"/>
            <a:ext cx="3890103" cy="861774"/>
          </a:xfrm>
        </p:spPr>
        <p:txBody>
          <a:bodyPr/>
          <a:lstStyle>
            <a:lvl2pPr>
              <a:defRPr sz="1400"/>
            </a:lvl2pPr>
            <a:lvl3pPr>
              <a:defRPr sz="1400"/>
            </a:lvl3pPr>
            <a:lvl4pPr>
              <a:defRPr sz="1400"/>
            </a:lvl4pPr>
            <a:lvl5pPr>
              <a:defRPr sz="1400"/>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p:txBody>
      </p:sp>
      <p:sp>
        <p:nvSpPr>
          <p:cNvPr id="9" name="Text Placeholder 9"/>
          <p:cNvSpPr>
            <a:spLocks noGrp="1"/>
          </p:cNvSpPr>
          <p:nvPr>
            <p:ph type="body" sz="quarter" idx="12"/>
          </p:nvPr>
        </p:nvSpPr>
        <p:spPr>
          <a:xfrm>
            <a:off x="367604" y="1454587"/>
            <a:ext cx="3916364" cy="246221"/>
          </a:xfrm>
          <a:solidFill>
            <a:schemeClr val="accent2"/>
          </a:solidFill>
        </p:spPr>
        <p:txBody>
          <a:bodyPr/>
          <a:lstStyle>
            <a:lvl1pPr algn="ctr">
              <a:buNone/>
              <a:defRPr b="1"/>
            </a:lvl1pPr>
          </a:lstStyle>
          <a:p>
            <a:pPr lvl="0"/>
            <a:r>
              <a:rPr lang="en-GB" smtClean="0"/>
              <a:t>Click to edit Master text styles</a:t>
            </a:r>
          </a:p>
        </p:txBody>
      </p:sp>
      <p:sp>
        <p:nvSpPr>
          <p:cNvPr id="10" name="Text Placeholder 9"/>
          <p:cNvSpPr>
            <a:spLocks noGrp="1"/>
          </p:cNvSpPr>
          <p:nvPr>
            <p:ph type="body" sz="quarter" idx="13"/>
          </p:nvPr>
        </p:nvSpPr>
        <p:spPr>
          <a:xfrm>
            <a:off x="4663718" y="1454587"/>
            <a:ext cx="3916364" cy="246221"/>
          </a:xfrm>
          <a:solidFill>
            <a:schemeClr val="accent2"/>
          </a:solidFill>
        </p:spPr>
        <p:txBody>
          <a:bodyPr/>
          <a:lstStyle>
            <a:lvl1pPr algn="ctr">
              <a:buNone/>
              <a:defRPr b="1"/>
            </a:lvl1pPr>
          </a:lstStyle>
          <a:p>
            <a:pPr lvl="0"/>
            <a:r>
              <a:rPr lang="en-GB" smtClean="0"/>
              <a:t>Click to edit Master text styles</a:t>
            </a:r>
          </a:p>
        </p:txBody>
      </p:sp>
    </p:spTree>
    <p:extLst>
      <p:ext uri="{BB962C8B-B14F-4D97-AF65-F5344CB8AC3E}">
        <p14:creationId xmlns:p14="http://schemas.microsoft.com/office/powerpoint/2010/main" val="142165946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4" name="Text Placeholder 3"/>
          <p:cNvSpPr>
            <a:spLocks noGrp="1"/>
          </p:cNvSpPr>
          <p:nvPr>
            <p:ph type="body" sz="quarter" idx="10"/>
          </p:nvPr>
        </p:nvSpPr>
        <p:spPr>
          <a:xfrm>
            <a:off x="395486" y="1268760"/>
            <a:ext cx="8208962" cy="4391025"/>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252191169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914400" fontAlgn="base">
              <a:spcBef>
                <a:spcPct val="0"/>
              </a:spcBef>
              <a:spcAft>
                <a:spcPct val="0"/>
              </a:spcAft>
            </a:pPr>
            <a:fld id="{2855E56B-4DBB-4206-8EFA-FF14D7445CEA}" type="datetimeFigureOut">
              <a:rPr lang="en-GB" smtClean="0">
                <a:solidFill>
                  <a:srgbClr val="000000"/>
                </a:solidFill>
              </a:rPr>
              <a:pPr defTabSz="914400" fontAlgn="base">
                <a:spcBef>
                  <a:spcPct val="0"/>
                </a:spcBef>
                <a:spcAft>
                  <a:spcPct val="0"/>
                </a:spcAft>
              </a:pPr>
              <a:t>21/09/2016</a:t>
            </a:fld>
            <a:endParaRPr lang="en-GB">
              <a:solidFill>
                <a:srgbClr val="000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914400" fontAlgn="base">
              <a:spcBef>
                <a:spcPct val="0"/>
              </a:spcBef>
              <a:spcAft>
                <a:spcPct val="0"/>
              </a:spcAft>
            </a:pPr>
            <a:endParaRPr lang="en-GB">
              <a:solidFill>
                <a:srgbClr val="000000"/>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914400" fontAlgn="base">
              <a:spcBef>
                <a:spcPct val="0"/>
              </a:spcBef>
              <a:spcAft>
                <a:spcPct val="0"/>
              </a:spcAft>
            </a:pPr>
            <a:fld id="{6B5F0F24-7D2A-4E1F-9B26-CF6D7D45AD0D}" type="slidenum">
              <a:rPr lang="en-GB" smtClean="0">
                <a:solidFill>
                  <a:srgbClr val="000000"/>
                </a:solidFill>
              </a:rPr>
              <a:pPr defTabSz="914400" fontAlgn="base">
                <a:spcBef>
                  <a:spcPct val="0"/>
                </a:spcBef>
                <a:spcAft>
                  <a:spcPct val="0"/>
                </a:spcAft>
              </a:pPr>
              <a:t>‹#›</a:t>
            </a:fld>
            <a:endParaRPr lang="en-GB">
              <a:solidFill>
                <a:srgbClr val="000000"/>
              </a:solidFill>
            </a:endParaRPr>
          </a:p>
        </p:txBody>
      </p:sp>
    </p:spTree>
    <p:extLst>
      <p:ext uri="{BB962C8B-B14F-4D97-AF65-F5344CB8AC3E}">
        <p14:creationId xmlns:p14="http://schemas.microsoft.com/office/powerpoint/2010/main" val="12606468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841250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7"/>
            <a:ext cx="7772400" cy="1500187"/>
          </a:xfrm>
        </p:spPr>
        <p:txBody>
          <a:bodyPr anchor="b"/>
          <a:lstStyle>
            <a:lvl1pPr marL="0" indent="0">
              <a:buNone/>
              <a:defRPr sz="2000"/>
            </a:lvl1pPr>
            <a:lvl2pPr marL="456973" indent="0">
              <a:buNone/>
              <a:defRPr sz="1800"/>
            </a:lvl2pPr>
            <a:lvl3pPr marL="913946" indent="0">
              <a:buNone/>
              <a:defRPr sz="1600"/>
            </a:lvl3pPr>
            <a:lvl4pPr marL="1370918" indent="0">
              <a:buNone/>
              <a:defRPr sz="1400"/>
            </a:lvl4pPr>
            <a:lvl5pPr marL="1827891" indent="0">
              <a:buNone/>
              <a:defRPr sz="1400"/>
            </a:lvl5pPr>
            <a:lvl6pPr marL="2284864" indent="0">
              <a:buNone/>
              <a:defRPr sz="1400"/>
            </a:lvl6pPr>
            <a:lvl7pPr marL="2741837" indent="0">
              <a:buNone/>
              <a:defRPr sz="1400"/>
            </a:lvl7pPr>
            <a:lvl8pPr marL="3198810" indent="0">
              <a:buNone/>
              <a:defRPr sz="1400"/>
            </a:lvl8pPr>
            <a:lvl9pPr marL="3655782"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9C8FC5EA-909B-4015-978E-AC79EBA431D9}" type="slidenum">
              <a:rPr lang="en-US"/>
              <a:pPr>
                <a:defRPr/>
              </a:pPr>
              <a:t>‹#›</a:t>
            </a:fld>
            <a:endParaRPr lang="en-US" sz="1400" dirty="0">
              <a:solidFill>
                <a:srgbClr val="6D2E69"/>
              </a:solidFill>
            </a:endParaRPr>
          </a:p>
        </p:txBody>
      </p:sp>
    </p:spTree>
    <p:extLst>
      <p:ext uri="{BB962C8B-B14F-4D97-AF65-F5344CB8AC3E}">
        <p14:creationId xmlns:p14="http://schemas.microsoft.com/office/powerpoint/2010/main" val="34150228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47700" y="1798638"/>
            <a:ext cx="3792538"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92642" y="1798638"/>
            <a:ext cx="3792537"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sldNum" sz="quarter" idx="10"/>
          </p:nvPr>
        </p:nvSpPr>
        <p:spPr>
          <a:ln/>
        </p:spPr>
        <p:txBody>
          <a:bodyPr/>
          <a:lstStyle>
            <a:lvl1pPr>
              <a:defRPr/>
            </a:lvl1pPr>
          </a:lstStyle>
          <a:p>
            <a:pPr>
              <a:defRPr/>
            </a:pPr>
            <a:fld id="{02C5B33F-07DC-46A4-891E-5C83281364D2}" type="slidenum">
              <a:rPr lang="en-US"/>
              <a:pPr>
                <a:defRPr/>
              </a:pPr>
              <a:t>‹#›</a:t>
            </a:fld>
            <a:endParaRPr lang="en-US" sz="1400" dirty="0">
              <a:solidFill>
                <a:srgbClr val="6D2E69"/>
              </a:solidFill>
            </a:endParaRPr>
          </a:p>
        </p:txBody>
      </p:sp>
    </p:spTree>
    <p:extLst>
      <p:ext uri="{BB962C8B-B14F-4D97-AF65-F5344CB8AC3E}">
        <p14:creationId xmlns:p14="http://schemas.microsoft.com/office/powerpoint/2010/main" val="1099789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6973" indent="0">
              <a:buNone/>
              <a:defRPr sz="2000" b="1"/>
            </a:lvl2pPr>
            <a:lvl3pPr marL="913946" indent="0">
              <a:buNone/>
              <a:defRPr sz="1800" b="1"/>
            </a:lvl3pPr>
            <a:lvl4pPr marL="1370918" indent="0">
              <a:buNone/>
              <a:defRPr sz="1600" b="1"/>
            </a:lvl4pPr>
            <a:lvl5pPr marL="1827891" indent="0">
              <a:buNone/>
              <a:defRPr sz="1600" b="1"/>
            </a:lvl5pPr>
            <a:lvl6pPr marL="2284864" indent="0">
              <a:buNone/>
              <a:defRPr sz="1600" b="1"/>
            </a:lvl6pPr>
            <a:lvl7pPr marL="2741837" indent="0">
              <a:buNone/>
              <a:defRPr sz="1600" b="1"/>
            </a:lvl7pPr>
            <a:lvl8pPr marL="3198810" indent="0">
              <a:buNone/>
              <a:defRPr sz="1600" b="1"/>
            </a:lvl8pPr>
            <a:lvl9pPr marL="3655782"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6973" indent="0">
              <a:buNone/>
              <a:defRPr sz="2000" b="1"/>
            </a:lvl2pPr>
            <a:lvl3pPr marL="913946" indent="0">
              <a:buNone/>
              <a:defRPr sz="1800" b="1"/>
            </a:lvl3pPr>
            <a:lvl4pPr marL="1370918" indent="0">
              <a:buNone/>
              <a:defRPr sz="1600" b="1"/>
            </a:lvl4pPr>
            <a:lvl5pPr marL="1827891" indent="0">
              <a:buNone/>
              <a:defRPr sz="1600" b="1"/>
            </a:lvl5pPr>
            <a:lvl6pPr marL="2284864" indent="0">
              <a:buNone/>
              <a:defRPr sz="1600" b="1"/>
            </a:lvl6pPr>
            <a:lvl7pPr marL="2741837" indent="0">
              <a:buNone/>
              <a:defRPr sz="1600" b="1"/>
            </a:lvl7pPr>
            <a:lvl8pPr marL="3198810" indent="0">
              <a:buNone/>
              <a:defRPr sz="1600" b="1"/>
            </a:lvl8pPr>
            <a:lvl9pPr marL="3655782"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sldNum" sz="quarter" idx="10"/>
          </p:nvPr>
        </p:nvSpPr>
        <p:spPr>
          <a:ln/>
        </p:spPr>
        <p:txBody>
          <a:bodyPr/>
          <a:lstStyle>
            <a:lvl1pPr>
              <a:defRPr/>
            </a:lvl1pPr>
          </a:lstStyle>
          <a:p>
            <a:pPr>
              <a:defRPr/>
            </a:pPr>
            <a:fld id="{08225AA7-B457-4BE8-9E5A-4BF6B1A34E2A}" type="slidenum">
              <a:rPr lang="en-US"/>
              <a:pPr>
                <a:defRPr/>
              </a:pPr>
              <a:t>‹#›</a:t>
            </a:fld>
            <a:endParaRPr lang="en-US" sz="1400" dirty="0">
              <a:solidFill>
                <a:srgbClr val="6D2E69"/>
              </a:solidFill>
            </a:endParaRPr>
          </a:p>
        </p:txBody>
      </p:sp>
    </p:spTree>
    <p:extLst>
      <p:ext uri="{BB962C8B-B14F-4D97-AF65-F5344CB8AC3E}">
        <p14:creationId xmlns:p14="http://schemas.microsoft.com/office/powerpoint/2010/main" val="258596789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sldNum" sz="quarter" idx="10"/>
          </p:nvPr>
        </p:nvSpPr>
        <p:spPr>
          <a:ln/>
        </p:spPr>
        <p:txBody>
          <a:bodyPr/>
          <a:lstStyle>
            <a:lvl1pPr>
              <a:defRPr/>
            </a:lvl1pPr>
          </a:lstStyle>
          <a:p>
            <a:pPr>
              <a:defRPr/>
            </a:pPr>
            <a:fld id="{4FADE6AD-8B5C-4553-83D9-D18DF7FD70CF}" type="slidenum">
              <a:rPr lang="en-US"/>
              <a:pPr>
                <a:defRPr/>
              </a:pPr>
              <a:t>‹#›</a:t>
            </a:fld>
            <a:endParaRPr lang="en-US" sz="1400" dirty="0">
              <a:solidFill>
                <a:srgbClr val="6D2E69"/>
              </a:solidFill>
            </a:endParaRPr>
          </a:p>
        </p:txBody>
      </p:sp>
    </p:spTree>
    <p:extLst>
      <p:ext uri="{BB962C8B-B14F-4D97-AF65-F5344CB8AC3E}">
        <p14:creationId xmlns:p14="http://schemas.microsoft.com/office/powerpoint/2010/main" val="109428316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6DC5A6A7-E256-4547-B3DC-CA2242FA9B9C}" type="slidenum">
              <a:rPr lang="en-US"/>
              <a:pPr>
                <a:defRPr/>
              </a:pPr>
              <a:t>‹#›</a:t>
            </a:fld>
            <a:endParaRPr lang="en-US" sz="1400" dirty="0">
              <a:solidFill>
                <a:srgbClr val="6D2E69"/>
              </a:solidFill>
            </a:endParaRPr>
          </a:p>
        </p:txBody>
      </p:sp>
    </p:spTree>
    <p:extLst>
      <p:ext uri="{BB962C8B-B14F-4D97-AF65-F5344CB8AC3E}">
        <p14:creationId xmlns:p14="http://schemas.microsoft.com/office/powerpoint/2010/main" val="378298521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4"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973" indent="0">
              <a:buNone/>
              <a:defRPr sz="1200"/>
            </a:lvl2pPr>
            <a:lvl3pPr marL="913946" indent="0">
              <a:buNone/>
              <a:defRPr sz="1000"/>
            </a:lvl3pPr>
            <a:lvl4pPr marL="1370918" indent="0">
              <a:buNone/>
              <a:defRPr sz="900"/>
            </a:lvl4pPr>
            <a:lvl5pPr marL="1827891" indent="0">
              <a:buNone/>
              <a:defRPr sz="900"/>
            </a:lvl5pPr>
            <a:lvl6pPr marL="2284864" indent="0">
              <a:buNone/>
              <a:defRPr sz="900"/>
            </a:lvl6pPr>
            <a:lvl7pPr marL="2741837" indent="0">
              <a:buNone/>
              <a:defRPr sz="900"/>
            </a:lvl7pPr>
            <a:lvl8pPr marL="3198810" indent="0">
              <a:buNone/>
              <a:defRPr sz="900"/>
            </a:lvl8pPr>
            <a:lvl9pPr marL="3655782"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13E606A4-12C8-4EB4-939F-5DFEF2383B58}" type="slidenum">
              <a:rPr lang="en-US"/>
              <a:pPr>
                <a:defRPr/>
              </a:pPr>
              <a:t>‹#›</a:t>
            </a:fld>
            <a:endParaRPr lang="en-US" sz="1400" dirty="0">
              <a:solidFill>
                <a:srgbClr val="6D2E69"/>
              </a:solidFill>
            </a:endParaRPr>
          </a:p>
        </p:txBody>
      </p:sp>
    </p:spTree>
    <p:extLst>
      <p:ext uri="{BB962C8B-B14F-4D97-AF65-F5344CB8AC3E}">
        <p14:creationId xmlns:p14="http://schemas.microsoft.com/office/powerpoint/2010/main" val="29794933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973" indent="0">
              <a:buNone/>
              <a:defRPr sz="2800"/>
            </a:lvl2pPr>
            <a:lvl3pPr marL="913946" indent="0">
              <a:buNone/>
              <a:defRPr sz="2400"/>
            </a:lvl3pPr>
            <a:lvl4pPr marL="1370918" indent="0">
              <a:buNone/>
              <a:defRPr sz="2000"/>
            </a:lvl4pPr>
            <a:lvl5pPr marL="1827891" indent="0">
              <a:buNone/>
              <a:defRPr sz="2000"/>
            </a:lvl5pPr>
            <a:lvl6pPr marL="2284864" indent="0">
              <a:buNone/>
              <a:defRPr sz="2000"/>
            </a:lvl6pPr>
            <a:lvl7pPr marL="2741837" indent="0">
              <a:buNone/>
              <a:defRPr sz="2000"/>
            </a:lvl7pPr>
            <a:lvl8pPr marL="3198810" indent="0">
              <a:buNone/>
              <a:defRPr sz="2000"/>
            </a:lvl8pPr>
            <a:lvl9pPr marL="3655782"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973" indent="0">
              <a:buNone/>
              <a:defRPr sz="1200"/>
            </a:lvl2pPr>
            <a:lvl3pPr marL="913946" indent="0">
              <a:buNone/>
              <a:defRPr sz="1000"/>
            </a:lvl3pPr>
            <a:lvl4pPr marL="1370918" indent="0">
              <a:buNone/>
              <a:defRPr sz="900"/>
            </a:lvl4pPr>
            <a:lvl5pPr marL="1827891" indent="0">
              <a:buNone/>
              <a:defRPr sz="900"/>
            </a:lvl5pPr>
            <a:lvl6pPr marL="2284864" indent="0">
              <a:buNone/>
              <a:defRPr sz="900"/>
            </a:lvl6pPr>
            <a:lvl7pPr marL="2741837" indent="0">
              <a:buNone/>
              <a:defRPr sz="900"/>
            </a:lvl7pPr>
            <a:lvl8pPr marL="3198810" indent="0">
              <a:buNone/>
              <a:defRPr sz="900"/>
            </a:lvl8pPr>
            <a:lvl9pPr marL="3655782"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BADA6054-2957-4D5B-922E-AE2C759A0FF0}" type="slidenum">
              <a:rPr lang="en-US"/>
              <a:pPr>
                <a:defRPr/>
              </a:pPr>
              <a:t>‹#›</a:t>
            </a:fld>
            <a:endParaRPr lang="en-US" sz="1400" dirty="0">
              <a:solidFill>
                <a:srgbClr val="6D2E69"/>
              </a:solidFill>
            </a:endParaRPr>
          </a:p>
        </p:txBody>
      </p:sp>
    </p:spTree>
    <p:extLst>
      <p:ext uri="{BB962C8B-B14F-4D97-AF65-F5344CB8AC3E}">
        <p14:creationId xmlns:p14="http://schemas.microsoft.com/office/powerpoint/2010/main" val="13199351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gs" Target="../tags/tag6.xml"/><Relationship Id="rId18" Type="http://schemas.openxmlformats.org/officeDocument/2006/relationships/tags" Target="../tags/tag11.xml"/><Relationship Id="rId3" Type="http://schemas.openxmlformats.org/officeDocument/2006/relationships/slideLayout" Target="../slideLayouts/slideLayout15.xml"/><Relationship Id="rId21" Type="http://schemas.openxmlformats.org/officeDocument/2006/relationships/tags" Target="../tags/tag14.xml"/><Relationship Id="rId7" Type="http://schemas.openxmlformats.org/officeDocument/2006/relationships/vmlDrawing" Target="../drawings/vmlDrawing1.vml"/><Relationship Id="rId12" Type="http://schemas.openxmlformats.org/officeDocument/2006/relationships/tags" Target="../tags/tag5.xml"/><Relationship Id="rId17" Type="http://schemas.openxmlformats.org/officeDocument/2006/relationships/tags" Target="../tags/tag10.xml"/><Relationship Id="rId25" Type="http://schemas.openxmlformats.org/officeDocument/2006/relationships/image" Target="../media/image1.emf"/><Relationship Id="rId2" Type="http://schemas.openxmlformats.org/officeDocument/2006/relationships/slideLayout" Target="../slideLayouts/slideLayout14.xml"/><Relationship Id="rId16" Type="http://schemas.openxmlformats.org/officeDocument/2006/relationships/tags" Target="../tags/tag9.xml"/><Relationship Id="rId20" Type="http://schemas.openxmlformats.org/officeDocument/2006/relationships/tags" Target="../tags/tag13.xml"/><Relationship Id="rId1" Type="http://schemas.openxmlformats.org/officeDocument/2006/relationships/slideLayout" Target="../slideLayouts/slideLayout13.xml"/><Relationship Id="rId6" Type="http://schemas.openxmlformats.org/officeDocument/2006/relationships/theme" Target="../theme/theme2.xml"/><Relationship Id="rId11" Type="http://schemas.openxmlformats.org/officeDocument/2006/relationships/tags" Target="../tags/tag4.xml"/><Relationship Id="rId24" Type="http://schemas.openxmlformats.org/officeDocument/2006/relationships/image" Target="../media/image3.emf"/><Relationship Id="rId5" Type="http://schemas.openxmlformats.org/officeDocument/2006/relationships/slideLayout" Target="../slideLayouts/slideLayout17.xml"/><Relationship Id="rId15" Type="http://schemas.openxmlformats.org/officeDocument/2006/relationships/tags" Target="../tags/tag8.xml"/><Relationship Id="rId23" Type="http://schemas.openxmlformats.org/officeDocument/2006/relationships/oleObject" Target="../embeddings/oleObject1.bin"/><Relationship Id="rId10" Type="http://schemas.openxmlformats.org/officeDocument/2006/relationships/tags" Target="../tags/tag3.xml"/><Relationship Id="rId19" Type="http://schemas.openxmlformats.org/officeDocument/2006/relationships/tags" Target="../tags/tag12.xml"/><Relationship Id="rId4" Type="http://schemas.openxmlformats.org/officeDocument/2006/relationships/slideLayout" Target="../slideLayouts/slideLayout16.xml"/><Relationship Id="rId9" Type="http://schemas.openxmlformats.org/officeDocument/2006/relationships/tags" Target="../tags/tag2.xml"/><Relationship Id="rId14" Type="http://schemas.openxmlformats.org/officeDocument/2006/relationships/tags" Target="../tags/tag7.xml"/><Relationship Id="rId22" Type="http://schemas.openxmlformats.org/officeDocument/2006/relationships/tags" Target="../tags/tag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2"/>
          <p:cNvSpPr>
            <a:spLocks noChangeArrowheads="1"/>
          </p:cNvSpPr>
          <p:nvPr/>
        </p:nvSpPr>
        <p:spPr bwMode="auto">
          <a:xfrm>
            <a:off x="449267" y="449263"/>
            <a:ext cx="8277225" cy="990600"/>
          </a:xfrm>
          <a:prstGeom prst="roundRect">
            <a:avLst>
              <a:gd name="adj" fmla="val 7213"/>
            </a:avLst>
          </a:prstGeom>
          <a:solidFill>
            <a:srgbClr val="5F2861"/>
          </a:solidFill>
          <a:ln>
            <a:noFill/>
          </a:ln>
          <a:extLst>
            <a:ext uri="{91240B29-F687-4F45-9708-019B960494DF}">
              <a14:hiddenLine xmlns:a14="http://schemas.microsoft.com/office/drawing/2010/main" w="9525">
                <a:solidFill>
                  <a:schemeClr val="tx1"/>
                </a:solidFill>
                <a:round/>
                <a:headEnd/>
                <a:tailEnd/>
              </a14:hiddenLine>
            </a:ext>
          </a:extLst>
        </p:spPr>
        <p:txBody>
          <a:bodyPr wrap="none" lIns="91394" tIns="45698" rIns="91394" bIns="45698" anchor="ctr"/>
          <a:lstStyle>
            <a:lvl1pPr>
              <a:defRPr sz="2400">
                <a:solidFill>
                  <a:schemeClr val="tx1"/>
                </a:solidFill>
                <a:latin typeface="Arial" charset="0"/>
                <a:ea typeface="ヒラギノ角ゴ Pro W3" pitchFamily="-16" charset="-128"/>
              </a:defRPr>
            </a:lvl1pPr>
            <a:lvl2pPr marL="742950" indent="-285750">
              <a:defRPr sz="2400">
                <a:solidFill>
                  <a:schemeClr val="tx1"/>
                </a:solidFill>
                <a:latin typeface="Arial" charset="0"/>
                <a:ea typeface="ヒラギノ角ゴ Pro W3" pitchFamily="-16" charset="-128"/>
              </a:defRPr>
            </a:lvl2pPr>
            <a:lvl3pPr marL="1143000" indent="-228600">
              <a:defRPr sz="2400">
                <a:solidFill>
                  <a:schemeClr val="tx1"/>
                </a:solidFill>
                <a:latin typeface="Arial" charset="0"/>
                <a:ea typeface="ヒラギノ角ゴ Pro W3" pitchFamily="-16" charset="-128"/>
              </a:defRPr>
            </a:lvl3pPr>
            <a:lvl4pPr marL="1600200" indent="-228600">
              <a:defRPr sz="2400">
                <a:solidFill>
                  <a:schemeClr val="tx1"/>
                </a:solidFill>
                <a:latin typeface="Arial" charset="0"/>
                <a:ea typeface="ヒラギノ角ゴ Pro W3" pitchFamily="-16" charset="-128"/>
              </a:defRPr>
            </a:lvl4pPr>
            <a:lvl5pPr marL="2057400" indent="-228600">
              <a:defRPr sz="2400">
                <a:solidFill>
                  <a:schemeClr val="tx1"/>
                </a:solidFill>
                <a:latin typeface="Arial" charset="0"/>
                <a:ea typeface="ヒラギノ角ゴ Pro W3" pitchFamily="-16"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16"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16"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16"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16" charset="-128"/>
              </a:defRPr>
            </a:lvl9pPr>
          </a:lstStyle>
          <a:p>
            <a:pPr eaLnBrk="0" fontAlgn="base" hangingPunct="0">
              <a:spcBef>
                <a:spcPct val="0"/>
              </a:spcBef>
              <a:spcAft>
                <a:spcPct val="0"/>
              </a:spcAft>
              <a:defRPr/>
            </a:pPr>
            <a:endParaRPr lang="en-GB" altLang="en-US" dirty="0" smtClean="0">
              <a:solidFill>
                <a:srgbClr val="000000"/>
              </a:solidFill>
            </a:endParaRPr>
          </a:p>
        </p:txBody>
      </p:sp>
      <p:sp>
        <p:nvSpPr>
          <p:cNvPr id="1027" name="Rectangle 3"/>
          <p:cNvSpPr>
            <a:spLocks noGrp="1" noChangeArrowheads="1"/>
          </p:cNvSpPr>
          <p:nvPr>
            <p:ph type="title"/>
          </p:nvPr>
        </p:nvSpPr>
        <p:spPr bwMode="auto">
          <a:xfrm>
            <a:off x="647704" y="485779"/>
            <a:ext cx="5578475" cy="906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647700" y="1798638"/>
            <a:ext cx="7737475" cy="431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p:txBody>
      </p:sp>
      <p:sp>
        <p:nvSpPr>
          <p:cNvPr id="6149" name="Rectangle 5"/>
          <p:cNvSpPr>
            <a:spLocks noGrp="1" noChangeArrowheads="1"/>
          </p:cNvSpPr>
          <p:nvPr>
            <p:ph type="sldNum" sz="quarter" idx="4"/>
          </p:nvPr>
        </p:nvSpPr>
        <p:spPr bwMode="auto">
          <a:xfrm>
            <a:off x="6821489"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r">
              <a:defRPr sz="900">
                <a:solidFill>
                  <a:srgbClr val="5F2861"/>
                </a:solidFill>
                <a:ea typeface="+mn-ea"/>
              </a:defRPr>
            </a:lvl1pPr>
          </a:lstStyle>
          <a:p>
            <a:pPr eaLnBrk="0" fontAlgn="base" hangingPunct="0">
              <a:spcBef>
                <a:spcPct val="0"/>
              </a:spcBef>
              <a:spcAft>
                <a:spcPct val="0"/>
              </a:spcAft>
              <a:defRPr/>
            </a:pPr>
            <a:fld id="{E209BCFF-7ADF-49C8-9880-5359CCEBD670}" type="slidenum">
              <a:rPr lang="en-US"/>
              <a:pPr eaLnBrk="0" fontAlgn="base" hangingPunct="0">
                <a:spcBef>
                  <a:spcPct val="0"/>
                </a:spcBef>
                <a:spcAft>
                  <a:spcPct val="0"/>
                </a:spcAft>
                <a:defRPr/>
              </a:pPr>
              <a:t>‹#›</a:t>
            </a:fld>
            <a:endParaRPr lang="en-US" sz="1400" dirty="0">
              <a:solidFill>
                <a:srgbClr val="6D2E69"/>
              </a:solidFill>
            </a:endParaRPr>
          </a:p>
        </p:txBody>
      </p:sp>
      <p:sp>
        <p:nvSpPr>
          <p:cNvPr id="1030" name="Line 6"/>
          <p:cNvSpPr>
            <a:spLocks noChangeShapeType="1"/>
          </p:cNvSpPr>
          <p:nvPr/>
        </p:nvSpPr>
        <p:spPr bwMode="auto">
          <a:xfrm flipH="1">
            <a:off x="449267" y="6505575"/>
            <a:ext cx="8277225" cy="0"/>
          </a:xfrm>
          <a:prstGeom prst="line">
            <a:avLst/>
          </a:prstGeom>
          <a:noFill/>
          <a:ln w="12700">
            <a:solidFill>
              <a:srgbClr val="5F2861"/>
            </a:solidFill>
            <a:round/>
            <a:headEnd/>
            <a:tailEnd/>
          </a:ln>
          <a:extLst>
            <a:ext uri="{909E8E84-426E-40DD-AFC4-6F175D3DCCD1}">
              <a14:hiddenFill xmlns:a14="http://schemas.microsoft.com/office/drawing/2010/main">
                <a:noFill/>
              </a14:hiddenFill>
            </a:ext>
          </a:extLst>
        </p:spPr>
        <p:txBody>
          <a:bodyPr wrap="none" lIns="91394" tIns="45698" rIns="91394" bIns="45698" anchor="ctr"/>
          <a:lstStyle/>
          <a:p>
            <a:pPr eaLnBrk="0" fontAlgn="base" hangingPunct="0">
              <a:spcBef>
                <a:spcPct val="0"/>
              </a:spcBef>
              <a:spcAft>
                <a:spcPct val="0"/>
              </a:spcAft>
            </a:pPr>
            <a:endParaRPr lang="en-GB" sz="2400" dirty="0" smtClean="0">
              <a:solidFill>
                <a:srgbClr val="000000"/>
              </a:solidFill>
              <a:ea typeface="ヒラギノ角ゴ Pro W3" pitchFamily="-16" charset="-128"/>
            </a:endParaRPr>
          </a:p>
        </p:txBody>
      </p:sp>
      <p:pic>
        <p:nvPicPr>
          <p:cNvPr id="1031" name="Picture 4"/>
          <p:cNvPicPr>
            <a:picLocks noChangeAspect="1" noChangeArrowheads="1"/>
          </p:cNvPicPr>
          <p:nvPr userDrawn="1"/>
        </p:nvPicPr>
        <p:blipFill>
          <a:blip r:embed="rId14">
            <a:extLst>
              <a:ext uri="{28A0092B-C50C-407E-A947-70E740481C1C}">
                <a14:useLocalDpi xmlns:a14="http://schemas.microsoft.com/office/drawing/2010/main" val="0"/>
              </a:ext>
            </a:extLst>
          </a:blip>
          <a:srcRect t="-4266"/>
          <a:stretch>
            <a:fillRect/>
          </a:stretch>
        </p:blipFill>
        <p:spPr bwMode="auto">
          <a:xfrm>
            <a:off x="6530979" y="620717"/>
            <a:ext cx="1997075"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671496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4" r:id="rId12"/>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2600">
          <a:solidFill>
            <a:schemeClr val="bg1"/>
          </a:solidFill>
          <a:latin typeface="+mj-lt"/>
          <a:ea typeface="+mj-ea"/>
          <a:cs typeface="+mj-cs"/>
        </a:defRPr>
      </a:lvl1pPr>
      <a:lvl2pPr algn="l" rtl="0" eaLnBrk="0" fontAlgn="base" hangingPunct="0">
        <a:lnSpc>
          <a:spcPct val="85000"/>
        </a:lnSpc>
        <a:spcBef>
          <a:spcPct val="0"/>
        </a:spcBef>
        <a:spcAft>
          <a:spcPct val="0"/>
        </a:spcAft>
        <a:defRPr sz="2600">
          <a:solidFill>
            <a:schemeClr val="bg1"/>
          </a:solidFill>
          <a:latin typeface="Arial" charset="0"/>
          <a:ea typeface="ＭＳ Ｐゴシック" pitchFamily="-16" charset="-128"/>
        </a:defRPr>
      </a:lvl2pPr>
      <a:lvl3pPr algn="l" rtl="0" eaLnBrk="0" fontAlgn="base" hangingPunct="0">
        <a:lnSpc>
          <a:spcPct val="85000"/>
        </a:lnSpc>
        <a:spcBef>
          <a:spcPct val="0"/>
        </a:spcBef>
        <a:spcAft>
          <a:spcPct val="0"/>
        </a:spcAft>
        <a:defRPr sz="2600">
          <a:solidFill>
            <a:schemeClr val="bg1"/>
          </a:solidFill>
          <a:latin typeface="Arial" charset="0"/>
          <a:ea typeface="ＭＳ Ｐゴシック" pitchFamily="-16" charset="-128"/>
        </a:defRPr>
      </a:lvl3pPr>
      <a:lvl4pPr algn="l" rtl="0" eaLnBrk="0" fontAlgn="base" hangingPunct="0">
        <a:lnSpc>
          <a:spcPct val="85000"/>
        </a:lnSpc>
        <a:spcBef>
          <a:spcPct val="0"/>
        </a:spcBef>
        <a:spcAft>
          <a:spcPct val="0"/>
        </a:spcAft>
        <a:defRPr sz="2600">
          <a:solidFill>
            <a:schemeClr val="bg1"/>
          </a:solidFill>
          <a:latin typeface="Arial" charset="0"/>
          <a:ea typeface="ＭＳ Ｐゴシック" pitchFamily="-16" charset="-128"/>
        </a:defRPr>
      </a:lvl4pPr>
      <a:lvl5pPr algn="l" rtl="0" eaLnBrk="0" fontAlgn="base" hangingPunct="0">
        <a:lnSpc>
          <a:spcPct val="85000"/>
        </a:lnSpc>
        <a:spcBef>
          <a:spcPct val="0"/>
        </a:spcBef>
        <a:spcAft>
          <a:spcPct val="0"/>
        </a:spcAft>
        <a:defRPr sz="2600">
          <a:solidFill>
            <a:schemeClr val="bg1"/>
          </a:solidFill>
          <a:latin typeface="Arial" charset="0"/>
          <a:ea typeface="ＭＳ Ｐゴシック" pitchFamily="-16" charset="-128"/>
        </a:defRPr>
      </a:lvl5pPr>
      <a:lvl6pPr marL="456973" algn="l" rtl="0" fontAlgn="base">
        <a:lnSpc>
          <a:spcPct val="85000"/>
        </a:lnSpc>
        <a:spcBef>
          <a:spcPct val="0"/>
        </a:spcBef>
        <a:spcAft>
          <a:spcPct val="0"/>
        </a:spcAft>
        <a:defRPr sz="2600">
          <a:solidFill>
            <a:schemeClr val="bg1"/>
          </a:solidFill>
          <a:latin typeface="Arial" charset="0"/>
          <a:ea typeface="ＭＳ Ｐゴシック" pitchFamily="-16" charset="-128"/>
        </a:defRPr>
      </a:lvl6pPr>
      <a:lvl7pPr marL="913946" algn="l" rtl="0" fontAlgn="base">
        <a:lnSpc>
          <a:spcPct val="85000"/>
        </a:lnSpc>
        <a:spcBef>
          <a:spcPct val="0"/>
        </a:spcBef>
        <a:spcAft>
          <a:spcPct val="0"/>
        </a:spcAft>
        <a:defRPr sz="2600">
          <a:solidFill>
            <a:schemeClr val="bg1"/>
          </a:solidFill>
          <a:latin typeface="Arial" charset="0"/>
          <a:ea typeface="ＭＳ Ｐゴシック" pitchFamily="-16" charset="-128"/>
        </a:defRPr>
      </a:lvl7pPr>
      <a:lvl8pPr marL="1370918" algn="l" rtl="0" fontAlgn="base">
        <a:lnSpc>
          <a:spcPct val="85000"/>
        </a:lnSpc>
        <a:spcBef>
          <a:spcPct val="0"/>
        </a:spcBef>
        <a:spcAft>
          <a:spcPct val="0"/>
        </a:spcAft>
        <a:defRPr sz="2600">
          <a:solidFill>
            <a:schemeClr val="bg1"/>
          </a:solidFill>
          <a:latin typeface="Arial" charset="0"/>
          <a:ea typeface="ＭＳ Ｐゴシック" pitchFamily="-16" charset="-128"/>
        </a:defRPr>
      </a:lvl8pPr>
      <a:lvl9pPr marL="1827891" algn="l" rtl="0" fontAlgn="base">
        <a:lnSpc>
          <a:spcPct val="85000"/>
        </a:lnSpc>
        <a:spcBef>
          <a:spcPct val="0"/>
        </a:spcBef>
        <a:spcAft>
          <a:spcPct val="0"/>
        </a:spcAft>
        <a:defRPr sz="2600">
          <a:solidFill>
            <a:schemeClr val="bg1"/>
          </a:solidFill>
          <a:latin typeface="Arial" charset="0"/>
          <a:ea typeface="ＭＳ Ｐゴシック" pitchFamily="-16" charset="-128"/>
        </a:defRPr>
      </a:lvl9pPr>
    </p:titleStyle>
    <p:bodyStyle>
      <a:lvl1pPr marL="342728" indent="-342728" algn="l" rtl="0" eaLnBrk="0" fontAlgn="base" hangingPunct="0">
        <a:lnSpc>
          <a:spcPct val="90000"/>
        </a:lnSpc>
        <a:spcBef>
          <a:spcPct val="60000"/>
        </a:spcBef>
        <a:spcAft>
          <a:spcPct val="0"/>
        </a:spcAft>
        <a:buClr>
          <a:srgbClr val="5F2861"/>
        </a:buClr>
        <a:buSzPct val="120000"/>
        <a:tabLst>
          <a:tab pos="261808" algn="l"/>
        </a:tabLst>
        <a:defRPr sz="2000">
          <a:solidFill>
            <a:schemeClr val="tx1"/>
          </a:solidFill>
          <a:latin typeface="+mn-lt"/>
          <a:ea typeface="+mn-ea"/>
          <a:cs typeface="+mn-cs"/>
        </a:defRPr>
      </a:lvl1pPr>
      <a:lvl2pPr marL="699740" indent="-258634" algn="l" rtl="0" eaLnBrk="0" fontAlgn="base" hangingPunct="0">
        <a:lnSpc>
          <a:spcPct val="90000"/>
        </a:lnSpc>
        <a:spcBef>
          <a:spcPct val="50000"/>
        </a:spcBef>
        <a:spcAft>
          <a:spcPct val="0"/>
        </a:spcAft>
        <a:buClr>
          <a:srgbClr val="5F2861"/>
        </a:buClr>
        <a:buSzPct val="120000"/>
        <a:buChar char="•"/>
        <a:tabLst>
          <a:tab pos="261808" algn="l"/>
        </a:tabLst>
        <a:defRPr sz="2000">
          <a:solidFill>
            <a:schemeClr val="tx1"/>
          </a:solidFill>
          <a:latin typeface="+mn-lt"/>
          <a:ea typeface="+mn-ea"/>
        </a:defRPr>
      </a:lvl2pPr>
      <a:lvl3pPr marL="1161473" indent="-282434" algn="l" rtl="0" eaLnBrk="0" fontAlgn="base" hangingPunct="0">
        <a:lnSpc>
          <a:spcPct val="90000"/>
        </a:lnSpc>
        <a:spcBef>
          <a:spcPct val="50000"/>
        </a:spcBef>
        <a:spcAft>
          <a:spcPct val="0"/>
        </a:spcAft>
        <a:buFont typeface="Arial" charset="0"/>
        <a:buChar char="-"/>
        <a:tabLst>
          <a:tab pos="261808" algn="l"/>
        </a:tabLst>
        <a:defRPr sz="2000">
          <a:solidFill>
            <a:schemeClr val="tx1"/>
          </a:solidFill>
          <a:latin typeface="+mn-lt"/>
          <a:ea typeface="+mn-ea"/>
        </a:defRPr>
      </a:lvl3pPr>
      <a:lvl4pPr marL="1626380" indent="-285608" algn="l" rtl="0" eaLnBrk="0" fontAlgn="base" hangingPunct="0">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4pPr>
      <a:lvl5pPr marL="2086526" indent="-280848" algn="l" rtl="0" eaLnBrk="0" fontAlgn="base" hangingPunct="0">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5pPr>
      <a:lvl6pPr marL="2543499" indent="-280848" algn="l" rtl="0" fontAlgn="base">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6pPr>
      <a:lvl7pPr marL="3000471" indent="-280848" algn="l" rtl="0" fontAlgn="base">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7pPr>
      <a:lvl8pPr marL="3457443" indent="-280848" algn="l" rtl="0" fontAlgn="base">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8pPr>
      <a:lvl9pPr marL="3914417" indent="-280848" algn="l" rtl="0" fontAlgn="base">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9pPr>
    </p:bodyStyle>
    <p:otherStyle>
      <a:defPPr>
        <a:defRPr lang="en-US"/>
      </a:defPPr>
      <a:lvl1pPr marL="0" algn="l" defTabSz="913946" rtl="0" eaLnBrk="1" latinLnBrk="0" hangingPunct="1">
        <a:defRPr sz="1800" kern="1200">
          <a:solidFill>
            <a:schemeClr val="tx1"/>
          </a:solidFill>
          <a:latin typeface="+mn-lt"/>
          <a:ea typeface="+mn-ea"/>
          <a:cs typeface="+mn-cs"/>
        </a:defRPr>
      </a:lvl1pPr>
      <a:lvl2pPr marL="456973" algn="l" defTabSz="913946" rtl="0" eaLnBrk="1" latinLnBrk="0" hangingPunct="1">
        <a:defRPr sz="1800" kern="1200">
          <a:solidFill>
            <a:schemeClr val="tx1"/>
          </a:solidFill>
          <a:latin typeface="+mn-lt"/>
          <a:ea typeface="+mn-ea"/>
          <a:cs typeface="+mn-cs"/>
        </a:defRPr>
      </a:lvl2pPr>
      <a:lvl3pPr marL="913946" algn="l" defTabSz="913946" rtl="0" eaLnBrk="1" latinLnBrk="0" hangingPunct="1">
        <a:defRPr sz="1800" kern="1200">
          <a:solidFill>
            <a:schemeClr val="tx1"/>
          </a:solidFill>
          <a:latin typeface="+mn-lt"/>
          <a:ea typeface="+mn-ea"/>
          <a:cs typeface="+mn-cs"/>
        </a:defRPr>
      </a:lvl3pPr>
      <a:lvl4pPr marL="1370918" algn="l" defTabSz="913946" rtl="0" eaLnBrk="1" latinLnBrk="0" hangingPunct="1">
        <a:defRPr sz="1800" kern="1200">
          <a:solidFill>
            <a:schemeClr val="tx1"/>
          </a:solidFill>
          <a:latin typeface="+mn-lt"/>
          <a:ea typeface="+mn-ea"/>
          <a:cs typeface="+mn-cs"/>
        </a:defRPr>
      </a:lvl4pPr>
      <a:lvl5pPr marL="1827891" algn="l" defTabSz="913946" rtl="0" eaLnBrk="1" latinLnBrk="0" hangingPunct="1">
        <a:defRPr sz="1800" kern="1200">
          <a:solidFill>
            <a:schemeClr val="tx1"/>
          </a:solidFill>
          <a:latin typeface="+mn-lt"/>
          <a:ea typeface="+mn-ea"/>
          <a:cs typeface="+mn-cs"/>
        </a:defRPr>
      </a:lvl5pPr>
      <a:lvl6pPr marL="2284864" algn="l" defTabSz="913946" rtl="0" eaLnBrk="1" latinLnBrk="0" hangingPunct="1">
        <a:defRPr sz="1800" kern="1200">
          <a:solidFill>
            <a:schemeClr val="tx1"/>
          </a:solidFill>
          <a:latin typeface="+mn-lt"/>
          <a:ea typeface="+mn-ea"/>
          <a:cs typeface="+mn-cs"/>
        </a:defRPr>
      </a:lvl6pPr>
      <a:lvl7pPr marL="2741837" algn="l" defTabSz="913946" rtl="0" eaLnBrk="1" latinLnBrk="0" hangingPunct="1">
        <a:defRPr sz="1800" kern="1200">
          <a:solidFill>
            <a:schemeClr val="tx1"/>
          </a:solidFill>
          <a:latin typeface="+mn-lt"/>
          <a:ea typeface="+mn-ea"/>
          <a:cs typeface="+mn-cs"/>
        </a:defRPr>
      </a:lvl7pPr>
      <a:lvl8pPr marL="3198810" algn="l" defTabSz="913946" rtl="0" eaLnBrk="1" latinLnBrk="0" hangingPunct="1">
        <a:defRPr sz="1800" kern="1200">
          <a:solidFill>
            <a:schemeClr val="tx1"/>
          </a:solidFill>
          <a:latin typeface="+mn-lt"/>
          <a:ea typeface="+mn-ea"/>
          <a:cs typeface="+mn-cs"/>
        </a:defRPr>
      </a:lvl8pPr>
      <a:lvl9pPr marL="3655782" algn="l" defTabSz="9139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graphicFrame>
        <p:nvGraphicFramePr>
          <p:cNvPr id="1026" name="Object 620"/>
          <p:cNvGraphicFramePr>
            <a:graphicFrameLocks/>
          </p:cNvGraphicFramePr>
          <p:nvPr/>
        </p:nvGraphicFramePr>
        <p:xfrm>
          <a:off x="0" y="0"/>
          <a:ext cx="161925" cy="161925"/>
        </p:xfrm>
        <a:graphic>
          <a:graphicData uri="http://schemas.openxmlformats.org/presentationml/2006/ole">
            <mc:AlternateContent xmlns:mc="http://schemas.openxmlformats.org/markup-compatibility/2006">
              <mc:Choice xmlns:v="urn:schemas-microsoft-com:vml" Requires="v">
                <p:oleObj spid="_x0000_s1065" name="think-cell Slide" r:id="rId23" imgW="38100" imgH="38100" progId="">
                  <p:embed/>
                </p:oleObj>
              </mc:Choice>
              <mc:Fallback>
                <p:oleObj name="think-cell Slide" r:id="rId23" imgW="38100" imgH="38100" progId="">
                  <p:embed/>
                  <p:pic>
                    <p:nvPicPr>
                      <p:cNvPr id="0" name=""/>
                      <p:cNvPicPr>
                        <a:picLocks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1619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AutoShape 181"/>
          <p:cNvSpPr>
            <a:spLocks noChangeArrowheads="1"/>
          </p:cNvSpPr>
          <p:nvPr/>
        </p:nvSpPr>
        <p:spPr bwMode="ltGray">
          <a:xfrm>
            <a:off x="433388" y="449263"/>
            <a:ext cx="8277225" cy="990600"/>
          </a:xfrm>
          <a:prstGeom prst="roundRect">
            <a:avLst>
              <a:gd name="adj" fmla="val 7213"/>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914400" fontAlgn="base">
              <a:spcBef>
                <a:spcPct val="0"/>
              </a:spcBef>
              <a:spcAft>
                <a:spcPct val="0"/>
              </a:spcAft>
            </a:pPr>
            <a:endParaRPr lang="en-US" sz="1600">
              <a:solidFill>
                <a:srgbClr val="000000"/>
              </a:solidFill>
            </a:endParaRPr>
          </a:p>
        </p:txBody>
      </p:sp>
      <p:sp>
        <p:nvSpPr>
          <p:cNvPr id="1028" name="Line 182"/>
          <p:cNvSpPr>
            <a:spLocks noChangeShapeType="1"/>
          </p:cNvSpPr>
          <p:nvPr/>
        </p:nvSpPr>
        <p:spPr bwMode="auto">
          <a:xfrm flipH="1">
            <a:off x="433388" y="6505575"/>
            <a:ext cx="8277225" cy="0"/>
          </a:xfrm>
          <a:prstGeom prst="line">
            <a:avLst/>
          </a:prstGeom>
          <a:noFill/>
          <a:ln w="12700">
            <a:solidFill>
              <a:srgbClr val="5F2861"/>
            </a:solidFill>
            <a:round/>
            <a:headEnd/>
            <a:tailEnd/>
          </a:ln>
          <a:extLst>
            <a:ext uri="{909E8E84-426E-40DD-AFC4-6F175D3DCCD1}">
              <a14:hiddenFill xmlns:a14="http://schemas.microsoft.com/office/drawing/2010/main">
                <a:noFill/>
              </a14:hiddenFill>
            </a:ext>
          </a:extLst>
        </p:spPr>
        <p:txBody>
          <a:bodyPr wrap="none" anchor="ctr"/>
          <a:lstStyle/>
          <a:p>
            <a:pPr defTabSz="914400" fontAlgn="base">
              <a:spcBef>
                <a:spcPct val="0"/>
              </a:spcBef>
              <a:spcAft>
                <a:spcPct val="0"/>
              </a:spcAft>
            </a:pPr>
            <a:endParaRPr lang="en-US">
              <a:solidFill>
                <a:srgbClr val="000000"/>
              </a:solidFill>
            </a:endParaRPr>
          </a:p>
        </p:txBody>
      </p:sp>
      <p:sp>
        <p:nvSpPr>
          <p:cNvPr id="1029" name="Rectangle 286"/>
          <p:cNvSpPr>
            <a:spLocks noGrp="1" noChangeArrowheads="1"/>
          </p:cNvSpPr>
          <p:nvPr>
            <p:ph type="body" idx="1"/>
          </p:nvPr>
        </p:nvSpPr>
        <p:spPr bwMode="auto">
          <a:xfrm>
            <a:off x="369888" y="1335088"/>
            <a:ext cx="8215312"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p>
            <a:pPr lvl="1"/>
            <a:r>
              <a:rPr lang="en-US"/>
              <a:t>Second level</a:t>
            </a:r>
          </a:p>
          <a:p>
            <a:pPr lvl="2"/>
            <a:r>
              <a:rPr lang="en-US"/>
              <a:t>Third level</a:t>
            </a:r>
          </a:p>
          <a:p>
            <a:pPr lvl="3"/>
            <a:r>
              <a:rPr lang="en-US"/>
              <a:t>Fourth level</a:t>
            </a:r>
          </a:p>
          <a:p>
            <a:pPr lvl="4"/>
            <a:r>
              <a:rPr lang="en-US"/>
              <a:t>Fifth level</a:t>
            </a:r>
          </a:p>
        </p:txBody>
      </p:sp>
      <p:sp>
        <p:nvSpPr>
          <p:cNvPr id="1030" name="McK 1. On-page tracker" hidden="1"/>
          <p:cNvSpPr>
            <a:spLocks noChangeArrowheads="1"/>
          </p:cNvSpPr>
          <p:nvPr/>
        </p:nvSpPr>
        <p:spPr bwMode="gray">
          <a:xfrm>
            <a:off x="628650" y="214313"/>
            <a:ext cx="8763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fontAlgn="base">
              <a:spcBef>
                <a:spcPct val="0"/>
              </a:spcBef>
              <a:spcAft>
                <a:spcPct val="0"/>
              </a:spcAft>
            </a:pPr>
            <a:r>
              <a:rPr lang="en-US" sz="1400">
                <a:solidFill>
                  <a:srgbClr val="808080"/>
                </a:solidFill>
              </a:rPr>
              <a:t>TRACKER</a:t>
            </a:r>
          </a:p>
        </p:txBody>
      </p:sp>
      <p:sp>
        <p:nvSpPr>
          <p:cNvPr id="11" name="McK 3. Unit of measure" hidden="1"/>
          <p:cNvSpPr txBox="1">
            <a:spLocks noChangeArrowheads="1"/>
          </p:cNvSpPr>
          <p:nvPr/>
        </p:nvSpPr>
        <p:spPr bwMode="gray">
          <a:xfrm>
            <a:off x="628650" y="1449388"/>
            <a:ext cx="4392613" cy="250825"/>
          </a:xfrm>
          <a:prstGeom prst="rect">
            <a:avLst/>
          </a:prstGeom>
          <a:noFill/>
          <a:ln>
            <a:noFill/>
          </a:ln>
          <a:effectLst/>
          <a:extLst/>
        </p:spPr>
        <p:txBody>
          <a:bodyPr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smtClean="0">
                <a:solidFill>
                  <a:srgbClr val="808080"/>
                </a:solidFill>
                <a:latin typeface="Arial"/>
              </a:rPr>
              <a:t>Unit of measure</a:t>
            </a:r>
          </a:p>
        </p:txBody>
      </p:sp>
      <p:grpSp>
        <p:nvGrpSpPr>
          <p:cNvPr id="1032" name="ACET" hidden="1"/>
          <p:cNvGrpSpPr>
            <a:grpSpLocks/>
          </p:cNvGrpSpPr>
          <p:nvPr/>
        </p:nvGrpSpPr>
        <p:grpSpPr bwMode="auto">
          <a:xfrm>
            <a:off x="1482725" y="2333625"/>
            <a:ext cx="4349750" cy="517525"/>
            <a:chOff x="915" y="710"/>
            <a:chExt cx="2686" cy="320"/>
          </a:xfrm>
        </p:grpSpPr>
        <p:cxnSp>
          <p:nvCxnSpPr>
            <p:cNvPr id="1081" name="AutoShape 249"/>
            <p:cNvCxnSpPr>
              <a:cxnSpLocks noChangeShapeType="1"/>
              <a:stCxn id="1082" idx="4"/>
              <a:endCxn id="1082" idx="6"/>
            </p:cNvCxnSpPr>
            <p:nvPr/>
          </p:nvCxnSpPr>
          <p:spPr bwMode="gray">
            <a:xfrm>
              <a:off x="915" y="1030"/>
              <a:ext cx="2686" cy="0"/>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sp>
          <p:nvSpPr>
            <p:cNvPr id="1082" name="AutoShape 250"/>
            <p:cNvSpPr>
              <a:spLocks noChangeArrowheads="1"/>
            </p:cNvSpPr>
            <p:nvPr/>
          </p:nvSpPr>
          <p:spPr bwMode="gray">
            <a:xfrm>
              <a:off x="915" y="710"/>
              <a:ext cx="2686" cy="320"/>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spAutoFit/>
            </a:bodyPr>
            <a:lstStyle/>
            <a:p>
              <a:pPr defTabSz="914400" fontAlgn="base">
                <a:spcBef>
                  <a:spcPct val="0"/>
                </a:spcBef>
                <a:spcAft>
                  <a:spcPct val="0"/>
                </a:spcAft>
              </a:pPr>
              <a:r>
                <a:rPr lang="en-US" sz="1600" b="1">
                  <a:solidFill>
                    <a:srgbClr val="000000"/>
                  </a:solidFill>
                </a:rPr>
                <a:t>Title</a:t>
              </a:r>
            </a:p>
            <a:p>
              <a:pPr defTabSz="914400" fontAlgn="base">
                <a:spcBef>
                  <a:spcPct val="0"/>
                </a:spcBef>
                <a:spcAft>
                  <a:spcPct val="0"/>
                </a:spcAft>
              </a:pPr>
              <a:r>
                <a:rPr lang="en-US" sz="1600">
                  <a:solidFill>
                    <a:srgbClr val="808080"/>
                  </a:solidFill>
                </a:rPr>
                <a:t>Unit of measure</a:t>
              </a:r>
            </a:p>
          </p:txBody>
        </p:sp>
      </p:grpSp>
      <p:sp>
        <p:nvSpPr>
          <p:cNvPr id="23" name="Slide Number"/>
          <p:cNvSpPr txBox="1">
            <a:spLocks/>
          </p:cNvSpPr>
          <p:nvPr/>
        </p:nvSpPr>
        <p:spPr bwMode="auto">
          <a:xfrm>
            <a:off x="8585200" y="6615113"/>
            <a:ext cx="141288" cy="139700"/>
          </a:xfrm>
          <a:prstGeom prst="rect">
            <a:avLst/>
          </a:prstGeom>
        </p:spPr>
        <p:txBody>
          <a:bodyPr wrap="none" lIns="0" tIns="0" rIns="0" bIns="0" anchor="ctr">
            <a:spAutoFit/>
          </a:bodyPr>
          <a:lstStyle>
            <a:defPPr>
              <a:defRPr lang="en-US"/>
            </a:defPPr>
            <a:lvl1pPr>
              <a:defRPr sz="1000" baseline="0">
                <a:latin typeface="+mn-lt"/>
              </a:defRPr>
            </a:lvl1pPr>
          </a:lstStyle>
          <a:p>
            <a:pPr algn="r" defTabSz="914400" fontAlgn="base">
              <a:spcBef>
                <a:spcPct val="0"/>
              </a:spcBef>
              <a:spcAft>
                <a:spcPct val="0"/>
              </a:spcAft>
              <a:defRPr/>
            </a:pPr>
            <a:fld id="{776F11EB-490B-5A44-B1E2-FD00F8071778}" type="slidenum">
              <a:rPr lang="en-US" sz="900" smtClean="0">
                <a:solidFill>
                  <a:srgbClr val="651863"/>
                </a:solidFill>
              </a:rPr>
              <a:pPr algn="r" defTabSz="914400" fontAlgn="base">
                <a:spcBef>
                  <a:spcPct val="0"/>
                </a:spcBef>
                <a:spcAft>
                  <a:spcPct val="0"/>
                </a:spcAft>
                <a:defRPr/>
              </a:pPr>
              <a:t>‹#›</a:t>
            </a:fld>
            <a:endParaRPr lang="en-US" sz="900" dirty="0">
              <a:solidFill>
                <a:srgbClr val="651863"/>
              </a:solidFill>
            </a:endParaRPr>
          </a:p>
        </p:txBody>
      </p:sp>
      <p:grpSp>
        <p:nvGrpSpPr>
          <p:cNvPr id="1034" name="McK Slide Elements" hidden="1"/>
          <p:cNvGrpSpPr>
            <a:grpSpLocks/>
          </p:cNvGrpSpPr>
          <p:nvPr/>
        </p:nvGrpSpPr>
        <p:grpSpPr bwMode="auto">
          <a:xfrm>
            <a:off x="628650" y="6323013"/>
            <a:ext cx="8023225" cy="444500"/>
            <a:chOff x="75" y="3891"/>
            <a:chExt cx="5583" cy="274"/>
          </a:xfrm>
        </p:grpSpPr>
        <p:sp>
          <p:nvSpPr>
            <p:cNvPr id="13" name="McK 4. Footnote"/>
            <p:cNvSpPr txBox="1">
              <a:spLocks noChangeArrowheads="1"/>
            </p:cNvSpPr>
            <p:nvPr/>
          </p:nvSpPr>
          <p:spPr bwMode="gray">
            <a:xfrm>
              <a:off x="75" y="3891"/>
              <a:ext cx="5583" cy="95"/>
            </a:xfrm>
            <a:prstGeom prst="rect">
              <a:avLst/>
            </a:prstGeom>
            <a:noFill/>
            <a:ln>
              <a:noFill/>
            </a:ln>
            <a:effectLs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smtClean="0">
                  <a:solidFill>
                    <a:srgbClr val="000000"/>
                  </a:solidFill>
                  <a:latin typeface="Arial"/>
                </a:rPr>
                <a:t>1 Footnote</a:t>
              </a:r>
            </a:p>
          </p:txBody>
        </p:sp>
        <p:sp>
          <p:nvSpPr>
            <p:cNvPr id="1080" name="McK 5. Source"/>
            <p:cNvSpPr>
              <a:spLocks noChangeArrowheads="1"/>
            </p:cNvSpPr>
            <p:nvPr/>
          </p:nvSpPr>
          <p:spPr bwMode="gray">
            <a:xfrm>
              <a:off x="75" y="4070"/>
              <a:ext cx="5385"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p>
              <a:pPr marL="609600" indent="-609600" defTabSz="912813" fontAlgn="base">
                <a:spcBef>
                  <a:spcPct val="0"/>
                </a:spcBef>
                <a:spcAft>
                  <a:spcPct val="0"/>
                </a:spcAft>
              </a:pPr>
              <a:r>
                <a:rPr lang="en-US" sz="1000">
                  <a:solidFill>
                    <a:srgbClr val="000000"/>
                  </a:solidFill>
                </a:rPr>
                <a:t>SOURCE: Source</a:t>
              </a:r>
            </a:p>
          </p:txBody>
        </p:sp>
      </p:grpSp>
      <p:grpSp>
        <p:nvGrpSpPr>
          <p:cNvPr id="1035" name="LegendBoxes" hidden="1"/>
          <p:cNvGrpSpPr>
            <a:grpSpLocks/>
          </p:cNvGrpSpPr>
          <p:nvPr/>
        </p:nvGrpSpPr>
        <p:grpSpPr bwMode="auto">
          <a:xfrm>
            <a:off x="7756525" y="1512888"/>
            <a:ext cx="774700" cy="1016000"/>
            <a:chOff x="4936" y="176"/>
            <a:chExt cx="478" cy="627"/>
          </a:xfrm>
        </p:grpSpPr>
        <p:sp>
          <p:nvSpPr>
            <p:cNvPr id="1071" name="Legend1"/>
            <p:cNvSpPr>
              <a:spLocks noChangeArrowheads="1"/>
            </p:cNvSpPr>
            <p:nvPr/>
          </p:nvSpPr>
          <p:spPr bwMode="gray">
            <a:xfrm>
              <a:off x="5096" y="176"/>
              <a:ext cx="31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2813" fontAlgn="base">
                <a:spcBef>
                  <a:spcPct val="0"/>
                </a:spcBef>
                <a:spcAft>
                  <a:spcPct val="0"/>
                </a:spcAft>
                <a:buClr>
                  <a:srgbClr val="651863"/>
                </a:buClr>
              </a:pPr>
              <a:r>
                <a:rPr lang="en-US" sz="1200">
                  <a:solidFill>
                    <a:srgbClr val="000000"/>
                  </a:solidFill>
                </a:rPr>
                <a:t>Legend</a:t>
              </a:r>
            </a:p>
          </p:txBody>
        </p:sp>
        <p:sp>
          <p:nvSpPr>
            <p:cNvPr id="1072" name="LegendRectangle1"/>
            <p:cNvSpPr>
              <a:spLocks noChangeArrowheads="1"/>
            </p:cNvSpPr>
            <p:nvPr/>
          </p:nvSpPr>
          <p:spPr bwMode="gray">
            <a:xfrm>
              <a:off x="4936" y="183"/>
              <a:ext cx="104" cy="101"/>
            </a:xfrm>
            <a:prstGeom prst="rect">
              <a:avLst/>
            </a:prstGeom>
            <a:solidFill>
              <a:schemeClr val="accent1"/>
            </a:solidFill>
            <a:ln w="9525">
              <a:solidFill>
                <a:srgbClr val="808080"/>
              </a:solidFill>
              <a:miter lim="800000"/>
              <a:headEnd/>
              <a:tailEnd/>
            </a:ln>
          </p:spPr>
          <p:txBody>
            <a:bodyPr wrap="none" anchor="ctr"/>
            <a:lstStyle/>
            <a:p>
              <a:pPr defTabSz="914400" fontAlgn="base">
                <a:spcBef>
                  <a:spcPct val="0"/>
                </a:spcBef>
                <a:spcAft>
                  <a:spcPct val="0"/>
                </a:spcAft>
              </a:pPr>
              <a:endParaRPr lang="en-US" sz="1600">
                <a:solidFill>
                  <a:srgbClr val="000000"/>
                </a:solidFill>
              </a:endParaRPr>
            </a:p>
          </p:txBody>
        </p:sp>
        <p:sp>
          <p:nvSpPr>
            <p:cNvPr id="1073" name="Legend2"/>
            <p:cNvSpPr>
              <a:spLocks noChangeArrowheads="1"/>
            </p:cNvSpPr>
            <p:nvPr/>
          </p:nvSpPr>
          <p:spPr bwMode="gray">
            <a:xfrm>
              <a:off x="5096" y="346"/>
              <a:ext cx="31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2813" fontAlgn="base">
                <a:spcBef>
                  <a:spcPct val="0"/>
                </a:spcBef>
                <a:spcAft>
                  <a:spcPct val="0"/>
                </a:spcAft>
                <a:buClr>
                  <a:srgbClr val="651863"/>
                </a:buClr>
              </a:pPr>
              <a:r>
                <a:rPr lang="en-US" sz="1200">
                  <a:solidFill>
                    <a:srgbClr val="000000"/>
                  </a:solidFill>
                </a:rPr>
                <a:t>Legend</a:t>
              </a:r>
            </a:p>
          </p:txBody>
        </p:sp>
        <p:sp>
          <p:nvSpPr>
            <p:cNvPr id="1074" name="LegendRectangle2"/>
            <p:cNvSpPr>
              <a:spLocks noChangeArrowheads="1"/>
            </p:cNvSpPr>
            <p:nvPr/>
          </p:nvSpPr>
          <p:spPr bwMode="gray">
            <a:xfrm>
              <a:off x="4936" y="353"/>
              <a:ext cx="104" cy="101"/>
            </a:xfrm>
            <a:prstGeom prst="rect">
              <a:avLst/>
            </a:prstGeom>
            <a:solidFill>
              <a:schemeClr val="accent2"/>
            </a:solidFill>
            <a:ln w="9525">
              <a:solidFill>
                <a:srgbClr val="808080"/>
              </a:solidFill>
              <a:miter lim="800000"/>
              <a:headEnd/>
              <a:tailEnd/>
            </a:ln>
          </p:spPr>
          <p:txBody>
            <a:bodyPr wrap="none" anchor="ctr"/>
            <a:lstStyle/>
            <a:p>
              <a:pPr defTabSz="914400" fontAlgn="base">
                <a:spcBef>
                  <a:spcPct val="0"/>
                </a:spcBef>
                <a:spcAft>
                  <a:spcPct val="0"/>
                </a:spcAft>
              </a:pPr>
              <a:endParaRPr lang="en-US" sz="1600">
                <a:solidFill>
                  <a:srgbClr val="000000"/>
                </a:solidFill>
              </a:endParaRPr>
            </a:p>
          </p:txBody>
        </p:sp>
        <p:sp>
          <p:nvSpPr>
            <p:cNvPr id="1075" name="Legend3"/>
            <p:cNvSpPr>
              <a:spLocks noChangeArrowheads="1"/>
            </p:cNvSpPr>
            <p:nvPr/>
          </p:nvSpPr>
          <p:spPr bwMode="gray">
            <a:xfrm>
              <a:off x="5096" y="517"/>
              <a:ext cx="31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2813" fontAlgn="base">
                <a:spcBef>
                  <a:spcPct val="0"/>
                </a:spcBef>
                <a:spcAft>
                  <a:spcPct val="0"/>
                </a:spcAft>
                <a:buClr>
                  <a:srgbClr val="651863"/>
                </a:buClr>
              </a:pPr>
              <a:r>
                <a:rPr lang="en-US" sz="1200">
                  <a:solidFill>
                    <a:srgbClr val="000000"/>
                  </a:solidFill>
                </a:rPr>
                <a:t>Legend</a:t>
              </a:r>
            </a:p>
          </p:txBody>
        </p:sp>
        <p:sp>
          <p:nvSpPr>
            <p:cNvPr id="1076" name="LegendRectangle3"/>
            <p:cNvSpPr>
              <a:spLocks noChangeArrowheads="1"/>
            </p:cNvSpPr>
            <p:nvPr/>
          </p:nvSpPr>
          <p:spPr bwMode="gray">
            <a:xfrm>
              <a:off x="4936" y="524"/>
              <a:ext cx="104" cy="101"/>
            </a:xfrm>
            <a:prstGeom prst="rect">
              <a:avLst/>
            </a:prstGeom>
            <a:solidFill>
              <a:schemeClr val="hlink"/>
            </a:solidFill>
            <a:ln w="9525">
              <a:solidFill>
                <a:srgbClr val="808080"/>
              </a:solidFill>
              <a:miter lim="800000"/>
              <a:headEnd/>
              <a:tailEnd/>
            </a:ln>
          </p:spPr>
          <p:txBody>
            <a:bodyPr wrap="none" anchor="ctr"/>
            <a:lstStyle/>
            <a:p>
              <a:pPr defTabSz="914400" fontAlgn="base">
                <a:spcBef>
                  <a:spcPct val="0"/>
                </a:spcBef>
                <a:spcAft>
                  <a:spcPct val="0"/>
                </a:spcAft>
              </a:pPr>
              <a:endParaRPr lang="en-US" sz="1600">
                <a:solidFill>
                  <a:srgbClr val="000000"/>
                </a:solidFill>
              </a:endParaRPr>
            </a:p>
          </p:txBody>
        </p:sp>
        <p:sp>
          <p:nvSpPr>
            <p:cNvPr id="1077" name="Legend4"/>
            <p:cNvSpPr>
              <a:spLocks noChangeArrowheads="1"/>
            </p:cNvSpPr>
            <p:nvPr/>
          </p:nvSpPr>
          <p:spPr bwMode="gray">
            <a:xfrm>
              <a:off x="5096" y="688"/>
              <a:ext cx="31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2813" fontAlgn="base">
                <a:spcBef>
                  <a:spcPct val="0"/>
                </a:spcBef>
                <a:spcAft>
                  <a:spcPct val="0"/>
                </a:spcAft>
                <a:buClr>
                  <a:srgbClr val="651863"/>
                </a:buClr>
              </a:pPr>
              <a:r>
                <a:rPr lang="en-US" sz="1200">
                  <a:solidFill>
                    <a:srgbClr val="000000"/>
                  </a:solidFill>
                </a:rPr>
                <a:t>Legend</a:t>
              </a:r>
            </a:p>
          </p:txBody>
        </p:sp>
        <p:sp>
          <p:nvSpPr>
            <p:cNvPr id="1078" name="LegendRectangle4"/>
            <p:cNvSpPr>
              <a:spLocks noChangeArrowheads="1"/>
            </p:cNvSpPr>
            <p:nvPr/>
          </p:nvSpPr>
          <p:spPr bwMode="gray">
            <a:xfrm>
              <a:off x="4936" y="695"/>
              <a:ext cx="104" cy="101"/>
            </a:xfrm>
            <a:prstGeom prst="rect">
              <a:avLst/>
            </a:prstGeom>
            <a:solidFill>
              <a:schemeClr val="folHlink"/>
            </a:solidFill>
            <a:ln w="9525">
              <a:solidFill>
                <a:srgbClr val="808080"/>
              </a:solidFill>
              <a:miter lim="800000"/>
              <a:headEnd/>
              <a:tailEnd/>
            </a:ln>
          </p:spPr>
          <p:txBody>
            <a:bodyPr wrap="none" anchor="ctr"/>
            <a:lstStyle/>
            <a:p>
              <a:pPr defTabSz="914400" fontAlgn="base">
                <a:spcBef>
                  <a:spcPct val="0"/>
                </a:spcBef>
                <a:spcAft>
                  <a:spcPct val="0"/>
                </a:spcAft>
              </a:pPr>
              <a:endParaRPr lang="en-US" sz="1600">
                <a:solidFill>
                  <a:srgbClr val="000000"/>
                </a:solidFill>
              </a:endParaRPr>
            </a:p>
          </p:txBody>
        </p:sp>
      </p:grpSp>
      <p:grpSp>
        <p:nvGrpSpPr>
          <p:cNvPr id="1036" name="LegendLines" hidden="1"/>
          <p:cNvGrpSpPr>
            <a:grpSpLocks/>
          </p:cNvGrpSpPr>
          <p:nvPr/>
        </p:nvGrpSpPr>
        <p:grpSpPr bwMode="auto">
          <a:xfrm>
            <a:off x="7442200" y="1512888"/>
            <a:ext cx="1089025" cy="744537"/>
            <a:chOff x="4750" y="176"/>
            <a:chExt cx="672" cy="459"/>
          </a:xfrm>
        </p:grpSpPr>
        <p:sp>
          <p:nvSpPr>
            <p:cNvPr id="40" name="LineLegend1"/>
            <p:cNvSpPr>
              <a:spLocks noChangeShapeType="1"/>
            </p:cNvSpPr>
            <p:nvPr/>
          </p:nvSpPr>
          <p:spPr bwMode="gray">
            <a:xfrm>
              <a:off x="4750" y="233"/>
              <a:ext cx="288" cy="0"/>
            </a:xfrm>
            <a:prstGeom prst="line">
              <a:avLst/>
            </a:prstGeom>
            <a:noFill/>
            <a:ln w="28575">
              <a:solidFill>
                <a:schemeClr val="accent3"/>
              </a:solidFill>
              <a:round/>
              <a:headEnd/>
              <a:tailEnd/>
            </a:ln>
            <a:effectLst/>
            <a:extLst/>
          </p:spPr>
          <p:txBody>
            <a:bodyPr/>
            <a:lstStyle/>
            <a:p>
              <a:pPr defTabSz="914400" fontAlgn="base">
                <a:spcBef>
                  <a:spcPct val="0"/>
                </a:spcBef>
                <a:spcAft>
                  <a:spcPct val="0"/>
                </a:spcAft>
                <a:defRPr/>
              </a:pPr>
              <a:endParaRPr lang="en-US" sz="1600" dirty="0">
                <a:solidFill>
                  <a:srgbClr val="000000"/>
                </a:solidFill>
              </a:endParaRPr>
            </a:p>
          </p:txBody>
        </p:sp>
        <p:sp>
          <p:nvSpPr>
            <p:cNvPr id="41" name="LineLegend2"/>
            <p:cNvSpPr>
              <a:spLocks noChangeShapeType="1"/>
            </p:cNvSpPr>
            <p:nvPr/>
          </p:nvSpPr>
          <p:spPr bwMode="gray">
            <a:xfrm>
              <a:off x="4750" y="402"/>
              <a:ext cx="288" cy="0"/>
            </a:xfrm>
            <a:prstGeom prst="line">
              <a:avLst/>
            </a:prstGeom>
            <a:noFill/>
            <a:ln w="28575">
              <a:solidFill>
                <a:schemeClr val="accent3"/>
              </a:solidFill>
              <a:prstDash val="dash"/>
              <a:round/>
              <a:headEnd/>
              <a:tailEnd/>
            </a:ln>
            <a:effectLst/>
            <a:extLst/>
          </p:spPr>
          <p:txBody>
            <a:bodyPr/>
            <a:lstStyle/>
            <a:p>
              <a:pPr defTabSz="914400" fontAlgn="base">
                <a:spcBef>
                  <a:spcPct val="0"/>
                </a:spcBef>
                <a:spcAft>
                  <a:spcPct val="0"/>
                </a:spcAft>
                <a:defRPr/>
              </a:pPr>
              <a:endParaRPr lang="en-US" sz="1600" dirty="0">
                <a:solidFill>
                  <a:srgbClr val="000000"/>
                </a:solidFill>
              </a:endParaRPr>
            </a:p>
          </p:txBody>
        </p:sp>
        <p:sp>
          <p:nvSpPr>
            <p:cNvPr id="42" name="LineLegend3"/>
            <p:cNvSpPr>
              <a:spLocks noChangeShapeType="1"/>
            </p:cNvSpPr>
            <p:nvPr/>
          </p:nvSpPr>
          <p:spPr bwMode="gray">
            <a:xfrm>
              <a:off x="4750" y="577"/>
              <a:ext cx="288" cy="0"/>
            </a:xfrm>
            <a:prstGeom prst="line">
              <a:avLst/>
            </a:prstGeom>
            <a:noFill/>
            <a:ln w="28575">
              <a:solidFill>
                <a:schemeClr val="accent3"/>
              </a:solidFill>
              <a:prstDash val="sysDot"/>
              <a:round/>
              <a:headEnd/>
              <a:tailEnd/>
            </a:ln>
            <a:effectLst/>
            <a:extLst/>
          </p:spPr>
          <p:txBody>
            <a:bodyPr/>
            <a:lstStyle/>
            <a:p>
              <a:pPr defTabSz="914400" fontAlgn="base">
                <a:spcBef>
                  <a:spcPct val="0"/>
                </a:spcBef>
                <a:spcAft>
                  <a:spcPct val="0"/>
                </a:spcAft>
                <a:defRPr/>
              </a:pPr>
              <a:endParaRPr lang="en-US" sz="1600" dirty="0">
                <a:solidFill>
                  <a:srgbClr val="000000"/>
                </a:solidFill>
              </a:endParaRPr>
            </a:p>
          </p:txBody>
        </p:sp>
        <p:sp>
          <p:nvSpPr>
            <p:cNvPr id="1068" name="Legend1"/>
            <p:cNvSpPr>
              <a:spLocks noChangeArrowheads="1"/>
            </p:cNvSpPr>
            <p:nvPr/>
          </p:nvSpPr>
          <p:spPr bwMode="gray">
            <a:xfrm>
              <a:off x="5104" y="176"/>
              <a:ext cx="31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2813" fontAlgn="base">
                <a:spcBef>
                  <a:spcPct val="0"/>
                </a:spcBef>
                <a:spcAft>
                  <a:spcPct val="0"/>
                </a:spcAft>
                <a:buClr>
                  <a:srgbClr val="651863"/>
                </a:buClr>
              </a:pPr>
              <a:r>
                <a:rPr lang="en-US" sz="1200">
                  <a:solidFill>
                    <a:srgbClr val="000000"/>
                  </a:solidFill>
                </a:rPr>
                <a:t>Legend</a:t>
              </a:r>
            </a:p>
          </p:txBody>
        </p:sp>
        <p:sp>
          <p:nvSpPr>
            <p:cNvPr id="1069" name="Legend2"/>
            <p:cNvSpPr>
              <a:spLocks noChangeArrowheads="1"/>
            </p:cNvSpPr>
            <p:nvPr/>
          </p:nvSpPr>
          <p:spPr bwMode="gray">
            <a:xfrm>
              <a:off x="5104" y="344"/>
              <a:ext cx="31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2813" fontAlgn="base">
                <a:spcBef>
                  <a:spcPct val="0"/>
                </a:spcBef>
                <a:spcAft>
                  <a:spcPct val="0"/>
                </a:spcAft>
                <a:buClr>
                  <a:srgbClr val="651863"/>
                </a:buClr>
              </a:pPr>
              <a:r>
                <a:rPr lang="en-US" sz="1200">
                  <a:solidFill>
                    <a:srgbClr val="000000"/>
                  </a:solidFill>
                </a:rPr>
                <a:t>Legend</a:t>
              </a:r>
            </a:p>
          </p:txBody>
        </p:sp>
        <p:sp>
          <p:nvSpPr>
            <p:cNvPr id="1070" name="Legend3"/>
            <p:cNvSpPr>
              <a:spLocks noChangeArrowheads="1"/>
            </p:cNvSpPr>
            <p:nvPr/>
          </p:nvSpPr>
          <p:spPr bwMode="gray">
            <a:xfrm>
              <a:off x="5104" y="520"/>
              <a:ext cx="31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2813" fontAlgn="base">
                <a:spcBef>
                  <a:spcPct val="0"/>
                </a:spcBef>
                <a:spcAft>
                  <a:spcPct val="0"/>
                </a:spcAft>
                <a:buClr>
                  <a:srgbClr val="651863"/>
                </a:buClr>
              </a:pPr>
              <a:r>
                <a:rPr lang="en-US" sz="1200">
                  <a:solidFill>
                    <a:srgbClr val="000000"/>
                  </a:solidFill>
                </a:rPr>
                <a:t>Legend</a:t>
              </a:r>
            </a:p>
          </p:txBody>
        </p:sp>
      </p:grpSp>
      <p:grpSp>
        <p:nvGrpSpPr>
          <p:cNvPr id="1037" name="McKSticker" hidden="1"/>
          <p:cNvGrpSpPr>
            <a:grpSpLocks/>
          </p:cNvGrpSpPr>
          <p:nvPr/>
        </p:nvGrpSpPr>
        <p:grpSpPr bwMode="auto">
          <a:xfrm>
            <a:off x="7451725" y="1512888"/>
            <a:ext cx="1079500" cy="214312"/>
            <a:chOff x="7681913" y="285750"/>
            <a:chExt cx="1058862" cy="209550"/>
          </a:xfrm>
        </p:grpSpPr>
        <p:sp>
          <p:nvSpPr>
            <p:cNvPr id="1062" name="StickerRectangle"/>
            <p:cNvSpPr>
              <a:spLocks noChangeArrowheads="1"/>
            </p:cNvSpPr>
            <p:nvPr/>
          </p:nvSpPr>
          <p:spPr bwMode="gray">
            <a:xfrm>
              <a:off x="7681913" y="285750"/>
              <a:ext cx="1058862" cy="209550"/>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7432" tIns="0" rIns="0" bIns="27432">
              <a:spAutoFit/>
            </a:bodyPr>
            <a:lstStyle/>
            <a:p>
              <a:pPr algn="r" defTabSz="912813" fontAlgn="base">
                <a:spcBef>
                  <a:spcPct val="0"/>
                </a:spcBef>
                <a:spcAft>
                  <a:spcPct val="0"/>
                </a:spcAft>
                <a:buClr>
                  <a:srgbClr val="651863"/>
                </a:buClr>
              </a:pPr>
              <a:r>
                <a:rPr lang="en-US" sz="1200">
                  <a:solidFill>
                    <a:srgbClr val="808080"/>
                  </a:solidFill>
                </a:rPr>
                <a:t>PRELIMINARY</a:t>
              </a:r>
            </a:p>
          </p:txBody>
        </p:sp>
        <p:cxnSp>
          <p:nvCxnSpPr>
            <p:cNvPr id="1063" name="AutoShape 31"/>
            <p:cNvCxnSpPr>
              <a:cxnSpLocks noChangeShapeType="1"/>
              <a:stCxn id="1062" idx="2"/>
              <a:endCxn id="1062" idx="4"/>
            </p:cNvCxnSpPr>
            <p:nvPr/>
          </p:nvCxnSpPr>
          <p:spPr bwMode="gray">
            <a:xfrm>
              <a:off x="7681913" y="285750"/>
              <a:ext cx="0" cy="209550"/>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1064" name="AutoShape 32"/>
            <p:cNvCxnSpPr>
              <a:cxnSpLocks noChangeShapeType="1"/>
              <a:stCxn id="1062" idx="4"/>
              <a:endCxn id="1062" idx="6"/>
            </p:cNvCxnSpPr>
            <p:nvPr/>
          </p:nvCxnSpPr>
          <p:spPr bwMode="gray">
            <a:xfrm>
              <a:off x="7681913" y="495300"/>
              <a:ext cx="1058862"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1038" name="LegendMoons" hidden="1"/>
          <p:cNvGrpSpPr>
            <a:grpSpLocks/>
          </p:cNvGrpSpPr>
          <p:nvPr/>
        </p:nvGrpSpPr>
        <p:grpSpPr bwMode="auto">
          <a:xfrm>
            <a:off x="7689850" y="1512888"/>
            <a:ext cx="841375" cy="1333500"/>
            <a:chOff x="6655594" y="273840"/>
            <a:chExt cx="825500" cy="1306516"/>
          </a:xfrm>
        </p:grpSpPr>
        <p:grpSp>
          <p:nvGrpSpPr>
            <p:cNvPr id="1042" name="MoonLegend1"/>
            <p:cNvGrpSpPr>
              <a:grpSpLocks noChangeAspect="1"/>
            </p:cNvGrpSpPr>
            <p:nvPr>
              <p:custDataLst>
                <p:tags r:id="rId8"/>
              </p:custDataLst>
            </p:nvPr>
          </p:nvGrpSpPr>
          <p:grpSpPr bwMode="auto">
            <a:xfrm>
              <a:off x="6655594" y="273840"/>
              <a:ext cx="209550" cy="209551"/>
              <a:chOff x="4533" y="183"/>
              <a:chExt cx="144" cy="144"/>
            </a:xfrm>
          </p:grpSpPr>
          <p:sp>
            <p:nvSpPr>
              <p:cNvPr id="69" name="Oval 38"/>
              <p:cNvSpPr>
                <a:spLocks noChangeAspect="1" noChangeArrowheads="1"/>
              </p:cNvSpPr>
              <p:nvPr>
                <p:custDataLst>
                  <p:tags r:id="rId21"/>
                </p:custDataLst>
              </p:nvPr>
            </p:nvSpPr>
            <p:spPr bwMode="gray">
              <a:xfrm>
                <a:off x="4533" y="183"/>
                <a:ext cx="144" cy="144"/>
              </a:xfrm>
              <a:prstGeom prst="ellipse">
                <a:avLst/>
              </a:prstGeom>
              <a:solidFill>
                <a:schemeClr val="accent1"/>
              </a:solidFill>
              <a:ln w="9525">
                <a:solidFill>
                  <a:schemeClr val="accent6"/>
                </a:solidFill>
                <a:round/>
                <a:headEnd/>
                <a:tailEnd/>
              </a:ln>
              <a:effectLst/>
              <a:extLst/>
            </p:spPr>
            <p:txBody>
              <a:bodyPr wrap="none" anchor="ctr"/>
              <a:lstStyle/>
              <a:p>
                <a:pPr defTabSz="914400" fontAlgn="base">
                  <a:spcBef>
                    <a:spcPct val="0"/>
                  </a:spcBef>
                  <a:spcAft>
                    <a:spcPct val="0"/>
                  </a:spcAft>
                  <a:defRPr/>
                </a:pPr>
                <a:endParaRPr lang="en-US" sz="1600" dirty="0">
                  <a:solidFill>
                    <a:srgbClr val="000000"/>
                  </a:solidFill>
                </a:endParaRPr>
              </a:p>
            </p:txBody>
          </p:sp>
          <p:sp>
            <p:nvSpPr>
              <p:cNvPr id="70" name="Arc 39"/>
              <p:cNvSpPr>
                <a:spLocks noChangeAspect="1"/>
              </p:cNvSpPr>
              <p:nvPr>
                <p:custDataLst>
                  <p:tags r:id="rId22"/>
                </p:custDataLst>
              </p:nvPr>
            </p:nvSpPr>
            <p:spPr bwMode="gray">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p:spPr>
            <p:txBody>
              <a:bodyPr wrap="none" anchor="ctr"/>
              <a:lstStyle/>
              <a:p>
                <a:pPr defTabSz="914400" fontAlgn="base">
                  <a:spcBef>
                    <a:spcPct val="0"/>
                  </a:spcBef>
                  <a:spcAft>
                    <a:spcPct val="0"/>
                  </a:spcAft>
                  <a:defRPr/>
                </a:pPr>
                <a:endParaRPr lang="en-US" sz="1600" dirty="0">
                  <a:solidFill>
                    <a:srgbClr val="000000"/>
                  </a:solidFill>
                </a:endParaRPr>
              </a:p>
            </p:txBody>
          </p:sp>
        </p:grpSp>
        <p:grpSp>
          <p:nvGrpSpPr>
            <p:cNvPr id="1043" name="MoonLegend2"/>
            <p:cNvGrpSpPr>
              <a:grpSpLocks noChangeAspect="1"/>
            </p:cNvGrpSpPr>
            <p:nvPr>
              <p:custDataLst>
                <p:tags r:id="rId9"/>
              </p:custDataLst>
            </p:nvPr>
          </p:nvGrpSpPr>
          <p:grpSpPr bwMode="auto">
            <a:xfrm>
              <a:off x="6655594" y="548081"/>
              <a:ext cx="209550" cy="209551"/>
              <a:chOff x="1694" y="2044"/>
              <a:chExt cx="160" cy="160"/>
            </a:xfrm>
          </p:grpSpPr>
          <p:sp>
            <p:nvSpPr>
              <p:cNvPr id="67" name="Oval 41"/>
              <p:cNvSpPr>
                <a:spLocks noChangeAspect="1" noChangeArrowheads="1"/>
              </p:cNvSpPr>
              <p:nvPr>
                <p:custDataLst>
                  <p:tags r:id="rId19"/>
                </p:custDataLst>
              </p:nvPr>
            </p:nvSpPr>
            <p:spPr bwMode="gray">
              <a:xfrm>
                <a:off x="1694" y="2044"/>
                <a:ext cx="164" cy="160"/>
              </a:xfrm>
              <a:prstGeom prst="ellipse">
                <a:avLst/>
              </a:prstGeom>
              <a:solidFill>
                <a:schemeClr val="accent1"/>
              </a:solidFill>
              <a:ln w="9525">
                <a:solidFill>
                  <a:schemeClr val="accent6"/>
                </a:solidFill>
                <a:round/>
                <a:headEnd/>
                <a:tailEnd/>
              </a:ln>
              <a:effectLst/>
              <a:extLst/>
            </p:spPr>
            <p:txBody>
              <a:bodyPr wrap="none" anchor="ctr"/>
              <a:lstStyle/>
              <a:p>
                <a:pPr defTabSz="914400" fontAlgn="base">
                  <a:spcBef>
                    <a:spcPct val="0"/>
                  </a:spcBef>
                  <a:spcAft>
                    <a:spcPct val="0"/>
                  </a:spcAft>
                  <a:defRPr/>
                </a:pPr>
                <a:endParaRPr lang="en-US" sz="1600" dirty="0">
                  <a:solidFill>
                    <a:srgbClr val="000000"/>
                  </a:solidFill>
                </a:endParaRPr>
              </a:p>
            </p:txBody>
          </p:sp>
          <p:sp>
            <p:nvSpPr>
              <p:cNvPr id="68" name="Arc 42"/>
              <p:cNvSpPr>
                <a:spLocks noChangeAspect="1"/>
              </p:cNvSpPr>
              <p:nvPr>
                <p:custDataLst>
                  <p:tags r:id="rId20"/>
                </p:custDataLst>
              </p:nvPr>
            </p:nvSpPr>
            <p:spPr bwMode="gray">
              <a:xfrm>
                <a:off x="1694" y="2044"/>
                <a:ext cx="164" cy="160"/>
              </a:xfrm>
              <a:prstGeom prst="arc">
                <a:avLst/>
              </a:prstGeom>
              <a:solidFill>
                <a:schemeClr val="folHlink"/>
              </a:solidFill>
              <a:ln w="9525">
                <a:solidFill>
                  <a:schemeClr val="accent6"/>
                </a:solidFill>
                <a:round/>
                <a:headEnd/>
                <a:tailEnd/>
              </a:ln>
              <a:effectLst/>
              <a:extLst/>
            </p:spPr>
            <p:txBody>
              <a:bodyPr wrap="none" anchor="ctr"/>
              <a:lstStyle/>
              <a:p>
                <a:pPr defTabSz="914400" fontAlgn="base">
                  <a:spcBef>
                    <a:spcPct val="0"/>
                  </a:spcBef>
                  <a:spcAft>
                    <a:spcPct val="0"/>
                  </a:spcAft>
                  <a:defRPr/>
                </a:pPr>
                <a:endParaRPr lang="en-US" sz="1600" dirty="0">
                  <a:solidFill>
                    <a:srgbClr val="000000"/>
                  </a:solidFill>
                </a:endParaRPr>
              </a:p>
            </p:txBody>
          </p:sp>
        </p:grpSp>
        <p:grpSp>
          <p:nvGrpSpPr>
            <p:cNvPr id="1044" name="MoonLegend4"/>
            <p:cNvGrpSpPr>
              <a:grpSpLocks noChangeAspect="1"/>
            </p:cNvGrpSpPr>
            <p:nvPr>
              <p:custDataLst>
                <p:tags r:id="rId10"/>
              </p:custDataLst>
            </p:nvPr>
          </p:nvGrpSpPr>
          <p:grpSpPr bwMode="auto">
            <a:xfrm>
              <a:off x="6655594" y="1096563"/>
              <a:ext cx="209550" cy="209551"/>
              <a:chOff x="4495" y="1198"/>
              <a:chExt cx="160" cy="160"/>
            </a:xfrm>
          </p:grpSpPr>
          <p:sp>
            <p:nvSpPr>
              <p:cNvPr id="65" name="Oval 47"/>
              <p:cNvSpPr>
                <a:spLocks noChangeAspect="1" noChangeArrowheads="1"/>
              </p:cNvSpPr>
              <p:nvPr>
                <p:custDataLst>
                  <p:tags r:id="rId17"/>
                </p:custDataLst>
              </p:nvPr>
            </p:nvSpPr>
            <p:spPr bwMode="gray">
              <a:xfrm>
                <a:off x="4495" y="1198"/>
                <a:ext cx="164" cy="160"/>
              </a:xfrm>
              <a:prstGeom prst="ellipse">
                <a:avLst/>
              </a:prstGeom>
              <a:solidFill>
                <a:schemeClr val="accent1"/>
              </a:solidFill>
              <a:ln w="9525">
                <a:solidFill>
                  <a:schemeClr val="accent6"/>
                </a:solidFill>
                <a:round/>
                <a:headEnd/>
                <a:tailEnd/>
              </a:ln>
              <a:effectLst/>
              <a:extLst/>
            </p:spPr>
            <p:txBody>
              <a:bodyPr wrap="none" anchor="ctr"/>
              <a:lstStyle/>
              <a:p>
                <a:pPr defTabSz="914400" fontAlgn="base">
                  <a:spcBef>
                    <a:spcPct val="0"/>
                  </a:spcBef>
                  <a:spcAft>
                    <a:spcPct val="0"/>
                  </a:spcAft>
                  <a:defRPr/>
                </a:pPr>
                <a:endParaRPr lang="en-US" sz="1600" dirty="0">
                  <a:solidFill>
                    <a:srgbClr val="000000"/>
                  </a:solidFill>
                </a:endParaRPr>
              </a:p>
            </p:txBody>
          </p:sp>
          <p:sp>
            <p:nvSpPr>
              <p:cNvPr id="66" name="Arc 48"/>
              <p:cNvSpPr>
                <a:spLocks noChangeAspect="1"/>
              </p:cNvSpPr>
              <p:nvPr>
                <p:custDataLst>
                  <p:tags r:id="rId18"/>
                </p:custDataLst>
              </p:nvPr>
            </p:nvSpPr>
            <p:spPr bwMode="gray">
              <a:xfrm>
                <a:off x="4495" y="1198"/>
                <a:ext cx="164" cy="160"/>
              </a:xfrm>
              <a:prstGeom prst="arc">
                <a:avLst>
                  <a:gd name="adj1" fmla="val 16200000"/>
                  <a:gd name="adj2" fmla="val 10800000"/>
                </a:avLst>
              </a:prstGeom>
              <a:solidFill>
                <a:schemeClr val="folHlink"/>
              </a:solidFill>
              <a:ln w="9525">
                <a:solidFill>
                  <a:schemeClr val="accent6"/>
                </a:solidFill>
                <a:round/>
                <a:headEnd/>
                <a:tailEnd/>
              </a:ln>
              <a:effectLst/>
              <a:extLst/>
            </p:spPr>
            <p:txBody>
              <a:bodyPr wrap="none" anchor="ctr"/>
              <a:lstStyle/>
              <a:p>
                <a:pPr defTabSz="914400" fontAlgn="base">
                  <a:spcBef>
                    <a:spcPct val="0"/>
                  </a:spcBef>
                  <a:spcAft>
                    <a:spcPct val="0"/>
                  </a:spcAft>
                  <a:defRPr/>
                </a:pPr>
                <a:endParaRPr lang="en-US" sz="1600" dirty="0">
                  <a:solidFill>
                    <a:srgbClr val="000000"/>
                  </a:solidFill>
                </a:endParaRPr>
              </a:p>
            </p:txBody>
          </p:sp>
        </p:grpSp>
        <p:grpSp>
          <p:nvGrpSpPr>
            <p:cNvPr id="1045" name="MoonLegend5"/>
            <p:cNvGrpSpPr>
              <a:grpSpLocks noChangeAspect="1"/>
            </p:cNvGrpSpPr>
            <p:nvPr>
              <p:custDataLst>
                <p:tags r:id="rId11"/>
              </p:custDataLst>
            </p:nvPr>
          </p:nvGrpSpPr>
          <p:grpSpPr bwMode="auto">
            <a:xfrm>
              <a:off x="6655594" y="1370805"/>
              <a:ext cx="209550" cy="209551"/>
              <a:chOff x="4495" y="1440"/>
              <a:chExt cx="160" cy="160"/>
            </a:xfrm>
          </p:grpSpPr>
          <p:sp>
            <p:nvSpPr>
              <p:cNvPr id="63" name="Oval 50"/>
              <p:cNvSpPr>
                <a:spLocks noChangeAspect="1" noChangeArrowheads="1"/>
              </p:cNvSpPr>
              <p:nvPr>
                <p:custDataLst>
                  <p:tags r:id="rId15"/>
                </p:custDataLst>
              </p:nvPr>
            </p:nvSpPr>
            <p:spPr bwMode="gray">
              <a:xfrm>
                <a:off x="4495" y="1440"/>
                <a:ext cx="164" cy="160"/>
              </a:xfrm>
              <a:prstGeom prst="ellipse">
                <a:avLst/>
              </a:prstGeom>
              <a:solidFill>
                <a:schemeClr val="accent1"/>
              </a:solidFill>
              <a:ln w="9525">
                <a:solidFill>
                  <a:schemeClr val="accent6"/>
                </a:solidFill>
                <a:round/>
                <a:headEnd/>
                <a:tailEnd/>
              </a:ln>
              <a:effectLst/>
              <a:extLst/>
            </p:spPr>
            <p:txBody>
              <a:bodyPr wrap="none" anchor="ctr"/>
              <a:lstStyle/>
              <a:p>
                <a:pPr defTabSz="914400" fontAlgn="base">
                  <a:spcBef>
                    <a:spcPct val="0"/>
                  </a:spcBef>
                  <a:spcAft>
                    <a:spcPct val="0"/>
                  </a:spcAft>
                  <a:defRPr/>
                </a:pPr>
                <a:endParaRPr lang="en-US" sz="1600" dirty="0">
                  <a:solidFill>
                    <a:srgbClr val="000000"/>
                  </a:solidFill>
                </a:endParaRPr>
              </a:p>
            </p:txBody>
          </p:sp>
          <p:sp>
            <p:nvSpPr>
              <p:cNvPr id="64" name="Oval 51"/>
              <p:cNvSpPr>
                <a:spLocks noChangeAspect="1" noChangeArrowheads="1"/>
              </p:cNvSpPr>
              <p:nvPr>
                <p:custDataLst>
                  <p:tags r:id="rId16"/>
                </p:custDataLst>
              </p:nvPr>
            </p:nvSpPr>
            <p:spPr bwMode="gray">
              <a:xfrm>
                <a:off x="4495" y="1440"/>
                <a:ext cx="164" cy="160"/>
              </a:xfrm>
              <a:prstGeom prst="arc">
                <a:avLst>
                  <a:gd name="adj1" fmla="val 16200000"/>
                  <a:gd name="adj2" fmla="val 16200000"/>
                </a:avLst>
              </a:prstGeom>
              <a:solidFill>
                <a:schemeClr val="folHlink"/>
              </a:solidFill>
              <a:ln w="9525">
                <a:solidFill>
                  <a:schemeClr val="accent6"/>
                </a:solidFill>
                <a:round/>
                <a:headEnd/>
                <a:tailEnd/>
              </a:ln>
              <a:effectLst/>
              <a:extLst/>
            </p:spPr>
            <p:txBody>
              <a:bodyPr wrap="none" anchor="ctr"/>
              <a:lstStyle/>
              <a:p>
                <a:pPr defTabSz="914400" fontAlgn="base">
                  <a:spcBef>
                    <a:spcPct val="0"/>
                  </a:spcBef>
                  <a:spcAft>
                    <a:spcPct val="0"/>
                  </a:spcAft>
                  <a:defRPr/>
                </a:pPr>
                <a:endParaRPr lang="en-US" sz="1600" dirty="0">
                  <a:solidFill>
                    <a:srgbClr val="000000"/>
                  </a:solidFill>
                </a:endParaRPr>
              </a:p>
            </p:txBody>
          </p:sp>
        </p:grpSp>
        <p:sp>
          <p:nvSpPr>
            <p:cNvPr id="1046" name="Legend1"/>
            <p:cNvSpPr>
              <a:spLocks noChangeArrowheads="1"/>
            </p:cNvSpPr>
            <p:nvPr/>
          </p:nvSpPr>
          <p:spPr bwMode="gray">
            <a:xfrm>
              <a:off x="6976449" y="286283"/>
              <a:ext cx="504645" cy="183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2813" fontAlgn="base">
                <a:spcBef>
                  <a:spcPct val="0"/>
                </a:spcBef>
                <a:spcAft>
                  <a:spcPct val="0"/>
                </a:spcAft>
                <a:buClr>
                  <a:srgbClr val="651863"/>
                </a:buClr>
              </a:pPr>
              <a:r>
                <a:rPr lang="en-US" sz="1200">
                  <a:solidFill>
                    <a:srgbClr val="000000"/>
                  </a:solidFill>
                </a:rPr>
                <a:t>Legend</a:t>
              </a:r>
            </a:p>
          </p:txBody>
        </p:sp>
        <p:sp>
          <p:nvSpPr>
            <p:cNvPr id="1047" name="Legend2"/>
            <p:cNvSpPr>
              <a:spLocks noChangeArrowheads="1"/>
            </p:cNvSpPr>
            <p:nvPr/>
          </p:nvSpPr>
          <p:spPr bwMode="gray">
            <a:xfrm>
              <a:off x="6976449" y="561584"/>
              <a:ext cx="504645" cy="181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2813" fontAlgn="base">
                <a:spcBef>
                  <a:spcPct val="0"/>
                </a:spcBef>
                <a:spcAft>
                  <a:spcPct val="0"/>
                </a:spcAft>
                <a:buClr>
                  <a:srgbClr val="651863"/>
                </a:buClr>
              </a:pPr>
              <a:r>
                <a:rPr lang="en-US" sz="1200">
                  <a:solidFill>
                    <a:srgbClr val="000000"/>
                  </a:solidFill>
                </a:rPr>
                <a:t>Legend</a:t>
              </a:r>
            </a:p>
          </p:txBody>
        </p:sp>
        <p:sp>
          <p:nvSpPr>
            <p:cNvPr id="1048" name="Legend3"/>
            <p:cNvSpPr>
              <a:spLocks noChangeArrowheads="1"/>
            </p:cNvSpPr>
            <p:nvPr/>
          </p:nvSpPr>
          <p:spPr bwMode="gray">
            <a:xfrm>
              <a:off x="6976449" y="835330"/>
              <a:ext cx="504645" cy="183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2813" fontAlgn="base">
                <a:spcBef>
                  <a:spcPct val="0"/>
                </a:spcBef>
                <a:spcAft>
                  <a:spcPct val="0"/>
                </a:spcAft>
                <a:buClr>
                  <a:srgbClr val="651863"/>
                </a:buClr>
              </a:pPr>
              <a:r>
                <a:rPr lang="en-US" sz="1200">
                  <a:solidFill>
                    <a:srgbClr val="000000"/>
                  </a:solidFill>
                </a:rPr>
                <a:t>Legend</a:t>
              </a:r>
            </a:p>
          </p:txBody>
        </p:sp>
        <p:sp>
          <p:nvSpPr>
            <p:cNvPr id="1049" name="Legend4"/>
            <p:cNvSpPr>
              <a:spLocks noChangeArrowheads="1"/>
            </p:cNvSpPr>
            <p:nvPr/>
          </p:nvSpPr>
          <p:spPr bwMode="gray">
            <a:xfrm>
              <a:off x="6976449" y="1107522"/>
              <a:ext cx="504645" cy="181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2813" fontAlgn="base">
                <a:spcBef>
                  <a:spcPct val="0"/>
                </a:spcBef>
                <a:spcAft>
                  <a:spcPct val="0"/>
                </a:spcAft>
                <a:buClr>
                  <a:srgbClr val="651863"/>
                </a:buClr>
              </a:pPr>
              <a:r>
                <a:rPr lang="en-US" sz="1200">
                  <a:solidFill>
                    <a:srgbClr val="000000"/>
                  </a:solidFill>
                </a:rPr>
                <a:t>Legend</a:t>
              </a:r>
            </a:p>
          </p:txBody>
        </p:sp>
        <p:sp>
          <p:nvSpPr>
            <p:cNvPr id="1050" name="Legend5"/>
            <p:cNvSpPr>
              <a:spLocks noChangeArrowheads="1"/>
            </p:cNvSpPr>
            <p:nvPr/>
          </p:nvSpPr>
          <p:spPr bwMode="gray">
            <a:xfrm>
              <a:off x="6976449" y="1382823"/>
              <a:ext cx="504645" cy="183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2813" fontAlgn="base">
                <a:spcBef>
                  <a:spcPct val="0"/>
                </a:spcBef>
                <a:spcAft>
                  <a:spcPct val="0"/>
                </a:spcAft>
                <a:buClr>
                  <a:srgbClr val="651863"/>
                </a:buClr>
              </a:pPr>
              <a:r>
                <a:rPr lang="en-US" sz="1200">
                  <a:solidFill>
                    <a:srgbClr val="000000"/>
                  </a:solidFill>
                </a:rPr>
                <a:t>Legend</a:t>
              </a:r>
            </a:p>
          </p:txBody>
        </p:sp>
        <p:grpSp>
          <p:nvGrpSpPr>
            <p:cNvPr id="1051" name="MoonLegend3"/>
            <p:cNvGrpSpPr>
              <a:grpSpLocks noChangeAspect="1"/>
            </p:cNvGrpSpPr>
            <p:nvPr>
              <p:custDataLst>
                <p:tags r:id="rId12"/>
              </p:custDataLst>
            </p:nvPr>
          </p:nvGrpSpPr>
          <p:grpSpPr bwMode="auto">
            <a:xfrm>
              <a:off x="6655594" y="822322"/>
              <a:ext cx="209550" cy="209551"/>
              <a:chOff x="4495" y="1198"/>
              <a:chExt cx="160" cy="160"/>
            </a:xfrm>
          </p:grpSpPr>
          <p:sp>
            <p:nvSpPr>
              <p:cNvPr id="61" name="Oval 47"/>
              <p:cNvSpPr>
                <a:spLocks noChangeAspect="1" noChangeArrowheads="1"/>
              </p:cNvSpPr>
              <p:nvPr>
                <p:custDataLst>
                  <p:tags r:id="rId13"/>
                </p:custDataLst>
              </p:nvPr>
            </p:nvSpPr>
            <p:spPr bwMode="gray">
              <a:xfrm>
                <a:off x="4495" y="1198"/>
                <a:ext cx="164" cy="156"/>
              </a:xfrm>
              <a:prstGeom prst="ellipse">
                <a:avLst/>
              </a:prstGeom>
              <a:solidFill>
                <a:schemeClr val="accent1"/>
              </a:solidFill>
              <a:ln w="9525">
                <a:solidFill>
                  <a:schemeClr val="accent6"/>
                </a:solidFill>
                <a:round/>
                <a:headEnd/>
                <a:tailEnd/>
              </a:ln>
              <a:effectLst/>
              <a:extLst/>
            </p:spPr>
            <p:txBody>
              <a:bodyPr wrap="none" anchor="ctr"/>
              <a:lstStyle/>
              <a:p>
                <a:pPr defTabSz="914400" fontAlgn="base">
                  <a:spcBef>
                    <a:spcPct val="0"/>
                  </a:spcBef>
                  <a:spcAft>
                    <a:spcPct val="0"/>
                  </a:spcAft>
                  <a:defRPr/>
                </a:pPr>
                <a:endParaRPr lang="en-US" sz="1600" dirty="0">
                  <a:solidFill>
                    <a:srgbClr val="000000"/>
                  </a:solidFill>
                </a:endParaRPr>
              </a:p>
            </p:txBody>
          </p:sp>
          <p:sp>
            <p:nvSpPr>
              <p:cNvPr id="62" name="Arc 48"/>
              <p:cNvSpPr>
                <a:spLocks noChangeAspect="1"/>
              </p:cNvSpPr>
              <p:nvPr>
                <p:custDataLst>
                  <p:tags r:id="rId14"/>
                </p:custDataLst>
              </p:nvPr>
            </p:nvSpPr>
            <p:spPr bwMode="gray">
              <a:xfrm>
                <a:off x="4495" y="1198"/>
                <a:ext cx="164" cy="156"/>
              </a:xfrm>
              <a:prstGeom prst="arc">
                <a:avLst>
                  <a:gd name="adj1" fmla="val 16200000"/>
                  <a:gd name="adj2" fmla="val 5400000"/>
                </a:avLst>
              </a:prstGeom>
              <a:solidFill>
                <a:schemeClr val="folHlink"/>
              </a:solidFill>
              <a:ln w="9525">
                <a:solidFill>
                  <a:schemeClr val="accent6"/>
                </a:solidFill>
                <a:round/>
                <a:headEnd/>
                <a:tailEnd/>
              </a:ln>
              <a:effectLst/>
              <a:extLst/>
            </p:spPr>
            <p:txBody>
              <a:bodyPr wrap="none" anchor="ctr"/>
              <a:lstStyle/>
              <a:p>
                <a:pPr defTabSz="914400" fontAlgn="base">
                  <a:spcBef>
                    <a:spcPct val="0"/>
                  </a:spcBef>
                  <a:spcAft>
                    <a:spcPct val="0"/>
                  </a:spcAft>
                  <a:defRPr/>
                </a:pPr>
                <a:endParaRPr lang="en-US" sz="1600" dirty="0">
                  <a:solidFill>
                    <a:srgbClr val="000000"/>
                  </a:solidFill>
                </a:endParaRPr>
              </a:p>
            </p:txBody>
          </p:sp>
        </p:grpSp>
      </p:grpSp>
      <p:pic>
        <p:nvPicPr>
          <p:cNvPr id="1039" name="Picture 4"/>
          <p:cNvPicPr>
            <a:picLocks noChangeAspect="1" noChangeArrowheads="1"/>
          </p:cNvPicPr>
          <p:nvPr/>
        </p:nvPicPr>
        <p:blipFill>
          <a:blip r:embed="rId25" cstate="email">
            <a:extLst>
              <a:ext uri="{28A0092B-C50C-407E-A947-70E740481C1C}">
                <a14:useLocalDpi xmlns:a14="http://schemas.microsoft.com/office/drawing/2010/main" val="0"/>
              </a:ext>
            </a:extLst>
          </a:blip>
          <a:srcRect t="-4266"/>
          <a:stretch>
            <a:fillRect/>
          </a:stretch>
        </p:blipFill>
        <p:spPr bwMode="auto">
          <a:xfrm>
            <a:off x="395288" y="6345238"/>
            <a:ext cx="1087437" cy="35877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40" name="Title Placeholder 2"/>
          <p:cNvSpPr>
            <a:spLocks noGrp="1" noChangeArrowheads="1"/>
          </p:cNvSpPr>
          <p:nvPr>
            <p:ph type="title"/>
          </p:nvPr>
        </p:nvSpPr>
        <p:spPr bwMode="auto">
          <a:xfrm>
            <a:off x="395288" y="449263"/>
            <a:ext cx="8189912"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smtClean="0"/>
              <a:t>Click to edit Master title style</a:t>
            </a:r>
            <a:endParaRPr lang="en-US"/>
          </a:p>
        </p:txBody>
      </p:sp>
      <p:sp>
        <p:nvSpPr>
          <p:cNvPr id="1041" name="Line 182"/>
          <p:cNvSpPr>
            <a:spLocks noChangeShapeType="1"/>
          </p:cNvSpPr>
          <p:nvPr/>
        </p:nvSpPr>
        <p:spPr bwMode="auto">
          <a:xfrm flipH="1">
            <a:off x="379413" y="1125538"/>
            <a:ext cx="8277225" cy="0"/>
          </a:xfrm>
          <a:prstGeom prst="line">
            <a:avLst/>
          </a:prstGeom>
          <a:noFill/>
          <a:ln w="12700">
            <a:solidFill>
              <a:srgbClr val="5F2861"/>
            </a:solidFill>
            <a:round/>
            <a:headEnd/>
            <a:tailEnd/>
          </a:ln>
          <a:extLst>
            <a:ext uri="{909E8E84-426E-40DD-AFC4-6F175D3DCCD1}">
              <a14:hiddenFill xmlns:a14="http://schemas.microsoft.com/office/drawing/2010/main">
                <a:noFill/>
              </a14:hiddenFill>
            </a:ext>
          </a:extLst>
        </p:spPr>
        <p:txBody>
          <a:bodyPr wrap="none" anchor="ctr"/>
          <a:lstStyle/>
          <a:p>
            <a:pPr defTabSz="914400" fontAlgn="base">
              <a:spcBef>
                <a:spcPct val="0"/>
              </a:spcBef>
              <a:spcAft>
                <a:spcPct val="0"/>
              </a:spcAft>
            </a:pPr>
            <a:endParaRPr lang="en-US">
              <a:solidFill>
                <a:srgbClr val="000000"/>
              </a:solidFill>
            </a:endParaRPr>
          </a:p>
        </p:txBody>
      </p:sp>
    </p:spTree>
    <p:extLst>
      <p:ext uri="{BB962C8B-B14F-4D97-AF65-F5344CB8AC3E}">
        <p14:creationId xmlns:p14="http://schemas.microsoft.com/office/powerpoint/2010/main" val="13144196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Lst>
  <p:timing>
    <p:tnLst>
      <p:par>
        <p:cTn id="1" dur="indefinite" restart="never" nodeType="tmRoot"/>
      </p:par>
    </p:tnLst>
  </p:timing>
  <p:hf hdr="0" ftr="0" dt="0"/>
  <p:txStyles>
    <p:titleStyle>
      <a:lvl1pPr algn="l" defTabSz="912813" rtl="0" eaLnBrk="1" fontAlgn="base" hangingPunct="1">
        <a:spcBef>
          <a:spcPct val="0"/>
        </a:spcBef>
        <a:spcAft>
          <a:spcPct val="0"/>
        </a:spcAft>
        <a:tabLst>
          <a:tab pos="274638" algn="l"/>
        </a:tabLst>
        <a:defRPr sz="2000" b="1">
          <a:solidFill>
            <a:schemeClr val="tx1"/>
          </a:solidFill>
          <a:latin typeface="+mj-lt"/>
          <a:ea typeface="+mj-ea"/>
          <a:cs typeface="ＭＳ Ｐゴシック"/>
        </a:defRPr>
      </a:lvl1pPr>
      <a:lvl2pPr algn="l" defTabSz="912813" rtl="0" eaLnBrk="1" fontAlgn="base" hangingPunct="1">
        <a:spcBef>
          <a:spcPct val="0"/>
        </a:spcBef>
        <a:spcAft>
          <a:spcPct val="0"/>
        </a:spcAft>
        <a:tabLst>
          <a:tab pos="274638" algn="l"/>
        </a:tabLst>
        <a:defRPr sz="2000" b="1">
          <a:solidFill>
            <a:schemeClr val="tx1"/>
          </a:solidFill>
          <a:latin typeface="Arial" charset="0"/>
          <a:ea typeface="ＭＳ Ｐゴシック"/>
          <a:cs typeface="ＭＳ Ｐゴシック"/>
        </a:defRPr>
      </a:lvl2pPr>
      <a:lvl3pPr algn="l" defTabSz="912813" rtl="0" eaLnBrk="1" fontAlgn="base" hangingPunct="1">
        <a:spcBef>
          <a:spcPct val="0"/>
        </a:spcBef>
        <a:spcAft>
          <a:spcPct val="0"/>
        </a:spcAft>
        <a:tabLst>
          <a:tab pos="274638" algn="l"/>
        </a:tabLst>
        <a:defRPr sz="2000" b="1">
          <a:solidFill>
            <a:schemeClr val="tx1"/>
          </a:solidFill>
          <a:latin typeface="Arial" charset="0"/>
          <a:ea typeface="ＭＳ Ｐゴシック"/>
          <a:cs typeface="ＭＳ Ｐゴシック"/>
        </a:defRPr>
      </a:lvl3pPr>
      <a:lvl4pPr algn="l" defTabSz="912813" rtl="0" eaLnBrk="1" fontAlgn="base" hangingPunct="1">
        <a:spcBef>
          <a:spcPct val="0"/>
        </a:spcBef>
        <a:spcAft>
          <a:spcPct val="0"/>
        </a:spcAft>
        <a:tabLst>
          <a:tab pos="274638" algn="l"/>
        </a:tabLst>
        <a:defRPr sz="2000" b="1">
          <a:solidFill>
            <a:schemeClr val="tx1"/>
          </a:solidFill>
          <a:latin typeface="Arial" charset="0"/>
          <a:ea typeface="ＭＳ Ｐゴシック"/>
          <a:cs typeface="ＭＳ Ｐゴシック"/>
        </a:defRPr>
      </a:lvl4pPr>
      <a:lvl5pPr algn="l" defTabSz="912813" rtl="0" eaLnBrk="1" fontAlgn="base" hangingPunct="1">
        <a:spcBef>
          <a:spcPct val="0"/>
        </a:spcBef>
        <a:spcAft>
          <a:spcPct val="0"/>
        </a:spcAft>
        <a:tabLst>
          <a:tab pos="274638" algn="l"/>
        </a:tabLst>
        <a:defRPr sz="2000" b="1">
          <a:solidFill>
            <a:schemeClr val="tx1"/>
          </a:solidFill>
          <a:latin typeface="Arial" charset="0"/>
          <a:ea typeface="ＭＳ Ｐゴシック"/>
          <a:cs typeface="ＭＳ Ｐゴシック"/>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342900" indent="-342900" algn="l" defTabSz="912813" rtl="0" eaLnBrk="1" fontAlgn="base" hangingPunct="1">
        <a:spcBef>
          <a:spcPct val="0"/>
        </a:spcBef>
        <a:spcAft>
          <a:spcPct val="0"/>
        </a:spcAft>
        <a:buClr>
          <a:schemeClr val="tx2"/>
        </a:buClr>
        <a:buChar char="•"/>
        <a:defRPr sz="1600">
          <a:solidFill>
            <a:schemeClr val="tx1"/>
          </a:solidFill>
          <a:latin typeface="+mn-lt"/>
          <a:ea typeface="+mn-ea"/>
          <a:cs typeface="ＭＳ Ｐゴシック"/>
        </a:defRPr>
      </a:lvl1pPr>
      <a:lvl2pPr marL="196850" indent="-195263" algn="l" defTabSz="912813" rtl="0" eaLnBrk="1" fontAlgn="base" hangingPunct="1">
        <a:spcBef>
          <a:spcPct val="0"/>
        </a:spcBef>
        <a:spcAft>
          <a:spcPct val="0"/>
        </a:spcAft>
        <a:buClr>
          <a:schemeClr val="tx2"/>
        </a:buClr>
        <a:buSzPct val="125000"/>
        <a:buFont typeface="Arial" charset="0"/>
        <a:buChar char="•"/>
        <a:defRPr sz="1600">
          <a:solidFill>
            <a:schemeClr val="tx1"/>
          </a:solidFill>
          <a:latin typeface="+mn-lt"/>
          <a:ea typeface="ＭＳ Ｐゴシック"/>
          <a:cs typeface="ＭＳ Ｐゴシック"/>
        </a:defRPr>
      </a:lvl2pPr>
      <a:lvl3pPr marL="465138" indent="-266700" algn="l" defTabSz="912813" rtl="0" eaLnBrk="1" fontAlgn="base" hangingPunct="1">
        <a:spcBef>
          <a:spcPct val="0"/>
        </a:spcBef>
        <a:spcAft>
          <a:spcPct val="0"/>
        </a:spcAft>
        <a:buClr>
          <a:schemeClr val="tx2"/>
        </a:buClr>
        <a:buSzPct val="120000"/>
        <a:buFont typeface="Arial" charset="0"/>
        <a:buChar char="–"/>
        <a:defRPr sz="1600">
          <a:solidFill>
            <a:schemeClr val="tx1"/>
          </a:solidFill>
          <a:latin typeface="+mn-lt"/>
          <a:ea typeface="ＭＳ Ｐゴシック"/>
          <a:cs typeface="ＭＳ Ｐゴシック"/>
        </a:defRPr>
      </a:lvl3pPr>
      <a:lvl4pPr marL="625475" indent="-157163" algn="l" defTabSz="912813" rtl="0" eaLnBrk="1" fontAlgn="base" hangingPunct="1">
        <a:spcBef>
          <a:spcPct val="0"/>
        </a:spcBef>
        <a:spcAft>
          <a:spcPct val="0"/>
        </a:spcAft>
        <a:buClr>
          <a:schemeClr val="tx2"/>
        </a:buClr>
        <a:buSzPct val="90000"/>
        <a:buFont typeface="Arial" charset="0"/>
        <a:buChar char="•"/>
        <a:defRPr sz="1600">
          <a:solidFill>
            <a:schemeClr val="tx1"/>
          </a:solidFill>
          <a:latin typeface="+mn-lt"/>
          <a:ea typeface="ＭＳ Ｐゴシック"/>
          <a:cs typeface="ＭＳ Ｐゴシック"/>
        </a:defRPr>
      </a:lvl4pPr>
      <a:lvl5pPr marL="763588" indent="-131763" algn="l" defTabSz="912813" rtl="0" eaLnBrk="1" fontAlgn="base" hangingPunct="1">
        <a:spcBef>
          <a:spcPct val="0"/>
        </a:spcBef>
        <a:spcAft>
          <a:spcPct val="0"/>
        </a:spcAft>
        <a:buClr>
          <a:schemeClr val="tx2"/>
        </a:buClr>
        <a:buSzPct val="89000"/>
        <a:buFont typeface="Arial" charset="0"/>
        <a:buChar char="-"/>
        <a:defRPr sz="1600">
          <a:solidFill>
            <a:schemeClr val="tx1"/>
          </a:solidFill>
          <a:latin typeface="+mn-lt"/>
          <a:ea typeface="ＭＳ Ｐゴシック"/>
          <a:cs typeface="ＭＳ Ｐゴシック"/>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sz="3200" dirty="0" smtClean="0"/>
              <a:t>Risk indicators for monitoring quality</a:t>
            </a:r>
            <a:br>
              <a:rPr lang="en-GB" sz="3200" dirty="0" smtClean="0"/>
            </a:br>
            <a:r>
              <a:rPr lang="en-GB" sz="3600" dirty="0" smtClean="0"/>
              <a:t/>
            </a:r>
            <a:br>
              <a:rPr lang="en-GB" sz="3600" dirty="0" smtClean="0"/>
            </a:br>
            <a:r>
              <a:rPr lang="en-GB" sz="2800" dirty="0" smtClean="0"/>
              <a:t>EPSO September 2016</a:t>
            </a:r>
            <a:r>
              <a:rPr lang="en-GB" sz="3600" dirty="0"/>
              <a:t/>
            </a:r>
            <a:br>
              <a:rPr lang="en-GB" sz="3600" dirty="0"/>
            </a:br>
            <a:r>
              <a:rPr lang="en-GB" sz="3600" dirty="0" smtClean="0"/>
              <a:t/>
            </a:r>
            <a:br>
              <a:rPr lang="en-GB" sz="3600" dirty="0" smtClean="0"/>
            </a:br>
            <a:r>
              <a:rPr lang="en-GB" sz="3600" dirty="0"/>
              <a:t/>
            </a:r>
            <a:br>
              <a:rPr lang="en-GB" sz="3600" dirty="0"/>
            </a:br>
            <a:r>
              <a:rPr lang="en-GB" sz="3600" dirty="0" smtClean="0"/>
              <a:t/>
            </a:r>
            <a:br>
              <a:rPr lang="en-GB" sz="3600" dirty="0" smtClean="0"/>
            </a:br>
            <a:r>
              <a:rPr lang="en-GB" sz="3600" dirty="0"/>
              <a:t/>
            </a:r>
            <a:br>
              <a:rPr lang="en-GB" sz="3600" dirty="0"/>
            </a:br>
            <a:r>
              <a:rPr lang="en-GB" sz="3600" dirty="0" smtClean="0"/>
              <a:t/>
            </a:r>
            <a:br>
              <a:rPr lang="en-GB" sz="3600" dirty="0" smtClean="0"/>
            </a:br>
            <a:r>
              <a:rPr lang="en-GB" sz="3600" dirty="0"/>
              <a:t/>
            </a:r>
            <a:br>
              <a:rPr lang="en-GB" sz="3600" dirty="0"/>
            </a:br>
            <a:endParaRPr lang="en-US" altLang="en-US" sz="2800" dirty="0"/>
          </a:p>
        </p:txBody>
      </p:sp>
      <p:sp>
        <p:nvSpPr>
          <p:cNvPr id="2" name="Rectangle 1"/>
          <p:cNvSpPr/>
          <p:nvPr/>
        </p:nvSpPr>
        <p:spPr>
          <a:xfrm>
            <a:off x="8676456" y="6477272"/>
            <a:ext cx="248786" cy="230832"/>
          </a:xfrm>
          <a:prstGeom prst="rect">
            <a:avLst/>
          </a:prstGeom>
        </p:spPr>
        <p:txBody>
          <a:bodyPr wrap="none">
            <a:spAutoFit/>
          </a:bodyPr>
          <a:lstStyle/>
          <a:p>
            <a:fld id="{7C880C36-C7C6-484C-AD69-AFEF822C9547}" type="slidenum">
              <a:rPr lang="en-GB" sz="900"/>
              <a:pPr/>
              <a:t>1</a:t>
            </a:fld>
            <a:endParaRPr lang="en-GB" sz="900" dirty="0"/>
          </a:p>
        </p:txBody>
      </p:sp>
    </p:spTree>
    <p:extLst>
      <p:ext uri="{BB962C8B-B14F-4D97-AF65-F5344CB8AC3E}">
        <p14:creationId xmlns:p14="http://schemas.microsoft.com/office/powerpoint/2010/main" val="1511442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485779"/>
            <a:ext cx="5652488" cy="906463"/>
          </a:xfrm>
        </p:spPr>
        <p:txBody>
          <a:bodyPr>
            <a:normAutofit/>
          </a:bodyPr>
          <a:lstStyle/>
          <a:p>
            <a:r>
              <a:rPr lang="en-GB" sz="2400" dirty="0" smtClean="0"/>
              <a:t>NHS Acute Intelligent Monitoring: Key learning from evaluation</a:t>
            </a:r>
            <a:endParaRPr lang="en-GB" sz="2400" dirty="0"/>
          </a:p>
        </p:txBody>
      </p:sp>
      <p:sp>
        <p:nvSpPr>
          <p:cNvPr id="18" name="Rounded Rectangle 17"/>
          <p:cNvSpPr/>
          <p:nvPr/>
        </p:nvSpPr>
        <p:spPr>
          <a:xfrm>
            <a:off x="269304" y="1331831"/>
            <a:ext cx="8531545" cy="4248471"/>
          </a:xfrm>
          <a:prstGeom prst="round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marL="342900" lvl="0" indent="-342900" eaLnBrk="0" fontAlgn="base" hangingPunct="0">
              <a:spcAft>
                <a:spcPts val="1200"/>
              </a:spcAft>
              <a:buClr>
                <a:srgbClr val="5F2861"/>
              </a:buClr>
              <a:buSzPct val="120000"/>
              <a:buFont typeface="Arial" panose="020B0604020202020204" pitchFamily="34" charset="0"/>
              <a:buChar char="•"/>
              <a:tabLst>
                <a:tab pos="261808" algn="l"/>
              </a:tabLst>
            </a:pPr>
            <a:r>
              <a:rPr lang="en-GB" sz="2000" dirty="0" smtClean="0"/>
              <a:t>A “high </a:t>
            </a:r>
            <a:r>
              <a:rPr lang="en-GB" sz="2000" dirty="0"/>
              <a:t>volume” indicator approach was less successful in demonstrating a relationship with </a:t>
            </a:r>
            <a:r>
              <a:rPr lang="en-GB" sz="2000" dirty="0" smtClean="0"/>
              <a:t>ratings than </a:t>
            </a:r>
            <a:r>
              <a:rPr lang="en-GB" sz="2000" dirty="0"/>
              <a:t>a subset of </a:t>
            </a:r>
            <a:r>
              <a:rPr lang="en-GB" sz="2000" dirty="0" smtClean="0"/>
              <a:t>indicators </a:t>
            </a:r>
            <a:r>
              <a:rPr lang="en-GB" sz="2000" dirty="0"/>
              <a:t>which </a:t>
            </a:r>
            <a:r>
              <a:rPr lang="en-GB" sz="2000" dirty="0" smtClean="0"/>
              <a:t>has </a:t>
            </a:r>
            <a:r>
              <a:rPr lang="en-GB" sz="2000" dirty="0"/>
              <a:t>a stronger correlation with </a:t>
            </a:r>
            <a:r>
              <a:rPr lang="en-GB" sz="2000" dirty="0" smtClean="0"/>
              <a:t>quality ratings</a:t>
            </a:r>
          </a:p>
          <a:p>
            <a:pPr marL="342900" lvl="0" indent="-342900" eaLnBrk="0" fontAlgn="base" hangingPunct="0">
              <a:spcAft>
                <a:spcPts val="1200"/>
              </a:spcAft>
              <a:buClr>
                <a:srgbClr val="5F2861"/>
              </a:buClr>
              <a:buSzPct val="120000"/>
              <a:buFont typeface="Arial" panose="020B0604020202020204" pitchFamily="34" charset="0"/>
              <a:buChar char="•"/>
              <a:tabLst>
                <a:tab pos="261808" algn="l"/>
              </a:tabLst>
            </a:pPr>
            <a:r>
              <a:rPr lang="en-GB" sz="2000" dirty="0" smtClean="0"/>
              <a:t>Inpatient </a:t>
            </a:r>
            <a:r>
              <a:rPr lang="en-GB" sz="2000" dirty="0"/>
              <a:t>and staff </a:t>
            </a:r>
            <a:r>
              <a:rPr lang="en-GB" sz="2000" dirty="0" smtClean="0"/>
              <a:t>survey questions are among the strongest</a:t>
            </a:r>
          </a:p>
          <a:p>
            <a:pPr marL="342900" indent="-342900" eaLnBrk="0" fontAlgn="base" hangingPunct="0">
              <a:spcAft>
                <a:spcPts val="1200"/>
              </a:spcAft>
              <a:buClr>
                <a:srgbClr val="5F2861"/>
              </a:buClr>
              <a:buSzPct val="120000"/>
              <a:buFont typeface="Arial" panose="020B0604020202020204" pitchFamily="34" charset="0"/>
              <a:buChar char="•"/>
              <a:tabLst>
                <a:tab pos="261808" algn="l"/>
              </a:tabLst>
            </a:pPr>
            <a:r>
              <a:rPr lang="en-GB" sz="2000" dirty="0" smtClean="0"/>
              <a:t>A composite of 12 indicators that predicts ratings will be tested for monitoring potential changes in quality</a:t>
            </a:r>
          </a:p>
          <a:p>
            <a:pPr marL="342900" indent="-342900" eaLnBrk="0" fontAlgn="base" hangingPunct="0">
              <a:spcAft>
                <a:spcPts val="1200"/>
              </a:spcAft>
              <a:buClr>
                <a:srgbClr val="5F2861"/>
              </a:buClr>
              <a:buSzPct val="120000"/>
              <a:buFont typeface="Arial" panose="020B0604020202020204" pitchFamily="34" charset="0"/>
              <a:buChar char="•"/>
              <a:tabLst>
                <a:tab pos="261808" algn="l"/>
              </a:tabLst>
            </a:pPr>
            <a:endParaRPr lang="en-GB" sz="2000" dirty="0"/>
          </a:p>
          <a:p>
            <a:pPr marL="342900" indent="-342900" eaLnBrk="0" fontAlgn="base" hangingPunct="0">
              <a:spcAft>
                <a:spcPts val="1200"/>
              </a:spcAft>
              <a:buClr>
                <a:srgbClr val="5F2861"/>
              </a:buClr>
              <a:buSzPct val="120000"/>
              <a:buFont typeface="Arial" panose="020B0604020202020204" pitchFamily="34" charset="0"/>
              <a:buChar char="•"/>
              <a:tabLst>
                <a:tab pos="261808" algn="l"/>
              </a:tabLst>
            </a:pPr>
            <a:endParaRPr lang="en-GB" sz="2000" dirty="0" smtClean="0"/>
          </a:p>
          <a:p>
            <a:pPr marL="342900" indent="-342900" eaLnBrk="0" fontAlgn="base" hangingPunct="0">
              <a:spcAft>
                <a:spcPts val="1200"/>
              </a:spcAft>
              <a:buClr>
                <a:srgbClr val="5F2861"/>
              </a:buClr>
              <a:buSzPct val="120000"/>
              <a:buFont typeface="Arial" panose="020B0604020202020204" pitchFamily="34" charset="0"/>
              <a:buChar char="•"/>
              <a:tabLst>
                <a:tab pos="261808" algn="l"/>
              </a:tabLst>
            </a:pPr>
            <a:endParaRPr lang="en-GB" sz="2000" dirty="0"/>
          </a:p>
          <a:p>
            <a:pPr marL="285750" indent="-285750">
              <a:buFont typeface="Arial" panose="020B0604020202020204" pitchFamily="34" charset="0"/>
              <a:buChar char="•"/>
            </a:pPr>
            <a:endParaRPr lang="en-GB" sz="2000" dirty="0" smtClean="0">
              <a:cs typeface="Arial" panose="020B0604020202020204" pitchFamily="34" charset="0"/>
            </a:endParaRPr>
          </a:p>
          <a:p>
            <a:pPr marL="342900" indent="-342900" eaLnBrk="0" fontAlgn="base" hangingPunct="0">
              <a:spcAft>
                <a:spcPts val="1200"/>
              </a:spcAft>
              <a:buClr>
                <a:srgbClr val="5F2861"/>
              </a:buClr>
              <a:buSzPct val="120000"/>
              <a:buFont typeface="Arial" panose="020B0604020202020204" pitchFamily="34" charset="0"/>
              <a:buChar char="•"/>
              <a:tabLst>
                <a:tab pos="261808" algn="l"/>
              </a:tabLst>
            </a:pPr>
            <a:r>
              <a:rPr lang="en-GB" sz="2000" dirty="0"/>
              <a:t>Additional evaluation work is underway where quality ratings were better or worse than the available intelligence to help improve the use of information in our processes</a:t>
            </a:r>
          </a:p>
        </p:txBody>
      </p:sp>
      <p:sp>
        <p:nvSpPr>
          <p:cNvPr id="5" name="Rectangle 4"/>
          <p:cNvSpPr/>
          <p:nvPr/>
        </p:nvSpPr>
        <p:spPr>
          <a:xfrm>
            <a:off x="8676456" y="6477272"/>
            <a:ext cx="248786" cy="230832"/>
          </a:xfrm>
          <a:prstGeom prst="rect">
            <a:avLst/>
          </a:prstGeom>
        </p:spPr>
        <p:txBody>
          <a:bodyPr wrap="none">
            <a:spAutoFit/>
          </a:bodyPr>
          <a:lstStyle/>
          <a:p>
            <a:fld id="{7C880C36-C7C6-484C-AD69-AFEF822C9547}" type="slidenum">
              <a:rPr lang="en-GB" sz="900"/>
              <a:pPr/>
              <a:t>10</a:t>
            </a:fld>
            <a:endParaRPr lang="en-GB" sz="900" dirty="0"/>
          </a:p>
        </p:txBody>
      </p:sp>
      <p:grpSp>
        <p:nvGrpSpPr>
          <p:cNvPr id="12" name="Group 11"/>
          <p:cNvGrpSpPr/>
          <p:nvPr/>
        </p:nvGrpSpPr>
        <p:grpSpPr>
          <a:xfrm>
            <a:off x="683568" y="3803556"/>
            <a:ext cx="8460432" cy="1569660"/>
            <a:chOff x="805474" y="4227084"/>
            <a:chExt cx="8460432" cy="1569660"/>
          </a:xfrm>
        </p:grpSpPr>
        <p:sp>
          <p:nvSpPr>
            <p:cNvPr id="13" name="TextBox 12"/>
            <p:cNvSpPr txBox="1"/>
            <p:nvPr/>
          </p:nvSpPr>
          <p:spPr>
            <a:xfrm>
              <a:off x="805474" y="4227084"/>
              <a:ext cx="7776864" cy="1569660"/>
            </a:xfrm>
            <a:prstGeom prst="rect">
              <a:avLst/>
            </a:prstGeom>
            <a:noFill/>
          </p:spPr>
          <p:txBody>
            <a:bodyPr wrap="square" numCol="1" rtlCol="0">
              <a:spAutoFit/>
            </a:bodyPr>
            <a:lstStyle/>
            <a:p>
              <a:pPr marL="285750" indent="-285750">
                <a:buFont typeface="Arial" panose="020B0604020202020204" pitchFamily="34" charset="0"/>
                <a:buChar char="•"/>
              </a:pPr>
              <a:r>
                <a:rPr lang="en-GB" sz="1600" dirty="0"/>
                <a:t>A&amp;E wait time</a:t>
              </a:r>
            </a:p>
            <a:p>
              <a:pPr marL="285750" indent="-285750">
                <a:buFont typeface="Arial" panose="020B0604020202020204" pitchFamily="34" charset="0"/>
                <a:buChar char="•"/>
              </a:pPr>
              <a:r>
                <a:rPr lang="en-GB" sz="1600" dirty="0"/>
                <a:t>Ambulance wait time</a:t>
              </a:r>
            </a:p>
            <a:p>
              <a:pPr marL="285750" indent="-285750">
                <a:buFont typeface="Arial" panose="020B0604020202020204" pitchFamily="34" charset="0"/>
                <a:buChar char="•"/>
              </a:pPr>
              <a:r>
                <a:rPr lang="en-GB" sz="1600" dirty="0" smtClean="0"/>
                <a:t>Cancelled operations</a:t>
              </a:r>
            </a:p>
            <a:p>
              <a:pPr marL="285750" indent="-285750">
                <a:buFont typeface="Arial" panose="020B0604020202020204" pitchFamily="34" charset="0"/>
                <a:buChar char="•"/>
              </a:pPr>
              <a:r>
                <a:rPr lang="en-GB" sz="1600" dirty="0" smtClean="0"/>
                <a:t>Infectious disease in-hospital mortality</a:t>
              </a:r>
            </a:p>
            <a:p>
              <a:pPr marL="285750" indent="-285750">
                <a:buFont typeface="Arial" panose="020B0604020202020204" pitchFamily="34" charset="0"/>
                <a:buChar char="•"/>
              </a:pPr>
              <a:r>
                <a:rPr lang="en-GB" sz="1600" dirty="0" smtClean="0"/>
                <a:t>Health worker flu vaccination</a:t>
              </a:r>
            </a:p>
            <a:p>
              <a:pPr marL="285750" indent="-285750">
                <a:buFont typeface="Arial" panose="020B0604020202020204" pitchFamily="34" charset="0"/>
                <a:buChar char="•"/>
              </a:pPr>
              <a:r>
                <a:rPr lang="en-GB" sz="1600" dirty="0" smtClean="0"/>
                <a:t>Advice and support from midwife</a:t>
              </a:r>
            </a:p>
          </p:txBody>
        </p:sp>
        <p:sp>
          <p:nvSpPr>
            <p:cNvPr id="14" name="Rectangle 13"/>
            <p:cNvSpPr/>
            <p:nvPr/>
          </p:nvSpPr>
          <p:spPr>
            <a:xfrm>
              <a:off x="4693906" y="4227084"/>
              <a:ext cx="4572000" cy="1569660"/>
            </a:xfrm>
            <a:prstGeom prst="rect">
              <a:avLst/>
            </a:prstGeom>
          </p:spPr>
          <p:txBody>
            <a:bodyPr>
              <a:spAutoFit/>
            </a:bodyPr>
            <a:lstStyle/>
            <a:p>
              <a:pPr marL="285750" indent="-285750">
                <a:buFont typeface="Arial" panose="020B0604020202020204" pitchFamily="34" charset="0"/>
                <a:buChar char="•"/>
              </a:pPr>
              <a:r>
                <a:rPr lang="en-GB" sz="1600" dirty="0"/>
                <a:t>Treatment with respect and dignity</a:t>
              </a:r>
            </a:p>
            <a:p>
              <a:pPr marL="285750" indent="-285750">
                <a:buFont typeface="Arial" panose="020B0604020202020204" pitchFamily="34" charset="0"/>
                <a:buChar char="•"/>
              </a:pPr>
              <a:r>
                <a:rPr lang="en-GB" sz="1600" dirty="0"/>
                <a:t>Privacy, dignity, and well being</a:t>
              </a:r>
            </a:p>
            <a:p>
              <a:pPr marL="285750" indent="-285750">
                <a:buFont typeface="Arial" panose="020B0604020202020204" pitchFamily="34" charset="0"/>
                <a:buChar char="•"/>
              </a:pPr>
              <a:r>
                <a:rPr lang="en-GB" sz="1600" dirty="0"/>
                <a:t>Confidence and trust in doctors</a:t>
              </a:r>
            </a:p>
            <a:p>
              <a:pPr marL="285750" indent="-285750">
                <a:buFont typeface="Arial" panose="020B0604020202020204" pitchFamily="34" charset="0"/>
                <a:buChar char="•"/>
              </a:pPr>
              <a:r>
                <a:rPr lang="en-GB" sz="1600" dirty="0"/>
                <a:t>Good staff communication</a:t>
              </a:r>
            </a:p>
            <a:p>
              <a:pPr marL="285750" indent="-285750">
                <a:buFont typeface="Arial" panose="020B0604020202020204" pitchFamily="34" charset="0"/>
                <a:buChar char="•"/>
              </a:pPr>
              <a:r>
                <a:rPr lang="en-GB" sz="1600" dirty="0"/>
                <a:t>Open reporting culture</a:t>
              </a:r>
            </a:p>
            <a:p>
              <a:pPr marL="285750" indent="-285750">
                <a:buFont typeface="Arial" panose="020B0604020202020204" pitchFamily="34" charset="0"/>
                <a:buChar char="•"/>
              </a:pPr>
              <a:r>
                <a:rPr lang="en-GB" sz="1600" dirty="0"/>
                <a:t>Support from managers</a:t>
              </a:r>
            </a:p>
          </p:txBody>
        </p:sp>
      </p:grpSp>
    </p:spTree>
    <p:extLst>
      <p:ext uri="{BB962C8B-B14F-4D97-AF65-F5344CB8AC3E}">
        <p14:creationId xmlns:p14="http://schemas.microsoft.com/office/powerpoint/2010/main" val="3206363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485779"/>
            <a:ext cx="5652488" cy="906463"/>
          </a:xfrm>
        </p:spPr>
        <p:txBody>
          <a:bodyPr>
            <a:normAutofit/>
          </a:bodyPr>
          <a:lstStyle/>
          <a:p>
            <a:r>
              <a:rPr lang="en-GB" sz="2400" dirty="0" smtClean="0"/>
              <a:t>NHS Acute Intelligent Monitoring: New composite indicator</a:t>
            </a:r>
            <a:endParaRPr lang="en-GB" sz="2400" dirty="0"/>
          </a:p>
        </p:txBody>
      </p:sp>
      <p:sp>
        <p:nvSpPr>
          <p:cNvPr id="5" name="Rectangle 4"/>
          <p:cNvSpPr/>
          <p:nvPr/>
        </p:nvSpPr>
        <p:spPr>
          <a:xfrm>
            <a:off x="8676456" y="6477272"/>
            <a:ext cx="248786" cy="230832"/>
          </a:xfrm>
          <a:prstGeom prst="rect">
            <a:avLst/>
          </a:prstGeom>
        </p:spPr>
        <p:txBody>
          <a:bodyPr wrap="none">
            <a:spAutoFit/>
          </a:bodyPr>
          <a:lstStyle/>
          <a:p>
            <a:fld id="{7C880C36-C7C6-484C-AD69-AFEF822C9547}" type="slidenum">
              <a:rPr lang="en-GB" sz="900"/>
              <a:pPr/>
              <a:t>11</a:t>
            </a:fld>
            <a:endParaRPr lang="en-GB" sz="900" dirty="0"/>
          </a:p>
        </p:txBody>
      </p:sp>
      <p:pic>
        <p:nvPicPr>
          <p:cNvPr id="2051"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33984" b="8225"/>
          <a:stretch/>
        </p:blipFill>
        <p:spPr bwMode="auto">
          <a:xfrm>
            <a:off x="0" y="2273324"/>
            <a:ext cx="9093010" cy="42039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395536" y="1484784"/>
            <a:ext cx="8472709" cy="707886"/>
          </a:xfrm>
          <a:prstGeom prst="rect">
            <a:avLst/>
          </a:prstGeom>
        </p:spPr>
        <p:txBody>
          <a:bodyPr wrap="square">
            <a:spAutoFit/>
          </a:bodyPr>
          <a:lstStyle/>
          <a:p>
            <a:r>
              <a:rPr lang="en-GB" sz="2000" dirty="0" smtClean="0">
                <a:cs typeface="Arial" panose="020B0604020202020204" pitchFamily="34" charset="0"/>
              </a:rPr>
              <a:t>The </a:t>
            </a:r>
            <a:r>
              <a:rPr lang="en-GB" sz="2000" dirty="0">
                <a:cs typeface="Arial" panose="020B0604020202020204" pitchFamily="34" charset="0"/>
              </a:rPr>
              <a:t>composite indicator is one component of </a:t>
            </a:r>
            <a:r>
              <a:rPr lang="en-GB" sz="2000" dirty="0" smtClean="0">
                <a:cs typeface="Arial" panose="020B0604020202020204" pitchFamily="34" charset="0"/>
              </a:rPr>
              <a:t>our </a:t>
            </a:r>
            <a:r>
              <a:rPr lang="en-GB" sz="2000" dirty="0">
                <a:cs typeface="Arial" panose="020B0604020202020204" pitchFamily="34" charset="0"/>
              </a:rPr>
              <a:t>new </a:t>
            </a:r>
            <a:r>
              <a:rPr lang="en-GB" sz="2000" dirty="0" smtClean="0">
                <a:cs typeface="Arial" panose="020B0604020202020204" pitchFamily="34" charset="0"/>
              </a:rPr>
              <a:t>monitoring model. It </a:t>
            </a:r>
            <a:r>
              <a:rPr lang="en-GB" sz="2000" dirty="0">
                <a:cs typeface="Arial" panose="020B0604020202020204" pitchFamily="34" charset="0"/>
              </a:rPr>
              <a:t>is </a:t>
            </a:r>
            <a:r>
              <a:rPr lang="en-GB" sz="2000" dirty="0" smtClean="0">
                <a:cs typeface="Arial" panose="020B0604020202020204" pitchFamily="34" charset="0"/>
              </a:rPr>
              <a:t>experimental </a:t>
            </a:r>
            <a:r>
              <a:rPr lang="en-GB" sz="2000" dirty="0">
                <a:cs typeface="Arial" panose="020B0604020202020204" pitchFamily="34" charset="0"/>
              </a:rPr>
              <a:t>and will be tested with inspection </a:t>
            </a:r>
            <a:r>
              <a:rPr lang="en-GB" sz="2000" dirty="0" smtClean="0">
                <a:cs typeface="Arial" panose="020B0604020202020204" pitchFamily="34" charset="0"/>
              </a:rPr>
              <a:t>teams and refined.</a:t>
            </a:r>
            <a:endParaRPr lang="en-GB" sz="2000" dirty="0">
              <a:cs typeface="Arial" panose="020B0604020202020204" pitchFamily="34" charset="0"/>
            </a:endParaRPr>
          </a:p>
        </p:txBody>
      </p:sp>
    </p:spTree>
    <p:extLst>
      <p:ext uri="{BB962C8B-B14F-4D97-AF65-F5344CB8AC3E}">
        <p14:creationId xmlns:p14="http://schemas.microsoft.com/office/powerpoint/2010/main" val="1195935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GB" sz="2400" dirty="0" smtClean="0"/>
              <a:t>GP Intelligent </a:t>
            </a:r>
            <a:r>
              <a:rPr lang="en-GB" sz="2400" dirty="0"/>
              <a:t>Monitoring showed the link between ratings and quantitative data … and also the limitations</a:t>
            </a:r>
          </a:p>
        </p:txBody>
      </p:sp>
      <p:graphicFrame>
        <p:nvGraphicFramePr>
          <p:cNvPr id="6" name="Chart 5"/>
          <p:cNvGraphicFramePr>
            <a:graphicFrameLocks/>
          </p:cNvGraphicFramePr>
          <p:nvPr>
            <p:extLst>
              <p:ext uri="{D42A27DB-BD31-4B8C-83A1-F6EECF244321}">
                <p14:modId xmlns:p14="http://schemas.microsoft.com/office/powerpoint/2010/main" val="2080515938"/>
              </p:ext>
            </p:extLst>
          </p:nvPr>
        </p:nvGraphicFramePr>
        <p:xfrm>
          <a:off x="251520" y="1556792"/>
          <a:ext cx="4320479" cy="453650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83595869"/>
              </p:ext>
            </p:extLst>
          </p:nvPr>
        </p:nvGraphicFramePr>
        <p:xfrm>
          <a:off x="4644008" y="1484784"/>
          <a:ext cx="4176464" cy="4754880"/>
        </p:xfrm>
        <a:graphic>
          <a:graphicData uri="http://schemas.openxmlformats.org/drawingml/2006/table">
            <a:tbl>
              <a:tblPr/>
              <a:tblGrid>
                <a:gridCol w="2664296"/>
                <a:gridCol w="1512168"/>
              </a:tblGrid>
              <a:tr h="788852">
                <a:tc>
                  <a:txBody>
                    <a:bodyPr/>
                    <a:lstStyle/>
                    <a:p>
                      <a:r>
                        <a:rPr lang="en-GB" sz="1200" b="1" dirty="0" smtClean="0">
                          <a:solidFill>
                            <a:schemeClr val="bg1"/>
                          </a:solidFill>
                        </a:rPr>
                        <a:t>GP</a:t>
                      </a:r>
                      <a:r>
                        <a:rPr lang="en-GB" sz="1200" b="1" baseline="0" dirty="0" smtClean="0">
                          <a:solidFill>
                            <a:schemeClr val="bg1"/>
                          </a:solidFill>
                        </a:rPr>
                        <a:t> IM Indicator</a:t>
                      </a:r>
                      <a:endParaRPr lang="en-GB" sz="1200" b="1" dirty="0">
                        <a:solidFill>
                          <a:schemeClr val="bg1"/>
                        </a:solidFill>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solidFill>
                      <a:srgbClr val="5F2861"/>
                    </a:solidFill>
                  </a:tcPr>
                </a:tc>
                <a:tc>
                  <a:txBody>
                    <a:bodyPr/>
                    <a:lstStyle/>
                    <a:p>
                      <a:pPr marL="0" marR="0" indent="0" algn="l" defTabSz="913946" rtl="0" eaLnBrk="1" fontAlgn="auto" latinLnBrk="0" hangingPunct="1">
                        <a:lnSpc>
                          <a:spcPct val="100000"/>
                        </a:lnSpc>
                        <a:spcBef>
                          <a:spcPts val="0"/>
                        </a:spcBef>
                        <a:spcAft>
                          <a:spcPts val="0"/>
                        </a:spcAft>
                        <a:buClrTx/>
                        <a:buSzTx/>
                        <a:buFontTx/>
                        <a:buNone/>
                        <a:tabLst/>
                        <a:defRPr/>
                      </a:pPr>
                      <a:r>
                        <a:rPr lang="en-GB" sz="1200" b="1" kern="1200" dirty="0" smtClean="0">
                          <a:solidFill>
                            <a:schemeClr val="bg1"/>
                          </a:solidFill>
                          <a:latin typeface="+mn-lt"/>
                          <a:ea typeface="+mn-ea"/>
                          <a:cs typeface="+mn-cs"/>
                        </a:rPr>
                        <a:t>Level of correlation</a:t>
                      </a:r>
                      <a:r>
                        <a:rPr lang="en-GB" sz="1200" b="1" kern="1200" baseline="0" dirty="0" smtClean="0">
                          <a:solidFill>
                            <a:schemeClr val="bg1"/>
                          </a:solidFill>
                          <a:latin typeface="+mn-lt"/>
                          <a:ea typeface="+mn-ea"/>
                          <a:cs typeface="+mn-cs"/>
                        </a:rPr>
                        <a:t> </a:t>
                      </a:r>
                      <a:r>
                        <a:rPr lang="en-GB" sz="1200" b="1" kern="1200" dirty="0" smtClean="0">
                          <a:solidFill>
                            <a:schemeClr val="bg1"/>
                          </a:solidFill>
                          <a:latin typeface="+mn-lt"/>
                          <a:ea typeface="+mn-ea"/>
                          <a:cs typeface="+mn-cs"/>
                        </a:rPr>
                        <a:t>(1.0 implies all variation in ratings is explained</a:t>
                      </a:r>
                      <a:r>
                        <a:rPr lang="en-GB" sz="1200" b="1" kern="1200" baseline="0" dirty="0" smtClean="0">
                          <a:solidFill>
                            <a:schemeClr val="bg1"/>
                          </a:solidFill>
                          <a:latin typeface="+mn-lt"/>
                          <a:ea typeface="+mn-ea"/>
                          <a:cs typeface="+mn-cs"/>
                        </a:rPr>
                        <a:t> by the indicator</a:t>
                      </a:r>
                      <a:r>
                        <a:rPr lang="en-GB" sz="1200" b="1" kern="1200" baseline="0" dirty="0" smtClean="0">
                          <a:solidFill>
                            <a:schemeClr val="bg1"/>
                          </a:solidFill>
                          <a:latin typeface="+mn-lt"/>
                          <a:ea typeface="+mn-ea"/>
                          <a:cs typeface="+mn-cs"/>
                        </a:rPr>
                        <a:t>)</a:t>
                      </a:r>
                      <a:endParaRPr lang="en-GB" sz="1200" b="1" dirty="0">
                        <a:solidFill>
                          <a:schemeClr val="bg1"/>
                        </a:solidFill>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5F2861"/>
                    </a:solidFill>
                  </a:tcPr>
                </a:tc>
              </a:tr>
              <a:tr h="725743">
                <a:tc>
                  <a:txBody>
                    <a:bodyPr/>
                    <a:lstStyle/>
                    <a:p>
                      <a:r>
                        <a:rPr lang="en-GB" sz="1200" dirty="0" smtClean="0"/>
                        <a:t>GP Patient Survey: % of respondents to the GP patient survey who stated that the last time they saw or spoke to a GP, the GP was good or very good at treating them with care and concern.</a:t>
                      </a:r>
                      <a:endParaRPr lang="en-GB" sz="1200" dirty="0"/>
                    </a:p>
                  </a:txBody>
                  <a:tcP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dirty="0" smtClean="0"/>
                        <a:t>0.26</a:t>
                      </a:r>
                      <a:endParaRPr lang="en-GB" sz="1200"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7973">
                <a:tc>
                  <a:txBody>
                    <a:bodyPr/>
                    <a:lstStyle/>
                    <a:p>
                      <a:r>
                        <a:rPr lang="en-GB" sz="1200" dirty="0" smtClean="0"/>
                        <a:t>GP Patient Survey:% of respondents to the GP patient survey who described the overall experience of their GP surgery as fairly good or very good.</a:t>
                      </a:r>
                      <a:endParaRPr lang="en-GB" sz="1200"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dirty="0" smtClean="0"/>
                        <a:t>0.25</a:t>
                      </a:r>
                      <a:endParaRPr lang="en-GB" sz="1200"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5743">
                <a:tc>
                  <a:txBody>
                    <a:bodyPr/>
                    <a:lstStyle/>
                    <a:p>
                      <a:r>
                        <a:rPr lang="en-GB" sz="1200" dirty="0" smtClean="0"/>
                        <a:t>GP Patient Survey: % of respondents to the GP patient survey who stated that the last time they saw or spoke to a GP, the GP was good or very good at involving them in decisions about their care</a:t>
                      </a:r>
                      <a:endParaRPr lang="en-GB" sz="1200"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GB" sz="1200" dirty="0" smtClean="0"/>
                        <a:t>0.24</a:t>
                      </a:r>
                      <a:endParaRPr lang="en-GB" sz="1200"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mpd="sng">
                      <a:solidFill>
                        <a:schemeClr val="tx1"/>
                      </a:solidFill>
                      <a:prstDash val="solid"/>
                    </a:lnB>
                  </a:tcPr>
                </a:tc>
              </a:tr>
            </a:tbl>
          </a:graphicData>
        </a:graphic>
      </p:graphicFrame>
      <p:sp>
        <p:nvSpPr>
          <p:cNvPr id="5" name="Rectangle 4"/>
          <p:cNvSpPr/>
          <p:nvPr/>
        </p:nvSpPr>
        <p:spPr>
          <a:xfrm>
            <a:off x="8676456" y="6477272"/>
            <a:ext cx="248786" cy="230832"/>
          </a:xfrm>
          <a:prstGeom prst="rect">
            <a:avLst/>
          </a:prstGeom>
        </p:spPr>
        <p:txBody>
          <a:bodyPr wrap="none">
            <a:spAutoFit/>
          </a:bodyPr>
          <a:lstStyle/>
          <a:p>
            <a:pPr defTabSz="913946"/>
            <a:fld id="{7C880C36-C7C6-484C-AD69-AFEF822C9547}" type="slidenum">
              <a:rPr lang="en-GB" sz="900">
                <a:solidFill>
                  <a:srgbClr val="000000"/>
                </a:solidFill>
              </a:rPr>
              <a:pPr defTabSz="913946"/>
              <a:t>12</a:t>
            </a:fld>
            <a:endParaRPr lang="en-GB" sz="900" dirty="0">
              <a:solidFill>
                <a:srgbClr val="000000"/>
              </a:solidFill>
            </a:endParaRPr>
          </a:p>
        </p:txBody>
      </p:sp>
      <p:sp>
        <p:nvSpPr>
          <p:cNvPr id="8" name="Rectangular Callout 7"/>
          <p:cNvSpPr/>
          <p:nvPr/>
        </p:nvSpPr>
        <p:spPr bwMode="auto">
          <a:xfrm>
            <a:off x="611560" y="1916832"/>
            <a:ext cx="3024336" cy="1008112"/>
          </a:xfrm>
          <a:prstGeom prst="wedgeRectCallout">
            <a:avLst>
              <a:gd name="adj1" fmla="val -496"/>
              <a:gd name="adj2" fmla="val 72089"/>
            </a:avLst>
          </a:prstGeom>
          <a:solidFill>
            <a:srgbClr val="5F2861"/>
          </a:solidFill>
          <a:ln>
            <a:solidFill>
              <a:srgbClr val="5F2861"/>
            </a:solidFill>
            <a:prstDash val="solid"/>
          </a:ln>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46"/>
            <a:r>
              <a:rPr lang="en-GB" sz="1400" dirty="0">
                <a:solidFill>
                  <a:srgbClr val="FFFFFF"/>
                </a:solidFill>
              </a:rPr>
              <a:t>The majority of GP practices rated Good or Outstanding have IM scores &lt;3%, whereas most RIs and Inadequates have IM scores &gt;3%</a:t>
            </a:r>
          </a:p>
        </p:txBody>
      </p:sp>
    </p:spTree>
    <p:extLst>
      <p:ext uri="{BB962C8B-B14F-4D97-AF65-F5344CB8AC3E}">
        <p14:creationId xmlns:p14="http://schemas.microsoft.com/office/powerpoint/2010/main" val="2007967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485779"/>
            <a:ext cx="5652488" cy="906463"/>
          </a:xfrm>
        </p:spPr>
        <p:txBody>
          <a:bodyPr/>
          <a:lstStyle/>
          <a:p>
            <a:r>
              <a:rPr lang="en-GB" sz="2400" dirty="0" smtClean="0"/>
              <a:t>GP Intelligent Monitoring: Key learning from evaluation</a:t>
            </a:r>
            <a:endParaRPr lang="en-GB" sz="2400" dirty="0"/>
          </a:p>
        </p:txBody>
      </p:sp>
      <p:sp>
        <p:nvSpPr>
          <p:cNvPr id="5" name="Rectangle 4"/>
          <p:cNvSpPr/>
          <p:nvPr/>
        </p:nvSpPr>
        <p:spPr>
          <a:xfrm>
            <a:off x="8676456" y="6477272"/>
            <a:ext cx="248786" cy="230832"/>
          </a:xfrm>
          <a:prstGeom prst="rect">
            <a:avLst/>
          </a:prstGeom>
        </p:spPr>
        <p:txBody>
          <a:bodyPr wrap="none">
            <a:spAutoFit/>
          </a:bodyPr>
          <a:lstStyle/>
          <a:p>
            <a:pPr defTabSz="913946"/>
            <a:fld id="{7C880C36-C7C6-484C-AD69-AFEF822C9547}" type="slidenum">
              <a:rPr lang="en-GB" sz="900">
                <a:solidFill>
                  <a:srgbClr val="000000"/>
                </a:solidFill>
              </a:rPr>
              <a:pPr defTabSz="913946"/>
              <a:t>13</a:t>
            </a:fld>
            <a:endParaRPr lang="en-GB" sz="900" dirty="0">
              <a:solidFill>
                <a:srgbClr val="000000"/>
              </a:solidFill>
            </a:endParaRPr>
          </a:p>
        </p:txBody>
      </p:sp>
      <p:graphicFrame>
        <p:nvGraphicFramePr>
          <p:cNvPr id="7" name="Content Placeholder 4"/>
          <p:cNvGraphicFramePr>
            <a:graphicFrameLocks noGrp="1"/>
          </p:cNvGraphicFramePr>
          <p:nvPr>
            <p:ph idx="1"/>
            <p:extLst>
              <p:ext uri="{D42A27DB-BD31-4B8C-83A1-F6EECF244321}">
                <p14:modId xmlns:p14="http://schemas.microsoft.com/office/powerpoint/2010/main" val="1321771525"/>
              </p:ext>
            </p:extLst>
          </p:nvPr>
        </p:nvGraphicFramePr>
        <p:xfrm>
          <a:off x="467543" y="1494542"/>
          <a:ext cx="8208913" cy="4958794"/>
        </p:xfrm>
        <a:graphic>
          <a:graphicData uri="http://schemas.openxmlformats.org/drawingml/2006/table">
            <a:tbl>
              <a:tblPr firstRow="1" bandRow="1">
                <a:tableStyleId>{21E4AEA4-8DFA-4A89-87EB-49C32662AFE0}</a:tableStyleId>
              </a:tblPr>
              <a:tblGrid>
                <a:gridCol w="4032449"/>
                <a:gridCol w="4176464"/>
              </a:tblGrid>
              <a:tr h="478234">
                <a:tc>
                  <a:txBody>
                    <a:bodyPr/>
                    <a:lstStyle/>
                    <a:p>
                      <a:r>
                        <a:rPr lang="en-GB" sz="1800" dirty="0" smtClean="0"/>
                        <a:t>What we learnt from IM</a:t>
                      </a:r>
                      <a:endParaRPr lang="en-GB" sz="1800" dirty="0"/>
                    </a:p>
                  </a:txBody>
                  <a:tcPr>
                    <a:solidFill>
                      <a:srgbClr val="5C3160"/>
                    </a:solidFill>
                  </a:tcPr>
                </a:tc>
                <a:tc>
                  <a:txBody>
                    <a:bodyPr/>
                    <a:lstStyle/>
                    <a:p>
                      <a:r>
                        <a:rPr lang="en-GB" sz="1800" dirty="0" smtClean="0"/>
                        <a:t>What</a:t>
                      </a:r>
                      <a:r>
                        <a:rPr lang="en-GB" sz="1800" baseline="0" dirty="0" smtClean="0"/>
                        <a:t> we are doing for Insight</a:t>
                      </a:r>
                      <a:endParaRPr lang="en-GB" sz="1800" dirty="0"/>
                    </a:p>
                  </a:txBody>
                  <a:tcPr>
                    <a:solidFill>
                      <a:srgbClr val="5C3160"/>
                    </a:solidFill>
                  </a:tcPr>
                </a:tc>
              </a:tr>
              <a:tr h="0">
                <a:tc>
                  <a:txBody>
                    <a:bodyPr/>
                    <a:lstStyle/>
                    <a:p>
                      <a:r>
                        <a:rPr lang="en-GB" sz="1800" baseline="0" dirty="0" smtClean="0"/>
                        <a:t>Significant gaps in data about General Practice, particularly about whether they are Safe or Well-Led</a:t>
                      </a:r>
                    </a:p>
                  </a:txBody>
                  <a:tcPr/>
                </a:tc>
                <a:tc>
                  <a:txBody>
                    <a:bodyPr/>
                    <a:lstStyle/>
                    <a:p>
                      <a:r>
                        <a:rPr lang="en-GB" sz="1800" dirty="0" smtClean="0"/>
                        <a:t>Developing a new information collection with NHS England and the General Medical Council</a:t>
                      </a:r>
                      <a:r>
                        <a:rPr lang="en-GB" sz="1800" baseline="0" dirty="0" smtClean="0"/>
                        <a:t> </a:t>
                      </a:r>
                      <a:r>
                        <a:rPr lang="en-GB" sz="1800" dirty="0" smtClean="0"/>
                        <a:t>and improving</a:t>
                      </a:r>
                      <a:r>
                        <a:rPr lang="en-GB" sz="1800" baseline="0" dirty="0" smtClean="0"/>
                        <a:t> current </a:t>
                      </a:r>
                      <a:r>
                        <a:rPr lang="en-GB" sz="1800" dirty="0" smtClean="0"/>
                        <a:t>collections</a:t>
                      </a:r>
                    </a:p>
                    <a:p>
                      <a:endParaRPr lang="en-GB" sz="1800" baseline="0" dirty="0" smtClean="0"/>
                    </a:p>
                  </a:txBody>
                  <a:tcPr/>
                </a:tc>
              </a:tr>
              <a:tr h="0">
                <a:tc>
                  <a:txBody>
                    <a:bodyPr/>
                    <a:lstStyle/>
                    <a:p>
                      <a:r>
                        <a:rPr lang="en-GB" sz="1800" dirty="0" smtClean="0"/>
                        <a:t>A national average benchmark is not always</a:t>
                      </a:r>
                      <a:r>
                        <a:rPr lang="en-GB" sz="1800" baseline="0" dirty="0" smtClean="0"/>
                        <a:t> useful because of variation in t</a:t>
                      </a:r>
                      <a:r>
                        <a:rPr lang="en-GB" sz="1800" dirty="0" smtClean="0"/>
                        <a:t>he populations</a:t>
                      </a:r>
                      <a:r>
                        <a:rPr lang="en-GB" sz="1800" baseline="0" dirty="0" smtClean="0"/>
                        <a:t> served by practices</a:t>
                      </a:r>
                      <a:endParaRPr lang="en-GB" sz="1800" dirty="0"/>
                    </a:p>
                  </a:txBody>
                  <a:tcPr/>
                </a:tc>
                <a:tc>
                  <a:txBody>
                    <a:bodyPr/>
                    <a:lstStyle/>
                    <a:p>
                      <a:r>
                        <a:rPr lang="en-GB" sz="1800" dirty="0" smtClean="0"/>
                        <a:t>Exploring whether</a:t>
                      </a:r>
                      <a:r>
                        <a:rPr lang="en-GB" sz="1800" baseline="0" dirty="0" smtClean="0"/>
                        <a:t> we can </a:t>
                      </a:r>
                      <a:r>
                        <a:rPr lang="en-GB" sz="1800" dirty="0" smtClean="0"/>
                        <a:t>benchmark using selected</a:t>
                      </a:r>
                      <a:r>
                        <a:rPr lang="en-GB" sz="1800" baseline="0" dirty="0" smtClean="0"/>
                        <a:t> demographic variables to provide more useful comparisons</a:t>
                      </a:r>
                    </a:p>
                    <a:p>
                      <a:endParaRPr lang="en-GB" sz="1800" baseline="0" dirty="0" smtClean="0"/>
                    </a:p>
                  </a:txBody>
                  <a:tcPr/>
                </a:tc>
              </a:tr>
              <a:tr h="942920">
                <a:tc>
                  <a:txBody>
                    <a:bodyPr/>
                    <a:lstStyle/>
                    <a:p>
                      <a:r>
                        <a:rPr lang="en-GB" sz="1800" dirty="0" smtClean="0"/>
                        <a:t>Low numbers for some indicators reduces the efficacy of our current statistical scoring methodology</a:t>
                      </a:r>
                    </a:p>
                  </a:txBody>
                  <a:tcPr/>
                </a:tc>
                <a:tc>
                  <a:txBody>
                    <a:bodyPr/>
                    <a:lstStyle/>
                    <a:p>
                      <a:r>
                        <a:rPr lang="en-GB" sz="1800" dirty="0" smtClean="0"/>
                        <a:t>Exploring</a:t>
                      </a:r>
                      <a:r>
                        <a:rPr lang="en-GB" sz="1800" baseline="0" dirty="0" smtClean="0"/>
                        <a:t> alternative methods for scoring indicators and comparing performance</a:t>
                      </a:r>
                    </a:p>
                    <a:p>
                      <a:endParaRPr lang="en-GB" sz="1800" dirty="0"/>
                    </a:p>
                  </a:txBody>
                  <a:tcPr/>
                </a:tc>
              </a:tr>
              <a:tr h="125794">
                <a:tc>
                  <a:txBody>
                    <a:bodyPr/>
                    <a:lstStyle/>
                    <a:p>
                      <a:r>
                        <a:rPr lang="en-GB" sz="1800" dirty="0" smtClean="0"/>
                        <a:t>IM reports are poorly</a:t>
                      </a:r>
                      <a:r>
                        <a:rPr lang="en-GB" sz="1800" baseline="0" dirty="0" smtClean="0"/>
                        <a:t> understood by the public and even some providers</a:t>
                      </a:r>
                      <a:endParaRPr lang="en-GB" sz="1800" dirty="0"/>
                    </a:p>
                  </a:txBody>
                  <a:tcPr/>
                </a:tc>
                <a:tc>
                  <a:txBody>
                    <a:bodyPr/>
                    <a:lstStyle/>
                    <a:p>
                      <a:r>
                        <a:rPr lang="en-GB" sz="1800" dirty="0" smtClean="0"/>
                        <a:t>D</a:t>
                      </a:r>
                      <a:r>
                        <a:rPr lang="en-GB" sz="1800" baseline="0" dirty="0" smtClean="0"/>
                        <a:t>eveloping a more user friendly version for publication</a:t>
                      </a:r>
                      <a:endParaRPr lang="en-GB" sz="1800" dirty="0"/>
                    </a:p>
                  </a:txBody>
                  <a:tcPr/>
                </a:tc>
              </a:tr>
            </a:tbl>
          </a:graphicData>
        </a:graphic>
      </p:graphicFrame>
    </p:spTree>
    <p:extLst>
      <p:ext uri="{BB962C8B-B14F-4D97-AF65-F5344CB8AC3E}">
        <p14:creationId xmlns:p14="http://schemas.microsoft.com/office/powerpoint/2010/main" val="14922105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6987480" y="6237312"/>
            <a:ext cx="1905000" cy="457200"/>
          </a:xfrm>
        </p:spPr>
        <p:txBody>
          <a:bodyPr/>
          <a:lstStyle/>
          <a:p>
            <a:fld id="{5F7CAF04-8AD3-49C3-A82B-C108CE5F3933}" type="slidenum">
              <a:rPr lang="en-US" altLang="en-US" smtClean="0"/>
              <a:pPr/>
              <a:t>14</a:t>
            </a:fld>
            <a:endParaRPr lang="en-US" altLang="en-US" sz="1400" dirty="0">
              <a:solidFill>
                <a:srgbClr val="6D2E69"/>
              </a:solidFill>
            </a:endParaRPr>
          </a:p>
        </p:txBody>
      </p:sp>
      <p:sp>
        <p:nvSpPr>
          <p:cNvPr id="10" name="Title 1"/>
          <p:cNvSpPr>
            <a:spLocks noGrp="1"/>
          </p:cNvSpPr>
          <p:nvPr>
            <p:ph type="title"/>
          </p:nvPr>
        </p:nvSpPr>
        <p:spPr/>
        <p:txBody>
          <a:bodyPr/>
          <a:lstStyle/>
          <a:p>
            <a:r>
              <a:rPr lang="en-GB" sz="2400" dirty="0" smtClean="0"/>
              <a:t>ASC Intelligent </a:t>
            </a:r>
            <a:r>
              <a:rPr lang="en-GB" sz="2400" dirty="0"/>
              <a:t>Monitoring </a:t>
            </a:r>
            <a:r>
              <a:rPr lang="en-GB" sz="2400" dirty="0" smtClean="0"/>
              <a:t>showed a similar picture to the GP results</a:t>
            </a:r>
            <a:endParaRPr lang="en-GB" sz="240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108" y="1714378"/>
            <a:ext cx="5101972"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1" name="Table 10"/>
          <p:cNvGraphicFramePr>
            <a:graphicFrameLocks noGrp="1"/>
          </p:cNvGraphicFramePr>
          <p:nvPr>
            <p:extLst>
              <p:ext uri="{D42A27DB-BD31-4B8C-83A1-F6EECF244321}">
                <p14:modId xmlns:p14="http://schemas.microsoft.com/office/powerpoint/2010/main" val="1448933244"/>
              </p:ext>
            </p:extLst>
          </p:nvPr>
        </p:nvGraphicFramePr>
        <p:xfrm>
          <a:off x="5436096" y="1714378"/>
          <a:ext cx="3384376" cy="4090886"/>
        </p:xfrm>
        <a:graphic>
          <a:graphicData uri="http://schemas.openxmlformats.org/drawingml/2006/table">
            <a:tbl>
              <a:tblPr/>
              <a:tblGrid>
                <a:gridCol w="1872208"/>
                <a:gridCol w="1512168"/>
              </a:tblGrid>
              <a:tr h="1313161">
                <a:tc>
                  <a:txBody>
                    <a:bodyPr/>
                    <a:lstStyle/>
                    <a:p>
                      <a:r>
                        <a:rPr lang="en-GB" sz="1200" b="1" baseline="0" dirty="0" smtClean="0">
                          <a:solidFill>
                            <a:schemeClr val="bg1"/>
                          </a:solidFill>
                        </a:rPr>
                        <a:t>ASC IM Indicator</a:t>
                      </a:r>
                      <a:endParaRPr lang="en-GB" sz="1200" b="1" dirty="0">
                        <a:solidFill>
                          <a:schemeClr val="bg1"/>
                        </a:solidFill>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solidFill>
                      <a:srgbClr val="5F2861"/>
                    </a:solidFill>
                  </a:tcPr>
                </a:tc>
                <a:tc>
                  <a:txBody>
                    <a:bodyPr/>
                    <a:lstStyle/>
                    <a:p>
                      <a:pPr marL="0" marR="0" indent="0" algn="l" defTabSz="913946" rtl="0" eaLnBrk="1" fontAlgn="auto" latinLnBrk="0" hangingPunct="1">
                        <a:lnSpc>
                          <a:spcPct val="100000"/>
                        </a:lnSpc>
                        <a:spcBef>
                          <a:spcPts val="0"/>
                        </a:spcBef>
                        <a:spcAft>
                          <a:spcPts val="0"/>
                        </a:spcAft>
                        <a:buClrTx/>
                        <a:buSzTx/>
                        <a:buFontTx/>
                        <a:buNone/>
                        <a:tabLst/>
                        <a:defRPr/>
                      </a:pPr>
                      <a:r>
                        <a:rPr lang="en-GB" sz="1200" b="1" kern="1200" dirty="0" smtClean="0">
                          <a:solidFill>
                            <a:schemeClr val="bg1"/>
                          </a:solidFill>
                          <a:latin typeface="+mn-lt"/>
                          <a:ea typeface="+mn-ea"/>
                          <a:cs typeface="+mn-cs"/>
                        </a:rPr>
                        <a:t>Level of correlation</a:t>
                      </a:r>
                      <a:r>
                        <a:rPr lang="en-GB" sz="1200" b="1" kern="1200" baseline="0" dirty="0" smtClean="0">
                          <a:solidFill>
                            <a:schemeClr val="bg1"/>
                          </a:solidFill>
                          <a:latin typeface="+mn-lt"/>
                          <a:ea typeface="+mn-ea"/>
                          <a:cs typeface="+mn-cs"/>
                        </a:rPr>
                        <a:t> </a:t>
                      </a:r>
                      <a:r>
                        <a:rPr lang="en-GB" sz="1200" b="1" kern="1200" dirty="0" smtClean="0">
                          <a:solidFill>
                            <a:schemeClr val="bg1"/>
                          </a:solidFill>
                          <a:latin typeface="+mn-lt"/>
                          <a:ea typeface="+mn-ea"/>
                          <a:cs typeface="+mn-cs"/>
                        </a:rPr>
                        <a:t>(1.0 implies all variation in ratings is explained</a:t>
                      </a:r>
                      <a:r>
                        <a:rPr lang="en-GB" sz="1200" b="1" kern="1200" baseline="0" dirty="0" smtClean="0">
                          <a:solidFill>
                            <a:schemeClr val="bg1"/>
                          </a:solidFill>
                          <a:latin typeface="+mn-lt"/>
                          <a:ea typeface="+mn-ea"/>
                          <a:cs typeface="+mn-cs"/>
                        </a:rPr>
                        <a:t> by the indicator</a:t>
                      </a:r>
                      <a:r>
                        <a:rPr lang="en-GB" sz="1200" b="1" kern="1200" baseline="0" dirty="0" smtClean="0">
                          <a:solidFill>
                            <a:schemeClr val="bg1"/>
                          </a:solidFill>
                          <a:latin typeface="+mn-lt"/>
                          <a:ea typeface="+mn-ea"/>
                          <a:cs typeface="+mn-cs"/>
                        </a:rPr>
                        <a:t>)</a:t>
                      </a:r>
                      <a:endParaRPr lang="en-GB" sz="1200" b="1" kern="1200" dirty="0" smtClean="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5F2861"/>
                    </a:solidFill>
                  </a:tcPr>
                </a:tc>
              </a:tr>
              <a:tr h="820148">
                <a:tc>
                  <a:txBody>
                    <a:bodyPr/>
                    <a:lstStyle/>
                    <a:p>
                      <a:r>
                        <a:rPr lang="en-GB" sz="1200" dirty="0" smtClean="0"/>
                        <a:t>Residential Safeguarding</a:t>
                      </a:r>
                      <a:endParaRPr lang="en-GB" sz="1200" dirty="0"/>
                    </a:p>
                  </a:txBody>
                  <a:tcP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dirty="0" smtClean="0"/>
                        <a:t>0.27</a:t>
                      </a:r>
                      <a:endParaRPr lang="en-GB" sz="1200"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78990">
                <a:tc>
                  <a:txBody>
                    <a:bodyPr/>
                    <a:lstStyle/>
                    <a:p>
                      <a:r>
                        <a:rPr lang="en-GB" sz="1200" dirty="0" smtClean="0"/>
                        <a:t>Concerns and complaints received by</a:t>
                      </a:r>
                      <a:r>
                        <a:rPr lang="en-GB" sz="1200" baseline="0" dirty="0" smtClean="0"/>
                        <a:t> </a:t>
                      </a:r>
                      <a:r>
                        <a:rPr lang="en-GB" sz="1200" dirty="0" smtClean="0"/>
                        <a:t>the CQC in the previous</a:t>
                      </a:r>
                      <a:r>
                        <a:rPr lang="en-GB" sz="1200" baseline="0" dirty="0" smtClean="0"/>
                        <a:t> 12 months</a:t>
                      </a:r>
                    </a:p>
                    <a:p>
                      <a:endParaRPr lang="en-GB" sz="1200"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dirty="0" smtClean="0"/>
                        <a:t>0.27</a:t>
                      </a:r>
                      <a:endParaRPr lang="en-GB" sz="1200"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20148">
                <a:tc>
                  <a:txBody>
                    <a:bodyPr/>
                    <a:lstStyle/>
                    <a:p>
                      <a:r>
                        <a:rPr lang="en-GB" sz="1200" dirty="0" smtClean="0"/>
                        <a:t>Whistleblowing</a:t>
                      </a:r>
                      <a:endParaRPr lang="en-GB" sz="1200"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GB" sz="1200" dirty="0" smtClean="0"/>
                        <a:t>0.24</a:t>
                      </a:r>
                      <a:endParaRPr lang="en-GB" sz="1200"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mpd="sng">
                      <a:solidFill>
                        <a:schemeClr val="tx1"/>
                      </a:solidFill>
                      <a:prstDash val="solid"/>
                    </a:lnB>
                  </a:tcPr>
                </a:tc>
              </a:tr>
            </a:tbl>
          </a:graphicData>
        </a:graphic>
      </p:graphicFrame>
      <p:sp>
        <p:nvSpPr>
          <p:cNvPr id="3" name="TextBox 2"/>
          <p:cNvSpPr txBox="1"/>
          <p:nvPr/>
        </p:nvSpPr>
        <p:spPr>
          <a:xfrm>
            <a:off x="797701" y="5530801"/>
            <a:ext cx="4062331" cy="215444"/>
          </a:xfrm>
          <a:prstGeom prst="rect">
            <a:avLst/>
          </a:prstGeom>
          <a:noFill/>
        </p:spPr>
        <p:txBody>
          <a:bodyPr wrap="none" rtlCol="0">
            <a:spAutoFit/>
          </a:bodyPr>
          <a:lstStyle/>
          <a:p>
            <a:pPr defTabSz="913946"/>
            <a:r>
              <a:rPr lang="en-GB" sz="800" dirty="0">
                <a:solidFill>
                  <a:srgbClr val="000000"/>
                </a:solidFill>
              </a:rPr>
              <a:t>Error bars show two standard deviations, roughly equivalent to 95% confidence limits</a:t>
            </a:r>
          </a:p>
        </p:txBody>
      </p:sp>
      <p:sp>
        <p:nvSpPr>
          <p:cNvPr id="12" name="Rectangular Callout 11"/>
          <p:cNvSpPr/>
          <p:nvPr/>
        </p:nvSpPr>
        <p:spPr bwMode="auto">
          <a:xfrm>
            <a:off x="683568" y="2146426"/>
            <a:ext cx="3168352" cy="1008112"/>
          </a:xfrm>
          <a:prstGeom prst="wedgeRectCallout">
            <a:avLst>
              <a:gd name="adj1" fmla="val -496"/>
              <a:gd name="adj2" fmla="val 72089"/>
            </a:avLst>
          </a:prstGeom>
          <a:solidFill>
            <a:srgbClr val="5F2861"/>
          </a:solidFill>
          <a:ln>
            <a:solidFill>
              <a:srgbClr val="5F2861"/>
            </a:solidFill>
            <a:prstDash val="solid"/>
          </a:ln>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46"/>
            <a:r>
              <a:rPr lang="en-GB" sz="1400" dirty="0">
                <a:solidFill>
                  <a:srgbClr val="FFFFFF"/>
                </a:solidFill>
              </a:rPr>
              <a:t>The majority of ASC providers rated Good or Outstanding have IM scores &lt;8%, whereas most RIs and Inadequates have IM scores &gt;8%</a:t>
            </a:r>
          </a:p>
        </p:txBody>
      </p:sp>
    </p:spTree>
    <p:extLst>
      <p:ext uri="{BB962C8B-B14F-4D97-AF65-F5344CB8AC3E}">
        <p14:creationId xmlns:p14="http://schemas.microsoft.com/office/powerpoint/2010/main" val="23792465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485779"/>
            <a:ext cx="5652488" cy="906463"/>
          </a:xfrm>
        </p:spPr>
        <p:txBody>
          <a:bodyPr/>
          <a:lstStyle/>
          <a:p>
            <a:r>
              <a:rPr lang="en-GB" sz="2400" dirty="0" smtClean="0"/>
              <a:t>ASC Intelligent Monitoring: Key learning from evaluation</a:t>
            </a:r>
            <a:endParaRPr lang="en-GB" sz="2400" dirty="0"/>
          </a:p>
        </p:txBody>
      </p:sp>
      <p:sp>
        <p:nvSpPr>
          <p:cNvPr id="18" name="Rounded Rectangle 17"/>
          <p:cNvSpPr/>
          <p:nvPr/>
        </p:nvSpPr>
        <p:spPr>
          <a:xfrm>
            <a:off x="269304" y="1268760"/>
            <a:ext cx="8839200" cy="4464495"/>
          </a:xfrm>
          <a:prstGeom prst="round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defTabSz="913946" eaLnBrk="0" fontAlgn="base" hangingPunct="0">
              <a:spcAft>
                <a:spcPts val="1200"/>
              </a:spcAft>
              <a:buClr>
                <a:srgbClr val="5F2861"/>
              </a:buClr>
              <a:buSzPct val="120000"/>
              <a:tabLst>
                <a:tab pos="261808" algn="l"/>
              </a:tabLst>
            </a:pPr>
            <a:endParaRPr lang="en-US" sz="2400" dirty="0">
              <a:solidFill>
                <a:srgbClr val="000000"/>
              </a:solidFill>
              <a:cs typeface="Calibri"/>
            </a:endParaRPr>
          </a:p>
        </p:txBody>
      </p:sp>
      <p:sp>
        <p:nvSpPr>
          <p:cNvPr id="5" name="Rectangle 4"/>
          <p:cNvSpPr/>
          <p:nvPr/>
        </p:nvSpPr>
        <p:spPr>
          <a:xfrm>
            <a:off x="8676456" y="6477272"/>
            <a:ext cx="248786" cy="230832"/>
          </a:xfrm>
          <a:prstGeom prst="rect">
            <a:avLst/>
          </a:prstGeom>
        </p:spPr>
        <p:txBody>
          <a:bodyPr wrap="none">
            <a:spAutoFit/>
          </a:bodyPr>
          <a:lstStyle/>
          <a:p>
            <a:pPr defTabSz="913946"/>
            <a:fld id="{7C880C36-C7C6-484C-AD69-AFEF822C9547}" type="slidenum">
              <a:rPr lang="en-GB" sz="900">
                <a:solidFill>
                  <a:srgbClr val="000000"/>
                </a:solidFill>
              </a:rPr>
              <a:pPr defTabSz="913946"/>
              <a:t>15</a:t>
            </a:fld>
            <a:endParaRPr lang="en-GB" sz="900" dirty="0">
              <a:solidFill>
                <a:srgbClr val="000000"/>
              </a:solidFill>
            </a:endParaRPr>
          </a:p>
        </p:txBody>
      </p:sp>
      <p:graphicFrame>
        <p:nvGraphicFramePr>
          <p:cNvPr id="6" name="Content Placeholder 4"/>
          <p:cNvGraphicFramePr>
            <a:graphicFrameLocks/>
          </p:cNvGraphicFramePr>
          <p:nvPr>
            <p:extLst>
              <p:ext uri="{D42A27DB-BD31-4B8C-83A1-F6EECF244321}">
                <p14:modId xmlns:p14="http://schemas.microsoft.com/office/powerpoint/2010/main" val="3826712428"/>
              </p:ext>
            </p:extLst>
          </p:nvPr>
        </p:nvGraphicFramePr>
        <p:xfrm>
          <a:off x="482700" y="1529965"/>
          <a:ext cx="8208913" cy="4480560"/>
        </p:xfrm>
        <a:graphic>
          <a:graphicData uri="http://schemas.openxmlformats.org/drawingml/2006/table">
            <a:tbl>
              <a:tblPr firstRow="1" bandRow="1">
                <a:tableStyleId>{21E4AEA4-8DFA-4A89-87EB-49C32662AFE0}</a:tableStyleId>
              </a:tblPr>
              <a:tblGrid>
                <a:gridCol w="3729260"/>
                <a:gridCol w="4479653"/>
              </a:tblGrid>
              <a:tr h="314859">
                <a:tc>
                  <a:txBody>
                    <a:bodyPr/>
                    <a:lstStyle/>
                    <a:p>
                      <a:r>
                        <a:rPr lang="en-GB" sz="1800" dirty="0" smtClean="0"/>
                        <a:t>What we learnt from IM</a:t>
                      </a:r>
                      <a:endParaRPr lang="en-GB" sz="1800" dirty="0"/>
                    </a:p>
                  </a:txBody>
                  <a:tcPr>
                    <a:solidFill>
                      <a:srgbClr val="5C3160"/>
                    </a:solidFill>
                  </a:tcPr>
                </a:tc>
                <a:tc>
                  <a:txBody>
                    <a:bodyPr/>
                    <a:lstStyle/>
                    <a:p>
                      <a:r>
                        <a:rPr lang="en-GB" sz="1800" dirty="0" smtClean="0"/>
                        <a:t>What</a:t>
                      </a:r>
                      <a:r>
                        <a:rPr lang="en-GB" sz="1800" baseline="0" dirty="0" smtClean="0"/>
                        <a:t> we are doing for Insight</a:t>
                      </a:r>
                      <a:endParaRPr lang="en-GB" sz="1800" dirty="0"/>
                    </a:p>
                  </a:txBody>
                  <a:tcPr>
                    <a:solidFill>
                      <a:srgbClr val="5C3160"/>
                    </a:solidFill>
                  </a:tcPr>
                </a:tc>
              </a:tr>
              <a:tr h="0">
                <a:tc>
                  <a:txBody>
                    <a:bodyPr/>
                    <a:lstStyle/>
                    <a:p>
                      <a:r>
                        <a:rPr lang="en-GB" sz="1800" baseline="0" dirty="0" smtClean="0"/>
                        <a:t>Lack of good quality data, especially about whether services are Caring or Response</a:t>
                      </a:r>
                    </a:p>
                  </a:txBody>
                  <a:tcPr/>
                </a:tc>
                <a:tc>
                  <a:txBody>
                    <a:bodyPr/>
                    <a:lstStyle/>
                    <a:p>
                      <a:r>
                        <a:rPr lang="en-GB" sz="1800" baseline="0" dirty="0" smtClean="0"/>
                        <a:t>Developing our Provider Information Returns (PIR) to data that covers our key questions and exploring ways to better capture the experiences of people who use services</a:t>
                      </a:r>
                    </a:p>
                    <a:p>
                      <a:endParaRPr lang="en-GB" sz="1800" baseline="0" dirty="0" smtClean="0"/>
                    </a:p>
                  </a:txBody>
                  <a:tcPr/>
                </a:tc>
              </a:tr>
              <a:tr h="0">
                <a:tc>
                  <a:txBody>
                    <a:bodyPr/>
                    <a:lstStyle/>
                    <a:p>
                      <a:r>
                        <a:rPr lang="en-GB" sz="1800" dirty="0" smtClean="0"/>
                        <a:t>Data we</a:t>
                      </a:r>
                      <a:r>
                        <a:rPr lang="en-GB" sz="1800" baseline="0" dirty="0" smtClean="0"/>
                        <a:t> hold is often out of date and does not reflect the current position of the service, especially about staffing</a:t>
                      </a:r>
                      <a:endParaRPr lang="en-GB" sz="1800" dirty="0"/>
                    </a:p>
                  </a:txBody>
                  <a:tcPr/>
                </a:tc>
                <a:tc>
                  <a:txBody>
                    <a:bodyPr/>
                    <a:lstStyle/>
                    <a:p>
                      <a:r>
                        <a:rPr lang="en-GB" sz="1800" baseline="0" dirty="0" smtClean="0"/>
                        <a:t>Moving our PIRs from one-off collections for inspection to an ongoing collection that providers can update regularly</a:t>
                      </a:r>
                    </a:p>
                  </a:txBody>
                  <a:tcPr/>
                </a:tc>
              </a:tr>
              <a:tr h="125794">
                <a:tc>
                  <a:txBody>
                    <a:bodyPr/>
                    <a:lstStyle/>
                    <a:p>
                      <a:r>
                        <a:rPr lang="en-GB" sz="1800" dirty="0" smtClean="0"/>
                        <a:t>Some indicators are </a:t>
                      </a:r>
                      <a:r>
                        <a:rPr lang="en-GB" sz="1800" baseline="0" dirty="0" smtClean="0"/>
                        <a:t>of limited value to inspectors and did not influence decision making</a:t>
                      </a:r>
                      <a:endParaRPr lang="en-GB" sz="1800" dirty="0"/>
                    </a:p>
                  </a:txBody>
                  <a:tcPr/>
                </a:tc>
                <a:tc>
                  <a:txBody>
                    <a:bodyPr/>
                    <a:lstStyle/>
                    <a:p>
                      <a:r>
                        <a:rPr lang="en-GB" sz="1800" dirty="0" smtClean="0"/>
                        <a:t>F</a:t>
                      </a:r>
                      <a:r>
                        <a:rPr lang="en-GB" sz="1800" baseline="0" dirty="0" smtClean="0"/>
                        <a:t>ocussing on a core set of indicators which are of most value in making regulatory decisions</a:t>
                      </a:r>
                    </a:p>
                    <a:p>
                      <a:endParaRPr lang="en-GB" sz="1800" dirty="0"/>
                    </a:p>
                  </a:txBody>
                  <a:tcPr/>
                </a:tc>
              </a:tr>
            </a:tbl>
          </a:graphicData>
        </a:graphic>
      </p:graphicFrame>
    </p:spTree>
    <p:extLst>
      <p:ext uri="{BB962C8B-B14F-4D97-AF65-F5344CB8AC3E}">
        <p14:creationId xmlns:p14="http://schemas.microsoft.com/office/powerpoint/2010/main" val="28270061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676456" y="6477272"/>
            <a:ext cx="248786" cy="230832"/>
          </a:xfrm>
          <a:prstGeom prst="rect">
            <a:avLst/>
          </a:prstGeom>
        </p:spPr>
        <p:txBody>
          <a:bodyPr wrap="none">
            <a:spAutoFit/>
          </a:bodyPr>
          <a:lstStyle/>
          <a:p>
            <a:fld id="{7C880C36-C7C6-484C-AD69-AFEF822C9547}" type="slidenum">
              <a:rPr lang="en-GB" sz="900"/>
              <a:pPr/>
              <a:t>16</a:t>
            </a:fld>
            <a:endParaRPr lang="en-GB" sz="900" dirty="0"/>
          </a:p>
        </p:txBody>
      </p:sp>
      <p:sp>
        <p:nvSpPr>
          <p:cNvPr id="6" name="Content Placeholder 2"/>
          <p:cNvSpPr>
            <a:spLocks noGrp="1"/>
          </p:cNvSpPr>
          <p:nvPr>
            <p:ph idx="1"/>
          </p:nvPr>
        </p:nvSpPr>
        <p:spPr>
          <a:xfrm>
            <a:off x="467544" y="1628800"/>
            <a:ext cx="8424936" cy="4582690"/>
          </a:xfrm>
        </p:spPr>
        <p:txBody>
          <a:bodyPr/>
          <a:lstStyle/>
          <a:p>
            <a:pPr marL="285750" lvl="0" indent="-285750">
              <a:lnSpc>
                <a:spcPct val="100000"/>
              </a:lnSpc>
              <a:buFont typeface="Arial" panose="020B0604020202020204" pitchFamily="34" charset="0"/>
              <a:buChar char="•"/>
            </a:pPr>
            <a:r>
              <a:rPr lang="en-GB" dirty="0" smtClean="0"/>
              <a:t>The Outlier programme is a </a:t>
            </a:r>
            <a:r>
              <a:rPr lang="en-GB" dirty="0"/>
              <a:t>monthly panel reviewing mortality and maternity data for Acute NHS hospitals </a:t>
            </a:r>
            <a:endParaRPr lang="en-GB" dirty="0" smtClean="0"/>
          </a:p>
          <a:p>
            <a:pPr marL="285750" lvl="0" indent="-285750">
              <a:lnSpc>
                <a:spcPct val="100000"/>
              </a:lnSpc>
              <a:buFont typeface="Arial" panose="020B0604020202020204" pitchFamily="34" charset="0"/>
              <a:buChar char="•"/>
            </a:pPr>
            <a:r>
              <a:rPr lang="en-GB" dirty="0" smtClean="0"/>
              <a:t>Outliers identified are explored in detail and follow up action is taken</a:t>
            </a:r>
          </a:p>
          <a:p>
            <a:pPr marL="285750" indent="-285750">
              <a:lnSpc>
                <a:spcPct val="100000"/>
              </a:lnSpc>
              <a:buFont typeface="Arial" panose="020B0604020202020204" pitchFamily="34" charset="0"/>
              <a:buChar char="•"/>
            </a:pPr>
            <a:r>
              <a:rPr lang="en-GB" dirty="0"/>
              <a:t>Presenting outlying indicators </a:t>
            </a:r>
            <a:r>
              <a:rPr lang="en-GB" dirty="0" smtClean="0"/>
              <a:t>has </a:t>
            </a:r>
            <a:r>
              <a:rPr lang="en-GB" dirty="0"/>
              <a:t>prompted NHS trusts to investigate and address related quality issues </a:t>
            </a:r>
          </a:p>
          <a:p>
            <a:pPr marL="285750" indent="-285750">
              <a:lnSpc>
                <a:spcPct val="100000"/>
              </a:lnSpc>
              <a:buFont typeface="Arial" panose="020B0604020202020204" pitchFamily="34" charset="0"/>
              <a:buChar char="•"/>
            </a:pPr>
            <a:r>
              <a:rPr lang="en-GB" dirty="0" smtClean="0"/>
              <a:t>This approach has two key benefits:</a:t>
            </a:r>
          </a:p>
          <a:p>
            <a:pPr marL="642762" lvl="1" indent="-285750">
              <a:lnSpc>
                <a:spcPct val="100000"/>
              </a:lnSpc>
              <a:buFont typeface="Arial" panose="020B0604020202020204" pitchFamily="34" charset="0"/>
              <a:buChar char="•"/>
            </a:pPr>
            <a:r>
              <a:rPr lang="en-GB" dirty="0" smtClean="0"/>
              <a:t>Better insight into performance, using time series and triangulation between data sources</a:t>
            </a:r>
          </a:p>
          <a:p>
            <a:pPr marL="642762" lvl="1" indent="-285750">
              <a:lnSpc>
                <a:spcPct val="100000"/>
              </a:lnSpc>
              <a:buFont typeface="Arial" panose="020B0604020202020204" pitchFamily="34" charset="0"/>
              <a:buChar char="•"/>
            </a:pPr>
            <a:r>
              <a:rPr lang="en-GB" dirty="0" smtClean="0"/>
              <a:t>A process which is clear and easy to understand, internally and externally</a:t>
            </a:r>
          </a:p>
          <a:p>
            <a:pPr marL="285750" indent="-285750">
              <a:lnSpc>
                <a:spcPct val="100000"/>
              </a:lnSpc>
              <a:buFont typeface="Arial" panose="020B0604020202020204" pitchFamily="34" charset="0"/>
              <a:buChar char="•"/>
            </a:pPr>
            <a:r>
              <a:rPr lang="en-GB" dirty="0" smtClean="0"/>
              <a:t>We are extending the approach to other high priority data sources</a:t>
            </a:r>
          </a:p>
          <a:p>
            <a:pPr marL="285750" indent="-285750">
              <a:lnSpc>
                <a:spcPct val="100000"/>
              </a:lnSpc>
              <a:buFont typeface="Arial" panose="020B0604020202020204" pitchFamily="34" charset="0"/>
              <a:buChar char="•"/>
            </a:pPr>
            <a:endParaRPr lang="en-GB" sz="1700" dirty="0" smtClean="0"/>
          </a:p>
          <a:p>
            <a:pPr marL="285750" indent="-285750">
              <a:lnSpc>
                <a:spcPct val="100000"/>
              </a:lnSpc>
              <a:buFont typeface="Arial" panose="020B0604020202020204" pitchFamily="34" charset="0"/>
              <a:buChar char="•"/>
            </a:pPr>
            <a:endParaRPr lang="en-GB" sz="1700" dirty="0" smtClean="0"/>
          </a:p>
          <a:p>
            <a:pPr marL="0" indent="0">
              <a:lnSpc>
                <a:spcPct val="100000"/>
              </a:lnSpc>
            </a:pPr>
            <a:endParaRPr lang="en-GB" sz="1700" dirty="0" smtClean="0"/>
          </a:p>
          <a:p>
            <a:pPr marL="285750" indent="-285750">
              <a:lnSpc>
                <a:spcPct val="100000"/>
              </a:lnSpc>
              <a:buFont typeface="Arial" panose="020B0604020202020204" pitchFamily="34" charset="0"/>
              <a:buChar char="•"/>
            </a:pPr>
            <a:endParaRPr lang="en-GB" sz="1700" dirty="0" smtClean="0"/>
          </a:p>
        </p:txBody>
      </p:sp>
      <p:sp>
        <p:nvSpPr>
          <p:cNvPr id="8" name="Title 1"/>
          <p:cNvSpPr>
            <a:spLocks noGrp="1"/>
          </p:cNvSpPr>
          <p:nvPr>
            <p:ph type="title"/>
          </p:nvPr>
        </p:nvSpPr>
        <p:spPr>
          <a:xfrm>
            <a:off x="647923" y="485775"/>
            <a:ext cx="5940301" cy="906463"/>
          </a:xfrm>
        </p:spPr>
        <p:txBody>
          <a:bodyPr/>
          <a:lstStyle/>
          <a:p>
            <a:r>
              <a:rPr lang="en-GB" sz="2400" dirty="0"/>
              <a:t>The Outlier programme </a:t>
            </a:r>
            <a:r>
              <a:rPr lang="en-GB" sz="2400" dirty="0" smtClean="0"/>
              <a:t>is a success </a:t>
            </a:r>
            <a:r>
              <a:rPr lang="en-GB" sz="2400" dirty="0"/>
              <a:t>and will be a core part of CQC Insight</a:t>
            </a:r>
          </a:p>
        </p:txBody>
      </p:sp>
    </p:spTree>
    <p:extLst>
      <p:ext uri="{BB962C8B-B14F-4D97-AF65-F5344CB8AC3E}">
        <p14:creationId xmlns:p14="http://schemas.microsoft.com/office/powerpoint/2010/main" val="1442801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GB" sz="2400" dirty="0" smtClean="0"/>
              <a:t>New data sources being explored for use in identifying outliers</a:t>
            </a:r>
            <a:endParaRPr lang="en-GB" sz="2400" dirty="0"/>
          </a:p>
        </p:txBody>
      </p:sp>
      <p:sp>
        <p:nvSpPr>
          <p:cNvPr id="4" name="Rounded Rectangle 3"/>
          <p:cNvSpPr/>
          <p:nvPr/>
        </p:nvSpPr>
        <p:spPr>
          <a:xfrm>
            <a:off x="2348767" y="1566077"/>
            <a:ext cx="1863193" cy="540060"/>
          </a:xfrm>
          <a:prstGeom prst="roundRect">
            <a:avLst>
              <a:gd name="adj" fmla="val 7673"/>
            </a:avLst>
          </a:prstGeom>
          <a:solidFill>
            <a:srgbClr val="5F2861"/>
          </a:solid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spcBef>
                <a:spcPct val="60000"/>
              </a:spcBef>
            </a:pPr>
            <a:r>
              <a:rPr lang="en-GB" sz="2000" b="1" dirty="0" smtClean="0">
                <a:solidFill>
                  <a:schemeClr val="bg1"/>
                </a:solidFill>
                <a:cs typeface="Calibri"/>
              </a:rPr>
              <a:t>Activity </a:t>
            </a:r>
            <a:endParaRPr lang="en-GB" sz="2000" b="1" dirty="0">
              <a:solidFill>
                <a:schemeClr val="bg1"/>
              </a:solidFill>
              <a:cs typeface="Calibri"/>
            </a:endParaRPr>
          </a:p>
        </p:txBody>
      </p:sp>
      <p:sp>
        <p:nvSpPr>
          <p:cNvPr id="6" name="Rounded Rectangle 5"/>
          <p:cNvSpPr/>
          <p:nvPr/>
        </p:nvSpPr>
        <p:spPr>
          <a:xfrm>
            <a:off x="6021175" y="1566077"/>
            <a:ext cx="1863193" cy="540060"/>
          </a:xfrm>
          <a:prstGeom prst="roundRect">
            <a:avLst>
              <a:gd name="adj" fmla="val 7673"/>
            </a:avLst>
          </a:prstGeom>
          <a:solidFill>
            <a:srgbClr val="5F2861"/>
          </a:solid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spcBef>
                <a:spcPct val="60000"/>
              </a:spcBef>
            </a:pPr>
            <a:r>
              <a:rPr lang="en-GB" sz="2000" b="1" dirty="0" smtClean="0">
                <a:solidFill>
                  <a:schemeClr val="bg1"/>
                </a:solidFill>
                <a:cs typeface="Calibri"/>
              </a:rPr>
              <a:t>Learning</a:t>
            </a:r>
            <a:endParaRPr lang="en-GB" sz="2000" b="1" dirty="0">
              <a:solidFill>
                <a:schemeClr val="bg1"/>
              </a:solidFill>
              <a:cs typeface="Calibri"/>
            </a:endParaRPr>
          </a:p>
        </p:txBody>
      </p:sp>
      <p:sp>
        <p:nvSpPr>
          <p:cNvPr id="7" name="Rounded Rectangle 6"/>
          <p:cNvSpPr/>
          <p:nvPr/>
        </p:nvSpPr>
        <p:spPr>
          <a:xfrm>
            <a:off x="256834" y="2240316"/>
            <a:ext cx="1262606" cy="540060"/>
          </a:xfrm>
          <a:prstGeom prst="roundRect">
            <a:avLst>
              <a:gd name="adj" fmla="val 7673"/>
            </a:avLst>
          </a:prstGeom>
          <a:solidFill>
            <a:srgbClr val="5F2861"/>
          </a:solid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spcBef>
                <a:spcPct val="60000"/>
              </a:spcBef>
            </a:pPr>
            <a:r>
              <a:rPr lang="en-GB" sz="2000" b="1" dirty="0" smtClean="0">
                <a:solidFill>
                  <a:schemeClr val="bg1"/>
                </a:solidFill>
                <a:cs typeface="Calibri"/>
              </a:rPr>
              <a:t>GP </a:t>
            </a:r>
            <a:endParaRPr lang="en-GB" sz="2000" b="1" dirty="0">
              <a:solidFill>
                <a:schemeClr val="bg1"/>
              </a:solidFill>
              <a:cs typeface="Calibri"/>
            </a:endParaRPr>
          </a:p>
        </p:txBody>
      </p:sp>
      <p:sp>
        <p:nvSpPr>
          <p:cNvPr id="8" name="Rounded Rectangle 7"/>
          <p:cNvSpPr/>
          <p:nvPr/>
        </p:nvSpPr>
        <p:spPr>
          <a:xfrm>
            <a:off x="251520" y="3933056"/>
            <a:ext cx="1262608" cy="540060"/>
          </a:xfrm>
          <a:prstGeom prst="roundRect">
            <a:avLst>
              <a:gd name="adj" fmla="val 7673"/>
            </a:avLst>
          </a:prstGeom>
          <a:solidFill>
            <a:srgbClr val="5F2861"/>
          </a:solid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spcBef>
                <a:spcPct val="60000"/>
              </a:spcBef>
            </a:pPr>
            <a:r>
              <a:rPr lang="en-GB" sz="2000" b="1" dirty="0" smtClean="0">
                <a:solidFill>
                  <a:schemeClr val="bg1"/>
                </a:solidFill>
                <a:cs typeface="Calibri"/>
              </a:rPr>
              <a:t>ASC </a:t>
            </a:r>
            <a:endParaRPr lang="en-GB" sz="2000" b="1" dirty="0">
              <a:solidFill>
                <a:schemeClr val="bg1"/>
              </a:solidFill>
              <a:cs typeface="Calibri"/>
            </a:endParaRPr>
          </a:p>
        </p:txBody>
      </p:sp>
      <p:sp>
        <p:nvSpPr>
          <p:cNvPr id="9" name="Rounded Rectangle 8"/>
          <p:cNvSpPr/>
          <p:nvPr/>
        </p:nvSpPr>
        <p:spPr>
          <a:xfrm>
            <a:off x="256835" y="5373216"/>
            <a:ext cx="1290830" cy="686981"/>
          </a:xfrm>
          <a:prstGeom prst="roundRect">
            <a:avLst>
              <a:gd name="adj" fmla="val 7673"/>
            </a:avLst>
          </a:prstGeom>
          <a:solidFill>
            <a:srgbClr val="5F2861"/>
          </a:solid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spcBef>
                <a:spcPct val="60000"/>
              </a:spcBef>
            </a:pPr>
            <a:r>
              <a:rPr lang="en-GB" sz="2000" b="1" dirty="0" smtClean="0">
                <a:solidFill>
                  <a:schemeClr val="bg1"/>
                </a:solidFill>
                <a:cs typeface="Calibri"/>
              </a:rPr>
              <a:t>NHS Acute</a:t>
            </a:r>
            <a:endParaRPr lang="en-GB" sz="2000" b="1" dirty="0">
              <a:solidFill>
                <a:schemeClr val="bg1"/>
              </a:solidFill>
              <a:cs typeface="Calibri"/>
            </a:endParaRPr>
          </a:p>
        </p:txBody>
      </p:sp>
      <p:sp>
        <p:nvSpPr>
          <p:cNvPr id="2" name="Rectangle 1"/>
          <p:cNvSpPr/>
          <p:nvPr/>
        </p:nvSpPr>
        <p:spPr>
          <a:xfrm>
            <a:off x="1691680" y="2240316"/>
            <a:ext cx="3168351" cy="1477328"/>
          </a:xfrm>
          <a:prstGeom prst="rect">
            <a:avLst/>
          </a:prstGeom>
          <a:ln w="25400">
            <a:solidFill>
              <a:srgbClr val="5F2861"/>
            </a:solidFill>
          </a:ln>
        </p:spPr>
        <p:txBody>
          <a:bodyPr wrap="square">
            <a:spAutoFit/>
          </a:bodyPr>
          <a:lstStyle/>
          <a:p>
            <a:r>
              <a:rPr lang="en-GB" dirty="0" smtClean="0"/>
              <a:t>‘Alerts</a:t>
            </a:r>
            <a:r>
              <a:rPr lang="en-GB" dirty="0"/>
              <a:t>’ </a:t>
            </a:r>
            <a:r>
              <a:rPr lang="en-GB" dirty="0" smtClean="0"/>
              <a:t>reflecting potential </a:t>
            </a:r>
            <a:r>
              <a:rPr lang="en-GB" dirty="0"/>
              <a:t>risk in practices from information of concern from the public and other corroborating intelligence.  </a:t>
            </a:r>
          </a:p>
        </p:txBody>
      </p:sp>
      <p:sp>
        <p:nvSpPr>
          <p:cNvPr id="11" name="Rectangle 10"/>
          <p:cNvSpPr/>
          <p:nvPr/>
        </p:nvSpPr>
        <p:spPr>
          <a:xfrm>
            <a:off x="5004048" y="2240316"/>
            <a:ext cx="3921194" cy="1477328"/>
          </a:xfrm>
          <a:prstGeom prst="rect">
            <a:avLst/>
          </a:prstGeom>
          <a:ln w="25400">
            <a:solidFill>
              <a:srgbClr val="5F2861"/>
            </a:solidFill>
          </a:ln>
        </p:spPr>
        <p:txBody>
          <a:bodyPr wrap="square">
            <a:spAutoFit/>
          </a:bodyPr>
          <a:lstStyle/>
          <a:p>
            <a:r>
              <a:rPr lang="en-GB" dirty="0"/>
              <a:t>Due to low numbers, the </a:t>
            </a:r>
            <a:r>
              <a:rPr lang="en-GB" dirty="0"/>
              <a:t>model would most likely work better if more than one data source were used, </a:t>
            </a:r>
            <a:r>
              <a:rPr lang="en-GB" dirty="0"/>
              <a:t>combining </a:t>
            </a:r>
            <a:r>
              <a:rPr lang="en-GB" dirty="0"/>
              <a:t>qualitative information with quantitative </a:t>
            </a:r>
            <a:r>
              <a:rPr lang="en-GB" dirty="0"/>
              <a:t>indicators</a:t>
            </a:r>
            <a:r>
              <a:rPr lang="en-GB" dirty="0"/>
              <a:t>.</a:t>
            </a:r>
          </a:p>
        </p:txBody>
      </p:sp>
      <p:sp>
        <p:nvSpPr>
          <p:cNvPr id="12" name="Rectangle 11"/>
          <p:cNvSpPr/>
          <p:nvPr/>
        </p:nvSpPr>
        <p:spPr>
          <a:xfrm>
            <a:off x="1686366" y="3942698"/>
            <a:ext cx="3168351" cy="1200329"/>
          </a:xfrm>
          <a:prstGeom prst="rect">
            <a:avLst/>
          </a:prstGeom>
          <a:ln w="25400">
            <a:solidFill>
              <a:srgbClr val="5F2861"/>
            </a:solidFill>
          </a:ln>
        </p:spPr>
        <p:txBody>
          <a:bodyPr wrap="square">
            <a:spAutoFit/>
          </a:bodyPr>
          <a:lstStyle/>
          <a:p>
            <a:r>
              <a:rPr lang="en-GB" dirty="0"/>
              <a:t>‘Alerts</a:t>
            </a:r>
            <a:r>
              <a:rPr lang="en-GB" dirty="0"/>
              <a:t>’ </a:t>
            </a:r>
            <a:r>
              <a:rPr lang="en-GB" dirty="0"/>
              <a:t>reflecting potential risk </a:t>
            </a:r>
            <a:r>
              <a:rPr lang="en-GB" dirty="0"/>
              <a:t>in care homes based on death notifications and other corroborating intelligence.</a:t>
            </a:r>
          </a:p>
        </p:txBody>
      </p:sp>
      <p:sp>
        <p:nvSpPr>
          <p:cNvPr id="14" name="Rectangle 13"/>
          <p:cNvSpPr/>
          <p:nvPr/>
        </p:nvSpPr>
        <p:spPr>
          <a:xfrm>
            <a:off x="4998734" y="3942698"/>
            <a:ext cx="3921194" cy="1200329"/>
          </a:xfrm>
          <a:prstGeom prst="rect">
            <a:avLst/>
          </a:prstGeom>
          <a:ln w="25400">
            <a:solidFill>
              <a:srgbClr val="5F2861"/>
            </a:solidFill>
          </a:ln>
        </p:spPr>
        <p:txBody>
          <a:bodyPr wrap="square">
            <a:spAutoFit/>
          </a:bodyPr>
          <a:lstStyle/>
          <a:p>
            <a:r>
              <a:rPr lang="en-GB" dirty="0"/>
              <a:t>Promising results. This work will be developed further and  incorporated into CQC Insight for ASC residential care providers.</a:t>
            </a:r>
            <a:endParaRPr lang="en-GB" dirty="0"/>
          </a:p>
        </p:txBody>
      </p:sp>
      <p:sp>
        <p:nvSpPr>
          <p:cNvPr id="15" name="Rectangle 14"/>
          <p:cNvSpPr/>
          <p:nvPr/>
        </p:nvSpPr>
        <p:spPr>
          <a:xfrm>
            <a:off x="1691680" y="5385990"/>
            <a:ext cx="3168351" cy="923330"/>
          </a:xfrm>
          <a:prstGeom prst="rect">
            <a:avLst/>
          </a:prstGeom>
          <a:ln w="25400">
            <a:solidFill>
              <a:srgbClr val="5F2861"/>
            </a:solidFill>
          </a:ln>
        </p:spPr>
        <p:txBody>
          <a:bodyPr wrap="square">
            <a:spAutoFit/>
          </a:bodyPr>
          <a:lstStyle/>
          <a:p>
            <a:r>
              <a:rPr lang="en-GB" dirty="0"/>
              <a:t>‘Alerts’ generated from patient survey results, which are correlated with ratings.	</a:t>
            </a:r>
            <a:endParaRPr lang="en-GB" dirty="0"/>
          </a:p>
        </p:txBody>
      </p:sp>
      <p:sp>
        <p:nvSpPr>
          <p:cNvPr id="16" name="Rectangle 15"/>
          <p:cNvSpPr/>
          <p:nvPr/>
        </p:nvSpPr>
        <p:spPr>
          <a:xfrm>
            <a:off x="5004048" y="5385990"/>
            <a:ext cx="3921194" cy="923330"/>
          </a:xfrm>
          <a:prstGeom prst="rect">
            <a:avLst/>
          </a:prstGeom>
          <a:ln w="25400">
            <a:solidFill>
              <a:srgbClr val="5F2861"/>
            </a:solidFill>
          </a:ln>
        </p:spPr>
        <p:txBody>
          <a:bodyPr wrap="square">
            <a:spAutoFit/>
          </a:bodyPr>
          <a:lstStyle/>
          <a:p>
            <a:r>
              <a:rPr lang="en-GB" dirty="0"/>
              <a:t>New statistical outlier approach developed, using ‘poor’ rather than ‘good’ scores and pilots underway.</a:t>
            </a:r>
          </a:p>
        </p:txBody>
      </p:sp>
      <p:sp>
        <p:nvSpPr>
          <p:cNvPr id="17" name="Rectangle 16"/>
          <p:cNvSpPr/>
          <p:nvPr/>
        </p:nvSpPr>
        <p:spPr>
          <a:xfrm>
            <a:off x="8676456" y="6477272"/>
            <a:ext cx="248786" cy="230832"/>
          </a:xfrm>
          <a:prstGeom prst="rect">
            <a:avLst/>
          </a:prstGeom>
        </p:spPr>
        <p:txBody>
          <a:bodyPr wrap="none">
            <a:spAutoFit/>
          </a:bodyPr>
          <a:lstStyle/>
          <a:p>
            <a:fld id="{7C880C36-C7C6-484C-AD69-AFEF822C9547}" type="slidenum">
              <a:rPr lang="en-GB" sz="900"/>
              <a:pPr/>
              <a:t>17</a:t>
            </a:fld>
            <a:endParaRPr lang="en-GB" sz="900" dirty="0"/>
          </a:p>
        </p:txBody>
      </p:sp>
    </p:spTree>
    <p:extLst>
      <p:ext uri="{BB962C8B-B14F-4D97-AF65-F5344CB8AC3E}">
        <p14:creationId xmlns:p14="http://schemas.microsoft.com/office/powerpoint/2010/main" val="15893389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485779"/>
            <a:ext cx="5652488" cy="906463"/>
          </a:xfrm>
        </p:spPr>
        <p:txBody>
          <a:bodyPr/>
          <a:lstStyle/>
          <a:p>
            <a:r>
              <a:rPr lang="en-GB" sz="2800" dirty="0" smtClean="0"/>
              <a:t>Summary</a:t>
            </a:r>
            <a:endParaRPr lang="en-GB" sz="2800" dirty="0"/>
          </a:p>
        </p:txBody>
      </p:sp>
      <p:sp>
        <p:nvSpPr>
          <p:cNvPr id="18" name="Rounded Rectangle 17"/>
          <p:cNvSpPr/>
          <p:nvPr/>
        </p:nvSpPr>
        <p:spPr>
          <a:xfrm>
            <a:off x="269304" y="1268760"/>
            <a:ext cx="8839200" cy="4464495"/>
          </a:xfrm>
          <a:prstGeom prst="round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marL="342900" lvl="0" indent="-342900" eaLnBrk="0" fontAlgn="base" hangingPunct="0">
              <a:spcAft>
                <a:spcPts val="1200"/>
              </a:spcAft>
              <a:buClr>
                <a:srgbClr val="5F2861"/>
              </a:buClr>
              <a:buSzPct val="120000"/>
              <a:buFont typeface="Arial" panose="020B0604020202020204" pitchFamily="34" charset="0"/>
              <a:buChar char="•"/>
              <a:tabLst>
                <a:tab pos="261808" algn="l"/>
              </a:tabLst>
            </a:pPr>
            <a:r>
              <a:rPr lang="en-GB" sz="2400" dirty="0" smtClean="0"/>
              <a:t>A </a:t>
            </a:r>
            <a:r>
              <a:rPr lang="en-GB" sz="2400" b="1" dirty="0"/>
              <a:t>new </a:t>
            </a:r>
            <a:r>
              <a:rPr lang="en-GB" sz="2400" b="1" dirty="0" smtClean="0"/>
              <a:t>Insight </a:t>
            </a:r>
            <a:r>
              <a:rPr lang="en-GB" sz="2400" b="1" dirty="0"/>
              <a:t>model </a:t>
            </a:r>
            <a:r>
              <a:rPr lang="en-GB" sz="2400" dirty="0"/>
              <a:t>that monitors </a:t>
            </a:r>
            <a:r>
              <a:rPr lang="en-GB" sz="2400" dirty="0" smtClean="0"/>
              <a:t>quality</a:t>
            </a:r>
          </a:p>
          <a:p>
            <a:pPr marL="342900" lvl="0" indent="-342900" eaLnBrk="0" fontAlgn="base" hangingPunct="0">
              <a:spcAft>
                <a:spcPts val="1200"/>
              </a:spcAft>
              <a:buClr>
                <a:srgbClr val="5F2861"/>
              </a:buClr>
              <a:buSzPct val="120000"/>
              <a:buFont typeface="Arial" panose="020B0604020202020204" pitchFamily="34" charset="0"/>
              <a:buChar char="•"/>
              <a:tabLst>
                <a:tab pos="261808" algn="l"/>
              </a:tabLst>
            </a:pPr>
            <a:r>
              <a:rPr lang="en-GB" sz="2400" dirty="0" smtClean="0"/>
              <a:t>Bringing </a:t>
            </a:r>
            <a:r>
              <a:rPr lang="en-GB" sz="2400" dirty="0"/>
              <a:t>together what people who use services are telling us, knowledge from our inspections, and data from our </a:t>
            </a:r>
            <a:r>
              <a:rPr lang="en-GB" sz="2400" dirty="0" smtClean="0"/>
              <a:t>partners</a:t>
            </a:r>
            <a:endParaRPr lang="en-GB" sz="2400" dirty="0"/>
          </a:p>
          <a:p>
            <a:pPr marL="342900" indent="-342900" eaLnBrk="0" fontAlgn="base" hangingPunct="0">
              <a:spcAft>
                <a:spcPts val="1200"/>
              </a:spcAft>
              <a:buClr>
                <a:srgbClr val="5F2861"/>
              </a:buClr>
              <a:buSzPct val="120000"/>
              <a:buFont typeface="Arial" panose="020B0604020202020204" pitchFamily="34" charset="0"/>
              <a:buChar char="•"/>
              <a:tabLst>
                <a:tab pos="261808" algn="l"/>
              </a:tabLst>
            </a:pPr>
            <a:r>
              <a:rPr lang="en-US" sz="2400" dirty="0" smtClean="0">
                <a:cs typeface="Calibri"/>
              </a:rPr>
              <a:t>Building </a:t>
            </a:r>
            <a:r>
              <a:rPr lang="en-US" sz="2400" dirty="0">
                <a:cs typeface="Calibri"/>
              </a:rPr>
              <a:t>on our learning from </a:t>
            </a:r>
            <a:r>
              <a:rPr lang="en-US" sz="2400" dirty="0" smtClean="0">
                <a:cs typeface="Calibri"/>
              </a:rPr>
              <a:t>Intelligent Monitoring </a:t>
            </a:r>
            <a:r>
              <a:rPr lang="en-US" sz="2400" dirty="0">
                <a:cs typeface="Calibri"/>
              </a:rPr>
              <a:t>evaluation to focus on most relevant, predictive indicators and incorporate different types of </a:t>
            </a:r>
            <a:r>
              <a:rPr lang="en-US" sz="2400" dirty="0" smtClean="0">
                <a:cs typeface="Calibri"/>
              </a:rPr>
              <a:t>analysis</a:t>
            </a:r>
            <a:endParaRPr lang="en-US" sz="2400" dirty="0">
              <a:cs typeface="Calibri"/>
            </a:endParaRPr>
          </a:p>
          <a:p>
            <a:pPr marL="342900" indent="-342900" eaLnBrk="0" fontAlgn="base" hangingPunct="0">
              <a:spcAft>
                <a:spcPts val="1200"/>
              </a:spcAft>
              <a:buClr>
                <a:srgbClr val="5F2861"/>
              </a:buClr>
              <a:buSzPct val="120000"/>
              <a:buFont typeface="Arial" panose="020B0604020202020204" pitchFamily="34" charset="0"/>
              <a:buChar char="•"/>
              <a:tabLst>
                <a:tab pos="261808" algn="l"/>
              </a:tabLst>
            </a:pPr>
            <a:r>
              <a:rPr lang="en-US" sz="2400" dirty="0" smtClean="0">
                <a:cs typeface="Calibri"/>
              </a:rPr>
              <a:t>Identifying positive change as well as negative</a:t>
            </a:r>
          </a:p>
          <a:p>
            <a:pPr marL="342900" indent="-342900" eaLnBrk="0" fontAlgn="base" hangingPunct="0">
              <a:spcAft>
                <a:spcPts val="1200"/>
              </a:spcAft>
              <a:buClr>
                <a:srgbClr val="5F2861"/>
              </a:buClr>
              <a:buSzPct val="120000"/>
              <a:buFont typeface="Arial" panose="020B0604020202020204" pitchFamily="34" charset="0"/>
              <a:buChar char="•"/>
              <a:tabLst>
                <a:tab pos="261808" algn="l"/>
              </a:tabLst>
            </a:pPr>
            <a:r>
              <a:rPr lang="en-US" sz="2400" dirty="0" smtClean="0">
                <a:cs typeface="Calibri"/>
              </a:rPr>
              <a:t>Improving presentation as well as content</a:t>
            </a:r>
          </a:p>
          <a:p>
            <a:pPr marL="342900" indent="-342900" eaLnBrk="0" fontAlgn="base" hangingPunct="0">
              <a:spcAft>
                <a:spcPts val="1200"/>
              </a:spcAft>
              <a:buClr>
                <a:srgbClr val="5F2861"/>
              </a:buClr>
              <a:buSzPct val="120000"/>
              <a:buFont typeface="Arial" panose="020B0604020202020204" pitchFamily="34" charset="0"/>
              <a:buChar char="•"/>
              <a:tabLst>
                <a:tab pos="261808" algn="l"/>
              </a:tabLst>
            </a:pPr>
            <a:r>
              <a:rPr lang="en-US" sz="2400" dirty="0" smtClean="0">
                <a:cs typeface="Calibri"/>
              </a:rPr>
              <a:t>Developed over the </a:t>
            </a:r>
            <a:r>
              <a:rPr lang="en-US" sz="2400" dirty="0" smtClean="0">
                <a:cs typeface="Calibri"/>
              </a:rPr>
              <a:t>next 3-4 years, </a:t>
            </a:r>
            <a:r>
              <a:rPr lang="en-US" sz="2400" dirty="0" smtClean="0">
                <a:cs typeface="Calibri"/>
              </a:rPr>
              <a:t>with prototypes in 2016/17</a:t>
            </a:r>
            <a:endParaRPr lang="en-US" sz="2400" dirty="0">
              <a:cs typeface="Calibri"/>
            </a:endParaRPr>
          </a:p>
        </p:txBody>
      </p:sp>
      <p:sp>
        <p:nvSpPr>
          <p:cNvPr id="5" name="Rectangle 4"/>
          <p:cNvSpPr/>
          <p:nvPr/>
        </p:nvSpPr>
        <p:spPr>
          <a:xfrm>
            <a:off x="8676456" y="6477272"/>
            <a:ext cx="248786" cy="230832"/>
          </a:xfrm>
          <a:prstGeom prst="rect">
            <a:avLst/>
          </a:prstGeom>
        </p:spPr>
        <p:txBody>
          <a:bodyPr wrap="none">
            <a:spAutoFit/>
          </a:bodyPr>
          <a:lstStyle/>
          <a:p>
            <a:fld id="{7C880C36-C7C6-484C-AD69-AFEF822C9547}" type="slidenum">
              <a:rPr lang="en-GB" sz="900"/>
              <a:pPr/>
              <a:t>18</a:t>
            </a:fld>
            <a:endParaRPr lang="en-GB" sz="900" dirty="0"/>
          </a:p>
        </p:txBody>
      </p:sp>
    </p:spTree>
    <p:extLst>
      <p:ext uri="{BB962C8B-B14F-4D97-AF65-F5344CB8AC3E}">
        <p14:creationId xmlns:p14="http://schemas.microsoft.com/office/powerpoint/2010/main" val="2655241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95288" y="115417"/>
            <a:ext cx="8189912" cy="649287"/>
          </a:xfrm>
        </p:spPr>
        <p:txBody>
          <a:bodyPr/>
          <a:lstStyle/>
          <a:p>
            <a:pPr algn="ctr"/>
            <a:r>
              <a:rPr lang="en-GB" dirty="0" smtClean="0"/>
              <a:t>Our next strategy at a glance </a:t>
            </a:r>
            <a:endParaRPr lang="en-GB" dirty="0"/>
          </a:p>
        </p:txBody>
      </p:sp>
      <p:grpSp>
        <p:nvGrpSpPr>
          <p:cNvPr id="5" name="Group 4"/>
          <p:cNvGrpSpPr/>
          <p:nvPr/>
        </p:nvGrpSpPr>
        <p:grpSpPr>
          <a:xfrm>
            <a:off x="251518" y="805984"/>
            <a:ext cx="8640962" cy="5935384"/>
            <a:chOff x="251518" y="805984"/>
            <a:chExt cx="8640962" cy="5935384"/>
          </a:xfrm>
        </p:grpSpPr>
        <p:grpSp>
          <p:nvGrpSpPr>
            <p:cNvPr id="6" name="Group 5"/>
            <p:cNvGrpSpPr/>
            <p:nvPr/>
          </p:nvGrpSpPr>
          <p:grpSpPr>
            <a:xfrm>
              <a:off x="251518" y="805984"/>
              <a:ext cx="8640962" cy="5935384"/>
              <a:chOff x="251518" y="661968"/>
              <a:chExt cx="8640962" cy="5935384"/>
            </a:xfrm>
          </p:grpSpPr>
          <p:grpSp>
            <p:nvGrpSpPr>
              <p:cNvPr id="30" name="Group 29"/>
              <p:cNvGrpSpPr/>
              <p:nvPr/>
            </p:nvGrpSpPr>
            <p:grpSpPr>
              <a:xfrm>
                <a:off x="251518" y="661968"/>
                <a:ext cx="8640962" cy="5935384"/>
                <a:chOff x="251518" y="661968"/>
                <a:chExt cx="8640962" cy="5935384"/>
              </a:xfrm>
            </p:grpSpPr>
            <p:grpSp>
              <p:nvGrpSpPr>
                <p:cNvPr id="22" name="Group 21"/>
                <p:cNvGrpSpPr/>
                <p:nvPr/>
              </p:nvGrpSpPr>
              <p:grpSpPr>
                <a:xfrm>
                  <a:off x="251518" y="661968"/>
                  <a:ext cx="8640962" cy="5935384"/>
                  <a:chOff x="251518" y="204298"/>
                  <a:chExt cx="8640962" cy="6163678"/>
                </a:xfrm>
              </p:grpSpPr>
              <p:sp>
                <p:nvSpPr>
                  <p:cNvPr id="9" name="Freeform 8"/>
                  <p:cNvSpPr/>
                  <p:nvPr/>
                </p:nvSpPr>
                <p:spPr>
                  <a:xfrm>
                    <a:off x="251520" y="1700811"/>
                    <a:ext cx="8640960" cy="773424"/>
                  </a:xfrm>
                  <a:custGeom>
                    <a:avLst/>
                    <a:gdLst>
                      <a:gd name="connsiteX0" fmla="*/ 0 w 8640960"/>
                      <a:gd name="connsiteY0" fmla="*/ 0 h 773424"/>
                      <a:gd name="connsiteX1" fmla="*/ 8640960 w 8640960"/>
                      <a:gd name="connsiteY1" fmla="*/ 0 h 773424"/>
                      <a:gd name="connsiteX2" fmla="*/ 8640960 w 8640960"/>
                      <a:gd name="connsiteY2" fmla="*/ 773424 h 773424"/>
                      <a:gd name="connsiteX3" fmla="*/ 0 w 8640960"/>
                      <a:gd name="connsiteY3" fmla="*/ 773424 h 773424"/>
                      <a:gd name="connsiteX4" fmla="*/ 0 w 8640960"/>
                      <a:gd name="connsiteY4" fmla="*/ 0 h 7734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40960" h="773424">
                        <a:moveTo>
                          <a:pt x="0" y="0"/>
                        </a:moveTo>
                        <a:lnTo>
                          <a:pt x="8640960" y="0"/>
                        </a:lnTo>
                        <a:lnTo>
                          <a:pt x="8640960" y="773424"/>
                        </a:lnTo>
                        <a:lnTo>
                          <a:pt x="0" y="773424"/>
                        </a:lnTo>
                        <a:lnTo>
                          <a:pt x="0" y="0"/>
                        </a:lnTo>
                        <a:close/>
                      </a:path>
                    </a:pathLst>
                  </a:custGeom>
                  <a:solidFill>
                    <a:schemeClr val="accent4">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13792" tIns="113792" rIns="113792" bIns="469567" numCol="1" spcCol="1270" anchor="ctr" anchorCtr="0">
                    <a:noAutofit/>
                  </a:bodyPr>
                  <a:lstStyle/>
                  <a:p>
                    <a:pPr algn="ctr" defTabSz="711200" fontAlgn="base">
                      <a:lnSpc>
                        <a:spcPct val="90000"/>
                      </a:lnSpc>
                      <a:spcBef>
                        <a:spcPct val="0"/>
                      </a:spcBef>
                      <a:spcAft>
                        <a:spcPct val="35000"/>
                      </a:spcAft>
                    </a:pPr>
                    <a:r>
                      <a:rPr lang="en-GB" sz="1600" b="1" dirty="0" smtClean="0">
                        <a:solidFill>
                          <a:srgbClr val="FFFFFF"/>
                        </a:solidFill>
                      </a:rPr>
                      <a:t>We will achieve this by focusing on four priorities…</a:t>
                    </a:r>
                    <a:endParaRPr lang="en-GB" sz="1600" b="1" dirty="0">
                      <a:solidFill>
                        <a:srgbClr val="FFFFFF"/>
                      </a:solidFill>
                    </a:endParaRPr>
                  </a:p>
                </p:txBody>
              </p:sp>
              <p:sp>
                <p:nvSpPr>
                  <p:cNvPr id="10" name="Freeform 9"/>
                  <p:cNvSpPr/>
                  <p:nvPr/>
                </p:nvSpPr>
                <p:spPr>
                  <a:xfrm>
                    <a:off x="251520" y="2102990"/>
                    <a:ext cx="2160240" cy="1008000"/>
                  </a:xfrm>
                  <a:custGeom>
                    <a:avLst/>
                    <a:gdLst>
                      <a:gd name="connsiteX0" fmla="*/ 0 w 2160240"/>
                      <a:gd name="connsiteY0" fmla="*/ 0 h 355775"/>
                      <a:gd name="connsiteX1" fmla="*/ 2160240 w 2160240"/>
                      <a:gd name="connsiteY1" fmla="*/ 0 h 355775"/>
                      <a:gd name="connsiteX2" fmla="*/ 2160240 w 2160240"/>
                      <a:gd name="connsiteY2" fmla="*/ 355775 h 355775"/>
                      <a:gd name="connsiteX3" fmla="*/ 0 w 2160240"/>
                      <a:gd name="connsiteY3" fmla="*/ 355775 h 355775"/>
                      <a:gd name="connsiteX4" fmla="*/ 0 w 2160240"/>
                      <a:gd name="connsiteY4" fmla="*/ 0 h 355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40" h="355775">
                        <a:moveTo>
                          <a:pt x="0" y="0"/>
                        </a:moveTo>
                        <a:lnTo>
                          <a:pt x="2160240" y="0"/>
                        </a:lnTo>
                        <a:lnTo>
                          <a:pt x="2160240" y="355775"/>
                        </a:lnTo>
                        <a:lnTo>
                          <a:pt x="0" y="355775"/>
                        </a:lnTo>
                        <a:lnTo>
                          <a:pt x="0" y="0"/>
                        </a:lnTo>
                        <a:close/>
                      </a:path>
                    </a:pathLst>
                  </a:custGeom>
                  <a:solidFill>
                    <a:schemeClr val="accent1"/>
                  </a:solidFill>
                  <a:ln>
                    <a:noFill/>
                  </a:ln>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113792" tIns="20320" rIns="113792" bIns="20320" numCol="1" spcCol="1270" anchor="ctr" anchorCtr="0">
                    <a:noAutofit/>
                  </a:bodyPr>
                  <a:lstStyle/>
                  <a:p>
                    <a:pPr algn="ctr" defTabSz="711200" fontAlgn="base">
                      <a:lnSpc>
                        <a:spcPct val="90000"/>
                      </a:lnSpc>
                      <a:spcBef>
                        <a:spcPct val="0"/>
                      </a:spcBef>
                      <a:spcAft>
                        <a:spcPct val="35000"/>
                      </a:spcAft>
                    </a:pPr>
                    <a:r>
                      <a:rPr lang="en-GB" sz="1600" dirty="0" smtClean="0">
                        <a:solidFill>
                          <a:srgbClr val="000000">
                            <a:hueOff val="0"/>
                            <a:satOff val="0"/>
                            <a:lumOff val="0"/>
                            <a:alphaOff val="0"/>
                          </a:srgbClr>
                        </a:solidFill>
                      </a:rPr>
                      <a:t>Encouraging improvement, innovation and sustainability in care</a:t>
                    </a:r>
                    <a:endParaRPr lang="en-GB" sz="1600" dirty="0">
                      <a:solidFill>
                        <a:srgbClr val="000000">
                          <a:hueOff val="0"/>
                          <a:satOff val="0"/>
                          <a:lumOff val="0"/>
                          <a:alphaOff val="0"/>
                        </a:srgbClr>
                      </a:solidFill>
                    </a:endParaRPr>
                  </a:p>
                </p:txBody>
              </p:sp>
              <p:sp>
                <p:nvSpPr>
                  <p:cNvPr id="11" name="Freeform 10"/>
                  <p:cNvSpPr/>
                  <p:nvPr/>
                </p:nvSpPr>
                <p:spPr>
                  <a:xfrm>
                    <a:off x="2411759" y="2102990"/>
                    <a:ext cx="2160240" cy="1008000"/>
                  </a:xfrm>
                  <a:custGeom>
                    <a:avLst/>
                    <a:gdLst>
                      <a:gd name="connsiteX0" fmla="*/ 0 w 2160240"/>
                      <a:gd name="connsiteY0" fmla="*/ 0 h 355775"/>
                      <a:gd name="connsiteX1" fmla="*/ 2160240 w 2160240"/>
                      <a:gd name="connsiteY1" fmla="*/ 0 h 355775"/>
                      <a:gd name="connsiteX2" fmla="*/ 2160240 w 2160240"/>
                      <a:gd name="connsiteY2" fmla="*/ 355775 h 355775"/>
                      <a:gd name="connsiteX3" fmla="*/ 0 w 2160240"/>
                      <a:gd name="connsiteY3" fmla="*/ 355775 h 355775"/>
                      <a:gd name="connsiteX4" fmla="*/ 0 w 2160240"/>
                      <a:gd name="connsiteY4" fmla="*/ 0 h 355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40" h="355775">
                        <a:moveTo>
                          <a:pt x="0" y="0"/>
                        </a:moveTo>
                        <a:lnTo>
                          <a:pt x="2160240" y="0"/>
                        </a:lnTo>
                        <a:lnTo>
                          <a:pt x="2160240" y="355775"/>
                        </a:lnTo>
                        <a:lnTo>
                          <a:pt x="0" y="355775"/>
                        </a:lnTo>
                        <a:lnTo>
                          <a:pt x="0" y="0"/>
                        </a:lnTo>
                        <a:close/>
                      </a:path>
                    </a:pathLst>
                  </a:custGeom>
                  <a:solidFill>
                    <a:schemeClr val="accent1"/>
                  </a:solidFill>
                  <a:ln>
                    <a:noFill/>
                  </a:ln>
                </p:spPr>
                <p:style>
                  <a:lnRef idx="2">
                    <a:schemeClr val="accent3">
                      <a:tint val="40000"/>
                      <a:alpha val="90000"/>
                      <a:hueOff val="0"/>
                      <a:satOff val="0"/>
                      <a:lumOff val="0"/>
                      <a:alphaOff val="0"/>
                    </a:schemeClr>
                  </a:lnRef>
                  <a:fillRef idx="1">
                    <a:schemeClr val="accent3">
                      <a:tint val="40000"/>
                      <a:alpha val="90000"/>
                      <a:hueOff val="0"/>
                      <a:satOff val="0"/>
                      <a:lumOff val="0"/>
                      <a:alphaOff val="0"/>
                    </a:schemeClr>
                  </a:fillRef>
                  <a:effectRef idx="0">
                    <a:schemeClr val="accent3">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113792" tIns="20320" rIns="113792" bIns="20320" numCol="1" spcCol="1270" anchor="ctr" anchorCtr="0">
                    <a:noAutofit/>
                  </a:bodyPr>
                  <a:lstStyle/>
                  <a:p>
                    <a:pPr algn="ctr" defTabSz="711200" fontAlgn="base">
                      <a:lnSpc>
                        <a:spcPct val="90000"/>
                      </a:lnSpc>
                      <a:spcBef>
                        <a:spcPct val="0"/>
                      </a:spcBef>
                      <a:spcAft>
                        <a:spcPct val="35000"/>
                      </a:spcAft>
                    </a:pPr>
                    <a:r>
                      <a:rPr lang="en-GB" sz="1600" dirty="0" smtClean="0">
                        <a:solidFill>
                          <a:srgbClr val="000000">
                            <a:hueOff val="0"/>
                            <a:satOff val="0"/>
                            <a:lumOff val="0"/>
                            <a:alphaOff val="0"/>
                          </a:srgbClr>
                        </a:solidFill>
                      </a:rPr>
                      <a:t>Delivering an intelligence-driven approach to regulation</a:t>
                    </a:r>
                    <a:endParaRPr lang="en-GB" sz="1600" dirty="0">
                      <a:solidFill>
                        <a:srgbClr val="000000">
                          <a:hueOff val="0"/>
                          <a:satOff val="0"/>
                          <a:lumOff val="0"/>
                          <a:alphaOff val="0"/>
                        </a:srgbClr>
                      </a:solidFill>
                    </a:endParaRPr>
                  </a:p>
                </p:txBody>
              </p:sp>
              <p:sp>
                <p:nvSpPr>
                  <p:cNvPr id="12" name="Freeform 11"/>
                  <p:cNvSpPr/>
                  <p:nvPr/>
                </p:nvSpPr>
                <p:spPr>
                  <a:xfrm>
                    <a:off x="4572000" y="2102990"/>
                    <a:ext cx="2160240" cy="1008000"/>
                  </a:xfrm>
                  <a:custGeom>
                    <a:avLst/>
                    <a:gdLst>
                      <a:gd name="connsiteX0" fmla="*/ 0 w 2160240"/>
                      <a:gd name="connsiteY0" fmla="*/ 0 h 355775"/>
                      <a:gd name="connsiteX1" fmla="*/ 2160240 w 2160240"/>
                      <a:gd name="connsiteY1" fmla="*/ 0 h 355775"/>
                      <a:gd name="connsiteX2" fmla="*/ 2160240 w 2160240"/>
                      <a:gd name="connsiteY2" fmla="*/ 355775 h 355775"/>
                      <a:gd name="connsiteX3" fmla="*/ 0 w 2160240"/>
                      <a:gd name="connsiteY3" fmla="*/ 355775 h 355775"/>
                      <a:gd name="connsiteX4" fmla="*/ 0 w 2160240"/>
                      <a:gd name="connsiteY4" fmla="*/ 0 h 355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40" h="355775">
                        <a:moveTo>
                          <a:pt x="0" y="0"/>
                        </a:moveTo>
                        <a:lnTo>
                          <a:pt x="2160240" y="0"/>
                        </a:lnTo>
                        <a:lnTo>
                          <a:pt x="2160240" y="355775"/>
                        </a:lnTo>
                        <a:lnTo>
                          <a:pt x="0" y="355775"/>
                        </a:lnTo>
                        <a:lnTo>
                          <a:pt x="0" y="0"/>
                        </a:lnTo>
                        <a:close/>
                      </a:path>
                    </a:pathLst>
                  </a:custGeom>
                  <a:solidFill>
                    <a:schemeClr val="accent1"/>
                  </a:solidFill>
                  <a:ln>
                    <a:noFill/>
                  </a:ln>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113792" tIns="20320" rIns="113792" bIns="20320" numCol="1" spcCol="1270" anchor="ctr" anchorCtr="0">
                    <a:noAutofit/>
                  </a:bodyPr>
                  <a:lstStyle/>
                  <a:p>
                    <a:pPr algn="ctr" defTabSz="711200" fontAlgn="base">
                      <a:lnSpc>
                        <a:spcPct val="90000"/>
                      </a:lnSpc>
                      <a:spcBef>
                        <a:spcPct val="0"/>
                      </a:spcBef>
                      <a:spcAft>
                        <a:spcPct val="35000"/>
                      </a:spcAft>
                    </a:pPr>
                    <a:r>
                      <a:rPr lang="en-GB" sz="1600" dirty="0" smtClean="0">
                        <a:solidFill>
                          <a:srgbClr val="000000">
                            <a:hueOff val="0"/>
                            <a:satOff val="0"/>
                            <a:lumOff val="0"/>
                            <a:alphaOff val="0"/>
                          </a:srgbClr>
                        </a:solidFill>
                      </a:rPr>
                      <a:t>Promoting a single shared view of quality</a:t>
                    </a:r>
                    <a:endParaRPr lang="en-GB" sz="1600" dirty="0">
                      <a:solidFill>
                        <a:srgbClr val="000000">
                          <a:hueOff val="0"/>
                          <a:satOff val="0"/>
                          <a:lumOff val="0"/>
                          <a:alphaOff val="0"/>
                        </a:srgbClr>
                      </a:solidFill>
                    </a:endParaRPr>
                  </a:p>
                </p:txBody>
              </p:sp>
              <p:sp>
                <p:nvSpPr>
                  <p:cNvPr id="13" name="Freeform 12"/>
                  <p:cNvSpPr/>
                  <p:nvPr/>
                </p:nvSpPr>
                <p:spPr>
                  <a:xfrm>
                    <a:off x="6732240" y="2102990"/>
                    <a:ext cx="2160240" cy="1008000"/>
                  </a:xfrm>
                  <a:custGeom>
                    <a:avLst/>
                    <a:gdLst>
                      <a:gd name="connsiteX0" fmla="*/ 0 w 2160240"/>
                      <a:gd name="connsiteY0" fmla="*/ 0 h 355775"/>
                      <a:gd name="connsiteX1" fmla="*/ 2160240 w 2160240"/>
                      <a:gd name="connsiteY1" fmla="*/ 0 h 355775"/>
                      <a:gd name="connsiteX2" fmla="*/ 2160240 w 2160240"/>
                      <a:gd name="connsiteY2" fmla="*/ 355775 h 355775"/>
                      <a:gd name="connsiteX3" fmla="*/ 0 w 2160240"/>
                      <a:gd name="connsiteY3" fmla="*/ 355775 h 355775"/>
                      <a:gd name="connsiteX4" fmla="*/ 0 w 2160240"/>
                      <a:gd name="connsiteY4" fmla="*/ 0 h 355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40" h="355775">
                        <a:moveTo>
                          <a:pt x="0" y="0"/>
                        </a:moveTo>
                        <a:lnTo>
                          <a:pt x="2160240" y="0"/>
                        </a:lnTo>
                        <a:lnTo>
                          <a:pt x="2160240" y="355775"/>
                        </a:lnTo>
                        <a:lnTo>
                          <a:pt x="0" y="355775"/>
                        </a:lnTo>
                        <a:lnTo>
                          <a:pt x="0" y="0"/>
                        </a:lnTo>
                        <a:close/>
                      </a:path>
                    </a:pathLst>
                  </a:custGeom>
                  <a:solidFill>
                    <a:schemeClr val="accent1"/>
                  </a:solidFill>
                  <a:ln>
                    <a:noFill/>
                  </a:ln>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113792" tIns="20320" rIns="113792" bIns="20320" numCol="1" spcCol="1270" anchor="ctr" anchorCtr="0">
                    <a:noAutofit/>
                  </a:bodyPr>
                  <a:lstStyle/>
                  <a:p>
                    <a:pPr algn="ctr" defTabSz="711200" fontAlgn="base">
                      <a:lnSpc>
                        <a:spcPct val="90000"/>
                      </a:lnSpc>
                      <a:spcBef>
                        <a:spcPct val="0"/>
                      </a:spcBef>
                      <a:spcAft>
                        <a:spcPct val="35000"/>
                      </a:spcAft>
                    </a:pPr>
                    <a:r>
                      <a:rPr lang="en-GB" sz="1600" dirty="0" smtClean="0">
                        <a:solidFill>
                          <a:srgbClr val="000000">
                            <a:hueOff val="0"/>
                            <a:satOff val="0"/>
                            <a:lumOff val="0"/>
                            <a:alphaOff val="0"/>
                          </a:srgbClr>
                        </a:solidFill>
                      </a:rPr>
                      <a:t>Improving our efficiency and effectiveness</a:t>
                    </a:r>
                    <a:endParaRPr lang="en-GB" sz="1600" dirty="0">
                      <a:solidFill>
                        <a:srgbClr val="000000">
                          <a:hueOff val="0"/>
                          <a:satOff val="0"/>
                          <a:lumOff val="0"/>
                          <a:alphaOff val="0"/>
                        </a:srgbClr>
                      </a:solidFill>
                    </a:endParaRPr>
                  </a:p>
                </p:txBody>
              </p:sp>
              <p:sp>
                <p:nvSpPr>
                  <p:cNvPr id="19" name="Freeform 18"/>
                  <p:cNvSpPr/>
                  <p:nvPr/>
                </p:nvSpPr>
                <p:spPr>
                  <a:xfrm>
                    <a:off x="251519" y="204298"/>
                    <a:ext cx="8640961" cy="1452686"/>
                  </a:xfrm>
                  <a:custGeom>
                    <a:avLst/>
                    <a:gdLst>
                      <a:gd name="connsiteX0" fmla="*/ 0 w 8640960"/>
                      <a:gd name="connsiteY0" fmla="*/ 416608 h 1189526"/>
                      <a:gd name="connsiteX1" fmla="*/ 4171789 w 8640960"/>
                      <a:gd name="connsiteY1" fmla="*/ 416608 h 1189526"/>
                      <a:gd name="connsiteX2" fmla="*/ 4171789 w 8640960"/>
                      <a:gd name="connsiteY2" fmla="*/ 297382 h 1189526"/>
                      <a:gd name="connsiteX3" fmla="*/ 4023099 w 8640960"/>
                      <a:gd name="connsiteY3" fmla="*/ 297382 h 1189526"/>
                      <a:gd name="connsiteX4" fmla="*/ 4320480 w 8640960"/>
                      <a:gd name="connsiteY4" fmla="*/ 0 h 1189526"/>
                      <a:gd name="connsiteX5" fmla="*/ 4617862 w 8640960"/>
                      <a:gd name="connsiteY5" fmla="*/ 297382 h 1189526"/>
                      <a:gd name="connsiteX6" fmla="*/ 4469171 w 8640960"/>
                      <a:gd name="connsiteY6" fmla="*/ 297382 h 1189526"/>
                      <a:gd name="connsiteX7" fmla="*/ 4469171 w 8640960"/>
                      <a:gd name="connsiteY7" fmla="*/ 416608 h 1189526"/>
                      <a:gd name="connsiteX8" fmla="*/ 8640960 w 8640960"/>
                      <a:gd name="connsiteY8" fmla="*/ 416608 h 1189526"/>
                      <a:gd name="connsiteX9" fmla="*/ 8640960 w 8640960"/>
                      <a:gd name="connsiteY9" fmla="*/ 1189526 h 1189526"/>
                      <a:gd name="connsiteX10" fmla="*/ 0 w 8640960"/>
                      <a:gd name="connsiteY10" fmla="*/ 1189526 h 1189526"/>
                      <a:gd name="connsiteX11" fmla="*/ 0 w 8640960"/>
                      <a:gd name="connsiteY11" fmla="*/ 416608 h 1189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640960" h="1189526">
                        <a:moveTo>
                          <a:pt x="8640960" y="772918"/>
                        </a:moveTo>
                        <a:lnTo>
                          <a:pt x="4469171" y="772918"/>
                        </a:lnTo>
                        <a:lnTo>
                          <a:pt x="4469171" y="892144"/>
                        </a:lnTo>
                        <a:lnTo>
                          <a:pt x="4617861" y="892144"/>
                        </a:lnTo>
                        <a:lnTo>
                          <a:pt x="4320480" y="1189525"/>
                        </a:lnTo>
                        <a:lnTo>
                          <a:pt x="4023098" y="892144"/>
                        </a:lnTo>
                        <a:lnTo>
                          <a:pt x="4171789" y="892144"/>
                        </a:lnTo>
                        <a:lnTo>
                          <a:pt x="4171789" y="772918"/>
                        </a:lnTo>
                        <a:lnTo>
                          <a:pt x="0" y="772918"/>
                        </a:lnTo>
                        <a:lnTo>
                          <a:pt x="0" y="1"/>
                        </a:lnTo>
                        <a:lnTo>
                          <a:pt x="8640960" y="1"/>
                        </a:lnTo>
                        <a:lnTo>
                          <a:pt x="8640960" y="772918"/>
                        </a:lnTo>
                        <a:close/>
                      </a:path>
                    </a:pathLst>
                  </a:custGeom>
                  <a:solidFill>
                    <a:schemeClr val="accent5"/>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13793" tIns="113793" rIns="113792" bIns="885796" numCol="1" spcCol="1270" anchor="t" anchorCtr="0">
                    <a:noAutofit/>
                  </a:bodyPr>
                  <a:lstStyle/>
                  <a:p>
                    <a:pPr algn="ctr" defTabSz="711200" fontAlgn="base">
                      <a:lnSpc>
                        <a:spcPct val="90000"/>
                      </a:lnSpc>
                      <a:spcBef>
                        <a:spcPct val="0"/>
                      </a:spcBef>
                      <a:spcAft>
                        <a:spcPct val="35000"/>
                      </a:spcAft>
                    </a:pPr>
                    <a:r>
                      <a:rPr lang="en-GB" sz="1600" b="1" dirty="0" smtClean="0">
                        <a:solidFill>
                          <a:srgbClr val="FFFFFF"/>
                        </a:solidFill>
                      </a:rPr>
                      <a:t>Our ambition for the next five years is…</a:t>
                    </a:r>
                    <a:endParaRPr lang="en-GB" sz="1600" b="1" dirty="0">
                      <a:solidFill>
                        <a:srgbClr val="FFFFFF"/>
                      </a:solidFill>
                    </a:endParaRPr>
                  </a:p>
                </p:txBody>
              </p:sp>
              <p:sp>
                <p:nvSpPr>
                  <p:cNvPr id="20" name="Freeform 19"/>
                  <p:cNvSpPr/>
                  <p:nvPr/>
                </p:nvSpPr>
                <p:spPr>
                  <a:xfrm>
                    <a:off x="251520" y="578184"/>
                    <a:ext cx="8640960" cy="554583"/>
                  </a:xfrm>
                  <a:custGeom>
                    <a:avLst/>
                    <a:gdLst>
                      <a:gd name="connsiteX0" fmla="*/ 0 w 8640960"/>
                      <a:gd name="connsiteY0" fmla="*/ 0 h 355668"/>
                      <a:gd name="connsiteX1" fmla="*/ 8640960 w 8640960"/>
                      <a:gd name="connsiteY1" fmla="*/ 0 h 355668"/>
                      <a:gd name="connsiteX2" fmla="*/ 8640960 w 8640960"/>
                      <a:gd name="connsiteY2" fmla="*/ 355668 h 355668"/>
                      <a:gd name="connsiteX3" fmla="*/ 0 w 8640960"/>
                      <a:gd name="connsiteY3" fmla="*/ 355668 h 355668"/>
                      <a:gd name="connsiteX4" fmla="*/ 0 w 8640960"/>
                      <a:gd name="connsiteY4" fmla="*/ 0 h 3556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40960" h="355668">
                        <a:moveTo>
                          <a:pt x="0" y="0"/>
                        </a:moveTo>
                        <a:lnTo>
                          <a:pt x="8640960" y="0"/>
                        </a:lnTo>
                        <a:lnTo>
                          <a:pt x="8640960" y="355668"/>
                        </a:lnTo>
                        <a:lnTo>
                          <a:pt x="0" y="355668"/>
                        </a:lnTo>
                        <a:lnTo>
                          <a:pt x="0" y="0"/>
                        </a:lnTo>
                        <a:close/>
                      </a:path>
                    </a:pathLst>
                  </a:custGeom>
                  <a:solidFill>
                    <a:schemeClr val="accent1">
                      <a:alpha val="90000"/>
                    </a:schemeClr>
                  </a:solidFill>
                  <a:ln>
                    <a:noFill/>
                  </a:ln>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113792" tIns="20320" rIns="113792" bIns="20320" numCol="1" spcCol="1270" anchor="ctr" anchorCtr="0">
                    <a:noAutofit/>
                  </a:bodyPr>
                  <a:lstStyle/>
                  <a:p>
                    <a:pPr algn="ctr" defTabSz="711200" fontAlgn="base">
                      <a:lnSpc>
                        <a:spcPct val="90000"/>
                      </a:lnSpc>
                      <a:spcBef>
                        <a:spcPct val="0"/>
                      </a:spcBef>
                      <a:spcAft>
                        <a:spcPct val="35000"/>
                      </a:spcAft>
                    </a:pPr>
                    <a:endParaRPr lang="en-GB" sz="1600" dirty="0">
                      <a:solidFill>
                        <a:srgbClr val="000000">
                          <a:hueOff val="0"/>
                          <a:satOff val="0"/>
                          <a:lumOff val="0"/>
                          <a:alphaOff val="0"/>
                        </a:srgbClr>
                      </a:solidFill>
                    </a:endParaRPr>
                  </a:p>
                </p:txBody>
              </p:sp>
              <p:grpSp>
                <p:nvGrpSpPr>
                  <p:cNvPr id="21" name="Group 20"/>
                  <p:cNvGrpSpPr/>
                  <p:nvPr/>
                </p:nvGrpSpPr>
                <p:grpSpPr>
                  <a:xfrm>
                    <a:off x="251518" y="3682898"/>
                    <a:ext cx="8640961" cy="2685078"/>
                    <a:chOff x="251518" y="4042938"/>
                    <a:chExt cx="8640961" cy="2685078"/>
                  </a:xfrm>
                </p:grpSpPr>
                <p:sp>
                  <p:nvSpPr>
                    <p:cNvPr id="17" name="Freeform 16"/>
                    <p:cNvSpPr/>
                    <p:nvPr/>
                  </p:nvSpPr>
                  <p:spPr>
                    <a:xfrm>
                      <a:off x="251518" y="4042938"/>
                      <a:ext cx="8640961" cy="1189526"/>
                    </a:xfrm>
                    <a:custGeom>
                      <a:avLst/>
                      <a:gdLst>
                        <a:gd name="connsiteX0" fmla="*/ 0 w 8640960"/>
                        <a:gd name="connsiteY0" fmla="*/ 416608 h 1189526"/>
                        <a:gd name="connsiteX1" fmla="*/ 4171789 w 8640960"/>
                        <a:gd name="connsiteY1" fmla="*/ 416608 h 1189526"/>
                        <a:gd name="connsiteX2" fmla="*/ 4171789 w 8640960"/>
                        <a:gd name="connsiteY2" fmla="*/ 297382 h 1189526"/>
                        <a:gd name="connsiteX3" fmla="*/ 4023099 w 8640960"/>
                        <a:gd name="connsiteY3" fmla="*/ 297382 h 1189526"/>
                        <a:gd name="connsiteX4" fmla="*/ 4320480 w 8640960"/>
                        <a:gd name="connsiteY4" fmla="*/ 0 h 1189526"/>
                        <a:gd name="connsiteX5" fmla="*/ 4617862 w 8640960"/>
                        <a:gd name="connsiteY5" fmla="*/ 297382 h 1189526"/>
                        <a:gd name="connsiteX6" fmla="*/ 4469171 w 8640960"/>
                        <a:gd name="connsiteY6" fmla="*/ 297382 h 1189526"/>
                        <a:gd name="connsiteX7" fmla="*/ 4469171 w 8640960"/>
                        <a:gd name="connsiteY7" fmla="*/ 416608 h 1189526"/>
                        <a:gd name="connsiteX8" fmla="*/ 8640960 w 8640960"/>
                        <a:gd name="connsiteY8" fmla="*/ 416608 h 1189526"/>
                        <a:gd name="connsiteX9" fmla="*/ 8640960 w 8640960"/>
                        <a:gd name="connsiteY9" fmla="*/ 1189526 h 1189526"/>
                        <a:gd name="connsiteX10" fmla="*/ 0 w 8640960"/>
                        <a:gd name="connsiteY10" fmla="*/ 1189526 h 1189526"/>
                        <a:gd name="connsiteX11" fmla="*/ 0 w 8640960"/>
                        <a:gd name="connsiteY11" fmla="*/ 416608 h 1189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640960" h="1189526">
                          <a:moveTo>
                            <a:pt x="8640960" y="772918"/>
                          </a:moveTo>
                          <a:lnTo>
                            <a:pt x="4469171" y="772918"/>
                          </a:lnTo>
                          <a:lnTo>
                            <a:pt x="4469171" y="892144"/>
                          </a:lnTo>
                          <a:lnTo>
                            <a:pt x="4617861" y="892144"/>
                          </a:lnTo>
                          <a:lnTo>
                            <a:pt x="4320480" y="1189525"/>
                          </a:lnTo>
                          <a:lnTo>
                            <a:pt x="4023098" y="892144"/>
                          </a:lnTo>
                          <a:lnTo>
                            <a:pt x="4171789" y="892144"/>
                          </a:lnTo>
                          <a:lnTo>
                            <a:pt x="4171789" y="772918"/>
                          </a:lnTo>
                          <a:lnTo>
                            <a:pt x="0" y="772918"/>
                          </a:lnTo>
                          <a:lnTo>
                            <a:pt x="0" y="1"/>
                          </a:lnTo>
                          <a:lnTo>
                            <a:pt x="8640960" y="1"/>
                          </a:lnTo>
                          <a:lnTo>
                            <a:pt x="8640960" y="772918"/>
                          </a:lnTo>
                          <a:close/>
                        </a:path>
                      </a:pathLst>
                    </a:custGeom>
                    <a:solidFill>
                      <a:schemeClr val="accent4">
                        <a:lumMod val="60000"/>
                        <a:lumOff val="40000"/>
                      </a:schemeClr>
                    </a:solidFill>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13793" tIns="113793" rIns="113792" bIns="885796" numCol="1" spcCol="1270" anchor="ctr" anchorCtr="0">
                      <a:noAutofit/>
                    </a:bodyPr>
                    <a:lstStyle/>
                    <a:p>
                      <a:pPr algn="ctr" defTabSz="711200" fontAlgn="base">
                        <a:lnSpc>
                          <a:spcPct val="90000"/>
                        </a:lnSpc>
                        <a:spcBef>
                          <a:spcPct val="0"/>
                        </a:spcBef>
                        <a:spcAft>
                          <a:spcPct val="35000"/>
                        </a:spcAft>
                      </a:pPr>
                      <a:r>
                        <a:rPr lang="en-GB" sz="1600" b="1" dirty="0" smtClean="0">
                          <a:solidFill>
                            <a:srgbClr val="FFFFFF"/>
                          </a:solidFill>
                        </a:rPr>
                        <a:t>We will know we’ve succeeded when…</a:t>
                      </a:r>
                      <a:endParaRPr lang="en-GB" sz="1600" b="1" dirty="0">
                        <a:solidFill>
                          <a:srgbClr val="FFFFFF"/>
                        </a:solidFill>
                      </a:endParaRPr>
                    </a:p>
                  </p:txBody>
                </p:sp>
                <p:sp>
                  <p:nvSpPr>
                    <p:cNvPr id="16" name="Freeform 15"/>
                    <p:cNvSpPr/>
                    <p:nvPr/>
                  </p:nvSpPr>
                  <p:spPr>
                    <a:xfrm>
                      <a:off x="251519" y="4935893"/>
                      <a:ext cx="8640960" cy="1189527"/>
                    </a:xfrm>
                    <a:custGeom>
                      <a:avLst/>
                      <a:gdLst>
                        <a:gd name="connsiteX0" fmla="*/ 0 w 8640960"/>
                        <a:gd name="connsiteY0" fmla="*/ 416608 h 1189526"/>
                        <a:gd name="connsiteX1" fmla="*/ 4171789 w 8640960"/>
                        <a:gd name="connsiteY1" fmla="*/ 416608 h 1189526"/>
                        <a:gd name="connsiteX2" fmla="*/ 4171789 w 8640960"/>
                        <a:gd name="connsiteY2" fmla="*/ 297382 h 1189526"/>
                        <a:gd name="connsiteX3" fmla="*/ 4023099 w 8640960"/>
                        <a:gd name="connsiteY3" fmla="*/ 297382 h 1189526"/>
                        <a:gd name="connsiteX4" fmla="*/ 4320480 w 8640960"/>
                        <a:gd name="connsiteY4" fmla="*/ 0 h 1189526"/>
                        <a:gd name="connsiteX5" fmla="*/ 4617862 w 8640960"/>
                        <a:gd name="connsiteY5" fmla="*/ 297382 h 1189526"/>
                        <a:gd name="connsiteX6" fmla="*/ 4469171 w 8640960"/>
                        <a:gd name="connsiteY6" fmla="*/ 297382 h 1189526"/>
                        <a:gd name="connsiteX7" fmla="*/ 4469171 w 8640960"/>
                        <a:gd name="connsiteY7" fmla="*/ 416608 h 1189526"/>
                        <a:gd name="connsiteX8" fmla="*/ 8640960 w 8640960"/>
                        <a:gd name="connsiteY8" fmla="*/ 416608 h 1189526"/>
                        <a:gd name="connsiteX9" fmla="*/ 8640960 w 8640960"/>
                        <a:gd name="connsiteY9" fmla="*/ 1189526 h 1189526"/>
                        <a:gd name="connsiteX10" fmla="*/ 0 w 8640960"/>
                        <a:gd name="connsiteY10" fmla="*/ 1189526 h 1189526"/>
                        <a:gd name="connsiteX11" fmla="*/ 0 w 8640960"/>
                        <a:gd name="connsiteY11" fmla="*/ 416608 h 1189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640960" h="1189526">
                          <a:moveTo>
                            <a:pt x="8640960" y="772918"/>
                          </a:moveTo>
                          <a:lnTo>
                            <a:pt x="4469171" y="772918"/>
                          </a:lnTo>
                          <a:lnTo>
                            <a:pt x="4469171" y="892144"/>
                          </a:lnTo>
                          <a:lnTo>
                            <a:pt x="4617861" y="892144"/>
                          </a:lnTo>
                          <a:lnTo>
                            <a:pt x="4320480" y="1189525"/>
                          </a:lnTo>
                          <a:lnTo>
                            <a:pt x="4023098" y="892144"/>
                          </a:lnTo>
                          <a:lnTo>
                            <a:pt x="4171789" y="892144"/>
                          </a:lnTo>
                          <a:lnTo>
                            <a:pt x="4171789" y="772918"/>
                          </a:lnTo>
                          <a:lnTo>
                            <a:pt x="0" y="772918"/>
                          </a:lnTo>
                          <a:lnTo>
                            <a:pt x="0" y="1"/>
                          </a:lnTo>
                          <a:lnTo>
                            <a:pt x="8640960" y="1"/>
                          </a:lnTo>
                          <a:lnTo>
                            <a:pt x="8640960" y="772918"/>
                          </a:lnTo>
                          <a:close/>
                        </a:path>
                      </a:pathLst>
                    </a:custGeom>
                    <a:solidFill>
                      <a:schemeClr val="accent1"/>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13791" tIns="113793" rIns="113792" bIns="530400" numCol="1" spcCol="1270" anchor="t" anchorCtr="0">
                      <a:noAutofit/>
                    </a:bodyPr>
                    <a:lstStyle/>
                    <a:p>
                      <a:pPr algn="ctr" defTabSz="711200" fontAlgn="base">
                        <a:lnSpc>
                          <a:spcPct val="90000"/>
                        </a:lnSpc>
                        <a:spcBef>
                          <a:spcPct val="0"/>
                        </a:spcBef>
                        <a:spcAft>
                          <a:spcPct val="35000"/>
                        </a:spcAft>
                      </a:pPr>
                      <a:r>
                        <a:rPr lang="en-GB" sz="1600" dirty="0" smtClean="0">
                          <a:solidFill>
                            <a:srgbClr val="000000"/>
                          </a:solidFill>
                        </a:rPr>
                        <a:t>People have confidence that we will identify good and poor care and that we will take action where necessary so their rights are protected</a:t>
                      </a:r>
                      <a:endParaRPr lang="en-GB" sz="1600" dirty="0">
                        <a:solidFill>
                          <a:srgbClr val="000000"/>
                        </a:solidFill>
                      </a:endParaRPr>
                    </a:p>
                  </p:txBody>
                </p:sp>
                <p:sp>
                  <p:nvSpPr>
                    <p:cNvPr id="15" name="Freeform 14"/>
                    <p:cNvSpPr/>
                    <p:nvPr/>
                  </p:nvSpPr>
                  <p:spPr>
                    <a:xfrm>
                      <a:off x="251519" y="5538489"/>
                      <a:ext cx="8640960" cy="1189527"/>
                    </a:xfrm>
                    <a:custGeom>
                      <a:avLst/>
                      <a:gdLst>
                        <a:gd name="connsiteX0" fmla="*/ 0 w 8640960"/>
                        <a:gd name="connsiteY0" fmla="*/ 416608 h 1189526"/>
                        <a:gd name="connsiteX1" fmla="*/ 4171789 w 8640960"/>
                        <a:gd name="connsiteY1" fmla="*/ 416608 h 1189526"/>
                        <a:gd name="connsiteX2" fmla="*/ 4171789 w 8640960"/>
                        <a:gd name="connsiteY2" fmla="*/ 297382 h 1189526"/>
                        <a:gd name="connsiteX3" fmla="*/ 4023099 w 8640960"/>
                        <a:gd name="connsiteY3" fmla="*/ 297382 h 1189526"/>
                        <a:gd name="connsiteX4" fmla="*/ 4320480 w 8640960"/>
                        <a:gd name="connsiteY4" fmla="*/ 0 h 1189526"/>
                        <a:gd name="connsiteX5" fmla="*/ 4617862 w 8640960"/>
                        <a:gd name="connsiteY5" fmla="*/ 297382 h 1189526"/>
                        <a:gd name="connsiteX6" fmla="*/ 4469171 w 8640960"/>
                        <a:gd name="connsiteY6" fmla="*/ 297382 h 1189526"/>
                        <a:gd name="connsiteX7" fmla="*/ 4469171 w 8640960"/>
                        <a:gd name="connsiteY7" fmla="*/ 416608 h 1189526"/>
                        <a:gd name="connsiteX8" fmla="*/ 8640960 w 8640960"/>
                        <a:gd name="connsiteY8" fmla="*/ 416608 h 1189526"/>
                        <a:gd name="connsiteX9" fmla="*/ 8640960 w 8640960"/>
                        <a:gd name="connsiteY9" fmla="*/ 1189526 h 1189526"/>
                        <a:gd name="connsiteX10" fmla="*/ 0 w 8640960"/>
                        <a:gd name="connsiteY10" fmla="*/ 1189526 h 1189526"/>
                        <a:gd name="connsiteX11" fmla="*/ 0 w 8640960"/>
                        <a:gd name="connsiteY11" fmla="*/ 416608 h 1189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640960" h="1189526">
                          <a:moveTo>
                            <a:pt x="8640960" y="772918"/>
                          </a:moveTo>
                          <a:lnTo>
                            <a:pt x="4469171" y="772918"/>
                          </a:lnTo>
                          <a:lnTo>
                            <a:pt x="4469171" y="892144"/>
                          </a:lnTo>
                          <a:lnTo>
                            <a:pt x="4617861" y="892144"/>
                          </a:lnTo>
                          <a:lnTo>
                            <a:pt x="4320480" y="1189525"/>
                          </a:lnTo>
                          <a:lnTo>
                            <a:pt x="4023098" y="892144"/>
                          </a:lnTo>
                          <a:lnTo>
                            <a:pt x="4171789" y="892144"/>
                          </a:lnTo>
                          <a:lnTo>
                            <a:pt x="4171789" y="772918"/>
                          </a:lnTo>
                          <a:lnTo>
                            <a:pt x="0" y="772918"/>
                          </a:lnTo>
                          <a:lnTo>
                            <a:pt x="0" y="1"/>
                          </a:lnTo>
                          <a:lnTo>
                            <a:pt x="8640960" y="1"/>
                          </a:lnTo>
                          <a:lnTo>
                            <a:pt x="8640960" y="772918"/>
                          </a:lnTo>
                          <a:close/>
                        </a:path>
                      </a:pathLst>
                    </a:custGeom>
                    <a:solidFill>
                      <a:schemeClr val="accent1"/>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13791" tIns="113793" rIns="113792" bIns="530400" numCol="1" spcCol="1270" anchor="t" anchorCtr="0">
                      <a:noAutofit/>
                    </a:bodyPr>
                    <a:lstStyle/>
                    <a:p>
                      <a:pPr algn="ctr" defTabSz="711200" fontAlgn="base">
                        <a:lnSpc>
                          <a:spcPct val="90000"/>
                        </a:lnSpc>
                        <a:spcBef>
                          <a:spcPct val="0"/>
                        </a:spcBef>
                        <a:spcAft>
                          <a:spcPct val="35000"/>
                        </a:spcAft>
                      </a:pPr>
                      <a:r>
                        <a:rPr lang="en-GB" sz="1600" dirty="0" smtClean="0">
                          <a:solidFill>
                            <a:srgbClr val="000000"/>
                          </a:solidFill>
                        </a:rPr>
                        <a:t>We encourage organisations that deliver care to improve quality</a:t>
                      </a:r>
                      <a:endParaRPr lang="en-GB" sz="1600" dirty="0">
                        <a:solidFill>
                          <a:srgbClr val="000000"/>
                        </a:solidFill>
                      </a:endParaRPr>
                    </a:p>
                  </p:txBody>
                </p:sp>
                <p:sp>
                  <p:nvSpPr>
                    <p:cNvPr id="14" name="Rectangle 13"/>
                    <p:cNvSpPr/>
                    <p:nvPr/>
                  </p:nvSpPr>
                  <p:spPr>
                    <a:xfrm>
                      <a:off x="251519" y="6008579"/>
                      <a:ext cx="8640960" cy="719432"/>
                    </a:xfrm>
                    <a:prstGeom prst="rect">
                      <a:avLst/>
                    </a:prstGeom>
                    <a:solidFill>
                      <a:schemeClr val="accent1"/>
                    </a:solid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13791" tIns="113793" rIns="113792" bIns="530400" numCol="1" spcCol="1270" anchor="t" anchorCtr="0">
                      <a:noAutofit/>
                    </a:bodyPr>
                    <a:lstStyle/>
                    <a:p>
                      <a:pPr algn="ctr" defTabSz="711200" fontAlgn="base">
                        <a:lnSpc>
                          <a:spcPct val="90000"/>
                        </a:lnSpc>
                        <a:spcBef>
                          <a:spcPct val="0"/>
                        </a:spcBef>
                        <a:spcAft>
                          <a:spcPct val="35000"/>
                        </a:spcAft>
                      </a:pPr>
                      <a:r>
                        <a:rPr lang="en-GB" sz="1600" dirty="0" smtClean="0">
                          <a:solidFill>
                            <a:srgbClr val="000000"/>
                          </a:solidFill>
                        </a:rPr>
                        <a:t>We encourage organisations to use resources as efficiently as possible to deliver high-quality care.</a:t>
                      </a:r>
                      <a:endParaRPr lang="en-GB" sz="1600" dirty="0">
                        <a:solidFill>
                          <a:srgbClr val="000000"/>
                        </a:solidFill>
                      </a:endParaRPr>
                    </a:p>
                  </p:txBody>
                </p:sp>
                <p:sp>
                  <p:nvSpPr>
                    <p:cNvPr id="26" name="Freeform 25"/>
                    <p:cNvSpPr/>
                    <p:nvPr/>
                  </p:nvSpPr>
                  <p:spPr>
                    <a:xfrm>
                      <a:off x="251519" y="4476243"/>
                      <a:ext cx="8640960" cy="459653"/>
                    </a:xfrm>
                    <a:custGeom>
                      <a:avLst/>
                      <a:gdLst>
                        <a:gd name="connsiteX0" fmla="*/ 0 w 8640960"/>
                        <a:gd name="connsiteY0" fmla="*/ 0 h 355668"/>
                        <a:gd name="connsiteX1" fmla="*/ 8640960 w 8640960"/>
                        <a:gd name="connsiteY1" fmla="*/ 0 h 355668"/>
                        <a:gd name="connsiteX2" fmla="*/ 8640960 w 8640960"/>
                        <a:gd name="connsiteY2" fmla="*/ 355668 h 355668"/>
                        <a:gd name="connsiteX3" fmla="*/ 0 w 8640960"/>
                        <a:gd name="connsiteY3" fmla="*/ 355668 h 355668"/>
                        <a:gd name="connsiteX4" fmla="*/ 0 w 8640960"/>
                        <a:gd name="connsiteY4" fmla="*/ 0 h 3556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40960" h="355668">
                          <a:moveTo>
                            <a:pt x="0" y="0"/>
                          </a:moveTo>
                          <a:lnTo>
                            <a:pt x="8640960" y="0"/>
                          </a:lnTo>
                          <a:lnTo>
                            <a:pt x="8640960" y="355668"/>
                          </a:lnTo>
                          <a:lnTo>
                            <a:pt x="0" y="355668"/>
                          </a:lnTo>
                          <a:lnTo>
                            <a:pt x="0" y="0"/>
                          </a:lnTo>
                          <a:close/>
                        </a:path>
                      </a:pathLst>
                    </a:custGeom>
                    <a:solidFill>
                      <a:schemeClr val="accent1"/>
                    </a:solidFill>
                    <a:ln>
                      <a:noFill/>
                    </a:ln>
                  </p:spPr>
                  <p:style>
                    <a:lnRef idx="2">
                      <a:schemeClr val="accent6">
                        <a:tint val="40000"/>
                        <a:alpha val="90000"/>
                        <a:hueOff val="0"/>
                        <a:satOff val="0"/>
                        <a:lumOff val="0"/>
                        <a:alphaOff val="0"/>
                      </a:schemeClr>
                    </a:lnRef>
                    <a:fillRef idx="1">
                      <a:schemeClr val="accent6">
                        <a:tint val="40000"/>
                        <a:alpha val="90000"/>
                        <a:hueOff val="0"/>
                        <a:satOff val="0"/>
                        <a:lumOff val="0"/>
                        <a:alphaOff val="0"/>
                      </a:schemeClr>
                    </a:fillRef>
                    <a:effectRef idx="0">
                      <a:schemeClr val="accent6">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113792" tIns="20320" rIns="113792" bIns="20320" numCol="1" spcCol="1270" anchor="ctr" anchorCtr="0">
                      <a:noAutofit/>
                    </a:bodyPr>
                    <a:lstStyle/>
                    <a:p>
                      <a:pPr algn="ctr" defTabSz="711200" fontAlgn="base">
                        <a:lnSpc>
                          <a:spcPct val="90000"/>
                        </a:lnSpc>
                        <a:spcBef>
                          <a:spcPct val="0"/>
                        </a:spcBef>
                        <a:spcAft>
                          <a:spcPct val="35000"/>
                        </a:spcAft>
                      </a:pPr>
                      <a:r>
                        <a:rPr lang="en-GB" sz="1600" dirty="0" smtClean="0">
                          <a:solidFill>
                            <a:srgbClr val="000000">
                              <a:hueOff val="0"/>
                              <a:satOff val="0"/>
                              <a:lumOff val="0"/>
                              <a:alphaOff val="0"/>
                            </a:srgbClr>
                          </a:solidFill>
                        </a:rPr>
                        <a:t>People trust and use our expert, independent judgements about the quality of care</a:t>
                      </a:r>
                      <a:endParaRPr lang="en-GB" sz="1600" dirty="0">
                        <a:solidFill>
                          <a:srgbClr val="000000">
                            <a:hueOff val="0"/>
                            <a:satOff val="0"/>
                            <a:lumOff val="0"/>
                            <a:alphaOff val="0"/>
                          </a:srgbClr>
                        </a:solidFill>
                      </a:endParaRPr>
                    </a:p>
                  </p:txBody>
                </p:sp>
              </p:grpSp>
            </p:grpSp>
            <p:sp>
              <p:nvSpPr>
                <p:cNvPr id="2" name="Oval 1"/>
                <p:cNvSpPr/>
                <p:nvPr/>
              </p:nvSpPr>
              <p:spPr>
                <a:xfrm>
                  <a:off x="251519" y="2380935"/>
                  <a:ext cx="432048" cy="360040"/>
                </a:xfrm>
                <a:prstGeom prst="ellipse">
                  <a:avLst/>
                </a:prstGeom>
                <a:solidFill>
                  <a:schemeClr val="accent5"/>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en-GB" dirty="0" smtClean="0">
                      <a:solidFill>
                        <a:srgbClr val="000000"/>
                      </a:solidFill>
                    </a:rPr>
                    <a:t>1</a:t>
                  </a:r>
                </a:p>
              </p:txBody>
            </p:sp>
            <p:sp>
              <p:nvSpPr>
                <p:cNvPr id="23" name="Oval 22"/>
                <p:cNvSpPr/>
                <p:nvPr/>
              </p:nvSpPr>
              <p:spPr>
                <a:xfrm>
                  <a:off x="2411759" y="2380935"/>
                  <a:ext cx="432048" cy="360040"/>
                </a:xfrm>
                <a:prstGeom prst="ellipse">
                  <a:avLst/>
                </a:prstGeom>
                <a:solidFill>
                  <a:schemeClr val="accent5"/>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en-GB" dirty="0" smtClean="0">
                      <a:solidFill>
                        <a:srgbClr val="000000"/>
                      </a:solidFill>
                    </a:rPr>
                    <a:t>2</a:t>
                  </a:r>
                </a:p>
              </p:txBody>
            </p:sp>
            <p:sp>
              <p:nvSpPr>
                <p:cNvPr id="24" name="Oval 23"/>
                <p:cNvSpPr/>
                <p:nvPr/>
              </p:nvSpPr>
              <p:spPr>
                <a:xfrm>
                  <a:off x="4415458" y="2380935"/>
                  <a:ext cx="432048" cy="360040"/>
                </a:xfrm>
                <a:prstGeom prst="ellipse">
                  <a:avLst/>
                </a:prstGeom>
                <a:solidFill>
                  <a:schemeClr val="accent5"/>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en-GB" dirty="0">
                      <a:solidFill>
                        <a:srgbClr val="000000"/>
                      </a:solidFill>
                    </a:rPr>
                    <a:t>3</a:t>
                  </a:r>
                  <a:endParaRPr lang="en-GB" dirty="0" smtClean="0">
                    <a:solidFill>
                      <a:srgbClr val="000000"/>
                    </a:solidFill>
                  </a:endParaRPr>
                </a:p>
              </p:txBody>
            </p:sp>
            <p:sp>
              <p:nvSpPr>
                <p:cNvPr id="25" name="Oval 24"/>
                <p:cNvSpPr/>
                <p:nvPr/>
              </p:nvSpPr>
              <p:spPr>
                <a:xfrm>
                  <a:off x="6791722" y="2380935"/>
                  <a:ext cx="432048" cy="360040"/>
                </a:xfrm>
                <a:prstGeom prst="ellipse">
                  <a:avLst/>
                </a:prstGeom>
                <a:solidFill>
                  <a:schemeClr val="accent5"/>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en-GB" dirty="0" smtClean="0">
                      <a:solidFill>
                        <a:srgbClr val="000000"/>
                      </a:solidFill>
                    </a:rPr>
                    <a:t>4</a:t>
                  </a:r>
                </a:p>
              </p:txBody>
            </p:sp>
          </p:grpSp>
          <p:sp>
            <p:nvSpPr>
              <p:cNvPr id="3" name="Rectangle 2"/>
              <p:cNvSpPr/>
              <p:nvPr/>
            </p:nvSpPr>
            <p:spPr>
              <a:xfrm>
                <a:off x="251520" y="1003823"/>
                <a:ext cx="8640960" cy="830997"/>
              </a:xfrm>
              <a:prstGeom prst="rect">
                <a:avLst/>
              </a:prstGeom>
            </p:spPr>
            <p:txBody>
              <a:bodyPr wrap="square">
                <a:spAutoFit/>
              </a:bodyPr>
              <a:lstStyle/>
              <a:p>
                <a:pPr algn="ctr" defTabSz="914400" fontAlgn="base">
                  <a:spcBef>
                    <a:spcPct val="0"/>
                  </a:spcBef>
                  <a:spcAft>
                    <a:spcPct val="0"/>
                  </a:spcAft>
                </a:pPr>
                <a:r>
                  <a:rPr lang="en-GB" sz="1600" dirty="0">
                    <a:solidFill>
                      <a:srgbClr val="000000"/>
                    </a:solidFill>
                  </a:rPr>
                  <a:t>A more targeted, </a:t>
                </a:r>
                <a:r>
                  <a:rPr lang="en-GB" sz="1600" dirty="0" smtClean="0">
                    <a:solidFill>
                      <a:srgbClr val="000000"/>
                    </a:solidFill>
                  </a:rPr>
                  <a:t>responsive </a:t>
                </a:r>
                <a:r>
                  <a:rPr lang="en-GB" sz="1600" dirty="0">
                    <a:solidFill>
                      <a:srgbClr val="000000"/>
                    </a:solidFill>
                  </a:rPr>
                  <a:t>and </a:t>
                </a:r>
                <a:r>
                  <a:rPr lang="en-GB" sz="1600" dirty="0" smtClean="0">
                    <a:solidFill>
                      <a:srgbClr val="000000"/>
                    </a:solidFill>
                  </a:rPr>
                  <a:t>collaborative </a:t>
                </a:r>
                <a:r>
                  <a:rPr lang="en-GB" sz="1600" dirty="0">
                    <a:solidFill>
                      <a:srgbClr val="000000"/>
                    </a:solidFill>
                  </a:rPr>
                  <a:t>approach to regulation, </a:t>
                </a:r>
                <a:r>
                  <a:rPr lang="en-GB" sz="1600" dirty="0" smtClean="0">
                    <a:solidFill>
                      <a:srgbClr val="000000"/>
                    </a:solidFill>
                  </a:rPr>
                  <a:t>so more </a:t>
                </a:r>
                <a:r>
                  <a:rPr lang="en-GB" sz="1600" dirty="0">
                    <a:solidFill>
                      <a:srgbClr val="000000"/>
                    </a:solidFill>
                  </a:rPr>
                  <a:t>people </a:t>
                </a:r>
                <a:r>
                  <a:rPr lang="en-GB" sz="1600" dirty="0" smtClean="0">
                    <a:solidFill>
                      <a:srgbClr val="000000"/>
                    </a:solidFill>
                  </a:rPr>
                  <a:t>get </a:t>
                </a:r>
                <a:r>
                  <a:rPr lang="en-GB" sz="1600" dirty="0">
                    <a:solidFill>
                      <a:srgbClr val="000000"/>
                    </a:solidFill>
                  </a:rPr>
                  <a:t>high quality care.</a:t>
                </a:r>
                <a:br>
                  <a:rPr lang="en-GB" sz="1600" dirty="0">
                    <a:solidFill>
                      <a:srgbClr val="000000"/>
                    </a:solidFill>
                  </a:rPr>
                </a:br>
                <a:endParaRPr lang="en-GB" sz="1600" dirty="0">
                  <a:solidFill>
                    <a:srgbClr val="000000"/>
                  </a:solidFill>
                </a:endParaRPr>
              </a:p>
            </p:txBody>
          </p:sp>
        </p:grpSp>
        <p:sp>
          <p:nvSpPr>
            <p:cNvPr id="4" name="Down Arrow 3"/>
            <p:cNvSpPr/>
            <p:nvPr/>
          </p:nvSpPr>
          <p:spPr>
            <a:xfrm>
              <a:off x="4283968" y="3605016"/>
              <a:ext cx="563538" cy="550726"/>
            </a:xfrm>
            <a:prstGeom prst="downArrow">
              <a:avLst/>
            </a:prstGeom>
            <a:solidFill>
              <a:schemeClr val="accent4">
                <a:lumMod val="75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lang="en-GB" dirty="0" err="1" smtClean="0">
                <a:solidFill>
                  <a:srgbClr val="000000"/>
                </a:solidFill>
              </a:endParaRPr>
            </a:p>
          </p:txBody>
        </p:sp>
      </p:grpSp>
    </p:spTree>
    <p:extLst>
      <p:ext uri="{BB962C8B-B14F-4D97-AF65-F5344CB8AC3E}">
        <p14:creationId xmlns:p14="http://schemas.microsoft.com/office/powerpoint/2010/main" val="2297113351"/>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06313"/>
            <a:ext cx="5976664" cy="906463"/>
          </a:xfrm>
        </p:spPr>
        <p:txBody>
          <a:bodyPr/>
          <a:lstStyle/>
          <a:p>
            <a:r>
              <a:rPr lang="en-GB" sz="2400" dirty="0" smtClean="0"/>
              <a:t>What do we mean by ‘delivering an intelligence-driven approach to regulation?</a:t>
            </a:r>
            <a:endParaRPr lang="en-GB" sz="2400" dirty="0"/>
          </a:p>
        </p:txBody>
      </p:sp>
      <p:sp>
        <p:nvSpPr>
          <p:cNvPr id="7" name="Rectangle 6"/>
          <p:cNvSpPr/>
          <p:nvPr/>
        </p:nvSpPr>
        <p:spPr>
          <a:xfrm>
            <a:off x="8676456" y="6477272"/>
            <a:ext cx="248786" cy="230832"/>
          </a:xfrm>
          <a:prstGeom prst="rect">
            <a:avLst/>
          </a:prstGeom>
        </p:spPr>
        <p:txBody>
          <a:bodyPr wrap="none">
            <a:spAutoFit/>
          </a:bodyPr>
          <a:lstStyle/>
          <a:p>
            <a:fld id="{7C880C36-C7C6-484C-AD69-AFEF822C9547}" type="slidenum">
              <a:rPr lang="en-GB" sz="900">
                <a:solidFill>
                  <a:srgbClr val="000000"/>
                </a:solidFill>
              </a:rPr>
              <a:pPr/>
              <a:t>3</a:t>
            </a:fld>
            <a:endParaRPr lang="en-GB" sz="900" dirty="0">
              <a:solidFill>
                <a:srgbClr val="000000"/>
              </a:solidFill>
            </a:endParaRPr>
          </a:p>
        </p:txBody>
      </p:sp>
      <p:sp>
        <p:nvSpPr>
          <p:cNvPr id="3" name="Rounded Rectangular Callout 2"/>
          <p:cNvSpPr/>
          <p:nvPr/>
        </p:nvSpPr>
        <p:spPr bwMode="auto">
          <a:xfrm>
            <a:off x="1259632" y="1556792"/>
            <a:ext cx="7128792" cy="1296144"/>
          </a:xfrm>
          <a:prstGeom prst="wedgeRoundRectCallout">
            <a:avLst>
              <a:gd name="adj1" fmla="val -59047"/>
              <a:gd name="adj2" fmla="val -47208"/>
              <a:gd name="adj3" fmla="val 16667"/>
            </a:avLst>
          </a:prstGeom>
          <a:noFill/>
          <a:ln w="25400" cap="flat" cmpd="sng" algn="ctr">
            <a:solidFill>
              <a:srgbClr val="5F286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lvl="0" defTabSz="914400" eaLnBrk="0" fontAlgn="base" hangingPunct="0">
              <a:spcBef>
                <a:spcPts val="600"/>
              </a:spcBef>
              <a:spcAft>
                <a:spcPts val="600"/>
              </a:spcAft>
              <a:buClr>
                <a:srgbClr val="5F2861"/>
              </a:buClr>
              <a:buSzPct val="120000"/>
              <a:tabLst>
                <a:tab pos="261808" algn="l"/>
              </a:tabLst>
            </a:pPr>
            <a:r>
              <a:rPr lang="en-GB" kern="0" dirty="0">
                <a:solidFill>
                  <a:srgbClr val="000000"/>
                </a:solidFill>
              </a:rPr>
              <a:t>We will deliver an </a:t>
            </a:r>
            <a:r>
              <a:rPr lang="en-GB" b="1" kern="0" dirty="0">
                <a:solidFill>
                  <a:srgbClr val="000000"/>
                </a:solidFill>
              </a:rPr>
              <a:t>intelligence-driven approach to regulation </a:t>
            </a:r>
            <a:r>
              <a:rPr lang="en-GB" kern="0" dirty="0">
                <a:solidFill>
                  <a:srgbClr val="000000"/>
                </a:solidFill>
              </a:rPr>
              <a:t>– we will use our information from the public and providers more effectively to target our resources where the risk to the quality of care provided is greatest and to check where quality is improving.</a:t>
            </a:r>
          </a:p>
        </p:txBody>
      </p:sp>
      <p:sp>
        <p:nvSpPr>
          <p:cNvPr id="6" name="Rounded Rectangular Callout 5"/>
          <p:cNvSpPr/>
          <p:nvPr/>
        </p:nvSpPr>
        <p:spPr bwMode="auto">
          <a:xfrm>
            <a:off x="219878" y="2953002"/>
            <a:ext cx="4136098" cy="1556118"/>
          </a:xfrm>
          <a:prstGeom prst="wedgeRoundRectCallout">
            <a:avLst>
              <a:gd name="adj1" fmla="val -39395"/>
              <a:gd name="adj2" fmla="val 66896"/>
              <a:gd name="adj3" fmla="val 16667"/>
            </a:avLst>
          </a:prstGeom>
          <a:noFill/>
          <a:ln w="25400" cap="flat" cmpd="sng" algn="ctr">
            <a:solidFill>
              <a:srgbClr val="5F286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spcBef>
                <a:spcPts val="0"/>
              </a:spcBef>
            </a:pPr>
            <a:r>
              <a:rPr lang="en-GB" dirty="0"/>
              <a:t>Through our comprehensive inspection regime we are building a </a:t>
            </a:r>
            <a:r>
              <a:rPr lang="en-GB" b="1" dirty="0"/>
              <a:t>unique baseline of knowledge </a:t>
            </a:r>
            <a:r>
              <a:rPr lang="en-GB" dirty="0"/>
              <a:t>that provides critical insights into the quality of care people are receiving</a:t>
            </a:r>
            <a:r>
              <a:rPr lang="en-GB" dirty="0" smtClean="0"/>
              <a:t>. </a:t>
            </a:r>
            <a:endParaRPr lang="en-GB" dirty="0"/>
          </a:p>
        </p:txBody>
      </p:sp>
      <p:sp>
        <p:nvSpPr>
          <p:cNvPr id="9" name="Rounded Rectangular Callout 8"/>
          <p:cNvSpPr/>
          <p:nvPr/>
        </p:nvSpPr>
        <p:spPr bwMode="auto">
          <a:xfrm>
            <a:off x="4499992" y="3107296"/>
            <a:ext cx="4536504" cy="1247530"/>
          </a:xfrm>
          <a:prstGeom prst="wedgeRoundRectCallout">
            <a:avLst>
              <a:gd name="adj1" fmla="val 45799"/>
              <a:gd name="adj2" fmla="val -71985"/>
              <a:gd name="adj3" fmla="val 16667"/>
            </a:avLst>
          </a:prstGeom>
          <a:noFill/>
          <a:ln w="25400" cap="flat" cmpd="sng" algn="ctr">
            <a:solidFill>
              <a:srgbClr val="5F286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spcBef>
                <a:spcPts val="0"/>
              </a:spcBef>
            </a:pPr>
            <a:r>
              <a:rPr lang="en-GB" dirty="0" smtClean="0"/>
              <a:t>We </a:t>
            </a:r>
            <a:r>
              <a:rPr lang="en-GB" dirty="0"/>
              <a:t>will soon complete inspections of all the services we rate. When we have finished, the answer is not simply to start again, but to </a:t>
            </a:r>
            <a:r>
              <a:rPr lang="en-GB" b="1" dirty="0"/>
              <a:t>use what we have </a:t>
            </a:r>
            <a:r>
              <a:rPr lang="en-GB" b="1" dirty="0" smtClean="0"/>
              <a:t>learned</a:t>
            </a:r>
            <a:r>
              <a:rPr lang="en-GB" dirty="0" smtClean="0"/>
              <a:t>.</a:t>
            </a:r>
            <a:endParaRPr lang="en-GB" dirty="0"/>
          </a:p>
        </p:txBody>
      </p:sp>
      <p:sp>
        <p:nvSpPr>
          <p:cNvPr id="8" name="Rounded Rectangle 7"/>
          <p:cNvSpPr/>
          <p:nvPr/>
        </p:nvSpPr>
        <p:spPr>
          <a:xfrm>
            <a:off x="919215" y="5013176"/>
            <a:ext cx="3292745" cy="1381944"/>
          </a:xfrm>
          <a:prstGeom prst="roundRect">
            <a:avLst>
              <a:gd name="adj" fmla="val 7673"/>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dirty="0"/>
              <a:t>More resources used to assess services with poor ratings </a:t>
            </a:r>
            <a:r>
              <a:rPr lang="en-GB" dirty="0" smtClean="0"/>
              <a:t>or where a </a:t>
            </a:r>
            <a:r>
              <a:rPr lang="en-GB" dirty="0"/>
              <a:t>rating is likely to change</a:t>
            </a:r>
          </a:p>
        </p:txBody>
      </p:sp>
      <p:sp>
        <p:nvSpPr>
          <p:cNvPr id="13" name="Rounded Rectangle 12"/>
          <p:cNvSpPr/>
          <p:nvPr/>
        </p:nvSpPr>
        <p:spPr>
          <a:xfrm>
            <a:off x="5004048" y="5013176"/>
            <a:ext cx="3292745" cy="1373222"/>
          </a:xfrm>
          <a:prstGeom prst="roundRect">
            <a:avLst>
              <a:gd name="adj" fmla="val 7673"/>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dirty="0"/>
              <a:t>Less resources used on services where care quality is good and likely to remain so</a:t>
            </a:r>
          </a:p>
        </p:txBody>
      </p:sp>
      <p:sp>
        <p:nvSpPr>
          <p:cNvPr id="14" name="Right Arrow 13"/>
          <p:cNvSpPr/>
          <p:nvPr/>
        </p:nvSpPr>
        <p:spPr>
          <a:xfrm rot="5400000">
            <a:off x="2347111" y="4606948"/>
            <a:ext cx="417330" cy="432048"/>
          </a:xfrm>
          <a:prstGeom prst="rightArrow">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b="1">
              <a:solidFill>
                <a:prstClr val="white"/>
              </a:solidFill>
              <a:latin typeface="Arial" pitchFamily="34" charset="0"/>
              <a:cs typeface="Arial" pitchFamily="34" charset="0"/>
            </a:endParaRPr>
          </a:p>
        </p:txBody>
      </p:sp>
      <p:sp>
        <p:nvSpPr>
          <p:cNvPr id="15" name="Right Arrow 14"/>
          <p:cNvSpPr/>
          <p:nvPr/>
        </p:nvSpPr>
        <p:spPr>
          <a:xfrm rot="5400000">
            <a:off x="6451567" y="4606948"/>
            <a:ext cx="417330" cy="432048"/>
          </a:xfrm>
          <a:prstGeom prst="rightArrow">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b="1">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2289894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06313"/>
            <a:ext cx="5976664" cy="906463"/>
          </a:xfrm>
        </p:spPr>
        <p:txBody>
          <a:bodyPr/>
          <a:lstStyle/>
          <a:p>
            <a:r>
              <a:rPr lang="en-GB" sz="2400" dirty="0" smtClean="0"/>
              <a:t>What does this mean for our risk monitoring products?</a:t>
            </a:r>
            <a:endParaRPr lang="en-GB" sz="2400" dirty="0"/>
          </a:p>
        </p:txBody>
      </p:sp>
      <p:sp>
        <p:nvSpPr>
          <p:cNvPr id="7" name="Rectangle 6"/>
          <p:cNvSpPr/>
          <p:nvPr/>
        </p:nvSpPr>
        <p:spPr>
          <a:xfrm>
            <a:off x="8676456" y="6477272"/>
            <a:ext cx="248786" cy="230832"/>
          </a:xfrm>
          <a:prstGeom prst="rect">
            <a:avLst/>
          </a:prstGeom>
        </p:spPr>
        <p:txBody>
          <a:bodyPr wrap="none">
            <a:spAutoFit/>
          </a:bodyPr>
          <a:lstStyle/>
          <a:p>
            <a:fld id="{7C880C36-C7C6-484C-AD69-AFEF822C9547}" type="slidenum">
              <a:rPr lang="en-GB" sz="900">
                <a:solidFill>
                  <a:srgbClr val="000000"/>
                </a:solidFill>
              </a:rPr>
              <a:pPr/>
              <a:t>4</a:t>
            </a:fld>
            <a:endParaRPr lang="en-GB" sz="900" dirty="0">
              <a:solidFill>
                <a:srgbClr val="000000"/>
              </a:solidFill>
            </a:endParaRPr>
          </a:p>
        </p:txBody>
      </p:sp>
      <p:sp>
        <p:nvSpPr>
          <p:cNvPr id="8" name="Rounded Rectangular Callout 7"/>
          <p:cNvSpPr/>
          <p:nvPr/>
        </p:nvSpPr>
        <p:spPr bwMode="auto">
          <a:xfrm>
            <a:off x="1475656" y="1556792"/>
            <a:ext cx="5832648" cy="1340094"/>
          </a:xfrm>
          <a:prstGeom prst="wedgeRoundRectCallout">
            <a:avLst>
              <a:gd name="adj1" fmla="val 58413"/>
              <a:gd name="adj2" fmla="val 32658"/>
              <a:gd name="adj3" fmla="val 16667"/>
            </a:avLst>
          </a:prstGeom>
          <a:noFill/>
          <a:ln w="25400" cap="flat" cmpd="sng" algn="ctr">
            <a:solidFill>
              <a:srgbClr val="5F286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lvl="0">
              <a:spcBef>
                <a:spcPts val="600"/>
              </a:spcBef>
              <a:spcAft>
                <a:spcPts val="600"/>
              </a:spcAft>
            </a:pPr>
            <a:r>
              <a:rPr lang="en-GB" dirty="0"/>
              <a:t>We will build a </a:t>
            </a:r>
            <a:r>
              <a:rPr lang="en-GB" b="1" dirty="0"/>
              <a:t>new Insight model </a:t>
            </a:r>
            <a:r>
              <a:rPr lang="en-GB" dirty="0"/>
              <a:t>that monitors quality. We will inspect all new services, but then focus our follow-up inspections on areas where our </a:t>
            </a:r>
            <a:r>
              <a:rPr lang="en-GB" b="1" dirty="0"/>
              <a:t>insight suggests risk is greatest or quality is improving. </a:t>
            </a:r>
          </a:p>
        </p:txBody>
      </p:sp>
      <p:sp>
        <p:nvSpPr>
          <p:cNvPr id="6" name="Rounded Rectangular Callout 5"/>
          <p:cNvSpPr/>
          <p:nvPr/>
        </p:nvSpPr>
        <p:spPr bwMode="auto">
          <a:xfrm>
            <a:off x="251520" y="2996952"/>
            <a:ext cx="4068452" cy="1556118"/>
          </a:xfrm>
          <a:prstGeom prst="wedgeRoundRectCallout">
            <a:avLst>
              <a:gd name="adj1" fmla="val -41016"/>
              <a:gd name="adj2" fmla="val -63788"/>
              <a:gd name="adj3" fmla="val 16667"/>
            </a:avLst>
          </a:prstGeom>
          <a:noFill/>
          <a:ln w="25400" cap="flat" cmpd="sng" algn="ctr">
            <a:solidFill>
              <a:srgbClr val="5F286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spcBef>
                <a:spcPts val="600"/>
              </a:spcBef>
              <a:spcAft>
                <a:spcPts val="600"/>
              </a:spcAft>
            </a:pPr>
            <a:r>
              <a:rPr lang="en-GB" dirty="0" smtClean="0"/>
              <a:t>We will </a:t>
            </a:r>
            <a:r>
              <a:rPr lang="en-GB" b="1" dirty="0" smtClean="0"/>
              <a:t>better monitor changes in quality</a:t>
            </a:r>
            <a:r>
              <a:rPr lang="en-GB" dirty="0" smtClean="0"/>
              <a:t> by bringing together what people who use services are telling us, knowledge from our inspections, and data from our partners.</a:t>
            </a:r>
            <a:endParaRPr lang="en-GB" dirty="0"/>
          </a:p>
        </p:txBody>
      </p:sp>
      <p:sp>
        <p:nvSpPr>
          <p:cNvPr id="9" name="Rounded Rectangular Callout 8"/>
          <p:cNvSpPr/>
          <p:nvPr/>
        </p:nvSpPr>
        <p:spPr bwMode="auto">
          <a:xfrm>
            <a:off x="4860032" y="3140968"/>
            <a:ext cx="3834071" cy="1340094"/>
          </a:xfrm>
          <a:prstGeom prst="wedgeRoundRectCallout">
            <a:avLst>
              <a:gd name="adj1" fmla="val 58413"/>
              <a:gd name="adj2" fmla="val 32658"/>
              <a:gd name="adj3" fmla="val 16667"/>
            </a:avLst>
          </a:prstGeom>
          <a:noFill/>
          <a:ln w="25400" cap="flat" cmpd="sng" algn="ctr">
            <a:solidFill>
              <a:srgbClr val="5F286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spcBef>
                <a:spcPts val="600"/>
              </a:spcBef>
              <a:spcAft>
                <a:spcPts val="600"/>
              </a:spcAft>
            </a:pPr>
            <a:r>
              <a:rPr lang="en-GB" dirty="0"/>
              <a:t>W</a:t>
            </a:r>
            <a:r>
              <a:rPr lang="en-GB" dirty="0" smtClean="0"/>
              <a:t>hen </a:t>
            </a:r>
            <a:r>
              <a:rPr lang="en-GB" dirty="0"/>
              <a:t>we complete our comprehensive inspections we will be even clearer about </a:t>
            </a:r>
            <a:r>
              <a:rPr lang="en-GB" b="1" dirty="0"/>
              <a:t>the data that tells us most about </a:t>
            </a:r>
            <a:r>
              <a:rPr lang="en-GB" b="1" dirty="0" smtClean="0"/>
              <a:t>quality.</a:t>
            </a:r>
            <a:endParaRPr lang="en-GB" b="1" dirty="0"/>
          </a:p>
        </p:txBody>
      </p:sp>
      <p:sp>
        <p:nvSpPr>
          <p:cNvPr id="11" name="Rounded Rectangle 10"/>
          <p:cNvSpPr/>
          <p:nvPr/>
        </p:nvSpPr>
        <p:spPr>
          <a:xfrm>
            <a:off x="397362" y="5013176"/>
            <a:ext cx="2734478" cy="1381944"/>
          </a:xfrm>
          <a:prstGeom prst="roundRect">
            <a:avLst>
              <a:gd name="adj" fmla="val 7673"/>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dirty="0" smtClean="0"/>
              <a:t>Need to identify positive change as well as risk</a:t>
            </a:r>
            <a:endParaRPr lang="en-GB" dirty="0"/>
          </a:p>
        </p:txBody>
      </p:sp>
      <p:sp>
        <p:nvSpPr>
          <p:cNvPr id="12" name="Rounded Rectangle 11"/>
          <p:cNvSpPr/>
          <p:nvPr/>
        </p:nvSpPr>
        <p:spPr>
          <a:xfrm>
            <a:off x="6013986" y="5013176"/>
            <a:ext cx="2734478" cy="1373222"/>
          </a:xfrm>
          <a:prstGeom prst="roundRect">
            <a:avLst>
              <a:gd name="adj" fmla="val 7673"/>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dirty="0" smtClean="0"/>
              <a:t>Need to provide more timely and detailed information to inform </a:t>
            </a:r>
            <a:r>
              <a:rPr lang="en-GB" dirty="0"/>
              <a:t>decisions about what action to </a:t>
            </a:r>
            <a:r>
              <a:rPr lang="en-GB" dirty="0" smtClean="0"/>
              <a:t>take</a:t>
            </a:r>
            <a:endParaRPr lang="en-GB" dirty="0"/>
          </a:p>
        </p:txBody>
      </p:sp>
      <p:sp>
        <p:nvSpPr>
          <p:cNvPr id="13" name="Right Arrow 12"/>
          <p:cNvSpPr/>
          <p:nvPr/>
        </p:nvSpPr>
        <p:spPr>
          <a:xfrm rot="5400000">
            <a:off x="1555023" y="4588487"/>
            <a:ext cx="417330" cy="432048"/>
          </a:xfrm>
          <a:prstGeom prst="rightArrow">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b="1">
              <a:solidFill>
                <a:prstClr val="white"/>
              </a:solidFill>
              <a:latin typeface="Arial" pitchFamily="34" charset="0"/>
              <a:cs typeface="Arial" pitchFamily="34" charset="0"/>
            </a:endParaRPr>
          </a:p>
        </p:txBody>
      </p:sp>
      <p:sp>
        <p:nvSpPr>
          <p:cNvPr id="14" name="Right Arrow 13"/>
          <p:cNvSpPr/>
          <p:nvPr/>
        </p:nvSpPr>
        <p:spPr>
          <a:xfrm rot="5400000">
            <a:off x="7171647" y="4606948"/>
            <a:ext cx="417330" cy="432048"/>
          </a:xfrm>
          <a:prstGeom prst="rightArrow">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b="1">
              <a:solidFill>
                <a:prstClr val="white"/>
              </a:solidFill>
              <a:latin typeface="Arial" pitchFamily="34" charset="0"/>
              <a:cs typeface="Arial" pitchFamily="34" charset="0"/>
            </a:endParaRPr>
          </a:p>
        </p:txBody>
      </p:sp>
      <p:sp>
        <p:nvSpPr>
          <p:cNvPr id="15" name="Rounded Rectangle 14"/>
          <p:cNvSpPr/>
          <p:nvPr/>
        </p:nvSpPr>
        <p:spPr>
          <a:xfrm>
            <a:off x="3203848" y="5004454"/>
            <a:ext cx="2734478" cy="1381944"/>
          </a:xfrm>
          <a:prstGeom prst="roundRect">
            <a:avLst>
              <a:gd name="adj" fmla="val 7673"/>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dirty="0" smtClean="0"/>
              <a:t>Need to focus on the data we know is most closely related to quality</a:t>
            </a:r>
            <a:endParaRPr lang="en-GB" dirty="0"/>
          </a:p>
        </p:txBody>
      </p:sp>
      <p:sp>
        <p:nvSpPr>
          <p:cNvPr id="16" name="Right Arrow 15"/>
          <p:cNvSpPr/>
          <p:nvPr/>
        </p:nvSpPr>
        <p:spPr>
          <a:xfrm rot="5400000">
            <a:off x="4363335" y="4588487"/>
            <a:ext cx="417330" cy="432048"/>
          </a:xfrm>
          <a:prstGeom prst="rightArrow">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b="1">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2109889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485779"/>
            <a:ext cx="5868512" cy="906463"/>
          </a:xfrm>
        </p:spPr>
        <p:txBody>
          <a:bodyPr/>
          <a:lstStyle/>
          <a:p>
            <a:r>
              <a:rPr lang="en-GB" sz="2400" dirty="0" smtClean="0"/>
              <a:t>CQC Insight will replace Intelligent Monitoring</a:t>
            </a:r>
            <a:endParaRPr lang="en-GB" sz="2400" dirty="0"/>
          </a:p>
        </p:txBody>
      </p:sp>
      <p:sp>
        <p:nvSpPr>
          <p:cNvPr id="7" name="Rectangle 6"/>
          <p:cNvSpPr/>
          <p:nvPr/>
        </p:nvSpPr>
        <p:spPr>
          <a:xfrm>
            <a:off x="8676456" y="6477272"/>
            <a:ext cx="248786" cy="230832"/>
          </a:xfrm>
          <a:prstGeom prst="rect">
            <a:avLst/>
          </a:prstGeom>
        </p:spPr>
        <p:txBody>
          <a:bodyPr wrap="none">
            <a:spAutoFit/>
          </a:bodyPr>
          <a:lstStyle/>
          <a:p>
            <a:fld id="{7C880C36-C7C6-484C-AD69-AFEF822C9547}" type="slidenum">
              <a:rPr lang="en-GB" sz="900">
                <a:solidFill>
                  <a:srgbClr val="000000"/>
                </a:solidFill>
              </a:rPr>
              <a:pPr/>
              <a:t>5</a:t>
            </a:fld>
            <a:endParaRPr lang="en-GB" sz="900" dirty="0">
              <a:solidFill>
                <a:srgbClr val="000000"/>
              </a:solidFill>
            </a:endParaRPr>
          </a:p>
        </p:txBody>
      </p:sp>
      <p:sp>
        <p:nvSpPr>
          <p:cNvPr id="9" name="Rounded Rectangle 8"/>
          <p:cNvSpPr/>
          <p:nvPr/>
        </p:nvSpPr>
        <p:spPr>
          <a:xfrm>
            <a:off x="405745" y="1556792"/>
            <a:ext cx="2160240" cy="1170182"/>
          </a:xfrm>
          <a:prstGeom prst="roundRect">
            <a:avLst>
              <a:gd name="adj" fmla="val 7673"/>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b="1" dirty="0" smtClean="0">
                <a:solidFill>
                  <a:prstClr val="white"/>
                </a:solidFill>
                <a:latin typeface="Arial" pitchFamily="34" charset="0"/>
                <a:cs typeface="Arial" pitchFamily="34" charset="0"/>
              </a:rPr>
              <a:t>CQC Insight is…</a:t>
            </a:r>
            <a:endParaRPr lang="en-GB" sz="2000" b="1" dirty="0">
              <a:solidFill>
                <a:prstClr val="white"/>
              </a:solidFill>
              <a:latin typeface="Arial" pitchFamily="34" charset="0"/>
              <a:cs typeface="Arial" pitchFamily="34" charset="0"/>
            </a:endParaRPr>
          </a:p>
        </p:txBody>
      </p:sp>
      <p:sp>
        <p:nvSpPr>
          <p:cNvPr id="25" name="Rounded Rectangle 24"/>
          <p:cNvSpPr/>
          <p:nvPr/>
        </p:nvSpPr>
        <p:spPr>
          <a:xfrm>
            <a:off x="2771800" y="1556792"/>
            <a:ext cx="5760640" cy="1170182"/>
          </a:xfrm>
          <a:prstGeom prst="roundRect">
            <a:avLst/>
          </a:prstGeom>
          <a:no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smtClean="0">
                <a:solidFill>
                  <a:schemeClr val="tx1"/>
                </a:solidFill>
                <a:latin typeface="Arial" pitchFamily="34" charset="0"/>
                <a:cs typeface="Arial" pitchFamily="34" charset="0"/>
              </a:rPr>
              <a:t>An intelligence tool which identifies potential changes in quality of care to support decision making about our regulatory response</a:t>
            </a:r>
            <a:endParaRPr lang="en-GB" sz="2000" dirty="0">
              <a:solidFill>
                <a:schemeClr val="tx1"/>
              </a:solidFill>
              <a:latin typeface="Arial" pitchFamily="34" charset="0"/>
              <a:cs typeface="Arial" pitchFamily="34" charset="0"/>
            </a:endParaRPr>
          </a:p>
        </p:txBody>
      </p:sp>
      <p:sp>
        <p:nvSpPr>
          <p:cNvPr id="26" name="Rounded Rectangle 25"/>
          <p:cNvSpPr/>
          <p:nvPr/>
        </p:nvSpPr>
        <p:spPr>
          <a:xfrm>
            <a:off x="404730" y="2879374"/>
            <a:ext cx="8127710" cy="621634"/>
          </a:xfrm>
          <a:prstGeom prst="roundRect">
            <a:avLst>
              <a:gd name="adj" fmla="val 7673"/>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b="1" dirty="0" smtClean="0">
                <a:solidFill>
                  <a:prstClr val="white"/>
                </a:solidFill>
                <a:latin typeface="Arial" pitchFamily="34" charset="0"/>
                <a:cs typeface="Arial" pitchFamily="34" charset="0"/>
              </a:rPr>
              <a:t>CQC Insight will…</a:t>
            </a:r>
            <a:endParaRPr lang="en-GB" sz="2000" b="1" dirty="0">
              <a:solidFill>
                <a:prstClr val="white"/>
              </a:solidFill>
              <a:latin typeface="Arial" pitchFamily="34" charset="0"/>
              <a:cs typeface="Arial" pitchFamily="34" charset="0"/>
            </a:endParaRPr>
          </a:p>
        </p:txBody>
      </p:sp>
      <p:sp>
        <p:nvSpPr>
          <p:cNvPr id="27" name="Rounded Rectangle 26"/>
          <p:cNvSpPr/>
          <p:nvPr/>
        </p:nvSpPr>
        <p:spPr>
          <a:xfrm>
            <a:off x="2982008" y="3535494"/>
            <a:ext cx="2454088" cy="2845834"/>
          </a:xfrm>
          <a:prstGeom prst="roundRect">
            <a:avLst/>
          </a:prstGeom>
          <a:no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smtClean="0">
                <a:solidFill>
                  <a:schemeClr val="tx1"/>
                </a:solidFill>
                <a:latin typeface="Arial" pitchFamily="34" charset="0"/>
                <a:cs typeface="Arial" pitchFamily="34" charset="0"/>
              </a:rPr>
              <a:t>Bring together more of the information we use to monitor the quality of care in one place, more frequently and in a more user friendly format</a:t>
            </a:r>
            <a:endParaRPr lang="en-GB" sz="2000" dirty="0">
              <a:solidFill>
                <a:schemeClr val="tx1"/>
              </a:solidFill>
              <a:latin typeface="Arial" pitchFamily="34" charset="0"/>
              <a:cs typeface="Arial" pitchFamily="34" charset="0"/>
            </a:endParaRPr>
          </a:p>
        </p:txBody>
      </p:sp>
      <p:sp>
        <p:nvSpPr>
          <p:cNvPr id="28" name="Rounded Rectangle 27"/>
          <p:cNvSpPr/>
          <p:nvPr/>
        </p:nvSpPr>
        <p:spPr>
          <a:xfrm>
            <a:off x="372277" y="3535494"/>
            <a:ext cx="2399523" cy="2845834"/>
          </a:xfrm>
          <a:prstGeom prst="roundRect">
            <a:avLst/>
          </a:prstGeom>
          <a:no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smtClean="0">
                <a:solidFill>
                  <a:schemeClr val="tx1"/>
                </a:solidFill>
                <a:latin typeface="Arial" pitchFamily="34" charset="0"/>
                <a:cs typeface="Arial" pitchFamily="34" charset="0"/>
              </a:rPr>
              <a:t>Build on what we have learned about the relationship between Intelligent Monitoring and ratings</a:t>
            </a:r>
            <a:endParaRPr lang="en-GB" sz="2000" dirty="0">
              <a:solidFill>
                <a:schemeClr val="tx1"/>
              </a:solidFill>
              <a:latin typeface="Arial" pitchFamily="34" charset="0"/>
              <a:cs typeface="Arial" pitchFamily="34" charset="0"/>
            </a:endParaRPr>
          </a:p>
        </p:txBody>
      </p:sp>
      <p:sp>
        <p:nvSpPr>
          <p:cNvPr id="29" name="Rounded Rectangle 28"/>
          <p:cNvSpPr/>
          <p:nvPr/>
        </p:nvSpPr>
        <p:spPr>
          <a:xfrm>
            <a:off x="5652120" y="3535494"/>
            <a:ext cx="2884362" cy="2845834"/>
          </a:xfrm>
          <a:prstGeom prst="roundRect">
            <a:avLst/>
          </a:prstGeom>
          <a:no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smtClean="0">
                <a:solidFill>
                  <a:schemeClr val="tx1"/>
                </a:solidFill>
                <a:latin typeface="Arial" pitchFamily="34" charset="0"/>
                <a:cs typeface="Arial" pitchFamily="34" charset="0"/>
              </a:rPr>
              <a:t>Include new sub-sectors, alert reports for high risk services, data broken down by key question and KLOE, and analysis of change over time, including positive change</a:t>
            </a:r>
            <a:endParaRPr lang="en-GB" sz="20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898416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06313"/>
            <a:ext cx="5904656" cy="906463"/>
          </a:xfrm>
        </p:spPr>
        <p:txBody>
          <a:bodyPr/>
          <a:lstStyle/>
          <a:p>
            <a:r>
              <a:rPr lang="en-GB" sz="2400" dirty="0" smtClean="0"/>
              <a:t>Questions that CQC Insight is seeking to answer</a:t>
            </a:r>
            <a:endParaRPr lang="en-GB" sz="2400" dirty="0"/>
          </a:p>
        </p:txBody>
      </p:sp>
      <p:sp>
        <p:nvSpPr>
          <p:cNvPr id="6" name="Content Placeholder 2"/>
          <p:cNvSpPr>
            <a:spLocks noGrp="1"/>
          </p:cNvSpPr>
          <p:nvPr>
            <p:ph idx="1"/>
          </p:nvPr>
        </p:nvSpPr>
        <p:spPr>
          <a:xfrm>
            <a:off x="323527" y="2216491"/>
            <a:ext cx="8726107" cy="1140501"/>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marL="177800" indent="-177800">
              <a:lnSpc>
                <a:spcPct val="100000"/>
              </a:lnSpc>
              <a:spcBef>
                <a:spcPts val="300"/>
              </a:spcBef>
              <a:spcAft>
                <a:spcPts val="0"/>
              </a:spcAft>
              <a:buFont typeface="Arial" panose="020B0604020202020204" pitchFamily="34" charset="0"/>
              <a:buChar char="•"/>
              <a:tabLst>
                <a:tab pos="93663" algn="l"/>
              </a:tabLst>
            </a:pPr>
            <a:r>
              <a:rPr lang="en-GB" dirty="0">
                <a:cs typeface="Calibri"/>
              </a:rPr>
              <a:t>Does the information we have suggest a change in overall performance since the last rating was awarded?</a:t>
            </a:r>
          </a:p>
          <a:p>
            <a:pPr marL="177800" indent="-177800">
              <a:lnSpc>
                <a:spcPct val="100000"/>
              </a:lnSpc>
              <a:spcBef>
                <a:spcPts val="300"/>
              </a:spcBef>
              <a:spcAft>
                <a:spcPts val="0"/>
              </a:spcAft>
              <a:buFont typeface="Arial" panose="020B0604020202020204" pitchFamily="34" charset="0"/>
              <a:buChar char="•"/>
              <a:tabLst>
                <a:tab pos="93663" algn="l"/>
              </a:tabLst>
            </a:pPr>
            <a:r>
              <a:rPr lang="en-GB" dirty="0" smtClean="0">
                <a:cs typeface="Calibri"/>
              </a:rPr>
              <a:t>Does </a:t>
            </a:r>
            <a:r>
              <a:rPr lang="en-GB" dirty="0">
                <a:cs typeface="Calibri"/>
              </a:rPr>
              <a:t>the information we hold suggest there are concerns or improvements relating to any of the five key questions</a:t>
            </a:r>
            <a:r>
              <a:rPr lang="en-GB" dirty="0" smtClean="0">
                <a:cs typeface="Calibri"/>
              </a:rPr>
              <a:t>?</a:t>
            </a:r>
          </a:p>
          <a:p>
            <a:pPr marL="534812" lvl="1" indent="-177800">
              <a:lnSpc>
                <a:spcPct val="100000"/>
              </a:lnSpc>
              <a:spcBef>
                <a:spcPts val="300"/>
              </a:spcBef>
              <a:spcAft>
                <a:spcPts val="0"/>
              </a:spcAft>
              <a:buFont typeface="Arial" panose="020B0604020202020204" pitchFamily="34" charset="0"/>
              <a:buChar char="•"/>
              <a:tabLst>
                <a:tab pos="93663" algn="l"/>
              </a:tabLst>
            </a:pPr>
            <a:r>
              <a:rPr lang="en-GB" dirty="0" smtClean="0">
                <a:cs typeface="Calibri"/>
              </a:rPr>
              <a:t>Safe, effective, caring, responsive, well led</a:t>
            </a:r>
            <a:endParaRPr lang="en-GB" dirty="0">
              <a:cs typeface="Calibri"/>
            </a:endParaRPr>
          </a:p>
        </p:txBody>
      </p:sp>
      <p:sp>
        <p:nvSpPr>
          <p:cNvPr id="7" name="Content Placeholder 2"/>
          <p:cNvSpPr txBox="1">
            <a:spLocks/>
          </p:cNvSpPr>
          <p:nvPr/>
        </p:nvSpPr>
        <p:spPr bwMode="auto">
          <a:xfrm>
            <a:off x="251520" y="4706280"/>
            <a:ext cx="4176464" cy="15310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342728" indent="-342728" algn="l" rtl="0" eaLnBrk="0" fontAlgn="base" hangingPunct="0">
              <a:lnSpc>
                <a:spcPct val="90000"/>
              </a:lnSpc>
              <a:spcBef>
                <a:spcPct val="60000"/>
              </a:spcBef>
              <a:spcAft>
                <a:spcPct val="0"/>
              </a:spcAft>
              <a:buClr>
                <a:srgbClr val="5F2861"/>
              </a:buClr>
              <a:buSzPct val="120000"/>
              <a:tabLst>
                <a:tab pos="261808" algn="l"/>
              </a:tabLst>
              <a:defRPr sz="2000">
                <a:solidFill>
                  <a:schemeClr val="tx1"/>
                </a:solidFill>
                <a:latin typeface="+mn-lt"/>
                <a:ea typeface="+mn-ea"/>
                <a:cs typeface="+mn-cs"/>
              </a:defRPr>
            </a:lvl1pPr>
            <a:lvl2pPr marL="699740" indent="-258634" algn="l" rtl="0" eaLnBrk="0" fontAlgn="base" hangingPunct="0">
              <a:lnSpc>
                <a:spcPct val="90000"/>
              </a:lnSpc>
              <a:spcBef>
                <a:spcPct val="50000"/>
              </a:spcBef>
              <a:spcAft>
                <a:spcPct val="0"/>
              </a:spcAft>
              <a:buClr>
                <a:srgbClr val="5F2861"/>
              </a:buClr>
              <a:buSzPct val="120000"/>
              <a:buChar char="•"/>
              <a:tabLst>
                <a:tab pos="261808" algn="l"/>
              </a:tabLst>
              <a:defRPr sz="2000">
                <a:solidFill>
                  <a:schemeClr val="tx1"/>
                </a:solidFill>
                <a:latin typeface="+mn-lt"/>
                <a:ea typeface="+mn-ea"/>
              </a:defRPr>
            </a:lvl2pPr>
            <a:lvl3pPr marL="1161473" indent="-282434" algn="l" rtl="0" eaLnBrk="0" fontAlgn="base" hangingPunct="0">
              <a:lnSpc>
                <a:spcPct val="90000"/>
              </a:lnSpc>
              <a:spcBef>
                <a:spcPct val="50000"/>
              </a:spcBef>
              <a:spcAft>
                <a:spcPct val="0"/>
              </a:spcAft>
              <a:buFont typeface="Arial" charset="0"/>
              <a:buChar char="-"/>
              <a:tabLst>
                <a:tab pos="261808" algn="l"/>
              </a:tabLst>
              <a:defRPr sz="2000">
                <a:solidFill>
                  <a:schemeClr val="tx1"/>
                </a:solidFill>
                <a:latin typeface="+mn-lt"/>
                <a:ea typeface="+mn-ea"/>
              </a:defRPr>
            </a:lvl3pPr>
            <a:lvl4pPr marL="1626380" indent="-285608" algn="l" rtl="0" eaLnBrk="0" fontAlgn="base" hangingPunct="0">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4pPr>
            <a:lvl5pPr marL="2086526" indent="-280848" algn="l" rtl="0" eaLnBrk="0" fontAlgn="base" hangingPunct="0">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5pPr>
            <a:lvl6pPr marL="2543499" indent="-280848" algn="l" rtl="0" fontAlgn="base">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6pPr>
            <a:lvl7pPr marL="3000471" indent="-280848" algn="l" rtl="0" fontAlgn="base">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7pPr>
            <a:lvl8pPr marL="3457443" indent="-280848" algn="l" rtl="0" fontAlgn="base">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8pPr>
            <a:lvl9pPr marL="3914417" indent="-280848" algn="l" rtl="0" fontAlgn="base">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9pPr>
          </a:lstStyle>
          <a:p>
            <a:pPr marL="177800" indent="-177800" defTabSz="914400">
              <a:lnSpc>
                <a:spcPct val="100000"/>
              </a:lnSpc>
              <a:spcBef>
                <a:spcPts val="300"/>
              </a:spcBef>
              <a:spcAft>
                <a:spcPts val="0"/>
              </a:spcAft>
              <a:buFont typeface="Arial" panose="020B0604020202020204" pitchFamily="34" charset="0"/>
              <a:buChar char="•"/>
              <a:tabLst>
                <a:tab pos="93663" algn="l"/>
              </a:tabLst>
            </a:pPr>
            <a:r>
              <a:rPr lang="en-GB" kern="0" dirty="0" smtClean="0">
                <a:cs typeface="Calibri"/>
              </a:rPr>
              <a:t>Since our last rating, does the information we hold suggest there are concerns or improvements at location and/or core service level?</a:t>
            </a:r>
          </a:p>
        </p:txBody>
      </p:sp>
      <p:sp>
        <p:nvSpPr>
          <p:cNvPr id="8" name="Rounded Rectangle 7"/>
          <p:cNvSpPr/>
          <p:nvPr/>
        </p:nvSpPr>
        <p:spPr>
          <a:xfrm>
            <a:off x="3570987" y="1562407"/>
            <a:ext cx="2153141" cy="426433"/>
          </a:xfrm>
          <a:prstGeom prst="roundRect">
            <a:avLst>
              <a:gd name="adj" fmla="val 7673"/>
            </a:avLst>
          </a:prstGeom>
          <a:no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spcBef>
                <a:spcPct val="60000"/>
              </a:spcBef>
              <a:spcAft>
                <a:spcPts val="0"/>
              </a:spcAft>
            </a:pPr>
            <a:r>
              <a:rPr lang="en-GB" sz="2000" dirty="0" smtClean="0">
                <a:solidFill>
                  <a:schemeClr val="tx1"/>
                </a:solidFill>
                <a:cs typeface="Calibri"/>
              </a:rPr>
              <a:t>All sectors</a:t>
            </a:r>
            <a:endParaRPr lang="en-GB" sz="2000" dirty="0">
              <a:solidFill>
                <a:schemeClr val="tx1"/>
              </a:solidFill>
              <a:cs typeface="Calibri"/>
            </a:endParaRPr>
          </a:p>
        </p:txBody>
      </p:sp>
      <p:sp>
        <p:nvSpPr>
          <p:cNvPr id="9" name="Rounded Rectangle 8"/>
          <p:cNvSpPr/>
          <p:nvPr/>
        </p:nvSpPr>
        <p:spPr>
          <a:xfrm>
            <a:off x="1259632" y="4149079"/>
            <a:ext cx="2164500" cy="426433"/>
          </a:xfrm>
          <a:prstGeom prst="roundRect">
            <a:avLst>
              <a:gd name="adj" fmla="val 7673"/>
            </a:avLst>
          </a:prstGeom>
          <a:no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spcBef>
                <a:spcPct val="60000"/>
              </a:spcBef>
              <a:spcAft>
                <a:spcPts val="0"/>
              </a:spcAft>
            </a:pPr>
            <a:r>
              <a:rPr lang="en-GB" sz="2000" dirty="0" smtClean="0">
                <a:solidFill>
                  <a:schemeClr val="tx1"/>
                </a:solidFill>
                <a:cs typeface="Calibri"/>
              </a:rPr>
              <a:t>Hospitals</a:t>
            </a:r>
            <a:endParaRPr lang="en-GB" sz="2000" dirty="0">
              <a:solidFill>
                <a:schemeClr val="tx1"/>
              </a:solidFill>
              <a:cs typeface="Calibri"/>
            </a:endParaRPr>
          </a:p>
        </p:txBody>
      </p:sp>
      <p:sp>
        <p:nvSpPr>
          <p:cNvPr id="10" name="Rounded Rectangle 9"/>
          <p:cNvSpPr/>
          <p:nvPr/>
        </p:nvSpPr>
        <p:spPr>
          <a:xfrm>
            <a:off x="5587211" y="4149080"/>
            <a:ext cx="2153141" cy="426433"/>
          </a:xfrm>
          <a:prstGeom prst="roundRect">
            <a:avLst>
              <a:gd name="adj" fmla="val 7673"/>
            </a:avLst>
          </a:prstGeom>
          <a:no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spcBef>
                <a:spcPct val="60000"/>
              </a:spcBef>
              <a:spcAft>
                <a:spcPts val="0"/>
              </a:spcAft>
            </a:pPr>
            <a:r>
              <a:rPr lang="en-GB" sz="2000" dirty="0" smtClean="0">
                <a:solidFill>
                  <a:schemeClr val="tx1"/>
                </a:solidFill>
                <a:cs typeface="Calibri"/>
              </a:rPr>
              <a:t>GPs and ASC</a:t>
            </a:r>
            <a:endParaRPr lang="en-GB" sz="2000" dirty="0">
              <a:solidFill>
                <a:schemeClr val="tx1"/>
              </a:solidFill>
              <a:cs typeface="Calibri"/>
            </a:endParaRPr>
          </a:p>
        </p:txBody>
      </p:sp>
      <p:sp>
        <p:nvSpPr>
          <p:cNvPr id="12" name="Content Placeholder 2"/>
          <p:cNvSpPr txBox="1">
            <a:spLocks/>
          </p:cNvSpPr>
          <p:nvPr/>
        </p:nvSpPr>
        <p:spPr bwMode="auto">
          <a:xfrm>
            <a:off x="4647557" y="4706280"/>
            <a:ext cx="3956891" cy="1077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342728" indent="-342728" algn="l" rtl="0" eaLnBrk="0" fontAlgn="base" hangingPunct="0">
              <a:lnSpc>
                <a:spcPct val="90000"/>
              </a:lnSpc>
              <a:spcBef>
                <a:spcPct val="60000"/>
              </a:spcBef>
              <a:spcAft>
                <a:spcPct val="0"/>
              </a:spcAft>
              <a:buClr>
                <a:srgbClr val="5F2861"/>
              </a:buClr>
              <a:buSzPct val="120000"/>
              <a:tabLst>
                <a:tab pos="261808" algn="l"/>
              </a:tabLst>
              <a:defRPr sz="2000">
                <a:solidFill>
                  <a:schemeClr val="tx1"/>
                </a:solidFill>
                <a:latin typeface="+mn-lt"/>
                <a:ea typeface="+mn-ea"/>
                <a:cs typeface="+mn-cs"/>
              </a:defRPr>
            </a:lvl1pPr>
            <a:lvl2pPr marL="699740" indent="-258634" algn="l" rtl="0" eaLnBrk="0" fontAlgn="base" hangingPunct="0">
              <a:lnSpc>
                <a:spcPct val="90000"/>
              </a:lnSpc>
              <a:spcBef>
                <a:spcPct val="50000"/>
              </a:spcBef>
              <a:spcAft>
                <a:spcPct val="0"/>
              </a:spcAft>
              <a:buClr>
                <a:srgbClr val="5F2861"/>
              </a:buClr>
              <a:buSzPct val="120000"/>
              <a:buChar char="•"/>
              <a:tabLst>
                <a:tab pos="261808" algn="l"/>
              </a:tabLst>
              <a:defRPr sz="2000">
                <a:solidFill>
                  <a:schemeClr val="tx1"/>
                </a:solidFill>
                <a:latin typeface="+mn-lt"/>
                <a:ea typeface="+mn-ea"/>
              </a:defRPr>
            </a:lvl2pPr>
            <a:lvl3pPr marL="1161473" indent="-282434" algn="l" rtl="0" eaLnBrk="0" fontAlgn="base" hangingPunct="0">
              <a:lnSpc>
                <a:spcPct val="90000"/>
              </a:lnSpc>
              <a:spcBef>
                <a:spcPct val="50000"/>
              </a:spcBef>
              <a:spcAft>
                <a:spcPct val="0"/>
              </a:spcAft>
              <a:buFont typeface="Arial" charset="0"/>
              <a:buChar char="-"/>
              <a:tabLst>
                <a:tab pos="261808" algn="l"/>
              </a:tabLst>
              <a:defRPr sz="2000">
                <a:solidFill>
                  <a:schemeClr val="tx1"/>
                </a:solidFill>
                <a:latin typeface="+mn-lt"/>
                <a:ea typeface="+mn-ea"/>
              </a:defRPr>
            </a:lvl3pPr>
            <a:lvl4pPr marL="1626380" indent="-285608" algn="l" rtl="0" eaLnBrk="0" fontAlgn="base" hangingPunct="0">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4pPr>
            <a:lvl5pPr marL="2086526" indent="-280848" algn="l" rtl="0" eaLnBrk="0" fontAlgn="base" hangingPunct="0">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5pPr>
            <a:lvl6pPr marL="2543499" indent="-280848" algn="l" rtl="0" fontAlgn="base">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6pPr>
            <a:lvl7pPr marL="3000471" indent="-280848" algn="l" rtl="0" fontAlgn="base">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7pPr>
            <a:lvl8pPr marL="3457443" indent="-280848" algn="l" rtl="0" fontAlgn="base">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8pPr>
            <a:lvl9pPr marL="3914417" indent="-280848" algn="l" rtl="0" fontAlgn="base">
              <a:lnSpc>
                <a:spcPct val="90000"/>
              </a:lnSpc>
              <a:spcBef>
                <a:spcPct val="50000"/>
              </a:spcBef>
              <a:spcAft>
                <a:spcPct val="0"/>
              </a:spcAft>
              <a:buFont typeface="Wingdings 2" pitchFamily="18" charset="2"/>
              <a:buChar char=""/>
              <a:tabLst>
                <a:tab pos="261808" algn="l"/>
              </a:tabLst>
              <a:defRPr sz="2000">
                <a:solidFill>
                  <a:schemeClr val="tx1"/>
                </a:solidFill>
                <a:latin typeface="+mn-lt"/>
                <a:ea typeface="+mn-ea"/>
              </a:defRPr>
            </a:lvl9pPr>
          </a:lstStyle>
          <a:p>
            <a:pPr marL="177800" indent="-177800" defTabSz="914400">
              <a:lnSpc>
                <a:spcPct val="100000"/>
              </a:lnSpc>
              <a:spcBef>
                <a:spcPts val="300"/>
              </a:spcBef>
              <a:spcAft>
                <a:spcPts val="0"/>
              </a:spcAft>
              <a:buFont typeface="Arial" panose="020B0604020202020204" pitchFamily="34" charset="0"/>
              <a:buChar char="•"/>
            </a:pPr>
            <a:r>
              <a:rPr lang="en-GB" dirty="0" smtClean="0"/>
              <a:t>Across corporates, multi-location providers and federations, </a:t>
            </a:r>
            <a:r>
              <a:rPr lang="en-GB" dirty="0"/>
              <a:t>is there any change in overall </a:t>
            </a:r>
            <a:r>
              <a:rPr lang="en-GB" dirty="0" smtClean="0"/>
              <a:t>performance?</a:t>
            </a:r>
            <a:endParaRPr lang="en-GB" dirty="0"/>
          </a:p>
        </p:txBody>
      </p:sp>
      <p:sp>
        <p:nvSpPr>
          <p:cNvPr id="14" name="Rectangle 13"/>
          <p:cNvSpPr/>
          <p:nvPr/>
        </p:nvSpPr>
        <p:spPr>
          <a:xfrm>
            <a:off x="8820472" y="6525344"/>
            <a:ext cx="248786" cy="230832"/>
          </a:xfrm>
          <a:prstGeom prst="rect">
            <a:avLst/>
          </a:prstGeom>
        </p:spPr>
        <p:txBody>
          <a:bodyPr wrap="none">
            <a:spAutoFit/>
          </a:bodyPr>
          <a:lstStyle/>
          <a:p>
            <a:fld id="{7C880C36-C7C6-484C-AD69-AFEF822C9547}" type="slidenum">
              <a:rPr lang="en-GB" sz="900"/>
              <a:pPr/>
              <a:t>6</a:t>
            </a:fld>
            <a:endParaRPr lang="en-GB" sz="900" dirty="0"/>
          </a:p>
        </p:txBody>
      </p:sp>
    </p:spTree>
    <p:extLst>
      <p:ext uri="{BB962C8B-B14F-4D97-AF65-F5344CB8AC3E}">
        <p14:creationId xmlns:p14="http://schemas.microsoft.com/office/powerpoint/2010/main" val="1676133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485779"/>
            <a:ext cx="5868512" cy="906463"/>
          </a:xfrm>
        </p:spPr>
        <p:txBody>
          <a:bodyPr/>
          <a:lstStyle/>
          <a:p>
            <a:r>
              <a:rPr lang="en-GB" sz="2400" dirty="0" smtClean="0"/>
              <a:t>How will CQC Insight develop over time?</a:t>
            </a:r>
            <a:endParaRPr lang="en-GB" sz="2400" dirty="0"/>
          </a:p>
        </p:txBody>
      </p:sp>
      <p:sp>
        <p:nvSpPr>
          <p:cNvPr id="7" name="Rectangle 6"/>
          <p:cNvSpPr/>
          <p:nvPr/>
        </p:nvSpPr>
        <p:spPr>
          <a:xfrm>
            <a:off x="8676456" y="6477272"/>
            <a:ext cx="248786" cy="230832"/>
          </a:xfrm>
          <a:prstGeom prst="rect">
            <a:avLst/>
          </a:prstGeom>
        </p:spPr>
        <p:txBody>
          <a:bodyPr wrap="none">
            <a:spAutoFit/>
          </a:bodyPr>
          <a:lstStyle/>
          <a:p>
            <a:fld id="{7C880C36-C7C6-484C-AD69-AFEF822C9547}" type="slidenum">
              <a:rPr lang="en-GB" sz="900">
                <a:solidFill>
                  <a:srgbClr val="000000"/>
                </a:solidFill>
              </a:rPr>
              <a:pPr/>
              <a:t>7</a:t>
            </a:fld>
            <a:endParaRPr lang="en-GB" sz="900" dirty="0">
              <a:solidFill>
                <a:srgbClr val="000000"/>
              </a:solidFill>
            </a:endParaRPr>
          </a:p>
        </p:txBody>
      </p:sp>
      <p:sp>
        <p:nvSpPr>
          <p:cNvPr id="9" name="Rounded Rectangle 8"/>
          <p:cNvSpPr/>
          <p:nvPr/>
        </p:nvSpPr>
        <p:spPr>
          <a:xfrm>
            <a:off x="431281" y="3573016"/>
            <a:ext cx="2568371" cy="994659"/>
          </a:xfrm>
          <a:prstGeom prst="roundRect">
            <a:avLst>
              <a:gd name="adj" fmla="val 7673"/>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b="1" dirty="0" smtClean="0">
                <a:solidFill>
                  <a:prstClr val="white"/>
                </a:solidFill>
                <a:latin typeface="Arial" pitchFamily="34" charset="0"/>
                <a:cs typeface="Arial" pitchFamily="34" charset="0"/>
              </a:rPr>
              <a:t>CQC Insight 2016/17</a:t>
            </a:r>
            <a:endParaRPr lang="en-GB" sz="2000" b="1" dirty="0">
              <a:solidFill>
                <a:prstClr val="white"/>
              </a:solidFill>
              <a:latin typeface="Arial" pitchFamily="34" charset="0"/>
              <a:cs typeface="Arial" pitchFamily="34" charset="0"/>
            </a:endParaRPr>
          </a:p>
        </p:txBody>
      </p:sp>
      <p:sp>
        <p:nvSpPr>
          <p:cNvPr id="10" name="Rounded Rectangle 9"/>
          <p:cNvSpPr/>
          <p:nvPr/>
        </p:nvSpPr>
        <p:spPr>
          <a:xfrm>
            <a:off x="3301168" y="1516897"/>
            <a:ext cx="2566976" cy="1131233"/>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dirty="0" smtClean="0">
                <a:solidFill>
                  <a:schemeClr val="tx1"/>
                </a:solidFill>
                <a:latin typeface="Arial" pitchFamily="34" charset="0"/>
                <a:cs typeface="Arial" pitchFamily="34" charset="0"/>
              </a:rPr>
              <a:t>Information from people who use services, staff and professionals</a:t>
            </a:r>
            <a:endParaRPr lang="en-GB" dirty="0">
              <a:solidFill>
                <a:schemeClr val="tx1"/>
              </a:solidFill>
              <a:latin typeface="Arial" pitchFamily="34" charset="0"/>
              <a:cs typeface="Arial" pitchFamily="34" charset="0"/>
            </a:endParaRPr>
          </a:p>
        </p:txBody>
      </p:sp>
      <p:sp>
        <p:nvSpPr>
          <p:cNvPr id="11" name="Rounded Rectangle 10"/>
          <p:cNvSpPr/>
          <p:nvPr/>
        </p:nvSpPr>
        <p:spPr>
          <a:xfrm>
            <a:off x="461339" y="1516897"/>
            <a:ext cx="2573972" cy="687051"/>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a:solidFill>
                  <a:schemeClr val="tx1"/>
                </a:solidFill>
                <a:latin typeface="Arial" pitchFamily="34" charset="0"/>
                <a:cs typeface="Arial" pitchFamily="34" charset="0"/>
              </a:rPr>
              <a:t>CQC </a:t>
            </a:r>
            <a:r>
              <a:rPr lang="en-GB" sz="2000" dirty="0" smtClean="0">
                <a:solidFill>
                  <a:schemeClr val="tx1"/>
                </a:solidFill>
                <a:latin typeface="Arial" pitchFamily="34" charset="0"/>
                <a:cs typeface="Arial" pitchFamily="34" charset="0"/>
              </a:rPr>
              <a:t>Rating</a:t>
            </a:r>
            <a:endParaRPr lang="en-GB" sz="2000" dirty="0">
              <a:solidFill>
                <a:schemeClr val="tx1"/>
              </a:solidFill>
              <a:latin typeface="Arial" pitchFamily="34" charset="0"/>
              <a:cs typeface="Arial" pitchFamily="34" charset="0"/>
            </a:endParaRPr>
          </a:p>
        </p:txBody>
      </p:sp>
      <p:sp>
        <p:nvSpPr>
          <p:cNvPr id="12" name="Rounded Rectangle 11"/>
          <p:cNvSpPr/>
          <p:nvPr/>
        </p:nvSpPr>
        <p:spPr>
          <a:xfrm>
            <a:off x="6113909" y="1524646"/>
            <a:ext cx="2549918" cy="972913"/>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dirty="0" smtClean="0">
                <a:solidFill>
                  <a:schemeClr val="tx1"/>
                </a:solidFill>
                <a:latin typeface="Arial" pitchFamily="34" charset="0"/>
                <a:cs typeface="Arial" pitchFamily="34" charset="0"/>
              </a:rPr>
              <a:t>Information from local relationship management</a:t>
            </a:r>
            <a:endParaRPr lang="en-GB" dirty="0">
              <a:solidFill>
                <a:schemeClr val="tx1"/>
              </a:solidFill>
              <a:latin typeface="Arial" pitchFamily="34" charset="0"/>
              <a:cs typeface="Arial" pitchFamily="34" charset="0"/>
            </a:endParaRPr>
          </a:p>
        </p:txBody>
      </p:sp>
      <p:sp>
        <p:nvSpPr>
          <p:cNvPr id="13" name="Rounded Rectangle 12"/>
          <p:cNvSpPr/>
          <p:nvPr/>
        </p:nvSpPr>
        <p:spPr>
          <a:xfrm>
            <a:off x="6084169" y="3717032"/>
            <a:ext cx="2573972" cy="684881"/>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smtClean="0">
                <a:solidFill>
                  <a:schemeClr val="tx1"/>
                </a:solidFill>
                <a:latin typeface="Arial" pitchFamily="34" charset="0"/>
                <a:cs typeface="Arial" pitchFamily="34" charset="0"/>
              </a:rPr>
              <a:t>Information from providers</a:t>
            </a:r>
            <a:endParaRPr lang="en-GB" sz="2000" dirty="0">
              <a:solidFill>
                <a:schemeClr val="tx1"/>
              </a:solidFill>
              <a:latin typeface="Arial" pitchFamily="34" charset="0"/>
              <a:cs typeface="Arial" pitchFamily="34" charset="0"/>
            </a:endParaRPr>
          </a:p>
        </p:txBody>
      </p:sp>
      <p:sp>
        <p:nvSpPr>
          <p:cNvPr id="14" name="Rounded Rectangle 13"/>
          <p:cNvSpPr/>
          <p:nvPr/>
        </p:nvSpPr>
        <p:spPr>
          <a:xfrm>
            <a:off x="457609" y="2304605"/>
            <a:ext cx="2573972" cy="687051"/>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smtClean="0">
                <a:solidFill>
                  <a:schemeClr val="tx1"/>
                </a:solidFill>
                <a:latin typeface="Arial" pitchFamily="34" charset="0"/>
                <a:cs typeface="Arial" pitchFamily="34" charset="0"/>
              </a:rPr>
              <a:t>National data and surveys</a:t>
            </a:r>
            <a:endParaRPr lang="en-GB" sz="2000" dirty="0">
              <a:solidFill>
                <a:schemeClr val="tx1"/>
              </a:solidFill>
              <a:latin typeface="Arial" pitchFamily="34" charset="0"/>
              <a:cs typeface="Arial" pitchFamily="34" charset="0"/>
            </a:endParaRPr>
          </a:p>
        </p:txBody>
      </p:sp>
      <p:sp>
        <p:nvSpPr>
          <p:cNvPr id="15" name="Rounded Rectangle 14"/>
          <p:cNvSpPr/>
          <p:nvPr/>
        </p:nvSpPr>
        <p:spPr>
          <a:xfrm>
            <a:off x="6084168" y="2606730"/>
            <a:ext cx="2585303" cy="972915"/>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smtClean="0">
                <a:solidFill>
                  <a:schemeClr val="tx1"/>
                </a:solidFill>
                <a:latin typeface="Arial" pitchFamily="34" charset="0"/>
                <a:cs typeface="Arial" pitchFamily="34" charset="0"/>
              </a:rPr>
              <a:t>CQC registration and management information</a:t>
            </a:r>
            <a:endParaRPr lang="en-GB" sz="2000" dirty="0">
              <a:solidFill>
                <a:schemeClr val="tx1"/>
              </a:solidFill>
              <a:latin typeface="Arial" pitchFamily="34" charset="0"/>
              <a:cs typeface="Arial" pitchFamily="34" charset="0"/>
            </a:endParaRPr>
          </a:p>
        </p:txBody>
      </p:sp>
      <p:sp>
        <p:nvSpPr>
          <p:cNvPr id="16" name="Rounded Rectangle 15"/>
          <p:cNvSpPr/>
          <p:nvPr/>
        </p:nvSpPr>
        <p:spPr>
          <a:xfrm>
            <a:off x="3301168" y="2708920"/>
            <a:ext cx="2549918" cy="975997"/>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smtClean="0">
                <a:solidFill>
                  <a:schemeClr val="tx1"/>
                </a:solidFill>
                <a:latin typeface="Arial" pitchFamily="34" charset="0"/>
                <a:cs typeface="Arial" pitchFamily="34" charset="0"/>
              </a:rPr>
              <a:t>Information from national partners</a:t>
            </a:r>
            <a:endParaRPr lang="en-GB" sz="2000" dirty="0">
              <a:solidFill>
                <a:schemeClr val="tx1"/>
              </a:solidFill>
              <a:latin typeface="Arial" pitchFamily="34" charset="0"/>
              <a:cs typeface="Arial" pitchFamily="34" charset="0"/>
            </a:endParaRPr>
          </a:p>
        </p:txBody>
      </p:sp>
      <p:sp>
        <p:nvSpPr>
          <p:cNvPr id="19" name="Right Arrow 18"/>
          <p:cNvSpPr/>
          <p:nvPr/>
        </p:nvSpPr>
        <p:spPr>
          <a:xfrm rot="8138965">
            <a:off x="2707508" y="3099627"/>
            <a:ext cx="500393" cy="432048"/>
          </a:xfrm>
          <a:prstGeom prst="rightArrow">
            <a:avLst/>
          </a:prstGeom>
          <a:no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b="1">
              <a:solidFill>
                <a:prstClr val="white"/>
              </a:solidFill>
              <a:latin typeface="Arial" pitchFamily="34" charset="0"/>
              <a:cs typeface="Arial" pitchFamily="34" charset="0"/>
            </a:endParaRPr>
          </a:p>
        </p:txBody>
      </p:sp>
      <p:sp>
        <p:nvSpPr>
          <p:cNvPr id="20" name="Right Arrow 19"/>
          <p:cNvSpPr/>
          <p:nvPr/>
        </p:nvSpPr>
        <p:spPr>
          <a:xfrm rot="5400000">
            <a:off x="1555023" y="3085830"/>
            <a:ext cx="417330" cy="432048"/>
          </a:xfrm>
          <a:prstGeom prst="rightArrow">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b="1">
              <a:solidFill>
                <a:prstClr val="white"/>
              </a:solidFill>
              <a:latin typeface="Arial" pitchFamily="34" charset="0"/>
              <a:cs typeface="Arial" pitchFamily="34" charset="0"/>
            </a:endParaRPr>
          </a:p>
        </p:txBody>
      </p:sp>
      <p:sp>
        <p:nvSpPr>
          <p:cNvPr id="21" name="Right Arrow 20"/>
          <p:cNvSpPr/>
          <p:nvPr/>
        </p:nvSpPr>
        <p:spPr>
          <a:xfrm rot="5400000">
            <a:off x="4427984" y="4581128"/>
            <a:ext cx="432048" cy="432048"/>
          </a:xfrm>
          <a:prstGeom prst="rightArrow">
            <a:avLst/>
          </a:prstGeom>
          <a:noFill/>
          <a:ln>
            <a:solidFill>
              <a:srgbClr val="5F28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b="1">
              <a:solidFill>
                <a:prstClr val="white"/>
              </a:solidFill>
              <a:latin typeface="Arial" pitchFamily="34" charset="0"/>
              <a:cs typeface="Arial" pitchFamily="34" charset="0"/>
            </a:endParaRPr>
          </a:p>
        </p:txBody>
      </p:sp>
      <p:sp>
        <p:nvSpPr>
          <p:cNvPr id="22" name="Right Arrow 21"/>
          <p:cNvSpPr/>
          <p:nvPr/>
        </p:nvSpPr>
        <p:spPr>
          <a:xfrm rot="8034340">
            <a:off x="6508238" y="4630298"/>
            <a:ext cx="500393" cy="432048"/>
          </a:xfrm>
          <a:prstGeom prst="rightArrow">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b="1">
              <a:solidFill>
                <a:prstClr val="white"/>
              </a:solidFill>
              <a:latin typeface="Arial" pitchFamily="34" charset="0"/>
              <a:cs typeface="Arial" pitchFamily="34" charset="0"/>
            </a:endParaRPr>
          </a:p>
        </p:txBody>
      </p:sp>
      <p:sp>
        <p:nvSpPr>
          <p:cNvPr id="23" name="Right Arrow 22"/>
          <p:cNvSpPr/>
          <p:nvPr/>
        </p:nvSpPr>
        <p:spPr>
          <a:xfrm rot="2551640">
            <a:off x="2191200" y="4628547"/>
            <a:ext cx="500393" cy="432048"/>
          </a:xfrm>
          <a:prstGeom prst="rightArrow">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dirty="0">
              <a:solidFill>
                <a:prstClr val="white"/>
              </a:solidFill>
              <a:latin typeface="Arial" pitchFamily="34" charset="0"/>
              <a:cs typeface="Arial" pitchFamily="34" charset="0"/>
            </a:endParaRPr>
          </a:p>
        </p:txBody>
      </p:sp>
      <p:sp>
        <p:nvSpPr>
          <p:cNvPr id="24" name="Rounded Rectangle 23"/>
          <p:cNvSpPr/>
          <p:nvPr/>
        </p:nvSpPr>
        <p:spPr>
          <a:xfrm>
            <a:off x="2051720" y="5170645"/>
            <a:ext cx="5147444" cy="778635"/>
          </a:xfrm>
          <a:prstGeom prst="roundRect">
            <a:avLst>
              <a:gd name="adj" fmla="val 7673"/>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b="1" dirty="0" smtClean="0">
                <a:solidFill>
                  <a:prstClr val="white"/>
                </a:solidFill>
                <a:latin typeface="Arial" pitchFamily="34" charset="0"/>
                <a:cs typeface="Arial" pitchFamily="34" charset="0"/>
              </a:rPr>
              <a:t>Intelligence driven planning and scheduling</a:t>
            </a:r>
            <a:endParaRPr lang="en-GB" sz="2000" b="1" dirty="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18705409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485779"/>
            <a:ext cx="5868512" cy="906463"/>
          </a:xfrm>
        </p:spPr>
        <p:txBody>
          <a:bodyPr/>
          <a:lstStyle/>
          <a:p>
            <a:r>
              <a:rPr lang="en-GB" sz="2400" dirty="0" smtClean="0"/>
              <a:t>How will CQC Insight develop over time?</a:t>
            </a:r>
            <a:endParaRPr lang="en-GB" sz="2400" dirty="0"/>
          </a:p>
        </p:txBody>
      </p:sp>
      <p:sp>
        <p:nvSpPr>
          <p:cNvPr id="7" name="Rectangle 6"/>
          <p:cNvSpPr/>
          <p:nvPr/>
        </p:nvSpPr>
        <p:spPr>
          <a:xfrm>
            <a:off x="8676456" y="6477272"/>
            <a:ext cx="248786" cy="230832"/>
          </a:xfrm>
          <a:prstGeom prst="rect">
            <a:avLst/>
          </a:prstGeom>
        </p:spPr>
        <p:txBody>
          <a:bodyPr wrap="none">
            <a:spAutoFit/>
          </a:bodyPr>
          <a:lstStyle/>
          <a:p>
            <a:fld id="{7C880C36-C7C6-484C-AD69-AFEF822C9547}" type="slidenum">
              <a:rPr lang="en-GB" sz="900">
                <a:solidFill>
                  <a:srgbClr val="000000"/>
                </a:solidFill>
              </a:rPr>
              <a:pPr/>
              <a:t>8</a:t>
            </a:fld>
            <a:endParaRPr lang="en-GB" sz="900" dirty="0">
              <a:solidFill>
                <a:srgbClr val="000000"/>
              </a:solidFill>
            </a:endParaRPr>
          </a:p>
        </p:txBody>
      </p:sp>
      <p:sp>
        <p:nvSpPr>
          <p:cNvPr id="9" name="Rounded Rectangle 8"/>
          <p:cNvSpPr/>
          <p:nvPr/>
        </p:nvSpPr>
        <p:spPr>
          <a:xfrm>
            <a:off x="1998888" y="4221088"/>
            <a:ext cx="5147444" cy="749209"/>
          </a:xfrm>
          <a:prstGeom prst="roundRect">
            <a:avLst>
              <a:gd name="adj" fmla="val 7673"/>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b="1" dirty="0" smtClean="0">
                <a:solidFill>
                  <a:prstClr val="white"/>
                </a:solidFill>
                <a:latin typeface="Arial" pitchFamily="34" charset="0"/>
                <a:cs typeface="Arial" pitchFamily="34" charset="0"/>
              </a:rPr>
              <a:t>CQC Insight 2020/21</a:t>
            </a:r>
            <a:endParaRPr lang="en-GB" sz="2000" b="1" dirty="0">
              <a:solidFill>
                <a:prstClr val="white"/>
              </a:solidFill>
              <a:latin typeface="Arial" pitchFamily="34" charset="0"/>
              <a:cs typeface="Arial" pitchFamily="34" charset="0"/>
            </a:endParaRPr>
          </a:p>
        </p:txBody>
      </p:sp>
      <p:sp>
        <p:nvSpPr>
          <p:cNvPr id="10" name="Rounded Rectangle 9"/>
          <p:cNvSpPr/>
          <p:nvPr/>
        </p:nvSpPr>
        <p:spPr>
          <a:xfrm>
            <a:off x="3289122" y="1516897"/>
            <a:ext cx="2566976" cy="1131233"/>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dirty="0" smtClean="0">
                <a:solidFill>
                  <a:schemeClr val="tx1"/>
                </a:solidFill>
                <a:latin typeface="Arial" pitchFamily="34" charset="0"/>
                <a:cs typeface="Arial" pitchFamily="34" charset="0"/>
              </a:rPr>
              <a:t>Information from people who use services, staff and professionals</a:t>
            </a:r>
            <a:endParaRPr lang="en-GB" dirty="0">
              <a:solidFill>
                <a:schemeClr val="tx1"/>
              </a:solidFill>
              <a:latin typeface="Arial" pitchFamily="34" charset="0"/>
              <a:cs typeface="Arial" pitchFamily="34" charset="0"/>
            </a:endParaRPr>
          </a:p>
        </p:txBody>
      </p:sp>
      <p:sp>
        <p:nvSpPr>
          <p:cNvPr id="11" name="Rounded Rectangle 10"/>
          <p:cNvSpPr/>
          <p:nvPr/>
        </p:nvSpPr>
        <p:spPr>
          <a:xfrm>
            <a:off x="461339" y="1516897"/>
            <a:ext cx="2573972" cy="687051"/>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a:solidFill>
                  <a:schemeClr val="tx1"/>
                </a:solidFill>
                <a:latin typeface="Arial" pitchFamily="34" charset="0"/>
                <a:cs typeface="Arial" pitchFamily="34" charset="0"/>
              </a:rPr>
              <a:t>CQC </a:t>
            </a:r>
            <a:r>
              <a:rPr lang="en-GB" sz="2000" dirty="0" smtClean="0">
                <a:solidFill>
                  <a:schemeClr val="tx1"/>
                </a:solidFill>
                <a:latin typeface="Arial" pitchFamily="34" charset="0"/>
                <a:cs typeface="Arial" pitchFamily="34" charset="0"/>
              </a:rPr>
              <a:t>Rating</a:t>
            </a:r>
            <a:endParaRPr lang="en-GB" sz="2000" dirty="0">
              <a:solidFill>
                <a:schemeClr val="tx1"/>
              </a:solidFill>
              <a:latin typeface="Arial" pitchFamily="34" charset="0"/>
              <a:cs typeface="Arial" pitchFamily="34" charset="0"/>
            </a:endParaRPr>
          </a:p>
        </p:txBody>
      </p:sp>
      <p:sp>
        <p:nvSpPr>
          <p:cNvPr id="12" name="Rounded Rectangle 11"/>
          <p:cNvSpPr/>
          <p:nvPr/>
        </p:nvSpPr>
        <p:spPr>
          <a:xfrm>
            <a:off x="6113909" y="1524646"/>
            <a:ext cx="2549918" cy="1123484"/>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dirty="0" smtClean="0">
                <a:solidFill>
                  <a:schemeClr val="tx1"/>
                </a:solidFill>
                <a:latin typeface="Arial" pitchFamily="34" charset="0"/>
                <a:cs typeface="Arial" pitchFamily="34" charset="0"/>
              </a:rPr>
              <a:t>Information from local relationship management</a:t>
            </a:r>
            <a:endParaRPr lang="en-GB" dirty="0">
              <a:solidFill>
                <a:schemeClr val="tx1"/>
              </a:solidFill>
              <a:latin typeface="Arial" pitchFamily="34" charset="0"/>
              <a:cs typeface="Arial" pitchFamily="34" charset="0"/>
            </a:endParaRPr>
          </a:p>
        </p:txBody>
      </p:sp>
      <p:sp>
        <p:nvSpPr>
          <p:cNvPr id="13" name="Rounded Rectangle 12"/>
          <p:cNvSpPr/>
          <p:nvPr/>
        </p:nvSpPr>
        <p:spPr>
          <a:xfrm>
            <a:off x="462497" y="3093187"/>
            <a:ext cx="2573972" cy="684881"/>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smtClean="0">
                <a:solidFill>
                  <a:schemeClr val="tx1"/>
                </a:solidFill>
                <a:latin typeface="Arial" pitchFamily="34" charset="0"/>
                <a:cs typeface="Arial" pitchFamily="34" charset="0"/>
              </a:rPr>
              <a:t>Information from providers</a:t>
            </a:r>
            <a:endParaRPr lang="en-GB" sz="2000" dirty="0">
              <a:solidFill>
                <a:schemeClr val="tx1"/>
              </a:solidFill>
              <a:latin typeface="Arial" pitchFamily="34" charset="0"/>
              <a:cs typeface="Arial" pitchFamily="34" charset="0"/>
            </a:endParaRPr>
          </a:p>
        </p:txBody>
      </p:sp>
      <p:sp>
        <p:nvSpPr>
          <p:cNvPr id="14" name="Rounded Rectangle 13"/>
          <p:cNvSpPr/>
          <p:nvPr/>
        </p:nvSpPr>
        <p:spPr>
          <a:xfrm>
            <a:off x="457609" y="2304605"/>
            <a:ext cx="2573972" cy="687051"/>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smtClean="0">
                <a:solidFill>
                  <a:schemeClr val="tx1"/>
                </a:solidFill>
                <a:latin typeface="Arial" pitchFamily="34" charset="0"/>
                <a:cs typeface="Arial" pitchFamily="34" charset="0"/>
              </a:rPr>
              <a:t>National data and surveys</a:t>
            </a:r>
            <a:endParaRPr lang="en-GB" sz="2000" dirty="0">
              <a:solidFill>
                <a:schemeClr val="tx1"/>
              </a:solidFill>
              <a:latin typeface="Arial" pitchFamily="34" charset="0"/>
              <a:cs typeface="Arial" pitchFamily="34" charset="0"/>
            </a:endParaRPr>
          </a:p>
        </p:txBody>
      </p:sp>
      <p:sp>
        <p:nvSpPr>
          <p:cNvPr id="15" name="Rounded Rectangle 14"/>
          <p:cNvSpPr/>
          <p:nvPr/>
        </p:nvSpPr>
        <p:spPr>
          <a:xfrm>
            <a:off x="6084168" y="2708920"/>
            <a:ext cx="2585303" cy="1069148"/>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smtClean="0">
                <a:solidFill>
                  <a:schemeClr val="tx1"/>
                </a:solidFill>
                <a:latin typeface="Arial" pitchFamily="34" charset="0"/>
                <a:cs typeface="Arial" pitchFamily="34" charset="0"/>
              </a:rPr>
              <a:t>CQC registration and management information</a:t>
            </a:r>
            <a:endParaRPr lang="en-GB" sz="2000" dirty="0">
              <a:solidFill>
                <a:schemeClr val="tx1"/>
              </a:solidFill>
              <a:latin typeface="Arial" pitchFamily="34" charset="0"/>
              <a:cs typeface="Arial" pitchFamily="34" charset="0"/>
            </a:endParaRPr>
          </a:p>
        </p:txBody>
      </p:sp>
      <p:sp>
        <p:nvSpPr>
          <p:cNvPr id="16" name="Rounded Rectangle 15"/>
          <p:cNvSpPr/>
          <p:nvPr/>
        </p:nvSpPr>
        <p:spPr>
          <a:xfrm>
            <a:off x="3297651" y="2708920"/>
            <a:ext cx="2549918" cy="1069148"/>
          </a:xfrm>
          <a:prstGeom prst="roundRect">
            <a:avLst/>
          </a:prstGeom>
          <a:noFill/>
          <a:ln>
            <a:solidFill>
              <a:srgbClr val="5F286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dirty="0" smtClean="0">
                <a:solidFill>
                  <a:schemeClr val="tx1"/>
                </a:solidFill>
                <a:latin typeface="Arial" pitchFamily="34" charset="0"/>
                <a:cs typeface="Arial" pitchFamily="34" charset="0"/>
              </a:rPr>
              <a:t>Information from national partners</a:t>
            </a:r>
            <a:endParaRPr lang="en-GB" sz="2000" dirty="0">
              <a:solidFill>
                <a:schemeClr val="tx1"/>
              </a:solidFill>
              <a:latin typeface="Arial" pitchFamily="34" charset="0"/>
              <a:cs typeface="Arial" pitchFamily="34" charset="0"/>
            </a:endParaRPr>
          </a:p>
        </p:txBody>
      </p:sp>
      <p:sp>
        <p:nvSpPr>
          <p:cNvPr id="20" name="Right Arrow 19"/>
          <p:cNvSpPr/>
          <p:nvPr/>
        </p:nvSpPr>
        <p:spPr>
          <a:xfrm rot="5400000">
            <a:off x="4363945" y="5065002"/>
            <a:ext cx="417330" cy="432048"/>
          </a:xfrm>
          <a:prstGeom prst="rightArrow">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b="1">
              <a:solidFill>
                <a:prstClr val="white"/>
              </a:solidFill>
              <a:latin typeface="Arial" pitchFamily="34" charset="0"/>
              <a:cs typeface="Arial" pitchFamily="34" charset="0"/>
            </a:endParaRPr>
          </a:p>
        </p:txBody>
      </p:sp>
      <p:sp>
        <p:nvSpPr>
          <p:cNvPr id="23" name="Right Arrow 22"/>
          <p:cNvSpPr/>
          <p:nvPr/>
        </p:nvSpPr>
        <p:spPr>
          <a:xfrm rot="2551640">
            <a:off x="1526405" y="3854786"/>
            <a:ext cx="500393" cy="432048"/>
          </a:xfrm>
          <a:prstGeom prst="rightArrow">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dirty="0">
              <a:solidFill>
                <a:prstClr val="white"/>
              </a:solidFill>
              <a:latin typeface="Arial" pitchFamily="34" charset="0"/>
              <a:cs typeface="Arial" pitchFamily="34" charset="0"/>
            </a:endParaRPr>
          </a:p>
        </p:txBody>
      </p:sp>
      <p:sp>
        <p:nvSpPr>
          <p:cNvPr id="24" name="Rounded Rectangle 23"/>
          <p:cNvSpPr/>
          <p:nvPr/>
        </p:nvSpPr>
        <p:spPr>
          <a:xfrm>
            <a:off x="1998888" y="5530685"/>
            <a:ext cx="5147444" cy="778635"/>
          </a:xfrm>
          <a:prstGeom prst="roundRect">
            <a:avLst>
              <a:gd name="adj" fmla="val 7673"/>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b="1" dirty="0" smtClean="0">
                <a:solidFill>
                  <a:prstClr val="white"/>
                </a:solidFill>
                <a:latin typeface="Arial" pitchFamily="34" charset="0"/>
                <a:cs typeface="Arial" pitchFamily="34" charset="0"/>
              </a:rPr>
              <a:t>Intelligence driven planning and scheduling</a:t>
            </a:r>
            <a:endParaRPr lang="en-GB" sz="2000" b="1" dirty="0">
              <a:solidFill>
                <a:prstClr val="white"/>
              </a:solidFill>
              <a:latin typeface="Arial" pitchFamily="34" charset="0"/>
              <a:cs typeface="Arial" pitchFamily="34" charset="0"/>
            </a:endParaRPr>
          </a:p>
        </p:txBody>
      </p:sp>
      <p:sp>
        <p:nvSpPr>
          <p:cNvPr id="18" name="Right Arrow 17"/>
          <p:cNvSpPr/>
          <p:nvPr/>
        </p:nvSpPr>
        <p:spPr>
          <a:xfrm rot="7903907">
            <a:off x="7169838" y="3854788"/>
            <a:ext cx="500393" cy="432048"/>
          </a:xfrm>
          <a:prstGeom prst="rightArrow">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dirty="0">
              <a:solidFill>
                <a:prstClr val="white"/>
              </a:solidFill>
              <a:latin typeface="Arial" pitchFamily="34" charset="0"/>
              <a:cs typeface="Arial" pitchFamily="34" charset="0"/>
            </a:endParaRPr>
          </a:p>
        </p:txBody>
      </p:sp>
      <p:sp>
        <p:nvSpPr>
          <p:cNvPr id="25" name="Right Arrow 24"/>
          <p:cNvSpPr/>
          <p:nvPr/>
        </p:nvSpPr>
        <p:spPr>
          <a:xfrm rot="5400000">
            <a:off x="4363945" y="3796399"/>
            <a:ext cx="417330" cy="432048"/>
          </a:xfrm>
          <a:prstGeom prst="rightArrow">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000" b="1">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17449859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3"/>
          <p:cNvSpPr>
            <a:spLocks noChangeArrowheads="1"/>
          </p:cNvSpPr>
          <p:nvPr/>
        </p:nvSpPr>
        <p:spPr bwMode="auto">
          <a:xfrm flipV="1">
            <a:off x="449263" y="1557338"/>
            <a:ext cx="8277225" cy="4911725"/>
          </a:xfrm>
          <a:prstGeom prst="roundRect">
            <a:avLst>
              <a:gd name="adj" fmla="val 2167"/>
            </a:avLst>
          </a:prstGeom>
          <a:solidFill>
            <a:srgbClr val="F4C8D0"/>
          </a:solidFill>
          <a:ln>
            <a:noFill/>
          </a:ln>
          <a:extLst>
            <a:ext uri="{91240B29-F687-4F45-9708-019B960494DF}">
              <a14:hiddenLine xmlns:a14="http://schemas.microsoft.com/office/drawing/2010/main" w="9525">
                <a:solidFill>
                  <a:srgbClr val="000000"/>
                </a:solidFill>
                <a:round/>
                <a:headEnd/>
                <a:tailEnd/>
              </a14:hiddenLine>
            </a:ext>
          </a:extLst>
        </p:spPr>
        <p:txBody>
          <a:bodyPr rot="10800000" wrap="none" anchor="ctr"/>
          <a:lstStyle>
            <a:lvl1pPr>
              <a:lnSpc>
                <a:spcPct val="90000"/>
              </a:lnSpc>
              <a:spcBef>
                <a:spcPct val="60000"/>
              </a:spcBef>
              <a:buClr>
                <a:srgbClr val="5F2861"/>
              </a:buClr>
              <a:buSzPct val="120000"/>
              <a:defRPr sz="2000">
                <a:solidFill>
                  <a:schemeClr val="tx1"/>
                </a:solidFill>
                <a:latin typeface="Arial" charset="0"/>
                <a:ea typeface="MS PGothic" pitchFamily="34" charset="-128"/>
              </a:defRPr>
            </a:lvl1pPr>
            <a:lvl2pPr marL="742950" indent="-285750">
              <a:lnSpc>
                <a:spcPct val="90000"/>
              </a:lnSpc>
              <a:spcBef>
                <a:spcPct val="50000"/>
              </a:spcBef>
              <a:buClr>
                <a:srgbClr val="5F2861"/>
              </a:buClr>
              <a:buSzPct val="120000"/>
              <a:buChar char="•"/>
              <a:defRPr sz="2000">
                <a:solidFill>
                  <a:schemeClr val="tx1"/>
                </a:solidFill>
                <a:latin typeface="Arial" charset="0"/>
                <a:ea typeface="MS PGothic" pitchFamily="34" charset="-128"/>
              </a:defRPr>
            </a:lvl2pPr>
            <a:lvl3pPr marL="1143000" indent="-228600">
              <a:lnSpc>
                <a:spcPct val="90000"/>
              </a:lnSpc>
              <a:spcBef>
                <a:spcPct val="50000"/>
              </a:spcBef>
              <a:buFont typeface="Arial" charset="0"/>
              <a:buChar char="-"/>
              <a:defRPr sz="2000">
                <a:solidFill>
                  <a:schemeClr val="tx1"/>
                </a:solidFill>
                <a:latin typeface="Arial" charset="0"/>
                <a:ea typeface="MS PGothic" pitchFamily="34" charset="-128"/>
              </a:defRPr>
            </a:lvl3pPr>
            <a:lvl4pPr marL="1600200" indent="-228600">
              <a:lnSpc>
                <a:spcPct val="90000"/>
              </a:lnSpc>
              <a:spcBef>
                <a:spcPct val="50000"/>
              </a:spcBef>
              <a:buFont typeface="Wingdings 2" pitchFamily="18" charset="2"/>
              <a:buChar char=""/>
              <a:defRPr sz="2000">
                <a:solidFill>
                  <a:schemeClr val="tx1"/>
                </a:solidFill>
                <a:latin typeface="Arial" charset="0"/>
                <a:ea typeface="MS PGothic" pitchFamily="34" charset="-128"/>
              </a:defRPr>
            </a:lvl4pPr>
            <a:lvl5pPr marL="2057400" indent="-228600">
              <a:lnSpc>
                <a:spcPct val="90000"/>
              </a:lnSpc>
              <a:spcBef>
                <a:spcPct val="50000"/>
              </a:spcBef>
              <a:buFont typeface="Wingdings 2" pitchFamily="18" charset="2"/>
              <a:buChar char=""/>
              <a:defRPr sz="2000">
                <a:solidFill>
                  <a:schemeClr val="tx1"/>
                </a:solidFill>
                <a:latin typeface="Arial" charset="0"/>
                <a:ea typeface="MS PGothic"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MS PGothic"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MS PGothic"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MS PGothic"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MS PGothic" pitchFamily="34" charset="-128"/>
              </a:defRPr>
            </a:lvl9pPr>
          </a:lstStyle>
          <a:p>
            <a:pPr eaLnBrk="1" hangingPunct="1">
              <a:lnSpc>
                <a:spcPct val="100000"/>
              </a:lnSpc>
              <a:spcBef>
                <a:spcPct val="0"/>
              </a:spcBef>
              <a:buClrTx/>
              <a:buSzTx/>
            </a:pPr>
            <a:endParaRPr lang="en-GB" altLang="en-US" sz="2400">
              <a:ea typeface="ヒラギノ角ゴ Pro W3" pitchFamily="-16" charset="-128"/>
            </a:endParaRPr>
          </a:p>
        </p:txBody>
      </p:sp>
      <p:sp>
        <p:nvSpPr>
          <p:cNvPr id="6147" name="Title 1"/>
          <p:cNvSpPr>
            <a:spLocks noGrp="1"/>
          </p:cNvSpPr>
          <p:nvPr>
            <p:ph type="title" idx="4294967295"/>
          </p:nvPr>
        </p:nvSpPr>
        <p:spPr>
          <a:xfrm>
            <a:off x="738188" y="816769"/>
            <a:ext cx="5850036" cy="307975"/>
          </a:xfrm>
        </p:spPr>
        <p:txBody>
          <a:bodyPr/>
          <a:lstStyle/>
          <a:p>
            <a:pPr lvl="0">
              <a:spcAft>
                <a:spcPts val="0"/>
              </a:spcAft>
            </a:pPr>
            <a:r>
              <a:rPr lang="en-GB" sz="2400" dirty="0" smtClean="0"/>
              <a:t>What have we learned from our previous risk monitoring products?</a:t>
            </a:r>
            <a:endParaRPr lang="en-GB" sz="2400" dirty="0"/>
          </a:p>
        </p:txBody>
      </p:sp>
      <p:sp>
        <p:nvSpPr>
          <p:cNvPr id="6148" name="Slide Number Placeholder 2"/>
          <p:cNvSpPr txBox="1">
            <a:spLocks/>
          </p:cNvSpPr>
          <p:nvPr/>
        </p:nvSpPr>
        <p:spPr bwMode="auto">
          <a:xfrm>
            <a:off x="6821488"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ct val="60000"/>
              </a:spcBef>
              <a:buClr>
                <a:srgbClr val="5F2861"/>
              </a:buClr>
              <a:buSzPct val="120000"/>
              <a:defRPr sz="2000">
                <a:solidFill>
                  <a:schemeClr val="tx1"/>
                </a:solidFill>
                <a:latin typeface="Arial" charset="0"/>
                <a:ea typeface="MS PGothic" pitchFamily="34" charset="-128"/>
              </a:defRPr>
            </a:lvl1pPr>
            <a:lvl2pPr marL="700088" indent="-258763">
              <a:lnSpc>
                <a:spcPct val="90000"/>
              </a:lnSpc>
              <a:spcBef>
                <a:spcPct val="50000"/>
              </a:spcBef>
              <a:buClr>
                <a:srgbClr val="5F2861"/>
              </a:buClr>
              <a:buSzPct val="120000"/>
              <a:buChar char="•"/>
              <a:defRPr sz="2000">
                <a:solidFill>
                  <a:schemeClr val="tx1"/>
                </a:solidFill>
                <a:latin typeface="Arial" charset="0"/>
                <a:ea typeface="MS PGothic" pitchFamily="34" charset="-128"/>
              </a:defRPr>
            </a:lvl2pPr>
            <a:lvl3pPr marL="1162050" indent="-282575">
              <a:lnSpc>
                <a:spcPct val="90000"/>
              </a:lnSpc>
              <a:spcBef>
                <a:spcPct val="50000"/>
              </a:spcBef>
              <a:buFont typeface="Arial" charset="0"/>
              <a:buChar char="-"/>
              <a:defRPr sz="2000">
                <a:solidFill>
                  <a:schemeClr val="tx1"/>
                </a:solidFill>
                <a:latin typeface="Arial" charset="0"/>
                <a:ea typeface="MS PGothic" pitchFamily="34" charset="-128"/>
              </a:defRPr>
            </a:lvl3pPr>
            <a:lvl4pPr marL="1627188" indent="-285750">
              <a:lnSpc>
                <a:spcPct val="90000"/>
              </a:lnSpc>
              <a:spcBef>
                <a:spcPct val="50000"/>
              </a:spcBef>
              <a:buFont typeface="Wingdings 2" pitchFamily="18" charset="2"/>
              <a:buChar char=""/>
              <a:defRPr sz="2000">
                <a:solidFill>
                  <a:schemeClr val="tx1"/>
                </a:solidFill>
                <a:latin typeface="Arial" charset="0"/>
                <a:ea typeface="MS PGothic" pitchFamily="34" charset="-128"/>
              </a:defRPr>
            </a:lvl4pPr>
            <a:lvl5pPr marL="2087563" indent="-280988">
              <a:lnSpc>
                <a:spcPct val="90000"/>
              </a:lnSpc>
              <a:spcBef>
                <a:spcPct val="50000"/>
              </a:spcBef>
              <a:buFont typeface="Wingdings 2" pitchFamily="18" charset="2"/>
              <a:buChar char=""/>
              <a:defRPr sz="2000">
                <a:solidFill>
                  <a:schemeClr val="tx1"/>
                </a:solidFill>
                <a:latin typeface="Arial" charset="0"/>
                <a:ea typeface="MS PGothic" pitchFamily="34" charset="-128"/>
              </a:defRPr>
            </a:lvl5pPr>
            <a:lvl6pPr marL="2544763" indent="-280988"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MS PGothic" pitchFamily="34" charset="-128"/>
              </a:defRPr>
            </a:lvl6pPr>
            <a:lvl7pPr marL="3001963" indent="-280988"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MS PGothic" pitchFamily="34" charset="-128"/>
              </a:defRPr>
            </a:lvl7pPr>
            <a:lvl8pPr marL="3459163" indent="-280988"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MS PGothic" pitchFamily="34" charset="-128"/>
              </a:defRPr>
            </a:lvl8pPr>
            <a:lvl9pPr marL="3916363" indent="-280988"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MS PGothic" pitchFamily="34" charset="-128"/>
              </a:defRPr>
            </a:lvl9pPr>
          </a:lstStyle>
          <a:p>
            <a:pPr algn="r">
              <a:lnSpc>
                <a:spcPct val="100000"/>
              </a:lnSpc>
              <a:spcBef>
                <a:spcPct val="0"/>
              </a:spcBef>
              <a:buClrTx/>
              <a:buSzTx/>
            </a:pPr>
            <a:fld id="{8F98558B-0F71-42FA-A946-CC6C4B05D474}" type="slidenum">
              <a:rPr lang="en-US" altLang="en-US" sz="900">
                <a:solidFill>
                  <a:srgbClr val="000000"/>
                </a:solidFill>
                <a:ea typeface="ヒラギノ角ゴ Pro W3" pitchFamily="-16" charset="-128"/>
              </a:rPr>
              <a:pPr algn="r">
                <a:lnSpc>
                  <a:spcPct val="100000"/>
                </a:lnSpc>
                <a:spcBef>
                  <a:spcPct val="0"/>
                </a:spcBef>
                <a:buClrTx/>
                <a:buSzTx/>
              </a:pPr>
              <a:t>9</a:t>
            </a:fld>
            <a:endParaRPr lang="en-US" altLang="en-US" sz="900">
              <a:solidFill>
                <a:srgbClr val="6D2E69"/>
              </a:solidFill>
              <a:ea typeface="ヒラギノ角ゴ Pro W3" pitchFamily="-16" charset="-128"/>
            </a:endParaRPr>
          </a:p>
        </p:txBody>
      </p:sp>
      <p:graphicFrame>
        <p:nvGraphicFramePr>
          <p:cNvPr id="7" name="Diagram 6"/>
          <p:cNvGraphicFramePr/>
          <p:nvPr>
            <p:extLst>
              <p:ext uri="{D42A27DB-BD31-4B8C-83A1-F6EECF244321}">
                <p14:modId xmlns:p14="http://schemas.microsoft.com/office/powerpoint/2010/main" val="3396736359"/>
              </p:ext>
            </p:extLst>
          </p:nvPr>
        </p:nvGraphicFramePr>
        <p:xfrm>
          <a:off x="539552" y="2204864"/>
          <a:ext cx="8186936" cy="3384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82695339"/>
      </p:ext>
    </p:extLst>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AME" val="Moon"/>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heme/theme1.xml><?xml version="1.0" encoding="utf-8"?>
<a:theme xmlns:a="http://schemas.openxmlformats.org/drawingml/2006/main" name="20205_CQC_Template">
  <a:themeElements>
    <a:clrScheme name="20205_CQ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0205_CQC_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16" charset="-128"/>
          </a:defRPr>
        </a:defPPr>
      </a:lstStyle>
    </a:lnDef>
  </a:objectDefaults>
  <a:extraClrSchemeLst>
    <a:extraClrScheme>
      <a:clrScheme name="20205_CQ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0205_CQ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0205_CQ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0205_CQ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0205_CQ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0205_CQ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0205_CQC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0205_CQ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0205_CQ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0205_CQ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0205_CQ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0205_CQ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CQC">
  <a:themeElements>
    <a:clrScheme name="Current">
      <a:dk1>
        <a:srgbClr val="000000"/>
      </a:dk1>
      <a:lt1>
        <a:srgbClr val="FFFFFF"/>
      </a:lt1>
      <a:dk2>
        <a:srgbClr val="651863"/>
      </a:dk2>
      <a:lt2>
        <a:srgbClr val="FFFFFF"/>
      </a:lt2>
      <a:accent1>
        <a:srgbClr val="E6E6E6"/>
      </a:accent1>
      <a:accent2>
        <a:srgbClr val="D2B6D3"/>
      </a:accent2>
      <a:accent3>
        <a:srgbClr val="9E63A3"/>
      </a:accent3>
      <a:accent4>
        <a:srgbClr val="754277"/>
      </a:accent4>
      <a:accent5>
        <a:srgbClr val="FF6600"/>
      </a:accent5>
      <a:accent6>
        <a:srgbClr val="808080"/>
      </a:accent6>
      <a:hlink>
        <a:srgbClr val="9E63A3"/>
      </a:hlink>
      <a:folHlink>
        <a:srgbClr val="754277"/>
      </a:folHlink>
    </a:clrScheme>
    <a:fontScheme name="McKJapanes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QC_powerpoint template 1">
        <a:dk1>
          <a:srgbClr val="000000"/>
        </a:dk1>
        <a:lt1>
          <a:srgbClr val="FFFFFF"/>
        </a:lt1>
        <a:dk2>
          <a:srgbClr val="651863"/>
        </a:dk2>
        <a:lt2>
          <a:srgbClr val="FFFFFF"/>
        </a:lt2>
        <a:accent1>
          <a:srgbClr val="E6E6E6"/>
        </a:accent1>
        <a:accent2>
          <a:srgbClr val="D2B6D3"/>
        </a:accent2>
        <a:accent3>
          <a:srgbClr val="FFFFFF"/>
        </a:accent3>
        <a:accent4>
          <a:srgbClr val="000000"/>
        </a:accent4>
        <a:accent5>
          <a:srgbClr val="F0F0F0"/>
        </a:accent5>
        <a:accent6>
          <a:srgbClr val="BEA5BF"/>
        </a:accent6>
        <a:hlink>
          <a:srgbClr val="9E63A3"/>
        </a:hlink>
        <a:folHlink>
          <a:srgbClr val="75427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17540</TotalTime>
  <Words>2380</Words>
  <Application>Microsoft Office PowerPoint</Application>
  <PresentationFormat>On-screen Show (4:3)</PresentationFormat>
  <Paragraphs>239</Paragraphs>
  <Slides>18</Slides>
  <Notes>9</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1" baseType="lpstr">
      <vt:lpstr>20205_CQC_Template</vt:lpstr>
      <vt:lpstr>5_CQC</vt:lpstr>
      <vt:lpstr>think-cell Slide</vt:lpstr>
      <vt:lpstr>Risk indicators for monitoring quality  EPSO September 2016       </vt:lpstr>
      <vt:lpstr>Our next strategy at a glance </vt:lpstr>
      <vt:lpstr>What do we mean by ‘delivering an intelligence-driven approach to regulation?</vt:lpstr>
      <vt:lpstr>What does this mean for our risk monitoring products?</vt:lpstr>
      <vt:lpstr>CQC Insight will replace Intelligent Monitoring</vt:lpstr>
      <vt:lpstr>Questions that CQC Insight is seeking to answer</vt:lpstr>
      <vt:lpstr>How will CQC Insight develop over time?</vt:lpstr>
      <vt:lpstr>How will CQC Insight develop over time?</vt:lpstr>
      <vt:lpstr>What have we learned from our previous risk monitoring products?</vt:lpstr>
      <vt:lpstr>NHS Acute Intelligent Monitoring: Key learning from evaluation</vt:lpstr>
      <vt:lpstr>NHS Acute Intelligent Monitoring: New composite indicator</vt:lpstr>
      <vt:lpstr>GP Intelligent Monitoring showed the link between ratings and quantitative data … and also the limitations</vt:lpstr>
      <vt:lpstr>GP Intelligent Monitoring: Key learning from evaluation</vt:lpstr>
      <vt:lpstr>ASC Intelligent Monitoring showed a similar picture to the GP results</vt:lpstr>
      <vt:lpstr>ASC Intelligent Monitoring: Key learning from evaluation</vt:lpstr>
      <vt:lpstr>The Outlier programme is a success and will be a core part of CQC Insight</vt:lpstr>
      <vt:lpstr>New data sources being explored for use in identifying outliers</vt:lpstr>
      <vt:lpstr>Summary</vt:lpstr>
    </vt:vector>
  </TitlesOfParts>
  <Company>IMS3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Definition Sheet template</dc:title>
  <dc:creator>Lane, David</dc:creator>
  <cp:lastModifiedBy>Owen, Liz</cp:lastModifiedBy>
  <cp:revision>523</cp:revision>
  <cp:lastPrinted>2016-04-17T18:46:39Z</cp:lastPrinted>
  <dcterms:created xsi:type="dcterms:W3CDTF">2014-11-24T12:19:22Z</dcterms:created>
  <dcterms:modified xsi:type="dcterms:W3CDTF">2016-09-21T09:13:40Z</dcterms:modified>
</cp:coreProperties>
</file>