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7" r:id="rId3"/>
    <p:sldId id="312" r:id="rId4"/>
    <p:sldId id="261" r:id="rId5"/>
    <p:sldId id="275" r:id="rId6"/>
    <p:sldId id="306" r:id="rId7"/>
    <p:sldId id="295" r:id="rId8"/>
    <p:sldId id="292" r:id="rId9"/>
    <p:sldId id="293" r:id="rId10"/>
    <p:sldId id="294" r:id="rId11"/>
    <p:sldId id="309" r:id="rId12"/>
    <p:sldId id="308" r:id="rId13"/>
    <p:sldId id="313" r:id="rId14"/>
    <p:sldId id="310" r:id="rId15"/>
    <p:sldId id="311" r:id="rId16"/>
    <p:sldId id="305" r:id="rId17"/>
    <p:sldId id="307" r:id="rId18"/>
    <p:sldId id="315" r:id="rId19"/>
    <p:sldId id="303" r:id="rId20"/>
    <p:sldId id="304" r:id="rId21"/>
    <p:sldId id="314" r:id="rId22"/>
    <p:sldId id="280" r:id="rId2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E90AE-68F0-474E-9F66-3418D3D9DDF6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285F-9230-4CAC-9AFD-B091E46851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5075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15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614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421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23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04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64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3411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05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535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424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7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AF9F2-D6C4-41A0-8F0D-F29F1702F9FF}" type="datetimeFigureOut">
              <a:rPr lang="nl-NL" smtClean="0"/>
              <a:t>31-5-2016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02BC6-9D5C-45C9-B7C4-05048922F8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86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77788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Norms and Standards for eHealth (</a:t>
            </a:r>
            <a:r>
              <a:rPr lang="en-US" b="1" dirty="0" err="1"/>
              <a:t>Standardisation</a:t>
            </a:r>
            <a:r>
              <a:rPr lang="en-US" b="1" dirty="0"/>
              <a:t> and Certification</a:t>
            </a:r>
            <a:r>
              <a:rPr lang="en-US" b="1" dirty="0" smtClean="0"/>
              <a:t>)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971600" y="5157192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W.J. Meijer</a:t>
            </a:r>
          </a:p>
          <a:p>
            <a:r>
              <a:rPr lang="nl-NL" sz="2400" dirty="0" err="1" smtClean="0"/>
              <a:t>Quality</a:t>
            </a:r>
            <a:r>
              <a:rPr lang="nl-NL" sz="2400" dirty="0" smtClean="0"/>
              <a:t> Assurance E health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971600" y="34290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EPSO Conference</a:t>
            </a:r>
          </a:p>
          <a:p>
            <a:r>
              <a:rPr lang="nl-NL" sz="2400" dirty="0" smtClean="0"/>
              <a:t>2  </a:t>
            </a:r>
            <a:r>
              <a:rPr lang="nl-NL" sz="2400" dirty="0" err="1" smtClean="0"/>
              <a:t>June</a:t>
            </a:r>
            <a:r>
              <a:rPr lang="nl-NL" sz="2400" dirty="0" smtClean="0"/>
              <a:t> 2016</a:t>
            </a:r>
            <a:endParaRPr lang="nl-NL" sz="2400" dirty="0"/>
          </a:p>
        </p:txBody>
      </p:sp>
      <p:pic>
        <p:nvPicPr>
          <p:cNvPr id="7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96361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269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91128" cy="57606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nl-NL" sz="2000" dirty="0" err="1" smtClean="0"/>
              <a:t>Requirements</a:t>
            </a:r>
            <a:r>
              <a:rPr lang="nl-NL" sz="2000" dirty="0" smtClean="0"/>
              <a:t> </a:t>
            </a:r>
            <a:r>
              <a:rPr lang="nl-NL" sz="2000" dirty="0" err="1" smtClean="0"/>
              <a:t>regarding</a:t>
            </a:r>
            <a:r>
              <a:rPr lang="nl-NL" sz="2000" dirty="0" smtClean="0"/>
              <a:t> </a:t>
            </a:r>
            <a:r>
              <a:rPr lang="nl-NL" sz="2000" dirty="0" err="1" smtClean="0"/>
              <a:t>healthcare</a:t>
            </a:r>
            <a:r>
              <a:rPr lang="nl-NL" sz="2000" dirty="0" smtClean="0"/>
              <a:t> </a:t>
            </a:r>
            <a:r>
              <a:rPr lang="nl-NL" sz="2000" dirty="0" err="1" smtClean="0"/>
              <a:t>process</a:t>
            </a:r>
            <a:r>
              <a:rPr lang="nl-NL" sz="2000" dirty="0" smtClean="0"/>
              <a:t> </a:t>
            </a:r>
            <a:r>
              <a:rPr lang="nl-NL" sz="2000" dirty="0" err="1" smtClean="0"/>
              <a:t>and</a:t>
            </a:r>
            <a:r>
              <a:rPr lang="nl-NL" sz="2000" dirty="0" smtClean="0"/>
              <a:t> information</a:t>
            </a:r>
            <a:endParaRPr lang="nl-NL" sz="2000" dirty="0">
              <a:solidFill>
                <a:srgbClr val="FF0000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107504" y="3588880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Applications</a:t>
            </a:r>
            <a:endParaRPr lang="nl-NL" dirty="0"/>
          </a:p>
        </p:txBody>
      </p:sp>
      <p:sp>
        <p:nvSpPr>
          <p:cNvPr id="81" name="Tekstvak 80"/>
          <p:cNvSpPr txBox="1"/>
          <p:nvPr/>
        </p:nvSpPr>
        <p:spPr>
          <a:xfrm>
            <a:off x="72194" y="5014917"/>
            <a:ext cx="161816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IT-</a:t>
            </a:r>
            <a:r>
              <a:rPr lang="nl-NL" dirty="0" err="1" smtClean="0"/>
              <a:t>infrastructure</a:t>
            </a:r>
            <a:endParaRPr lang="nl-NL" dirty="0"/>
          </a:p>
        </p:txBody>
      </p:sp>
      <p:sp>
        <p:nvSpPr>
          <p:cNvPr id="96" name="Tekstvak 95"/>
          <p:cNvSpPr txBox="1"/>
          <p:nvPr/>
        </p:nvSpPr>
        <p:spPr>
          <a:xfrm>
            <a:off x="2267744" y="3203684"/>
            <a:ext cx="20162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Software life  </a:t>
            </a:r>
            <a:r>
              <a:rPr lang="nl-NL" dirty="0" err="1" smtClean="0"/>
              <a:t>cycle</a:t>
            </a:r>
            <a:endParaRPr lang="nl-NL" dirty="0"/>
          </a:p>
        </p:txBody>
      </p:sp>
      <p:cxnSp>
        <p:nvCxnSpPr>
          <p:cNvPr id="98" name="Rechte verbindingslijn met pijl 97"/>
          <p:cNvCxnSpPr>
            <a:stCxn id="7" idx="3"/>
            <a:endCxn id="96" idx="1"/>
          </p:cNvCxnSpPr>
          <p:nvPr/>
        </p:nvCxnSpPr>
        <p:spPr>
          <a:xfrm flipV="1">
            <a:off x="1547664" y="3388350"/>
            <a:ext cx="720080" cy="38519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2168563" y="5014917"/>
            <a:ext cx="237626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If</a:t>
            </a:r>
            <a:r>
              <a:rPr lang="nl-NL" dirty="0" smtClean="0"/>
              <a:t> a </a:t>
            </a:r>
            <a:r>
              <a:rPr lang="nl-NL" dirty="0" err="1" smtClean="0"/>
              <a:t>medical</a:t>
            </a:r>
            <a:r>
              <a:rPr lang="nl-NL" dirty="0" smtClean="0"/>
              <a:t> device is </a:t>
            </a:r>
            <a:r>
              <a:rPr lang="nl-NL" dirty="0" err="1" smtClean="0"/>
              <a:t>involved</a:t>
            </a:r>
            <a:endParaRPr lang="nl-NL" dirty="0"/>
          </a:p>
        </p:txBody>
      </p:sp>
      <p:sp>
        <p:nvSpPr>
          <p:cNvPr id="32" name="Tekstvak 31"/>
          <p:cNvSpPr txBox="1"/>
          <p:nvPr/>
        </p:nvSpPr>
        <p:spPr>
          <a:xfrm>
            <a:off x="5067336" y="4915034"/>
            <a:ext cx="382514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u="sng" dirty="0" smtClean="0"/>
              <a:t>European </a:t>
            </a:r>
            <a:r>
              <a:rPr lang="nl-NL" b="1" u="sng" dirty="0" err="1" smtClean="0"/>
              <a:t>Medical</a:t>
            </a:r>
            <a:r>
              <a:rPr lang="nl-NL" b="1" u="sng" dirty="0" smtClean="0"/>
              <a:t> Device Directive</a:t>
            </a:r>
            <a:endParaRPr lang="nl-NL" b="1" u="sng" dirty="0"/>
          </a:p>
          <a:p>
            <a:endParaRPr lang="nl-NL" i="1" dirty="0" smtClean="0"/>
          </a:p>
          <a:p>
            <a:r>
              <a:rPr lang="nl-NL" i="1" dirty="0" err="1" smtClean="0"/>
              <a:t>Quality</a:t>
            </a:r>
            <a:r>
              <a:rPr lang="nl-NL" i="1" dirty="0" smtClean="0"/>
              <a:t>, </a:t>
            </a:r>
            <a:r>
              <a:rPr lang="nl-NL" i="1" dirty="0" err="1" smtClean="0"/>
              <a:t>manufacturer</a:t>
            </a:r>
            <a:r>
              <a:rPr lang="nl-NL" b="1" dirty="0" err="1" smtClean="0">
                <a:sym typeface="Wingdings" panose="05000000000000000000" pitchFamily="2" charset="2"/>
              </a:rPr>
              <a:t>ISO</a:t>
            </a:r>
            <a:r>
              <a:rPr lang="nl-NL" b="1" dirty="0" smtClean="0">
                <a:sym typeface="Wingdings" panose="05000000000000000000" pitchFamily="2" charset="2"/>
              </a:rPr>
              <a:t> </a:t>
            </a:r>
            <a:r>
              <a:rPr lang="nl-NL" b="1" dirty="0">
                <a:sym typeface="Wingdings" panose="05000000000000000000" pitchFamily="2" charset="2"/>
              </a:rPr>
              <a:t>13485</a:t>
            </a:r>
            <a:endParaRPr lang="nl-NL" b="1" dirty="0"/>
          </a:p>
          <a:p>
            <a:r>
              <a:rPr lang="nl-NL" i="1" dirty="0" smtClean="0"/>
              <a:t>Risk management:</a:t>
            </a:r>
            <a:r>
              <a:rPr lang="nl-NL" b="1" dirty="0" smtClean="0"/>
              <a:t> </a:t>
            </a:r>
            <a:r>
              <a:rPr lang="nl-NL" b="1" dirty="0"/>
              <a:t>ISO 14971</a:t>
            </a:r>
          </a:p>
        </p:txBody>
      </p:sp>
      <p:cxnSp>
        <p:nvCxnSpPr>
          <p:cNvPr id="33" name="Rechte verbindingslijn met pijl 32"/>
          <p:cNvCxnSpPr>
            <a:stCxn id="31" idx="3"/>
          </p:cNvCxnSpPr>
          <p:nvPr/>
        </p:nvCxnSpPr>
        <p:spPr>
          <a:xfrm>
            <a:off x="4544826" y="5338083"/>
            <a:ext cx="53247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/>
          <p:cNvCxnSpPr>
            <a:stCxn id="7" idx="3"/>
            <a:endCxn id="31" idx="1"/>
          </p:cNvCxnSpPr>
          <p:nvPr/>
        </p:nvCxnSpPr>
        <p:spPr>
          <a:xfrm>
            <a:off x="1547664" y="3773546"/>
            <a:ext cx="620899" cy="15645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>
            <a:stCxn id="81" idx="3"/>
            <a:endCxn id="31" idx="1"/>
          </p:cNvCxnSpPr>
          <p:nvPr/>
        </p:nvCxnSpPr>
        <p:spPr>
          <a:xfrm>
            <a:off x="1690361" y="5338083"/>
            <a:ext cx="47820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kstvak 59"/>
          <p:cNvSpPr txBox="1"/>
          <p:nvPr/>
        </p:nvSpPr>
        <p:spPr>
          <a:xfrm>
            <a:off x="5076056" y="3203684"/>
            <a:ext cx="23762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smtClean="0"/>
              <a:t>ISO 62304</a:t>
            </a:r>
            <a:endParaRPr lang="nl-NL" b="1" dirty="0"/>
          </a:p>
        </p:txBody>
      </p:sp>
      <p:cxnSp>
        <p:nvCxnSpPr>
          <p:cNvPr id="44" name="Rechte verbindingslijn met pijl 43"/>
          <p:cNvCxnSpPr>
            <a:stCxn id="96" idx="3"/>
            <a:endCxn id="60" idx="1"/>
          </p:cNvCxnSpPr>
          <p:nvPr/>
        </p:nvCxnSpPr>
        <p:spPr>
          <a:xfrm>
            <a:off x="4283968" y="3388350"/>
            <a:ext cx="7920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/>
          <p:cNvSpPr txBox="1"/>
          <p:nvPr/>
        </p:nvSpPr>
        <p:spPr>
          <a:xfrm>
            <a:off x="2181281" y="3986480"/>
            <a:ext cx="2304255" cy="378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Informatiebeveiliging</a:t>
            </a:r>
            <a:endParaRPr lang="nl-NL" dirty="0"/>
          </a:p>
        </p:txBody>
      </p:sp>
      <p:cxnSp>
        <p:nvCxnSpPr>
          <p:cNvPr id="6" name="Rechte verbindingslijn met pijl 5"/>
          <p:cNvCxnSpPr>
            <a:stCxn id="7" idx="3"/>
            <a:endCxn id="15" idx="1"/>
          </p:cNvCxnSpPr>
          <p:nvPr/>
        </p:nvCxnSpPr>
        <p:spPr>
          <a:xfrm>
            <a:off x="1547664" y="3773546"/>
            <a:ext cx="633617" cy="40224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>
            <a:stCxn id="81" idx="3"/>
            <a:endCxn id="15" idx="1"/>
          </p:cNvCxnSpPr>
          <p:nvPr/>
        </p:nvCxnSpPr>
        <p:spPr>
          <a:xfrm flipV="1">
            <a:off x="1690361" y="4175792"/>
            <a:ext cx="490920" cy="116229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5077301" y="4005064"/>
            <a:ext cx="23750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u="sng" dirty="0" smtClean="0"/>
              <a:t>ISO 27001</a:t>
            </a:r>
            <a:endParaRPr lang="nl-NL" u="sng" dirty="0"/>
          </a:p>
        </p:txBody>
      </p:sp>
      <p:cxnSp>
        <p:nvCxnSpPr>
          <p:cNvPr id="13" name="Rechte verbindingslijn met pijl 12"/>
          <p:cNvCxnSpPr>
            <a:stCxn id="15" idx="3"/>
            <a:endCxn id="21" idx="1"/>
          </p:cNvCxnSpPr>
          <p:nvPr/>
        </p:nvCxnSpPr>
        <p:spPr>
          <a:xfrm>
            <a:off x="4485536" y="4175792"/>
            <a:ext cx="591765" cy="1393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JL-OMLAAG 18"/>
          <p:cNvSpPr/>
          <p:nvPr/>
        </p:nvSpPr>
        <p:spPr>
          <a:xfrm flipV="1">
            <a:off x="395505" y="3958211"/>
            <a:ext cx="648103" cy="819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0" name="Tekstvak 19"/>
          <p:cNvSpPr txBox="1"/>
          <p:nvPr/>
        </p:nvSpPr>
        <p:spPr>
          <a:xfrm>
            <a:off x="130418" y="2339588"/>
            <a:ext cx="14172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Information</a:t>
            </a:r>
            <a:endParaRPr lang="nl-NL" dirty="0"/>
          </a:p>
        </p:txBody>
      </p:sp>
      <p:sp>
        <p:nvSpPr>
          <p:cNvPr id="22" name="PIJL-OMLAAG 21"/>
          <p:cNvSpPr/>
          <p:nvPr/>
        </p:nvSpPr>
        <p:spPr>
          <a:xfrm flipV="1">
            <a:off x="503718" y="2818673"/>
            <a:ext cx="539890" cy="682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183326" y="910461"/>
            <a:ext cx="139590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Care </a:t>
            </a:r>
            <a:r>
              <a:rPr lang="nl-NL" dirty="0" err="1" smtClean="0"/>
              <a:t>processes</a:t>
            </a:r>
            <a:endParaRPr lang="nl-NL" dirty="0"/>
          </a:p>
        </p:txBody>
      </p:sp>
      <p:sp>
        <p:nvSpPr>
          <p:cNvPr id="24" name="PIJL-OMLAAG 23"/>
          <p:cNvSpPr/>
          <p:nvPr/>
        </p:nvSpPr>
        <p:spPr>
          <a:xfrm flipV="1">
            <a:off x="475969" y="1628799"/>
            <a:ext cx="539890" cy="6018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359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099" y="188640"/>
            <a:ext cx="8229600" cy="136815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 smtClean="0"/>
              <a:t>The NEN-</a:t>
            </a:r>
            <a:r>
              <a:rPr lang="nl-NL" dirty="0" err="1" smtClean="0"/>
              <a:t>application</a:t>
            </a:r>
            <a:r>
              <a:rPr lang="nl-NL" dirty="0" smtClean="0"/>
              <a:t> guide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648226" y="2292355"/>
            <a:ext cx="8064895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Approach: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 smtClean="0"/>
              <a:t>Comprehensive, </a:t>
            </a:r>
            <a:r>
              <a:rPr lang="nl-NL" sz="4000" dirty="0" err="1" smtClean="0"/>
              <a:t>covering</a:t>
            </a:r>
            <a:r>
              <a:rPr lang="nl-NL" sz="4000" dirty="0" smtClean="0"/>
              <a:t> </a:t>
            </a:r>
            <a:r>
              <a:rPr lang="nl-NL" sz="4000" dirty="0" err="1" smtClean="0"/>
              <a:t>safety</a:t>
            </a:r>
            <a:r>
              <a:rPr lang="nl-NL" sz="4000" dirty="0" smtClean="0"/>
              <a:t> </a:t>
            </a:r>
            <a:r>
              <a:rPr lang="nl-NL" sz="4000" dirty="0" err="1" smtClean="0"/>
              <a:t>and</a:t>
            </a:r>
            <a:r>
              <a:rPr lang="nl-NL" sz="4000" dirty="0" smtClean="0"/>
              <a:t> </a:t>
            </a:r>
            <a:r>
              <a:rPr lang="nl-NL" sz="4000" dirty="0" err="1" smtClean="0"/>
              <a:t>quality</a:t>
            </a:r>
            <a:r>
              <a:rPr lang="nl-NL" sz="4000" dirty="0" smtClean="0"/>
              <a:t> of </a:t>
            </a:r>
            <a:r>
              <a:rPr lang="nl-NL" sz="4000" dirty="0" err="1" smtClean="0"/>
              <a:t>E-health</a:t>
            </a:r>
            <a:r>
              <a:rPr lang="nl-NL" sz="4000" dirty="0" smtClean="0"/>
              <a:t> </a:t>
            </a:r>
            <a:r>
              <a:rPr lang="nl-NL" sz="4000" dirty="0" err="1" smtClean="0"/>
              <a:t>by</a:t>
            </a:r>
            <a:r>
              <a:rPr lang="nl-NL" sz="4000" dirty="0" smtClean="0"/>
              <a:t> </a:t>
            </a:r>
            <a:r>
              <a:rPr lang="nl-NL" sz="4000" dirty="0" err="1" smtClean="0"/>
              <a:t>norms</a:t>
            </a:r>
            <a:endParaRPr lang="nl-NL" sz="4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 err="1" smtClean="0"/>
              <a:t>Practice-driven</a:t>
            </a:r>
            <a:endParaRPr lang="nl-NL" sz="4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 err="1" smtClean="0"/>
              <a:t>Use</a:t>
            </a:r>
            <a:r>
              <a:rPr lang="nl-NL" sz="4000" dirty="0" smtClean="0"/>
              <a:t> cases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1011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099" y="188640"/>
            <a:ext cx="8229600" cy="136815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nl-NL" dirty="0" smtClean="0"/>
              <a:t>The NEN-program ‘Safety of E health </a:t>
            </a:r>
            <a:r>
              <a:rPr lang="nl-NL" dirty="0" err="1" smtClean="0"/>
              <a:t>through</a:t>
            </a:r>
            <a:r>
              <a:rPr lang="nl-NL" dirty="0" smtClean="0"/>
              <a:t> </a:t>
            </a:r>
            <a:r>
              <a:rPr lang="nl-NL" dirty="0" err="1" smtClean="0"/>
              <a:t>norms</a:t>
            </a:r>
            <a:r>
              <a:rPr lang="nl-NL" dirty="0" smtClean="0"/>
              <a:t>’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73819" y="1916832"/>
            <a:ext cx="80746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err="1" smtClean="0"/>
              <a:t>Two</a:t>
            </a:r>
            <a:r>
              <a:rPr lang="nl-NL" sz="4000" dirty="0" smtClean="0"/>
              <a:t> </a:t>
            </a:r>
            <a:r>
              <a:rPr lang="nl-NL" sz="4000" dirty="0" err="1" smtClean="0"/>
              <a:t>parts</a:t>
            </a:r>
            <a:r>
              <a:rPr lang="nl-NL" sz="4000" dirty="0" smtClean="0"/>
              <a:t>:</a:t>
            </a:r>
          </a:p>
          <a:p>
            <a:pPr marL="742950" indent="-742950">
              <a:buFont typeface="+mj-lt"/>
              <a:buAutoNum type="arabicPeriod"/>
            </a:pPr>
            <a:r>
              <a:rPr lang="nl-NL" sz="4000" dirty="0" smtClean="0"/>
              <a:t>A </a:t>
            </a:r>
            <a:r>
              <a:rPr lang="nl-NL" sz="4000" dirty="0" err="1" smtClean="0"/>
              <a:t>selection</a:t>
            </a:r>
            <a:r>
              <a:rPr lang="nl-NL" sz="4000" dirty="0" smtClean="0"/>
              <a:t> guide  </a:t>
            </a:r>
            <a:r>
              <a:rPr lang="nl-NL" sz="4000" dirty="0" err="1" smtClean="0"/>
              <a:t>to</a:t>
            </a:r>
            <a:r>
              <a:rPr lang="nl-NL" sz="4000" dirty="0" smtClean="0"/>
              <a:t> </a:t>
            </a:r>
            <a:r>
              <a:rPr lang="nl-NL" sz="4000" dirty="0" err="1" smtClean="0"/>
              <a:t>find</a:t>
            </a:r>
            <a:r>
              <a:rPr lang="nl-NL" sz="4000" dirty="0" smtClean="0"/>
              <a:t> </a:t>
            </a:r>
            <a:r>
              <a:rPr lang="nl-NL" sz="4000" dirty="0" err="1" smtClean="0"/>
              <a:t>the</a:t>
            </a:r>
            <a:r>
              <a:rPr lang="nl-NL" sz="4000" dirty="0" smtClean="0"/>
              <a:t> relevant </a:t>
            </a:r>
            <a:r>
              <a:rPr lang="nl-NL" sz="4000" dirty="0" err="1" smtClean="0"/>
              <a:t>norms</a:t>
            </a:r>
            <a:endParaRPr lang="nl-NL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nl-NL" sz="4000" dirty="0" smtClean="0"/>
              <a:t>An </a:t>
            </a:r>
            <a:r>
              <a:rPr lang="nl-NL" sz="4000" dirty="0" err="1" smtClean="0"/>
              <a:t>application</a:t>
            </a:r>
            <a:r>
              <a:rPr lang="nl-NL" sz="4000" dirty="0" smtClean="0"/>
              <a:t> guide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26962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064896" cy="42484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 smtClean="0"/>
              <a:t>5. </a:t>
            </a:r>
            <a:r>
              <a:rPr lang="nl-NL" dirty="0" err="1" smtClean="0"/>
              <a:t>Certification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40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8125"/>
            <a:ext cx="8229600" cy="1143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nl-NL" dirty="0" smtClean="0"/>
              <a:t>The </a:t>
            </a:r>
            <a:r>
              <a:rPr lang="nl-NL" dirty="0" err="1" smtClean="0"/>
              <a:t>significance</a:t>
            </a:r>
            <a:r>
              <a:rPr lang="nl-NL" dirty="0" smtClean="0"/>
              <a:t> of </a:t>
            </a:r>
            <a:r>
              <a:rPr lang="nl-NL" dirty="0" err="1" smtClean="0"/>
              <a:t>certification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vak 5"/>
          <p:cNvSpPr txBox="1"/>
          <p:nvPr/>
        </p:nvSpPr>
        <p:spPr>
          <a:xfrm>
            <a:off x="683569" y="1844824"/>
            <a:ext cx="7200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err="1" smtClean="0"/>
              <a:t>Certification</a:t>
            </a:r>
            <a:r>
              <a:rPr lang="nl-NL" sz="3200" smtClean="0"/>
              <a:t> is</a:t>
            </a:r>
            <a:r>
              <a:rPr lang="nl-NL" sz="3200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smtClean="0"/>
              <a:t>An </a:t>
            </a:r>
            <a:r>
              <a:rPr lang="nl-NL" sz="3200" dirty="0" err="1" smtClean="0"/>
              <a:t>indispensable</a:t>
            </a:r>
            <a:r>
              <a:rPr lang="nl-NL" sz="3200" dirty="0" smtClean="0"/>
              <a:t> part of </a:t>
            </a:r>
            <a:r>
              <a:rPr lang="nl-NL" sz="3200" dirty="0" err="1" smtClean="0"/>
              <a:t>quality</a:t>
            </a:r>
            <a:r>
              <a:rPr lang="nl-NL" sz="3200" dirty="0" smtClean="0"/>
              <a:t> </a:t>
            </a:r>
            <a:r>
              <a:rPr lang="nl-NL" sz="3200" dirty="0" err="1" smtClean="0"/>
              <a:t>and</a:t>
            </a:r>
            <a:r>
              <a:rPr lang="nl-NL" sz="3200" dirty="0" smtClean="0"/>
              <a:t> </a:t>
            </a:r>
            <a:r>
              <a:rPr lang="nl-NL" sz="3200" dirty="0" err="1" smtClean="0"/>
              <a:t>safety</a:t>
            </a:r>
            <a:r>
              <a:rPr lang="nl-NL" sz="3200" dirty="0" smtClean="0"/>
              <a:t> </a:t>
            </a:r>
            <a:r>
              <a:rPr lang="nl-NL" sz="3200" dirty="0" err="1" smtClean="0"/>
              <a:t>improvement</a:t>
            </a:r>
            <a:endParaRPr lang="nl-NL" sz="3200" dirty="0" smtClean="0"/>
          </a:p>
          <a:p>
            <a:endParaRPr lang="nl-NL" sz="3200" dirty="0"/>
          </a:p>
          <a:p>
            <a:r>
              <a:rPr lang="nl-NL" sz="3200" dirty="0" smtClean="0"/>
              <a:t>An audit: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err="1" smtClean="0"/>
              <a:t>Provides</a:t>
            </a:r>
            <a:r>
              <a:rPr lang="nl-NL" sz="3200" dirty="0" smtClean="0"/>
              <a:t> a </a:t>
            </a:r>
            <a:r>
              <a:rPr lang="nl-NL" sz="3200" dirty="0" err="1" smtClean="0"/>
              <a:t>mirror</a:t>
            </a:r>
            <a:endParaRPr lang="nl-NL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err="1" smtClean="0"/>
              <a:t>Defines</a:t>
            </a:r>
            <a:r>
              <a:rPr lang="nl-NL" sz="3200" dirty="0" smtClean="0"/>
              <a:t> a </a:t>
            </a:r>
            <a:r>
              <a:rPr lang="nl-NL" sz="3200" dirty="0" err="1" smtClean="0"/>
              <a:t>milestone</a:t>
            </a:r>
            <a:endParaRPr lang="nl-NL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 err="1" smtClean="0"/>
              <a:t>Stimulates</a:t>
            </a:r>
            <a:r>
              <a:rPr lang="nl-NL" sz="3200" dirty="0" smtClean="0"/>
              <a:t> </a:t>
            </a:r>
            <a:r>
              <a:rPr lang="nl-NL" sz="3200" dirty="0" err="1" smtClean="0"/>
              <a:t>further</a:t>
            </a:r>
            <a:r>
              <a:rPr lang="nl-NL" sz="3200" dirty="0" smtClean="0"/>
              <a:t> </a:t>
            </a:r>
            <a:r>
              <a:rPr lang="nl-NL" sz="3200" dirty="0" err="1" smtClean="0"/>
              <a:t>improvement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70981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8125"/>
            <a:ext cx="8229600" cy="1143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 err="1" smtClean="0"/>
              <a:t>Standardization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certification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83569" y="3645024"/>
            <a:ext cx="165618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Standar-dization</a:t>
            </a:r>
            <a:endParaRPr lang="nl-NL" sz="2800" dirty="0"/>
          </a:p>
        </p:txBody>
      </p:sp>
      <p:sp>
        <p:nvSpPr>
          <p:cNvPr id="8" name="Tekstvak 7"/>
          <p:cNvSpPr txBox="1"/>
          <p:nvPr/>
        </p:nvSpPr>
        <p:spPr>
          <a:xfrm>
            <a:off x="3131840" y="3645024"/>
            <a:ext cx="162018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Require-ments</a:t>
            </a:r>
            <a:endParaRPr lang="nl-NL" sz="2800" dirty="0"/>
          </a:p>
        </p:txBody>
      </p:sp>
      <p:sp>
        <p:nvSpPr>
          <p:cNvPr id="9" name="Tekstvak 8"/>
          <p:cNvSpPr txBox="1"/>
          <p:nvPr/>
        </p:nvSpPr>
        <p:spPr>
          <a:xfrm>
            <a:off x="5004048" y="2348880"/>
            <a:ext cx="158417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E-health</a:t>
            </a:r>
            <a:endParaRPr lang="nl-NL" sz="2800" dirty="0"/>
          </a:p>
        </p:txBody>
      </p:sp>
      <p:sp>
        <p:nvSpPr>
          <p:cNvPr id="10" name="Tekstvak 9"/>
          <p:cNvSpPr txBox="1"/>
          <p:nvPr/>
        </p:nvSpPr>
        <p:spPr>
          <a:xfrm>
            <a:off x="7051362" y="3429579"/>
            <a:ext cx="162509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Certifi-cation</a:t>
            </a:r>
            <a:endParaRPr lang="nl-NL" sz="2800" dirty="0"/>
          </a:p>
        </p:txBody>
      </p:sp>
      <p:sp>
        <p:nvSpPr>
          <p:cNvPr id="11" name="Tekstvak 10"/>
          <p:cNvSpPr txBox="1"/>
          <p:nvPr/>
        </p:nvSpPr>
        <p:spPr>
          <a:xfrm>
            <a:off x="4788024" y="5471646"/>
            <a:ext cx="208823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Adjustments</a:t>
            </a:r>
            <a:endParaRPr lang="nl-NL" sz="2800" dirty="0"/>
          </a:p>
        </p:txBody>
      </p:sp>
      <p:cxnSp>
        <p:nvCxnSpPr>
          <p:cNvPr id="13" name="Rechte verbindingslijn met pijl 12"/>
          <p:cNvCxnSpPr>
            <a:stCxn id="5" idx="3"/>
            <a:endCxn id="8" idx="1"/>
          </p:cNvCxnSpPr>
          <p:nvPr/>
        </p:nvCxnSpPr>
        <p:spPr>
          <a:xfrm>
            <a:off x="2339752" y="4122078"/>
            <a:ext cx="79208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bogen verbindingslijn 14"/>
          <p:cNvCxnSpPr>
            <a:stCxn id="8" idx="0"/>
            <a:endCxn id="9" idx="1"/>
          </p:cNvCxnSpPr>
          <p:nvPr/>
        </p:nvCxnSpPr>
        <p:spPr>
          <a:xfrm rot="5400000" flipH="1" flipV="1">
            <a:off x="3955722" y="2596698"/>
            <a:ext cx="1034534" cy="1062118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bogen verbindingslijn 16"/>
          <p:cNvCxnSpPr>
            <a:stCxn id="9" idx="3"/>
            <a:endCxn id="10" idx="0"/>
          </p:cNvCxnSpPr>
          <p:nvPr/>
        </p:nvCxnSpPr>
        <p:spPr>
          <a:xfrm>
            <a:off x="6588224" y="2610490"/>
            <a:ext cx="1275685" cy="819089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bogen verbindingslijn 19"/>
          <p:cNvCxnSpPr>
            <a:stCxn id="10" idx="2"/>
            <a:endCxn id="11" idx="3"/>
          </p:cNvCxnSpPr>
          <p:nvPr/>
        </p:nvCxnSpPr>
        <p:spPr>
          <a:xfrm rot="5400000">
            <a:off x="6695298" y="4564645"/>
            <a:ext cx="1349570" cy="987653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bogen verbindingslijn 21"/>
          <p:cNvCxnSpPr>
            <a:stCxn id="11" idx="1"/>
            <a:endCxn id="5" idx="2"/>
          </p:cNvCxnSpPr>
          <p:nvPr/>
        </p:nvCxnSpPr>
        <p:spPr>
          <a:xfrm rot="10800000">
            <a:off x="1511662" y="4599132"/>
            <a:ext cx="3276363" cy="1134125"/>
          </a:xfrm>
          <a:prstGeom prst="bentConnector2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met pijl 23"/>
          <p:cNvCxnSpPr>
            <a:stCxn id="11" idx="0"/>
            <a:endCxn id="9" idx="2"/>
          </p:cNvCxnSpPr>
          <p:nvPr/>
        </p:nvCxnSpPr>
        <p:spPr>
          <a:xfrm flipH="1" flipV="1">
            <a:off x="5796136" y="2872100"/>
            <a:ext cx="36004" cy="25995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8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nl-NL" dirty="0" smtClean="0"/>
              <a:t>The PDSA-</a:t>
            </a:r>
            <a:r>
              <a:rPr lang="nl-NL" dirty="0" err="1" smtClean="0"/>
              <a:t>cycle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the QMS</a:t>
            </a:r>
            <a:endParaRPr lang="nl-NL" dirty="0"/>
          </a:p>
        </p:txBody>
      </p:sp>
      <p:sp>
        <p:nvSpPr>
          <p:cNvPr id="3" name="Afgeronde rechthoek 2"/>
          <p:cNvSpPr/>
          <p:nvPr/>
        </p:nvSpPr>
        <p:spPr>
          <a:xfrm>
            <a:off x="255092" y="867309"/>
            <a:ext cx="8784976" cy="58326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Afgeronde rechthoek 3"/>
          <p:cNvSpPr/>
          <p:nvPr/>
        </p:nvSpPr>
        <p:spPr>
          <a:xfrm>
            <a:off x="2915816" y="2463389"/>
            <a:ext cx="3384376" cy="266429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Ovaal 5"/>
          <p:cNvSpPr/>
          <p:nvPr/>
        </p:nvSpPr>
        <p:spPr>
          <a:xfrm>
            <a:off x="959948" y="1274511"/>
            <a:ext cx="1054723" cy="107436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1031956" y="5445224"/>
            <a:ext cx="936104" cy="9001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7308304" y="1268760"/>
            <a:ext cx="1025506" cy="96635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380312" y="5445224"/>
            <a:ext cx="1042901" cy="96635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779928" y="1511175"/>
            <a:ext cx="133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PDSA-</a:t>
            </a:r>
            <a:br>
              <a:rPr lang="nl-NL" dirty="0" smtClean="0"/>
            </a:br>
            <a:r>
              <a:rPr lang="nl-NL" dirty="0" smtClean="0"/>
              <a:t>start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893766" y="5600499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Plan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/>
              <a:t>O&amp;S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469714" y="5605235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O&amp;S</a:t>
            </a:r>
            <a:br>
              <a:rPr lang="nl-NL" dirty="0"/>
            </a:br>
            <a:r>
              <a:rPr lang="nl-NL" dirty="0" smtClean="0"/>
              <a:t>report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7092280" y="1414517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Study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report</a:t>
            </a:r>
            <a:endParaRPr lang="nl-NL" dirty="0"/>
          </a:p>
        </p:txBody>
      </p:sp>
      <p:sp>
        <p:nvSpPr>
          <p:cNvPr id="15" name="PIJL-RECHTS 14"/>
          <p:cNvSpPr/>
          <p:nvPr/>
        </p:nvSpPr>
        <p:spPr>
          <a:xfrm>
            <a:off x="2483768" y="5070000"/>
            <a:ext cx="4764180" cy="145534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3203849" y="5589240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Do</a:t>
            </a:r>
            <a:r>
              <a:rPr lang="nl-NL" dirty="0"/>
              <a:t>: O&amp;S (operations </a:t>
            </a:r>
            <a:r>
              <a:rPr lang="nl-NL" dirty="0" err="1"/>
              <a:t>and</a:t>
            </a:r>
            <a:r>
              <a:rPr lang="nl-NL" dirty="0"/>
              <a:t> support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17" name="PIJL-OMLAAG 16"/>
          <p:cNvSpPr/>
          <p:nvPr/>
        </p:nvSpPr>
        <p:spPr>
          <a:xfrm>
            <a:off x="467544" y="2492895"/>
            <a:ext cx="2076580" cy="2864283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PIJL-OMHOOG 17"/>
          <p:cNvSpPr/>
          <p:nvPr/>
        </p:nvSpPr>
        <p:spPr>
          <a:xfrm>
            <a:off x="6372200" y="2371752"/>
            <a:ext cx="2232248" cy="2899950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PIJL-LINKS 18"/>
          <p:cNvSpPr/>
          <p:nvPr/>
        </p:nvSpPr>
        <p:spPr>
          <a:xfrm>
            <a:off x="2170339" y="1052736"/>
            <a:ext cx="4781008" cy="1461604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kstvak 21"/>
          <p:cNvSpPr txBox="1"/>
          <p:nvPr/>
        </p:nvSpPr>
        <p:spPr>
          <a:xfrm>
            <a:off x="3942145" y="1550085"/>
            <a:ext cx="1847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Act/</a:t>
            </a:r>
            <a:r>
              <a:rPr lang="nl-NL" sz="2800" b="1" dirty="0" err="1" smtClean="0"/>
              <a:t>Adjust</a:t>
            </a:r>
            <a:endParaRPr lang="nl-NL" sz="2800" b="1" dirty="0"/>
          </a:p>
        </p:txBody>
      </p:sp>
      <p:cxnSp>
        <p:nvCxnSpPr>
          <p:cNvPr id="25" name="Rechte verbindingslijn met pijl 24"/>
          <p:cNvCxnSpPr/>
          <p:nvPr/>
        </p:nvCxnSpPr>
        <p:spPr>
          <a:xfrm flipH="1">
            <a:off x="6516216" y="2060848"/>
            <a:ext cx="870262" cy="55631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 flipH="1" flipV="1">
            <a:off x="1968060" y="2157506"/>
            <a:ext cx="982419" cy="713667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met pijl 30"/>
          <p:cNvCxnSpPr>
            <a:endCxn id="7" idx="7"/>
          </p:cNvCxnSpPr>
          <p:nvPr/>
        </p:nvCxnSpPr>
        <p:spPr>
          <a:xfrm flipH="1">
            <a:off x="1830971" y="5013177"/>
            <a:ext cx="1001185" cy="563864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/>
          <p:cNvCxnSpPr>
            <a:endCxn id="9" idx="1"/>
          </p:cNvCxnSpPr>
          <p:nvPr/>
        </p:nvCxnSpPr>
        <p:spPr>
          <a:xfrm>
            <a:off x="6588225" y="4911662"/>
            <a:ext cx="944816" cy="675081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959949" y="2494857"/>
            <a:ext cx="129614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Plan</a:t>
            </a:r>
            <a:r>
              <a:rPr lang="nl-NL" dirty="0"/>
              <a:t>:</a:t>
            </a:r>
          </a:p>
          <a:p>
            <a:r>
              <a:rPr lang="nl-NL" dirty="0"/>
              <a:t>- </a:t>
            </a:r>
            <a:r>
              <a:rPr lang="nl-NL" dirty="0" err="1" smtClean="0"/>
              <a:t>establish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context</a:t>
            </a:r>
          </a:p>
          <a:p>
            <a:r>
              <a:rPr lang="nl-NL" dirty="0"/>
              <a:t>- </a:t>
            </a:r>
            <a:r>
              <a:rPr lang="nl-NL" dirty="0" err="1" smtClean="0"/>
              <a:t>assess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c</a:t>
            </a:r>
            <a:r>
              <a:rPr lang="nl-NL" dirty="0" err="1" smtClean="0"/>
              <a:t>hances</a:t>
            </a:r>
            <a:r>
              <a:rPr lang="nl-NL" dirty="0" smtClean="0"/>
              <a:t> 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risks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- </a:t>
            </a:r>
            <a:r>
              <a:rPr lang="nl-NL" dirty="0" smtClean="0"/>
              <a:t>make</a:t>
            </a:r>
            <a:endParaRPr lang="nl-NL" dirty="0"/>
          </a:p>
          <a:p>
            <a:r>
              <a:rPr lang="nl-NL" dirty="0"/>
              <a:t>  plan</a:t>
            </a:r>
          </a:p>
          <a:p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6948264" y="2758232"/>
            <a:ext cx="122413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Check/ </a:t>
            </a:r>
            <a:r>
              <a:rPr lang="nl-NL" sz="2800" b="1" dirty="0" err="1" smtClean="0"/>
              <a:t>Study</a:t>
            </a:r>
            <a:r>
              <a:rPr lang="nl-NL" dirty="0"/>
              <a:t>:</a:t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assess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output</a:t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propose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improve</a:t>
            </a:r>
            <a:r>
              <a:rPr lang="nl-NL" dirty="0"/>
              <a:t>-</a:t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ments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decide</a:t>
            </a:r>
            <a:endParaRPr lang="nl-NL" dirty="0"/>
          </a:p>
          <a:p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3491880" y="3068960"/>
            <a:ext cx="230425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Quality</a:t>
            </a:r>
            <a:r>
              <a:rPr lang="nl-NL" dirty="0" smtClean="0"/>
              <a:t> Management System: </a:t>
            </a:r>
          </a:p>
          <a:p>
            <a:r>
              <a:rPr lang="nl-NL" sz="2400" b="1" dirty="0" err="1" smtClean="0"/>
              <a:t>Requirements</a:t>
            </a:r>
            <a:r>
              <a:rPr lang="nl-NL" sz="2400" b="1" dirty="0" smtClean="0"/>
              <a:t> &amp; procedures</a:t>
            </a:r>
            <a:endParaRPr lang="nl-NL" sz="2400" b="1" dirty="0"/>
          </a:p>
        </p:txBody>
      </p:sp>
      <p:pic>
        <p:nvPicPr>
          <p:cNvPr id="29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9236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721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800" dirty="0" smtClean="0"/>
              <a:t>The PDSA-</a:t>
            </a:r>
            <a:r>
              <a:rPr lang="nl-NL" sz="2800" dirty="0" err="1" smtClean="0"/>
              <a:t>cycle</a:t>
            </a:r>
            <a:r>
              <a:rPr lang="nl-NL" sz="2800" dirty="0" smtClean="0"/>
              <a:t>, </a:t>
            </a:r>
            <a:r>
              <a:rPr lang="nl-NL" sz="2800" dirty="0" err="1" smtClean="0"/>
              <a:t>standardization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certification</a:t>
            </a:r>
            <a:endParaRPr lang="nl-NL" sz="2800" dirty="0"/>
          </a:p>
        </p:txBody>
      </p:sp>
      <p:sp>
        <p:nvSpPr>
          <p:cNvPr id="3" name="Afgeronde rechthoek 2"/>
          <p:cNvSpPr/>
          <p:nvPr/>
        </p:nvSpPr>
        <p:spPr>
          <a:xfrm>
            <a:off x="255092" y="867309"/>
            <a:ext cx="8784976" cy="58326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Afgeronde rechthoek 3"/>
          <p:cNvSpPr/>
          <p:nvPr/>
        </p:nvSpPr>
        <p:spPr>
          <a:xfrm>
            <a:off x="2915816" y="2463389"/>
            <a:ext cx="3384376" cy="266429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Ovaal 5"/>
          <p:cNvSpPr/>
          <p:nvPr/>
        </p:nvSpPr>
        <p:spPr>
          <a:xfrm>
            <a:off x="959948" y="1274511"/>
            <a:ext cx="1054723" cy="107436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7" name="Ovaal 6"/>
          <p:cNvSpPr/>
          <p:nvPr/>
        </p:nvSpPr>
        <p:spPr>
          <a:xfrm>
            <a:off x="1031956" y="5445224"/>
            <a:ext cx="936104" cy="9001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7308304" y="1268760"/>
            <a:ext cx="1025506" cy="96635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380312" y="5445224"/>
            <a:ext cx="1042901" cy="96635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779928" y="1511175"/>
            <a:ext cx="1332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PDSA-</a:t>
            </a:r>
            <a:br>
              <a:rPr lang="nl-NL" dirty="0" smtClean="0"/>
            </a:br>
            <a:r>
              <a:rPr lang="nl-NL" dirty="0" smtClean="0"/>
              <a:t>start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893766" y="5600499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Plan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br>
              <a:rPr lang="nl-NL" dirty="0" smtClean="0"/>
            </a:br>
            <a:r>
              <a:rPr lang="nl-NL" dirty="0"/>
              <a:t>O&amp;S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7469714" y="5605235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O&amp;S</a:t>
            </a:r>
            <a:br>
              <a:rPr lang="nl-NL" dirty="0"/>
            </a:br>
            <a:r>
              <a:rPr lang="nl-NL" dirty="0" smtClean="0"/>
              <a:t>report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7092280" y="1414517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Study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report</a:t>
            </a:r>
            <a:endParaRPr lang="nl-NL" dirty="0"/>
          </a:p>
        </p:txBody>
      </p:sp>
      <p:sp>
        <p:nvSpPr>
          <p:cNvPr id="15" name="PIJL-RECHTS 14"/>
          <p:cNvSpPr/>
          <p:nvPr/>
        </p:nvSpPr>
        <p:spPr>
          <a:xfrm>
            <a:off x="2483768" y="5070000"/>
            <a:ext cx="4764180" cy="145534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3203849" y="5589240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Do</a:t>
            </a:r>
            <a:r>
              <a:rPr lang="nl-NL" dirty="0"/>
              <a:t>: O&amp;S (operations </a:t>
            </a:r>
            <a:r>
              <a:rPr lang="nl-NL" dirty="0" err="1"/>
              <a:t>and</a:t>
            </a:r>
            <a:r>
              <a:rPr lang="nl-NL" dirty="0"/>
              <a:t> support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17" name="PIJL-OMLAAG 16"/>
          <p:cNvSpPr/>
          <p:nvPr/>
        </p:nvSpPr>
        <p:spPr>
          <a:xfrm>
            <a:off x="467544" y="2492895"/>
            <a:ext cx="2076580" cy="2864283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PIJL-OMHOOG 17"/>
          <p:cNvSpPr/>
          <p:nvPr/>
        </p:nvSpPr>
        <p:spPr>
          <a:xfrm>
            <a:off x="6372200" y="2371752"/>
            <a:ext cx="2232248" cy="2899950"/>
          </a:xfrm>
          <a:prstGeom prst="up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PIJL-LINKS 18"/>
          <p:cNvSpPr/>
          <p:nvPr/>
        </p:nvSpPr>
        <p:spPr>
          <a:xfrm>
            <a:off x="2170339" y="1052736"/>
            <a:ext cx="4781008" cy="1461604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Tekstvak 21"/>
          <p:cNvSpPr txBox="1"/>
          <p:nvPr/>
        </p:nvSpPr>
        <p:spPr>
          <a:xfrm>
            <a:off x="3942145" y="1550085"/>
            <a:ext cx="1847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Act/</a:t>
            </a:r>
            <a:r>
              <a:rPr lang="nl-NL" sz="2800" b="1" dirty="0" err="1" smtClean="0"/>
              <a:t>Adjust</a:t>
            </a:r>
            <a:endParaRPr lang="nl-NL" sz="2800" b="1" dirty="0"/>
          </a:p>
        </p:txBody>
      </p:sp>
      <p:cxnSp>
        <p:nvCxnSpPr>
          <p:cNvPr id="25" name="Rechte verbindingslijn met pijl 24"/>
          <p:cNvCxnSpPr/>
          <p:nvPr/>
        </p:nvCxnSpPr>
        <p:spPr>
          <a:xfrm flipH="1">
            <a:off x="6516216" y="2060848"/>
            <a:ext cx="870262" cy="556312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/>
          <p:nvPr/>
        </p:nvCxnSpPr>
        <p:spPr>
          <a:xfrm flipH="1" flipV="1">
            <a:off x="1968060" y="2157506"/>
            <a:ext cx="982419" cy="713667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met pijl 30"/>
          <p:cNvCxnSpPr>
            <a:endCxn id="7" idx="7"/>
          </p:cNvCxnSpPr>
          <p:nvPr/>
        </p:nvCxnSpPr>
        <p:spPr>
          <a:xfrm flipH="1">
            <a:off x="1830971" y="5013177"/>
            <a:ext cx="1001185" cy="563864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met pijl 39"/>
          <p:cNvCxnSpPr>
            <a:endCxn id="9" idx="1"/>
          </p:cNvCxnSpPr>
          <p:nvPr/>
        </p:nvCxnSpPr>
        <p:spPr>
          <a:xfrm>
            <a:off x="6588225" y="4911662"/>
            <a:ext cx="944816" cy="675081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959949" y="2494857"/>
            <a:ext cx="1296143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Plan</a:t>
            </a:r>
            <a:r>
              <a:rPr lang="nl-NL" dirty="0"/>
              <a:t>:</a:t>
            </a:r>
          </a:p>
          <a:p>
            <a:r>
              <a:rPr lang="nl-NL" dirty="0"/>
              <a:t>- </a:t>
            </a:r>
            <a:r>
              <a:rPr lang="nl-NL" dirty="0" err="1" smtClean="0"/>
              <a:t>establish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context</a:t>
            </a:r>
          </a:p>
          <a:p>
            <a:r>
              <a:rPr lang="nl-NL" dirty="0"/>
              <a:t>- </a:t>
            </a:r>
            <a:r>
              <a:rPr lang="nl-NL" dirty="0" err="1" smtClean="0"/>
              <a:t>assess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c</a:t>
            </a:r>
            <a:r>
              <a:rPr lang="nl-NL" dirty="0" err="1" smtClean="0"/>
              <a:t>hances</a:t>
            </a:r>
            <a:r>
              <a:rPr lang="nl-NL" dirty="0" smtClean="0"/>
              <a:t> 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risks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- </a:t>
            </a:r>
            <a:r>
              <a:rPr lang="nl-NL" dirty="0" smtClean="0"/>
              <a:t>make</a:t>
            </a:r>
            <a:endParaRPr lang="nl-NL" dirty="0"/>
          </a:p>
          <a:p>
            <a:r>
              <a:rPr lang="nl-NL" dirty="0"/>
              <a:t>  plan</a:t>
            </a:r>
          </a:p>
          <a:p>
            <a:endParaRPr lang="nl-NL" dirty="0"/>
          </a:p>
        </p:txBody>
      </p:sp>
      <p:sp>
        <p:nvSpPr>
          <p:cNvPr id="28" name="Tekstvak 27"/>
          <p:cNvSpPr txBox="1"/>
          <p:nvPr/>
        </p:nvSpPr>
        <p:spPr>
          <a:xfrm>
            <a:off x="6948264" y="2758232"/>
            <a:ext cx="122413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Check/ </a:t>
            </a:r>
            <a:r>
              <a:rPr lang="nl-NL" sz="2800" b="1" dirty="0" err="1" smtClean="0"/>
              <a:t>Study</a:t>
            </a:r>
            <a:r>
              <a:rPr lang="nl-NL" dirty="0"/>
              <a:t>:</a:t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assess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output</a:t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propose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improve</a:t>
            </a:r>
            <a:r>
              <a:rPr lang="nl-NL" dirty="0"/>
              <a:t>-</a:t>
            </a:r>
            <a:br>
              <a:rPr lang="nl-NL" dirty="0"/>
            </a:br>
            <a:r>
              <a:rPr lang="nl-NL" dirty="0"/>
              <a:t>  </a:t>
            </a:r>
            <a:r>
              <a:rPr lang="nl-NL" dirty="0" err="1"/>
              <a:t>ments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- </a:t>
            </a:r>
            <a:r>
              <a:rPr lang="nl-NL" dirty="0" err="1"/>
              <a:t>decide</a:t>
            </a:r>
            <a:endParaRPr lang="nl-NL" dirty="0"/>
          </a:p>
          <a:p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3563888" y="3645024"/>
            <a:ext cx="2304256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Quality</a:t>
            </a:r>
            <a:r>
              <a:rPr lang="nl-NL" dirty="0" smtClean="0"/>
              <a:t> Management System: </a:t>
            </a:r>
          </a:p>
          <a:p>
            <a:r>
              <a:rPr lang="nl-NL" sz="2400" b="1" dirty="0" err="1" smtClean="0"/>
              <a:t>Requirements</a:t>
            </a:r>
            <a:r>
              <a:rPr lang="nl-NL" sz="2400" b="1" dirty="0" smtClean="0"/>
              <a:t> &amp; procedures</a:t>
            </a:r>
            <a:endParaRPr lang="nl-NL" sz="2400" b="1" dirty="0"/>
          </a:p>
        </p:txBody>
      </p:sp>
      <p:pic>
        <p:nvPicPr>
          <p:cNvPr id="29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9236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PIJL-LINKS 23"/>
          <p:cNvSpPr/>
          <p:nvPr/>
        </p:nvSpPr>
        <p:spPr>
          <a:xfrm>
            <a:off x="8065603" y="4178148"/>
            <a:ext cx="250813" cy="54699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0000"/>
              </a:solidFill>
            </a:endParaRPr>
          </a:p>
        </p:txBody>
      </p:sp>
      <p:sp>
        <p:nvSpPr>
          <p:cNvPr id="30" name="PIJL-OMLAAG 29"/>
          <p:cNvSpPr/>
          <p:nvPr/>
        </p:nvSpPr>
        <p:spPr>
          <a:xfrm>
            <a:off x="4287540" y="3050448"/>
            <a:ext cx="680505" cy="52256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2" name="Tekstvak 31"/>
          <p:cNvSpPr txBox="1"/>
          <p:nvPr/>
        </p:nvSpPr>
        <p:spPr>
          <a:xfrm>
            <a:off x="3627392" y="2558177"/>
            <a:ext cx="216217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b="1" dirty="0" err="1" smtClean="0"/>
              <a:t>Standardization</a:t>
            </a:r>
            <a:endParaRPr lang="nl-NL" sz="2000" b="1" dirty="0"/>
          </a:p>
        </p:txBody>
      </p:sp>
      <p:sp>
        <p:nvSpPr>
          <p:cNvPr id="34" name="Tekstvak 33"/>
          <p:cNvSpPr txBox="1"/>
          <p:nvPr/>
        </p:nvSpPr>
        <p:spPr>
          <a:xfrm>
            <a:off x="8316416" y="3925036"/>
            <a:ext cx="616855" cy="13234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b="1" dirty="0" err="1" smtClean="0"/>
              <a:t>Cer</a:t>
            </a:r>
            <a:r>
              <a:rPr lang="nl-NL" sz="2000" b="1" dirty="0" smtClean="0"/>
              <a:t>-</a:t>
            </a:r>
            <a:r>
              <a:rPr lang="nl-NL" sz="2000" b="1" dirty="0" err="1" smtClean="0"/>
              <a:t>tifi</a:t>
            </a:r>
            <a:r>
              <a:rPr lang="nl-NL" sz="2000" b="1" dirty="0" smtClean="0"/>
              <a:t>-ca-</a:t>
            </a:r>
            <a:r>
              <a:rPr lang="nl-NL" sz="2000" b="1" dirty="0" err="1" smtClean="0"/>
              <a:t>tion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94769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064896" cy="424847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 smtClean="0"/>
              <a:t>6. </a:t>
            </a:r>
            <a:r>
              <a:rPr lang="nl-NL" dirty="0" err="1" smtClean="0"/>
              <a:t>Challenges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591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8125"/>
            <a:ext cx="8229600" cy="114300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nl-NL" dirty="0" err="1" smtClean="0"/>
              <a:t>Some</a:t>
            </a:r>
            <a:r>
              <a:rPr lang="nl-NL" dirty="0" smtClean="0"/>
              <a:t> of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challenges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standardization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certification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072927"/>
            <a:ext cx="8229600" cy="4525963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65313" y="1988840"/>
            <a:ext cx="80648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err="1" smtClean="0"/>
              <a:t>Quality</a:t>
            </a:r>
            <a:r>
              <a:rPr lang="nl-NL" sz="2800" dirty="0" smtClean="0"/>
              <a:t> </a:t>
            </a:r>
            <a:r>
              <a:rPr lang="nl-NL" sz="2800" dirty="0" err="1" smtClean="0"/>
              <a:t>assurance</a:t>
            </a:r>
            <a:r>
              <a:rPr lang="nl-NL" sz="2800" dirty="0" smtClean="0"/>
              <a:t> of </a:t>
            </a:r>
            <a:r>
              <a:rPr lang="nl-NL" sz="2800" dirty="0" err="1" smtClean="0"/>
              <a:t>the</a:t>
            </a:r>
            <a:r>
              <a:rPr lang="nl-NL" sz="2800" dirty="0" smtClean="0"/>
              <a:t> </a:t>
            </a:r>
            <a:r>
              <a:rPr lang="nl-NL" sz="2800" dirty="0" err="1" smtClean="0"/>
              <a:t>E-health</a:t>
            </a:r>
            <a:r>
              <a:rPr lang="nl-NL" sz="2800" dirty="0" smtClean="0"/>
              <a:t> chain </a:t>
            </a:r>
            <a:r>
              <a:rPr lang="nl-NL" sz="2800" dirty="0" err="1" smtClean="0"/>
              <a:t>across</a:t>
            </a:r>
            <a:r>
              <a:rPr lang="nl-NL" sz="2800" dirty="0" smtClean="0"/>
              <a:t> </a:t>
            </a:r>
            <a:r>
              <a:rPr lang="nl-NL" sz="2800" dirty="0" err="1" smtClean="0"/>
              <a:t>people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organizations</a:t>
            </a:r>
            <a:r>
              <a:rPr lang="nl-NL" sz="2800" dirty="0" smtClean="0"/>
              <a:t>: </a:t>
            </a:r>
            <a:br>
              <a:rPr lang="nl-NL" sz="2800" dirty="0" smtClean="0"/>
            </a:br>
            <a:r>
              <a:rPr lang="nl-NL" sz="2800" dirty="0" smtClean="0"/>
              <a:t>ISO 13131, QAEH (</a:t>
            </a:r>
            <a:r>
              <a:rPr lang="nl-NL" sz="2800" dirty="0" err="1" smtClean="0"/>
              <a:t>certification</a:t>
            </a:r>
            <a:r>
              <a:rPr lang="nl-NL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err="1" smtClean="0"/>
              <a:t>Social</a:t>
            </a:r>
            <a:r>
              <a:rPr lang="nl-NL" sz="2800" dirty="0" smtClean="0"/>
              <a:t> alarm systems: </a:t>
            </a:r>
            <a:br>
              <a:rPr lang="nl-NL" sz="2800" dirty="0" smtClean="0"/>
            </a:br>
            <a:r>
              <a:rPr lang="nl-NL" sz="2800" dirty="0" smtClean="0"/>
              <a:t>new CEN/CENELEC-norm, </a:t>
            </a:r>
            <a:r>
              <a:rPr lang="nl-NL" sz="2800" dirty="0" err="1" smtClean="0"/>
              <a:t>several</a:t>
            </a:r>
            <a:r>
              <a:rPr lang="nl-NL" sz="2800" dirty="0" smtClean="0"/>
              <a:t> </a:t>
            </a:r>
            <a:r>
              <a:rPr lang="nl-NL" sz="2800" dirty="0" err="1" smtClean="0"/>
              <a:t>national</a:t>
            </a:r>
            <a:r>
              <a:rPr lang="nl-NL" sz="2800" dirty="0" smtClean="0"/>
              <a:t> </a:t>
            </a:r>
            <a:r>
              <a:rPr lang="nl-NL" sz="2800" dirty="0" err="1" smtClean="0"/>
              <a:t>standards</a:t>
            </a:r>
            <a:r>
              <a:rPr lang="nl-NL" sz="2800" dirty="0" smtClean="0"/>
              <a:t>, QAEH (</a:t>
            </a:r>
            <a:r>
              <a:rPr lang="nl-NL" sz="2800" dirty="0" err="1" smtClean="0"/>
              <a:t>certification</a:t>
            </a:r>
            <a:r>
              <a:rPr lang="nl-NL" sz="2800" dirty="0" smtClean="0"/>
              <a:t>)</a:t>
            </a:r>
          </a:p>
          <a:p>
            <a:endParaRPr lang="nl-NL" sz="2800" dirty="0" smtClean="0"/>
          </a:p>
        </p:txBody>
      </p:sp>
    </p:spTree>
    <p:extLst>
      <p:ext uri="{BB962C8B-B14F-4D97-AF65-F5344CB8AC3E}">
        <p14:creationId xmlns:p14="http://schemas.microsoft.com/office/powerpoint/2010/main" val="6433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Content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856854"/>
            <a:ext cx="8229600" cy="42364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Requirements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E health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The NEN-program ‘Safety of E health </a:t>
            </a:r>
            <a:r>
              <a:rPr lang="nl-NL" dirty="0" err="1" smtClean="0"/>
              <a:t>through</a:t>
            </a:r>
            <a:r>
              <a:rPr lang="nl-NL" dirty="0" smtClean="0"/>
              <a:t> </a:t>
            </a:r>
            <a:r>
              <a:rPr lang="nl-NL" dirty="0" err="1" smtClean="0"/>
              <a:t>norms</a:t>
            </a:r>
            <a:r>
              <a:rPr lang="nl-NL" dirty="0" smtClean="0"/>
              <a:t>’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The NEN-</a:t>
            </a:r>
            <a:r>
              <a:rPr lang="nl-NL" dirty="0" err="1" smtClean="0"/>
              <a:t>selection</a:t>
            </a:r>
            <a:r>
              <a:rPr lang="nl-NL" dirty="0" smtClean="0"/>
              <a:t> guide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The NEN-</a:t>
            </a:r>
            <a:r>
              <a:rPr lang="nl-NL" dirty="0" err="1" smtClean="0"/>
              <a:t>application</a:t>
            </a:r>
            <a:r>
              <a:rPr lang="nl-NL" dirty="0" smtClean="0"/>
              <a:t> guide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Certification</a:t>
            </a: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err="1" smtClean="0"/>
              <a:t>Challenges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04800"/>
            <a:ext cx="96361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781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8125"/>
            <a:ext cx="8280920" cy="1318667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nl-NL" sz="4000" dirty="0" err="1" smtClean="0"/>
              <a:t>Some</a:t>
            </a:r>
            <a:r>
              <a:rPr lang="nl-NL" sz="4000" dirty="0" smtClean="0"/>
              <a:t> of </a:t>
            </a:r>
            <a:r>
              <a:rPr lang="nl-NL" sz="4000" dirty="0" err="1" smtClean="0"/>
              <a:t>the</a:t>
            </a:r>
            <a:r>
              <a:rPr lang="nl-NL" sz="4000" dirty="0" smtClean="0"/>
              <a:t> </a:t>
            </a:r>
            <a:r>
              <a:rPr lang="nl-NL" sz="4000" dirty="0" err="1" smtClean="0"/>
              <a:t>challenges</a:t>
            </a:r>
            <a:r>
              <a:rPr lang="nl-NL" sz="4000" dirty="0" smtClean="0"/>
              <a:t> </a:t>
            </a:r>
            <a:r>
              <a:rPr lang="nl-NL" sz="4000" dirty="0" err="1" smtClean="0"/>
              <a:t>for</a:t>
            </a:r>
            <a:r>
              <a:rPr lang="nl-NL" sz="4000" dirty="0" smtClean="0"/>
              <a:t> </a:t>
            </a:r>
            <a:r>
              <a:rPr lang="nl-NL" sz="4000" dirty="0" err="1" smtClean="0"/>
              <a:t>standardization</a:t>
            </a:r>
            <a:r>
              <a:rPr lang="nl-NL" sz="4000" dirty="0" smtClean="0"/>
              <a:t> </a:t>
            </a:r>
            <a:r>
              <a:rPr lang="nl-NL" sz="4000" dirty="0" err="1" smtClean="0"/>
              <a:t>and</a:t>
            </a:r>
            <a:r>
              <a:rPr lang="nl-NL" sz="4000" dirty="0" smtClean="0"/>
              <a:t> </a:t>
            </a:r>
            <a:r>
              <a:rPr lang="nl-NL" sz="4000" dirty="0" err="1" smtClean="0"/>
              <a:t>certification</a:t>
            </a:r>
            <a:endParaRPr lang="nl-NL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072927"/>
            <a:ext cx="8229600" cy="4525963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23" y="5863154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83569" y="1689770"/>
            <a:ext cx="80648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Mobile </a:t>
            </a:r>
            <a:r>
              <a:rPr lang="nl-NL" sz="2800" dirty="0" err="1" smtClean="0"/>
              <a:t>E-health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quality</a:t>
            </a:r>
            <a:r>
              <a:rPr lang="nl-NL" sz="2800" dirty="0" smtClean="0"/>
              <a:t> </a:t>
            </a:r>
            <a:r>
              <a:rPr lang="nl-NL" sz="2800" dirty="0" err="1" smtClean="0"/>
              <a:t>assurance</a:t>
            </a:r>
            <a:r>
              <a:rPr lang="nl-NL" sz="2800" dirty="0" smtClean="0"/>
              <a:t>: </a:t>
            </a:r>
            <a:br>
              <a:rPr lang="nl-NL" sz="2800" dirty="0" smtClean="0"/>
            </a:br>
            <a:r>
              <a:rPr lang="nl-NL" sz="2800" dirty="0" smtClean="0"/>
              <a:t>standard </a:t>
            </a:r>
            <a:r>
              <a:rPr lang="nl-NL" sz="2800" dirty="0" err="1" smtClean="0"/>
              <a:t>for</a:t>
            </a:r>
            <a:r>
              <a:rPr lang="nl-NL" sz="2800" dirty="0" smtClean="0"/>
              <a:t> mobile </a:t>
            </a:r>
            <a:r>
              <a:rPr lang="nl-NL" sz="2800" dirty="0" err="1" smtClean="0"/>
              <a:t>social</a:t>
            </a:r>
            <a:r>
              <a:rPr lang="nl-NL" sz="2800" dirty="0" smtClean="0"/>
              <a:t> alarm systems: WDTM, QAEH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Privacy: </a:t>
            </a:r>
            <a:br>
              <a:rPr lang="nl-NL" sz="2800" dirty="0" smtClean="0"/>
            </a:br>
            <a:r>
              <a:rPr lang="nl-NL" sz="2800" dirty="0" err="1" smtClean="0"/>
              <a:t>the</a:t>
            </a:r>
            <a:r>
              <a:rPr lang="nl-NL" sz="2800" dirty="0" smtClean="0"/>
              <a:t> EU General Data Privacy </a:t>
            </a:r>
            <a:r>
              <a:rPr lang="nl-NL" sz="2800" dirty="0" err="1" smtClean="0"/>
              <a:t>Regulation</a:t>
            </a:r>
            <a:r>
              <a:rPr lang="nl-NL" sz="2800" dirty="0" smtClean="0"/>
              <a:t>, impact on </a:t>
            </a:r>
            <a:r>
              <a:rPr lang="nl-NL" sz="2800" dirty="0" err="1" smtClean="0"/>
              <a:t>E-health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32323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90872" y="274638"/>
            <a:ext cx="8157592" cy="850106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nl-NL" dirty="0" err="1" smtClean="0"/>
              <a:t>Towards</a:t>
            </a:r>
            <a:r>
              <a:rPr lang="nl-NL" dirty="0" smtClean="0"/>
              <a:t> </a:t>
            </a:r>
            <a:r>
              <a:rPr lang="nl-NL" dirty="0" err="1" smtClean="0"/>
              <a:t>safety</a:t>
            </a:r>
            <a:r>
              <a:rPr lang="nl-NL" dirty="0" smtClean="0"/>
              <a:t> in </a:t>
            </a:r>
            <a:r>
              <a:rPr lang="nl-NL" dirty="0" err="1" smtClean="0"/>
              <a:t>the</a:t>
            </a:r>
            <a:r>
              <a:rPr lang="nl-NL" dirty="0" smtClean="0"/>
              <a:t> E health chain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526786" y="2937718"/>
            <a:ext cx="215956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Requirements</a:t>
            </a:r>
            <a:r>
              <a:rPr lang="nl-NL" dirty="0" smtClean="0"/>
              <a:t> </a:t>
            </a:r>
          </a:p>
          <a:p>
            <a:r>
              <a:rPr lang="nl-NL" dirty="0" err="1"/>
              <a:t>f</a:t>
            </a:r>
            <a:r>
              <a:rPr lang="nl-NL" dirty="0" err="1" smtClean="0"/>
              <a:t>or</a:t>
            </a:r>
            <a:r>
              <a:rPr lang="nl-NL" dirty="0" smtClean="0"/>
              <a:t> chain </a:t>
            </a:r>
            <a:r>
              <a:rPr lang="nl-NL" dirty="0" err="1" smtClean="0"/>
              <a:t>process</a:t>
            </a:r>
            <a:r>
              <a:rPr lang="nl-NL" dirty="0" smtClean="0"/>
              <a:t>: </a:t>
            </a:r>
          </a:p>
          <a:p>
            <a:r>
              <a:rPr lang="nl-NL" dirty="0" smtClean="0"/>
              <a:t>NEN 8028/ISO 13131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913584" y="4725144"/>
            <a:ext cx="149637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Manufacturer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1825351" y="3070701"/>
            <a:ext cx="12781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Healthcare </a:t>
            </a:r>
            <a:r>
              <a:rPr lang="nl-NL" dirty="0" err="1" smtClean="0"/>
              <a:t>institution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6217840" y="3248109"/>
            <a:ext cx="1450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Patient</a:t>
            </a:r>
            <a:r>
              <a:rPr lang="nl-NL" dirty="0" smtClean="0"/>
              <a:t>/</a:t>
            </a:r>
            <a:r>
              <a:rPr lang="nl-NL" dirty="0" err="1" smtClean="0"/>
              <a:t>client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907505" y="1772816"/>
            <a:ext cx="17788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Healthcare professional</a:t>
            </a:r>
            <a:endParaRPr lang="nl-NL" dirty="0"/>
          </a:p>
        </p:txBody>
      </p:sp>
      <p:cxnSp>
        <p:nvCxnSpPr>
          <p:cNvPr id="11" name="Rechte verbindingslijn met pijl 10"/>
          <p:cNvCxnSpPr>
            <a:stCxn id="6" idx="1"/>
            <a:endCxn id="7" idx="2"/>
          </p:cNvCxnSpPr>
          <p:nvPr/>
        </p:nvCxnSpPr>
        <p:spPr>
          <a:xfrm rot="10800000">
            <a:off x="2464422" y="3717032"/>
            <a:ext cx="1449162" cy="1192778"/>
          </a:xfrm>
          <a:prstGeom prst="curvedConnector2">
            <a:avLst/>
          </a:prstGeom>
          <a:ln w="25400">
            <a:solidFill>
              <a:srgbClr val="FF0000"/>
            </a:solidFill>
            <a:round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kromde verbindingslijn 19"/>
          <p:cNvCxnSpPr>
            <a:stCxn id="7" idx="0"/>
            <a:endCxn id="9" idx="1"/>
          </p:cNvCxnSpPr>
          <p:nvPr/>
        </p:nvCxnSpPr>
        <p:spPr>
          <a:xfrm rot="5400000" flipH="1" flipV="1">
            <a:off x="2698604" y="1861801"/>
            <a:ext cx="974719" cy="1443083"/>
          </a:xfrm>
          <a:prstGeom prst="curvedConnector2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kromde verbindingslijn 22"/>
          <p:cNvCxnSpPr>
            <a:stCxn id="9" idx="3"/>
            <a:endCxn id="8" idx="0"/>
          </p:cNvCxnSpPr>
          <p:nvPr/>
        </p:nvCxnSpPr>
        <p:spPr>
          <a:xfrm>
            <a:off x="5686352" y="2095982"/>
            <a:ext cx="1256494" cy="1152127"/>
          </a:xfrm>
          <a:prstGeom prst="curvedConnector2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kromde verbindingslijn 33"/>
          <p:cNvCxnSpPr>
            <a:stCxn id="6" idx="3"/>
            <a:endCxn id="8" idx="2"/>
          </p:cNvCxnSpPr>
          <p:nvPr/>
        </p:nvCxnSpPr>
        <p:spPr>
          <a:xfrm flipV="1">
            <a:off x="5409956" y="3617441"/>
            <a:ext cx="1532890" cy="1292369"/>
          </a:xfrm>
          <a:prstGeom prst="curvedConnector2">
            <a:avLst/>
          </a:prstGeom>
          <a:ln w="25400">
            <a:solidFill>
              <a:srgbClr val="00206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/>
          <p:cNvSpPr txBox="1"/>
          <p:nvPr/>
        </p:nvSpPr>
        <p:spPr>
          <a:xfrm>
            <a:off x="3707904" y="5589240"/>
            <a:ext cx="22116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Quality</a:t>
            </a:r>
            <a:r>
              <a:rPr lang="nl-NL" dirty="0" smtClean="0"/>
              <a:t> management </a:t>
            </a:r>
          </a:p>
          <a:p>
            <a:r>
              <a:rPr lang="nl-NL" dirty="0"/>
              <a:t>s</a:t>
            </a:r>
            <a:r>
              <a:rPr lang="nl-NL" dirty="0" smtClean="0"/>
              <a:t>ystem: ISO 13485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342818" y="3101690"/>
            <a:ext cx="10214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smtClean="0"/>
              <a:t>ISO 9001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979712" y="5229200"/>
            <a:ext cx="112074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European </a:t>
            </a:r>
            <a:r>
              <a:rPr lang="nl-NL" dirty="0" err="1" smtClean="0"/>
              <a:t>Medical</a:t>
            </a:r>
            <a:r>
              <a:rPr lang="nl-NL" dirty="0" smtClean="0"/>
              <a:t> Device Directive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213259" y="5229199"/>
            <a:ext cx="145508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European </a:t>
            </a:r>
            <a:r>
              <a:rPr lang="nl-NL" dirty="0" err="1" smtClean="0"/>
              <a:t>Medical</a:t>
            </a:r>
            <a:r>
              <a:rPr lang="nl-NL" dirty="0" smtClean="0"/>
              <a:t> Device Directive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618285" y="4293096"/>
            <a:ext cx="172958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Professional </a:t>
            </a:r>
            <a:r>
              <a:rPr lang="nl-NL" b="1" dirty="0" err="1" smtClean="0">
                <a:solidFill>
                  <a:srgbClr val="FF0000"/>
                </a:solidFill>
              </a:rPr>
              <a:t>apparatus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6111469" y="4221087"/>
            <a:ext cx="263699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err="1" smtClean="0">
                <a:solidFill>
                  <a:srgbClr val="002060"/>
                </a:solidFill>
              </a:rPr>
              <a:t>Apparapparatus</a:t>
            </a:r>
            <a:r>
              <a:rPr lang="nl-NL" b="1" dirty="0" smtClean="0">
                <a:solidFill>
                  <a:srgbClr val="002060"/>
                </a:solidFill>
              </a:rPr>
              <a:t> </a:t>
            </a:r>
            <a:r>
              <a:rPr lang="nl-NL" b="1" dirty="0" err="1" smtClean="0">
                <a:solidFill>
                  <a:srgbClr val="002060"/>
                </a:solidFill>
              </a:rPr>
              <a:t>for</a:t>
            </a:r>
            <a:r>
              <a:rPr lang="nl-NL" b="1" dirty="0" smtClean="0">
                <a:solidFill>
                  <a:srgbClr val="002060"/>
                </a:solidFill>
              </a:rPr>
              <a:t> </a:t>
            </a:r>
            <a:r>
              <a:rPr lang="nl-NL" b="1" dirty="0" err="1" smtClean="0">
                <a:solidFill>
                  <a:srgbClr val="002060"/>
                </a:solidFill>
              </a:rPr>
              <a:t>self</a:t>
            </a:r>
            <a:r>
              <a:rPr lang="nl-NL" b="1" dirty="0" smtClean="0">
                <a:solidFill>
                  <a:srgbClr val="002060"/>
                </a:solidFill>
              </a:rPr>
              <a:t>-management</a:t>
            </a:r>
            <a:endParaRPr lang="nl-NL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03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60" y="5656184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508124" y="2204864"/>
            <a:ext cx="51521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 err="1" smtClean="0"/>
              <a:t>Thank</a:t>
            </a:r>
            <a:r>
              <a:rPr lang="nl-NL" sz="6000" b="1" dirty="0" smtClean="0"/>
              <a:t> </a:t>
            </a:r>
            <a:r>
              <a:rPr lang="nl-NL" sz="6000" b="1" dirty="0" err="1" smtClean="0"/>
              <a:t>you</a:t>
            </a:r>
            <a:endParaRPr lang="nl-NL" sz="6000" b="1" dirty="0"/>
          </a:p>
        </p:txBody>
      </p:sp>
    </p:spTree>
    <p:extLst>
      <p:ext uri="{BB962C8B-B14F-4D97-AF65-F5344CB8AC3E}">
        <p14:creationId xmlns:p14="http://schemas.microsoft.com/office/powerpoint/2010/main" val="41340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90872" y="274638"/>
            <a:ext cx="8157592" cy="8501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dirty="0" err="1" smtClean="0"/>
              <a:t>Requirements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E-health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526786" y="2937718"/>
            <a:ext cx="215956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Requirements</a:t>
            </a:r>
            <a:r>
              <a:rPr lang="nl-NL" dirty="0" smtClean="0"/>
              <a:t> </a:t>
            </a:r>
          </a:p>
          <a:p>
            <a:r>
              <a:rPr lang="nl-NL" dirty="0" err="1"/>
              <a:t>f</a:t>
            </a:r>
            <a:r>
              <a:rPr lang="nl-NL" dirty="0" err="1" smtClean="0"/>
              <a:t>or</a:t>
            </a:r>
            <a:r>
              <a:rPr lang="nl-NL" dirty="0" smtClean="0"/>
              <a:t> chain </a:t>
            </a:r>
            <a:r>
              <a:rPr lang="nl-NL" dirty="0" err="1" smtClean="0"/>
              <a:t>process</a:t>
            </a:r>
            <a:r>
              <a:rPr lang="nl-NL" dirty="0" smtClean="0"/>
              <a:t>: </a:t>
            </a:r>
          </a:p>
          <a:p>
            <a:r>
              <a:rPr lang="nl-NL" dirty="0" smtClean="0"/>
              <a:t>NEN 8028/ISO 13131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913584" y="4725144"/>
            <a:ext cx="149637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Manufacturer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1825351" y="3070701"/>
            <a:ext cx="12781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Healthcare </a:t>
            </a:r>
            <a:r>
              <a:rPr lang="nl-NL" dirty="0" err="1" smtClean="0"/>
              <a:t>institution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6217840" y="3248109"/>
            <a:ext cx="1450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Patient</a:t>
            </a:r>
            <a:r>
              <a:rPr lang="nl-NL" dirty="0" smtClean="0"/>
              <a:t>/</a:t>
            </a:r>
            <a:r>
              <a:rPr lang="nl-NL" dirty="0" err="1" smtClean="0"/>
              <a:t>client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907505" y="1772816"/>
            <a:ext cx="17788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Healthcare professional</a:t>
            </a:r>
            <a:endParaRPr lang="nl-NL" dirty="0"/>
          </a:p>
        </p:txBody>
      </p:sp>
      <p:cxnSp>
        <p:nvCxnSpPr>
          <p:cNvPr id="11" name="Rechte verbindingslijn met pijl 10"/>
          <p:cNvCxnSpPr>
            <a:stCxn id="6" idx="1"/>
            <a:endCxn id="7" idx="2"/>
          </p:cNvCxnSpPr>
          <p:nvPr/>
        </p:nvCxnSpPr>
        <p:spPr>
          <a:xfrm rot="10800000">
            <a:off x="2464422" y="3717032"/>
            <a:ext cx="1449162" cy="1192778"/>
          </a:xfrm>
          <a:prstGeom prst="curvedConnector2">
            <a:avLst/>
          </a:prstGeom>
          <a:ln w="25400">
            <a:solidFill>
              <a:srgbClr val="FF0000"/>
            </a:solidFill>
            <a:round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kromde verbindingslijn 19"/>
          <p:cNvCxnSpPr>
            <a:stCxn id="7" idx="0"/>
            <a:endCxn id="9" idx="1"/>
          </p:cNvCxnSpPr>
          <p:nvPr/>
        </p:nvCxnSpPr>
        <p:spPr>
          <a:xfrm rot="5400000" flipH="1" flipV="1">
            <a:off x="2698604" y="1861801"/>
            <a:ext cx="974719" cy="1443083"/>
          </a:xfrm>
          <a:prstGeom prst="curvedConnector2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kromde verbindingslijn 22"/>
          <p:cNvCxnSpPr>
            <a:stCxn id="9" idx="3"/>
            <a:endCxn id="8" idx="0"/>
          </p:cNvCxnSpPr>
          <p:nvPr/>
        </p:nvCxnSpPr>
        <p:spPr>
          <a:xfrm>
            <a:off x="5686352" y="2095982"/>
            <a:ext cx="1256494" cy="1152127"/>
          </a:xfrm>
          <a:prstGeom prst="curvedConnector2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kromde verbindingslijn 33"/>
          <p:cNvCxnSpPr>
            <a:stCxn id="6" idx="3"/>
            <a:endCxn id="8" idx="2"/>
          </p:cNvCxnSpPr>
          <p:nvPr/>
        </p:nvCxnSpPr>
        <p:spPr>
          <a:xfrm flipV="1">
            <a:off x="5409956" y="3617441"/>
            <a:ext cx="1532890" cy="1292369"/>
          </a:xfrm>
          <a:prstGeom prst="curvedConnector2">
            <a:avLst/>
          </a:prstGeom>
          <a:ln w="25400">
            <a:solidFill>
              <a:srgbClr val="00206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/>
          <p:cNvSpPr txBox="1"/>
          <p:nvPr/>
        </p:nvSpPr>
        <p:spPr>
          <a:xfrm>
            <a:off x="3707904" y="5589240"/>
            <a:ext cx="221163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err="1" smtClean="0"/>
              <a:t>Quality</a:t>
            </a:r>
            <a:r>
              <a:rPr lang="nl-NL" dirty="0" smtClean="0"/>
              <a:t> management </a:t>
            </a:r>
          </a:p>
          <a:p>
            <a:r>
              <a:rPr lang="nl-NL" dirty="0"/>
              <a:t>s</a:t>
            </a:r>
            <a:r>
              <a:rPr lang="nl-NL" dirty="0" smtClean="0"/>
              <a:t>ystem: ISO 13485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342818" y="3101690"/>
            <a:ext cx="10214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dirty="0" smtClean="0"/>
              <a:t>ISO 9001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979712" y="5229200"/>
            <a:ext cx="112074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European </a:t>
            </a:r>
            <a:r>
              <a:rPr lang="nl-NL" dirty="0" err="1" smtClean="0"/>
              <a:t>Medical</a:t>
            </a:r>
            <a:r>
              <a:rPr lang="nl-NL" dirty="0" smtClean="0"/>
              <a:t> Device Directive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213259" y="5229199"/>
            <a:ext cx="145508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European </a:t>
            </a:r>
            <a:r>
              <a:rPr lang="nl-NL" dirty="0" err="1" smtClean="0"/>
              <a:t>Medical</a:t>
            </a:r>
            <a:r>
              <a:rPr lang="nl-NL" dirty="0" smtClean="0"/>
              <a:t> Device Directive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618285" y="4293096"/>
            <a:ext cx="172958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smtClean="0">
                <a:solidFill>
                  <a:srgbClr val="FF0000"/>
                </a:solidFill>
              </a:rPr>
              <a:t>Professional </a:t>
            </a:r>
            <a:r>
              <a:rPr lang="nl-NL" b="1" dirty="0" err="1" smtClean="0">
                <a:solidFill>
                  <a:srgbClr val="FF0000"/>
                </a:solidFill>
              </a:rPr>
              <a:t>apparatus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6111469" y="4221087"/>
            <a:ext cx="263699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err="1" smtClean="0">
                <a:solidFill>
                  <a:srgbClr val="002060"/>
                </a:solidFill>
              </a:rPr>
              <a:t>Apparapparatus</a:t>
            </a:r>
            <a:r>
              <a:rPr lang="nl-NL" b="1" dirty="0" smtClean="0">
                <a:solidFill>
                  <a:srgbClr val="002060"/>
                </a:solidFill>
              </a:rPr>
              <a:t> </a:t>
            </a:r>
            <a:r>
              <a:rPr lang="nl-NL" b="1" dirty="0" err="1" smtClean="0">
                <a:solidFill>
                  <a:srgbClr val="002060"/>
                </a:solidFill>
              </a:rPr>
              <a:t>for</a:t>
            </a:r>
            <a:r>
              <a:rPr lang="nl-NL" b="1" dirty="0" smtClean="0">
                <a:solidFill>
                  <a:srgbClr val="002060"/>
                </a:solidFill>
              </a:rPr>
              <a:t> </a:t>
            </a:r>
            <a:r>
              <a:rPr lang="nl-NL" b="1" dirty="0" err="1" smtClean="0">
                <a:solidFill>
                  <a:srgbClr val="002060"/>
                </a:solidFill>
              </a:rPr>
              <a:t>self</a:t>
            </a:r>
            <a:r>
              <a:rPr lang="nl-NL" b="1" dirty="0" smtClean="0">
                <a:solidFill>
                  <a:srgbClr val="002060"/>
                </a:solidFill>
              </a:rPr>
              <a:t>-management</a:t>
            </a:r>
            <a:endParaRPr lang="nl-NL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0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1215" y="188640"/>
            <a:ext cx="7470463" cy="76470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nl-NL" dirty="0" err="1" smtClean="0"/>
              <a:t>Requirements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3051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kstvak 7"/>
          <p:cNvSpPr txBox="1"/>
          <p:nvPr/>
        </p:nvSpPr>
        <p:spPr>
          <a:xfrm>
            <a:off x="755576" y="1052736"/>
            <a:ext cx="849836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Requirements</a:t>
            </a:r>
            <a:r>
              <a:rPr lang="nl-NL" sz="2800" dirty="0" smtClean="0"/>
              <a:t> </a:t>
            </a:r>
            <a:r>
              <a:rPr lang="nl-NL" sz="2800" dirty="0" err="1" smtClean="0"/>
              <a:t>for</a:t>
            </a:r>
            <a:r>
              <a:rPr lang="nl-NL" sz="2800" dirty="0" smtClean="0"/>
              <a:t> </a:t>
            </a:r>
            <a:r>
              <a:rPr lang="nl-NL" sz="2800" dirty="0" err="1" smtClean="0"/>
              <a:t>safety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quality</a:t>
            </a:r>
            <a:r>
              <a:rPr lang="nl-NL" sz="2800" dirty="0" smtClean="0"/>
              <a:t> of E health:</a:t>
            </a:r>
          </a:p>
          <a:p>
            <a:endParaRPr lang="nl-NL" sz="2800" dirty="0" smtClean="0"/>
          </a:p>
          <a:p>
            <a:pPr marL="342900" indent="-342900">
              <a:buFont typeface="+mj-lt"/>
              <a:buAutoNum type="arabicPeriod"/>
            </a:pPr>
            <a:r>
              <a:rPr lang="nl-NL" sz="2800" b="1" dirty="0" err="1" smtClean="0"/>
              <a:t>Statutory</a:t>
            </a:r>
            <a:r>
              <a:rPr lang="nl-NL" sz="2800" b="1" dirty="0" smtClean="0"/>
              <a:t> </a:t>
            </a:r>
            <a:r>
              <a:rPr lang="nl-NL" sz="2800" dirty="0" err="1" smtClean="0"/>
              <a:t>requirements</a:t>
            </a:r>
            <a:r>
              <a:rPr lang="nl-NL" sz="2800" dirty="0" smtClean="0"/>
              <a:t>: </a:t>
            </a:r>
            <a:br>
              <a:rPr lang="nl-NL" sz="2800" dirty="0" smtClean="0"/>
            </a:br>
            <a:r>
              <a:rPr lang="nl-NL" sz="2800" dirty="0" err="1" smtClean="0"/>
              <a:t>obligatory</a:t>
            </a:r>
            <a:r>
              <a:rPr lang="nl-NL" sz="2800" dirty="0" smtClean="0"/>
              <a:t> </a:t>
            </a:r>
            <a:r>
              <a:rPr lang="nl-NL" sz="2800" dirty="0" err="1" smtClean="0"/>
              <a:t>requirement</a:t>
            </a:r>
            <a:r>
              <a:rPr lang="nl-NL" sz="2800" dirty="0" smtClean="0"/>
              <a:t> </a:t>
            </a:r>
            <a:r>
              <a:rPr lang="nl-NL" sz="2800" dirty="0" err="1" smtClean="0"/>
              <a:t>specified</a:t>
            </a:r>
            <a:r>
              <a:rPr lang="nl-NL" sz="2800" dirty="0" smtClean="0"/>
              <a:t> </a:t>
            </a:r>
            <a:r>
              <a:rPr lang="nl-NL" sz="2800" dirty="0" err="1" smtClean="0"/>
              <a:t>by</a:t>
            </a:r>
            <a:r>
              <a:rPr lang="nl-NL" sz="2800" dirty="0" smtClean="0"/>
              <a:t> a </a:t>
            </a:r>
            <a:r>
              <a:rPr lang="nl-NL" sz="2800" dirty="0" err="1" smtClean="0"/>
              <a:t>legislative</a:t>
            </a:r>
            <a:r>
              <a:rPr lang="nl-NL" sz="2800" dirty="0" smtClean="0"/>
              <a:t> body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800" b="1" dirty="0" err="1" smtClean="0"/>
              <a:t>Regulatory</a:t>
            </a:r>
            <a:r>
              <a:rPr lang="nl-NL" sz="2800" b="1" dirty="0" smtClean="0"/>
              <a:t> </a:t>
            </a:r>
            <a:r>
              <a:rPr lang="nl-NL" sz="2800" dirty="0" smtClean="0"/>
              <a:t> </a:t>
            </a:r>
            <a:r>
              <a:rPr lang="nl-NL" sz="2800" dirty="0" err="1" smtClean="0"/>
              <a:t>requirements</a:t>
            </a:r>
            <a:r>
              <a:rPr lang="nl-NL" sz="2800" dirty="0" smtClean="0"/>
              <a:t>: </a:t>
            </a:r>
            <a:br>
              <a:rPr lang="nl-NL" sz="2800" dirty="0" smtClean="0"/>
            </a:br>
            <a:r>
              <a:rPr lang="nl-NL" sz="2800" dirty="0" err="1" smtClean="0"/>
              <a:t>obligatory</a:t>
            </a:r>
            <a:r>
              <a:rPr lang="nl-NL" sz="2800" dirty="0" smtClean="0"/>
              <a:t> </a:t>
            </a:r>
            <a:r>
              <a:rPr lang="nl-NL" sz="2800" dirty="0" err="1" smtClean="0"/>
              <a:t>requirements</a:t>
            </a:r>
            <a:r>
              <a:rPr lang="nl-NL" sz="2800" dirty="0" smtClean="0"/>
              <a:t> </a:t>
            </a:r>
            <a:r>
              <a:rPr lang="nl-NL" sz="2800" dirty="0" err="1" smtClean="0"/>
              <a:t>specified</a:t>
            </a:r>
            <a:r>
              <a:rPr lang="nl-NL" sz="2800" dirty="0" smtClean="0"/>
              <a:t> </a:t>
            </a:r>
            <a:r>
              <a:rPr lang="nl-NL" sz="2800" dirty="0" err="1" smtClean="0"/>
              <a:t>by</a:t>
            </a:r>
            <a:r>
              <a:rPr lang="nl-NL" sz="2800" dirty="0" smtClean="0"/>
              <a:t> </a:t>
            </a:r>
            <a:r>
              <a:rPr lang="nl-NL" sz="2800" dirty="0" err="1" smtClean="0"/>
              <a:t>an</a:t>
            </a:r>
            <a:r>
              <a:rPr lang="nl-NL" sz="2800" dirty="0" smtClean="0"/>
              <a:t> </a:t>
            </a:r>
            <a:r>
              <a:rPr lang="nl-NL" sz="2800" dirty="0" err="1" smtClean="0"/>
              <a:t>authority</a:t>
            </a:r>
            <a:r>
              <a:rPr lang="nl-NL" sz="2800" dirty="0" smtClean="0"/>
              <a:t> </a:t>
            </a:r>
            <a:r>
              <a:rPr lang="nl-NL" sz="2800" dirty="0" err="1" smtClean="0"/>
              <a:t>mandated</a:t>
            </a:r>
            <a:r>
              <a:rPr lang="nl-NL" sz="2800" dirty="0" smtClean="0"/>
              <a:t> </a:t>
            </a:r>
            <a:r>
              <a:rPr lang="nl-NL" sz="2800" dirty="0" err="1" smtClean="0"/>
              <a:t>by</a:t>
            </a:r>
            <a:r>
              <a:rPr lang="nl-NL" sz="2800" dirty="0" smtClean="0"/>
              <a:t> a </a:t>
            </a:r>
            <a:r>
              <a:rPr lang="nl-NL" sz="2800" dirty="0" err="1" smtClean="0"/>
              <a:t>legislative</a:t>
            </a:r>
            <a:r>
              <a:rPr lang="nl-NL" sz="2800" dirty="0" smtClean="0"/>
              <a:t> body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800" b="1" dirty="0" err="1" smtClean="0"/>
              <a:t>Norms</a:t>
            </a:r>
            <a:r>
              <a:rPr lang="nl-NL" sz="2800" dirty="0" smtClean="0"/>
              <a:t> </a:t>
            </a:r>
            <a:br>
              <a:rPr lang="nl-NL" sz="2800" dirty="0" smtClean="0"/>
            </a:br>
            <a:r>
              <a:rPr lang="nl-NL" sz="2800" dirty="0" smtClean="0"/>
              <a:t>(ISO, CEN) </a:t>
            </a:r>
            <a:r>
              <a:rPr lang="nl-NL" sz="2800" dirty="0" err="1" smtClean="0"/>
              <a:t>requirements</a:t>
            </a:r>
            <a:r>
              <a:rPr lang="nl-NL" sz="2800" dirty="0" smtClean="0"/>
              <a:t> </a:t>
            </a:r>
            <a:r>
              <a:rPr lang="nl-NL" sz="2800" dirty="0" err="1" smtClean="0"/>
              <a:t>specified</a:t>
            </a:r>
            <a:r>
              <a:rPr lang="nl-NL" sz="2800" dirty="0" smtClean="0"/>
              <a:t> </a:t>
            </a:r>
            <a:r>
              <a:rPr lang="nl-NL" sz="2800" dirty="0" err="1" smtClean="0"/>
              <a:t>by</a:t>
            </a:r>
            <a:r>
              <a:rPr lang="nl-NL" sz="2800" dirty="0" smtClean="0"/>
              <a:t> ISO, CEN, </a:t>
            </a:r>
            <a:r>
              <a:rPr lang="nl-NL" sz="2800" dirty="0" err="1" smtClean="0"/>
              <a:t>associated</a:t>
            </a:r>
            <a:r>
              <a:rPr lang="nl-NL" sz="2800" dirty="0" smtClean="0"/>
              <a:t> member </a:t>
            </a:r>
            <a:br>
              <a:rPr lang="nl-NL" sz="2800" dirty="0" smtClean="0"/>
            </a:br>
            <a:r>
              <a:rPr lang="nl-NL" sz="2800" dirty="0" smtClean="0"/>
              <a:t>(</a:t>
            </a:r>
            <a:r>
              <a:rPr lang="nl-NL" sz="2800" dirty="0" err="1" smtClean="0"/>
              <a:t>one</a:t>
            </a:r>
            <a:r>
              <a:rPr lang="nl-NL" sz="2800" dirty="0" smtClean="0"/>
              <a:t> </a:t>
            </a:r>
            <a:r>
              <a:rPr lang="nl-NL" sz="2800" dirty="0" err="1" smtClean="0"/>
              <a:t>standardization</a:t>
            </a:r>
            <a:r>
              <a:rPr lang="nl-NL" sz="2800" dirty="0" smtClean="0"/>
              <a:t> </a:t>
            </a:r>
            <a:r>
              <a:rPr lang="nl-NL" sz="2800" dirty="0" err="1" smtClean="0"/>
              <a:t>Institute</a:t>
            </a:r>
            <a:r>
              <a:rPr lang="nl-NL" sz="2800" dirty="0" smtClean="0"/>
              <a:t> per country)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800" b="1" dirty="0" smtClean="0"/>
              <a:t>Standards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480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8125"/>
            <a:ext cx="8229600" cy="1143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nl-NL" dirty="0" err="1" smtClean="0"/>
              <a:t>Requirements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2072927"/>
            <a:ext cx="8229600" cy="4525963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83569" y="2204864"/>
            <a:ext cx="77768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Interrelated</a:t>
            </a:r>
            <a:r>
              <a:rPr lang="nl-NL" sz="2800" dirty="0" smtClean="0"/>
              <a:t> </a:t>
            </a:r>
            <a:r>
              <a:rPr lang="nl-NL" sz="2800" dirty="0" err="1" smtClean="0"/>
              <a:t>statutory</a:t>
            </a:r>
            <a:r>
              <a:rPr lang="nl-NL" sz="2800" dirty="0" smtClean="0"/>
              <a:t> </a:t>
            </a:r>
            <a:r>
              <a:rPr lang="nl-NL" sz="2800" dirty="0" err="1" smtClean="0"/>
              <a:t>requirements</a:t>
            </a:r>
            <a:r>
              <a:rPr lang="nl-NL" sz="2800" dirty="0" smtClean="0"/>
              <a:t>, </a:t>
            </a:r>
            <a:r>
              <a:rPr lang="nl-NL" sz="2800" dirty="0" err="1" smtClean="0"/>
              <a:t>regulatory</a:t>
            </a:r>
            <a:r>
              <a:rPr lang="nl-NL" sz="2800" dirty="0" smtClean="0"/>
              <a:t> </a:t>
            </a:r>
            <a:r>
              <a:rPr lang="nl-NL" sz="2800" dirty="0" err="1" smtClean="0"/>
              <a:t>requirements</a:t>
            </a:r>
            <a:r>
              <a:rPr lang="nl-NL" sz="2800" dirty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err="1" smtClean="0"/>
              <a:t>norms</a:t>
            </a:r>
            <a:r>
              <a:rPr lang="nl-NL" sz="2800" dirty="0" smtClean="0"/>
              <a:t> e.g.:</a:t>
            </a:r>
          </a:p>
          <a:p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err="1" smtClean="0"/>
              <a:t>Medical</a:t>
            </a:r>
            <a:r>
              <a:rPr lang="nl-NL" sz="2800" dirty="0" smtClean="0"/>
              <a:t> </a:t>
            </a:r>
            <a:r>
              <a:rPr lang="nl-NL" sz="2800" dirty="0" err="1" smtClean="0"/>
              <a:t>devices</a:t>
            </a:r>
            <a:endParaRPr lang="nl-NL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Data security</a:t>
            </a:r>
          </a:p>
        </p:txBody>
      </p:sp>
    </p:spTree>
    <p:extLst>
      <p:ext uri="{BB962C8B-B14F-4D97-AF65-F5344CB8AC3E}">
        <p14:creationId xmlns:p14="http://schemas.microsoft.com/office/powerpoint/2010/main" val="41340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3099" y="188640"/>
            <a:ext cx="8229600" cy="136815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nl-NL" dirty="0" smtClean="0"/>
              <a:t>The NEN-program ‘Safety of E health </a:t>
            </a:r>
            <a:r>
              <a:rPr lang="nl-NL" dirty="0" err="1" smtClean="0"/>
              <a:t>through</a:t>
            </a:r>
            <a:r>
              <a:rPr lang="nl-NL" dirty="0" smtClean="0"/>
              <a:t> </a:t>
            </a:r>
            <a:r>
              <a:rPr lang="nl-NL" dirty="0" err="1" smtClean="0"/>
              <a:t>norms</a:t>
            </a:r>
            <a:r>
              <a:rPr lang="nl-NL" dirty="0" smtClean="0"/>
              <a:t>’</a:t>
            </a:r>
            <a:endParaRPr lang="nl-NL" dirty="0"/>
          </a:p>
        </p:txBody>
      </p:sp>
      <p:pic>
        <p:nvPicPr>
          <p:cNvPr id="4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673819" y="1916832"/>
            <a:ext cx="80746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err="1" smtClean="0"/>
              <a:t>Two</a:t>
            </a:r>
            <a:r>
              <a:rPr lang="nl-NL" sz="4000" dirty="0" smtClean="0"/>
              <a:t> </a:t>
            </a:r>
            <a:r>
              <a:rPr lang="nl-NL" sz="4000" dirty="0" err="1" smtClean="0"/>
              <a:t>parts</a:t>
            </a:r>
            <a:r>
              <a:rPr lang="nl-NL" sz="4000" dirty="0" smtClean="0"/>
              <a:t>:</a:t>
            </a:r>
          </a:p>
          <a:p>
            <a:pPr marL="742950" indent="-742950">
              <a:buFont typeface="+mj-lt"/>
              <a:buAutoNum type="arabicPeriod"/>
            </a:pPr>
            <a:r>
              <a:rPr lang="nl-NL" sz="4000" dirty="0" smtClean="0"/>
              <a:t>A </a:t>
            </a:r>
            <a:r>
              <a:rPr lang="nl-NL" sz="4000" dirty="0" err="1" smtClean="0"/>
              <a:t>selection</a:t>
            </a:r>
            <a:r>
              <a:rPr lang="nl-NL" sz="4000" dirty="0" smtClean="0"/>
              <a:t> guide  </a:t>
            </a:r>
            <a:r>
              <a:rPr lang="nl-NL" sz="4000" dirty="0" err="1" smtClean="0"/>
              <a:t>to</a:t>
            </a:r>
            <a:r>
              <a:rPr lang="nl-NL" sz="4000" dirty="0" smtClean="0"/>
              <a:t> </a:t>
            </a:r>
            <a:r>
              <a:rPr lang="nl-NL" sz="4000" dirty="0" err="1" smtClean="0"/>
              <a:t>find</a:t>
            </a:r>
            <a:r>
              <a:rPr lang="nl-NL" sz="4000" dirty="0" smtClean="0"/>
              <a:t> </a:t>
            </a:r>
            <a:r>
              <a:rPr lang="nl-NL" sz="4000" dirty="0" err="1" smtClean="0"/>
              <a:t>the</a:t>
            </a:r>
            <a:r>
              <a:rPr lang="nl-NL" sz="4000" dirty="0" smtClean="0"/>
              <a:t> relevant </a:t>
            </a:r>
            <a:r>
              <a:rPr lang="nl-NL" sz="4000" dirty="0" err="1" smtClean="0"/>
              <a:t>norms</a:t>
            </a:r>
            <a:endParaRPr lang="nl-NL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nl-NL" sz="4000" dirty="0" smtClean="0"/>
              <a:t>An </a:t>
            </a:r>
            <a:r>
              <a:rPr lang="nl-NL" sz="4000" dirty="0" err="1" smtClean="0"/>
              <a:t>application</a:t>
            </a:r>
            <a:r>
              <a:rPr lang="nl-NL" sz="4000" dirty="0" smtClean="0"/>
              <a:t> guide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279986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9412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3200" dirty="0" smtClean="0"/>
              <a:t>The NEN- </a:t>
            </a:r>
            <a:r>
              <a:rPr lang="nl-NL" sz="3200" dirty="0" err="1" smtClean="0"/>
              <a:t>selection</a:t>
            </a:r>
            <a:r>
              <a:rPr lang="nl-NL" sz="3200" dirty="0" smtClean="0"/>
              <a:t> guide: </a:t>
            </a:r>
            <a:r>
              <a:rPr lang="nl-NL" sz="3200" dirty="0" err="1" smtClean="0"/>
              <a:t>three</a:t>
            </a:r>
            <a:r>
              <a:rPr lang="nl-NL" sz="3200" dirty="0" smtClean="0"/>
              <a:t> </a:t>
            </a:r>
            <a:r>
              <a:rPr lang="nl-NL" sz="3200" dirty="0" err="1" smtClean="0"/>
              <a:t>main</a:t>
            </a:r>
            <a:r>
              <a:rPr lang="nl-NL" sz="3200" dirty="0" smtClean="0"/>
              <a:t> </a:t>
            </a:r>
            <a:r>
              <a:rPr lang="nl-NL" sz="3200" dirty="0" err="1" smtClean="0"/>
              <a:t>processes</a:t>
            </a:r>
            <a:endParaRPr lang="nl-NL" sz="3200" dirty="0"/>
          </a:p>
        </p:txBody>
      </p:sp>
      <p:sp>
        <p:nvSpPr>
          <p:cNvPr id="7" name="Tekstvak 6"/>
          <p:cNvSpPr txBox="1"/>
          <p:nvPr/>
        </p:nvSpPr>
        <p:spPr>
          <a:xfrm>
            <a:off x="1466991" y="1619286"/>
            <a:ext cx="230425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400" dirty="0" err="1" smtClean="0"/>
              <a:t>Governance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management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1475656" y="5301208"/>
            <a:ext cx="23042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Support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1475656" y="3563724"/>
            <a:ext cx="23042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Healthcare</a:t>
            </a:r>
            <a:endParaRPr lang="nl-NL" sz="2400" dirty="0"/>
          </a:p>
        </p:txBody>
      </p:sp>
      <p:sp>
        <p:nvSpPr>
          <p:cNvPr id="6" name="PIJL-OMLAAG 5"/>
          <p:cNvSpPr/>
          <p:nvPr/>
        </p:nvSpPr>
        <p:spPr>
          <a:xfrm>
            <a:off x="2176165" y="2636912"/>
            <a:ext cx="539890" cy="72007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-OMLAAG 9"/>
          <p:cNvSpPr/>
          <p:nvPr/>
        </p:nvSpPr>
        <p:spPr>
          <a:xfrm flipV="1">
            <a:off x="2176165" y="4293095"/>
            <a:ext cx="539890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11" name="Picture 4" descr=" Logo3.jpg                                                      0015C36BServer                         7C268874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5733256"/>
            <a:ext cx="826164" cy="865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05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50405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nl-NL" sz="2400" dirty="0" err="1" smtClean="0"/>
              <a:t>Requirements</a:t>
            </a:r>
            <a:r>
              <a:rPr lang="nl-NL" sz="2400" dirty="0" smtClean="0"/>
              <a:t> </a:t>
            </a:r>
            <a:r>
              <a:rPr lang="nl-NL" sz="2400" dirty="0" err="1" smtClean="0"/>
              <a:t>regarding</a:t>
            </a:r>
            <a:r>
              <a:rPr lang="nl-NL" sz="2400" dirty="0" smtClean="0"/>
              <a:t> </a:t>
            </a:r>
            <a:r>
              <a:rPr lang="nl-NL" sz="2400" dirty="0" err="1" smtClean="0"/>
              <a:t>healthcare</a:t>
            </a:r>
            <a:r>
              <a:rPr lang="nl-NL" sz="2400" dirty="0" smtClean="0"/>
              <a:t> </a:t>
            </a:r>
            <a:r>
              <a:rPr lang="nl-NL" sz="2400" dirty="0" err="1" smtClean="0"/>
              <a:t>process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information</a:t>
            </a:r>
            <a:endParaRPr lang="nl-NL" sz="2400" dirty="0"/>
          </a:p>
        </p:txBody>
      </p:sp>
      <p:sp>
        <p:nvSpPr>
          <p:cNvPr id="3" name="Tekstvak 2"/>
          <p:cNvSpPr txBox="1"/>
          <p:nvPr/>
        </p:nvSpPr>
        <p:spPr>
          <a:xfrm>
            <a:off x="179512" y="4574281"/>
            <a:ext cx="147712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Management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2259020" y="3871883"/>
            <a:ext cx="15066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Generic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259020" y="5085184"/>
            <a:ext cx="144888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Specific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care</a:t>
            </a:r>
            <a:endParaRPr lang="nl-NL" dirty="0"/>
          </a:p>
        </p:txBody>
      </p:sp>
      <p:cxnSp>
        <p:nvCxnSpPr>
          <p:cNvPr id="6" name="Rechte verbindingslijn met pijl 5"/>
          <p:cNvCxnSpPr>
            <a:stCxn id="3" idx="3"/>
            <a:endCxn id="4" idx="1"/>
          </p:cNvCxnSpPr>
          <p:nvPr/>
        </p:nvCxnSpPr>
        <p:spPr>
          <a:xfrm flipV="1">
            <a:off x="1656635" y="4056549"/>
            <a:ext cx="602385" cy="7023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>
            <a:stCxn id="3" idx="3"/>
            <a:endCxn id="5" idx="1"/>
          </p:cNvCxnSpPr>
          <p:nvPr/>
        </p:nvCxnSpPr>
        <p:spPr>
          <a:xfrm>
            <a:off x="1656635" y="4758947"/>
            <a:ext cx="602385" cy="64940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>
            <a:stCxn id="4" idx="3"/>
            <a:endCxn id="18" idx="1"/>
          </p:cNvCxnSpPr>
          <p:nvPr/>
        </p:nvCxnSpPr>
        <p:spPr>
          <a:xfrm flipV="1">
            <a:off x="3765707" y="4055778"/>
            <a:ext cx="442453" cy="77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324156" y="790926"/>
            <a:ext cx="131970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People: </a:t>
            </a:r>
            <a:r>
              <a:rPr lang="nl-NL" dirty="0" err="1" smtClean="0"/>
              <a:t>roles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rights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211960" y="764704"/>
            <a:ext cx="478592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i="1" dirty="0" smtClean="0"/>
              <a:t>Privacy </a:t>
            </a:r>
            <a:r>
              <a:rPr lang="nl-NL" sz="1600" i="1" dirty="0" err="1" smtClean="0"/>
              <a:t>protection</a:t>
            </a:r>
            <a:r>
              <a:rPr lang="nl-NL" sz="1600" i="1" dirty="0" smtClean="0"/>
              <a:t>: </a:t>
            </a:r>
          </a:p>
          <a:p>
            <a:r>
              <a:rPr lang="nl-NL" sz="1600" b="1" u="sng" dirty="0" err="1" smtClean="0"/>
              <a:t>Regulations</a:t>
            </a:r>
            <a:endParaRPr lang="nl-NL" sz="1600" b="1" strike="sngStrike" dirty="0">
              <a:solidFill>
                <a:srgbClr val="FF0000"/>
              </a:solidFill>
            </a:endParaRPr>
          </a:p>
        </p:txBody>
      </p:sp>
      <p:sp>
        <p:nvSpPr>
          <p:cNvPr id="15" name="Tekstvak 14"/>
          <p:cNvSpPr txBox="1"/>
          <p:nvPr/>
        </p:nvSpPr>
        <p:spPr>
          <a:xfrm>
            <a:off x="2255020" y="872426"/>
            <a:ext cx="14958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generic</a:t>
            </a:r>
            <a:endParaRPr lang="nl-NL" dirty="0"/>
          </a:p>
        </p:txBody>
      </p:sp>
      <p:cxnSp>
        <p:nvCxnSpPr>
          <p:cNvPr id="16" name="Rechte verbindingslijn met pijl 15"/>
          <p:cNvCxnSpPr>
            <a:stCxn id="11" idx="3"/>
            <a:endCxn id="15" idx="1"/>
          </p:cNvCxnSpPr>
          <p:nvPr/>
        </p:nvCxnSpPr>
        <p:spPr>
          <a:xfrm flipV="1">
            <a:off x="1643857" y="1057092"/>
            <a:ext cx="611163" cy="19549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>
            <a:stCxn id="15" idx="3"/>
            <a:endCxn id="12" idx="1"/>
          </p:cNvCxnSpPr>
          <p:nvPr/>
        </p:nvCxnSpPr>
        <p:spPr>
          <a:xfrm>
            <a:off x="3750860" y="1057092"/>
            <a:ext cx="4611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4208160" y="3763390"/>
            <a:ext cx="478592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i="1" dirty="0" smtClean="0"/>
              <a:t>Kwaliteitsmanagementsysteem: </a:t>
            </a:r>
            <a:r>
              <a:rPr lang="nl-NL" sz="1600" b="1" dirty="0" smtClean="0"/>
              <a:t>ISO </a:t>
            </a:r>
            <a:r>
              <a:rPr lang="nl-NL" sz="1600" b="1" dirty="0"/>
              <a:t>9001  </a:t>
            </a:r>
            <a:endParaRPr lang="nl-NL" sz="1600" b="1" dirty="0" smtClean="0"/>
          </a:p>
          <a:p>
            <a:r>
              <a:rPr lang="nl-NL" sz="1600" b="1" dirty="0" smtClean="0"/>
              <a:t> </a:t>
            </a:r>
            <a:r>
              <a:rPr lang="nl-NL" sz="1600" i="1" dirty="0"/>
              <a:t>Risicomanagement</a:t>
            </a:r>
            <a:r>
              <a:rPr lang="nl-NL" sz="1600" dirty="0"/>
              <a:t>: </a:t>
            </a:r>
            <a:r>
              <a:rPr lang="nl-NL" sz="1600" b="1" dirty="0"/>
              <a:t>ISO </a:t>
            </a:r>
            <a:r>
              <a:rPr lang="nl-NL" sz="1600" b="1" dirty="0" smtClean="0"/>
              <a:t>31000</a:t>
            </a:r>
            <a:endParaRPr lang="nl-NL" sz="1600" i="1" u="sng" dirty="0"/>
          </a:p>
        </p:txBody>
      </p:sp>
      <p:sp>
        <p:nvSpPr>
          <p:cNvPr id="20" name="Tekstvak 19"/>
          <p:cNvSpPr txBox="1"/>
          <p:nvPr/>
        </p:nvSpPr>
        <p:spPr>
          <a:xfrm>
            <a:off x="4211960" y="1692097"/>
            <a:ext cx="478592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i="1" dirty="0" smtClean="0"/>
              <a:t>The say on care </a:t>
            </a:r>
            <a:r>
              <a:rPr lang="nl-NL" sz="1600" i="1" dirty="0" err="1" smtClean="0"/>
              <a:t>and</a:t>
            </a:r>
            <a:r>
              <a:rPr lang="nl-NL" sz="1600" i="1" dirty="0" smtClean="0"/>
              <a:t> information</a:t>
            </a:r>
          </a:p>
          <a:p>
            <a:r>
              <a:rPr lang="nl-NL" sz="1600" b="1" u="sng" dirty="0" err="1" smtClean="0"/>
              <a:t>Regulation</a:t>
            </a:r>
            <a:endParaRPr lang="nl-NL" sz="1600" b="1" strike="sngStrike" dirty="0">
              <a:solidFill>
                <a:srgbClr val="FF0000"/>
              </a:solidFill>
            </a:endParaRPr>
          </a:p>
        </p:txBody>
      </p:sp>
      <p:sp>
        <p:nvSpPr>
          <p:cNvPr id="23" name="Tekstvak 22"/>
          <p:cNvSpPr txBox="1"/>
          <p:nvPr/>
        </p:nvSpPr>
        <p:spPr>
          <a:xfrm>
            <a:off x="2255020" y="1651290"/>
            <a:ext cx="1510687" cy="6445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Specifiek voor de zorg</a:t>
            </a:r>
            <a:endParaRPr lang="nl-NL" dirty="0"/>
          </a:p>
        </p:txBody>
      </p:sp>
      <p:cxnSp>
        <p:nvCxnSpPr>
          <p:cNvPr id="32" name="Rechte verbindingslijn met pijl 31"/>
          <p:cNvCxnSpPr>
            <a:stCxn id="11" idx="3"/>
            <a:endCxn id="23" idx="1"/>
          </p:cNvCxnSpPr>
          <p:nvPr/>
        </p:nvCxnSpPr>
        <p:spPr>
          <a:xfrm>
            <a:off x="1643857" y="1252591"/>
            <a:ext cx="611163" cy="7209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met pijl 33"/>
          <p:cNvCxnSpPr>
            <a:stCxn id="23" idx="3"/>
            <a:endCxn id="20" idx="1"/>
          </p:cNvCxnSpPr>
          <p:nvPr/>
        </p:nvCxnSpPr>
        <p:spPr>
          <a:xfrm>
            <a:off x="3765707" y="1973557"/>
            <a:ext cx="446253" cy="109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vak 46"/>
          <p:cNvSpPr txBox="1"/>
          <p:nvPr/>
        </p:nvSpPr>
        <p:spPr>
          <a:xfrm>
            <a:off x="4211960" y="4872062"/>
            <a:ext cx="478212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i="1" dirty="0" err="1" smtClean="0"/>
              <a:t>Quality</a:t>
            </a:r>
            <a:r>
              <a:rPr lang="nl-NL" sz="1600" i="1" dirty="0" smtClean="0"/>
              <a:t> management system: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 smtClean="0"/>
              <a:t>Healthcare </a:t>
            </a:r>
            <a:r>
              <a:rPr lang="nl-NL" sz="1600" i="1" dirty="0" err="1" smtClean="0"/>
              <a:t>institution</a:t>
            </a:r>
            <a:r>
              <a:rPr lang="nl-NL" sz="1600" i="1" dirty="0" smtClean="0"/>
              <a:t> </a:t>
            </a:r>
            <a:r>
              <a:rPr lang="nl-NL" sz="1600" i="1" dirty="0" err="1" smtClean="0"/>
              <a:t>and</a:t>
            </a:r>
            <a:r>
              <a:rPr lang="nl-NL" sz="1600" i="1" dirty="0" smtClean="0"/>
              <a:t> </a:t>
            </a:r>
            <a:r>
              <a:rPr lang="nl-NL" sz="1600" i="1" dirty="0" err="1" smtClean="0"/>
              <a:t>E-health</a:t>
            </a:r>
            <a:r>
              <a:rPr lang="nl-NL" sz="1600" i="1" dirty="0" smtClean="0"/>
              <a:t>: </a:t>
            </a:r>
            <a:r>
              <a:rPr lang="nl-NL" sz="1600" b="1" dirty="0" smtClean="0"/>
              <a:t>ISO 13131</a:t>
            </a:r>
            <a:endParaRPr lang="nl-NL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i="1" dirty="0" err="1" smtClean="0"/>
              <a:t>Manufacturer</a:t>
            </a:r>
            <a:r>
              <a:rPr lang="nl-NL" sz="1600" i="1" dirty="0" smtClean="0"/>
              <a:t>:</a:t>
            </a:r>
            <a:r>
              <a:rPr lang="nl-NL" sz="1600" b="1" dirty="0" smtClean="0"/>
              <a:t> </a:t>
            </a:r>
            <a:r>
              <a:rPr lang="nl-NL" sz="1600" b="1" u="sng" dirty="0" smtClean="0"/>
              <a:t>ISO 13485</a:t>
            </a:r>
          </a:p>
          <a:p>
            <a:r>
              <a:rPr lang="nl-NL" sz="1600" i="1" dirty="0" smtClean="0"/>
              <a:t>Information security:</a:t>
            </a:r>
            <a:r>
              <a:rPr lang="nl-NL" sz="1600" i="1" u="sng" dirty="0" smtClean="0"/>
              <a:t> </a:t>
            </a:r>
            <a:r>
              <a:rPr lang="nl-NL" sz="1600" b="1" i="1" u="sng" dirty="0" smtClean="0"/>
              <a:t>ISO 27001</a:t>
            </a:r>
            <a:endParaRPr lang="nl-NL" sz="1600" b="1" u="sng" dirty="0" smtClean="0"/>
          </a:p>
        </p:txBody>
      </p:sp>
      <p:cxnSp>
        <p:nvCxnSpPr>
          <p:cNvPr id="54" name="Rechte verbindingslijn met pijl 53"/>
          <p:cNvCxnSpPr>
            <a:stCxn id="5" idx="3"/>
            <a:endCxn id="47" idx="1"/>
          </p:cNvCxnSpPr>
          <p:nvPr/>
        </p:nvCxnSpPr>
        <p:spPr>
          <a:xfrm>
            <a:off x="3707905" y="5408350"/>
            <a:ext cx="504055" cy="232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kstvak 107"/>
          <p:cNvSpPr txBox="1"/>
          <p:nvPr/>
        </p:nvSpPr>
        <p:spPr>
          <a:xfrm>
            <a:off x="323528" y="2820470"/>
            <a:ext cx="13197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Governance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09" name="Tekstvak 108"/>
          <p:cNvSpPr txBox="1"/>
          <p:nvPr/>
        </p:nvSpPr>
        <p:spPr>
          <a:xfrm>
            <a:off x="4211960" y="2865130"/>
            <a:ext cx="4782122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i="1" dirty="0" err="1" smtClean="0"/>
              <a:t>Strategy</a:t>
            </a:r>
            <a:r>
              <a:rPr lang="nl-NL" sz="1600" i="1" dirty="0" smtClean="0"/>
              <a:t> </a:t>
            </a:r>
            <a:r>
              <a:rPr lang="nl-NL" sz="1600" i="1" dirty="0" err="1" smtClean="0"/>
              <a:t>and</a:t>
            </a:r>
            <a:r>
              <a:rPr lang="nl-NL" sz="1600" i="1" dirty="0" smtClean="0"/>
              <a:t> control: </a:t>
            </a:r>
            <a:r>
              <a:rPr lang="nl-NL" sz="1600" b="1" dirty="0" smtClean="0"/>
              <a:t>ISO/IEC </a:t>
            </a:r>
            <a:r>
              <a:rPr lang="nl-NL" sz="1600" b="1" dirty="0"/>
              <a:t>38500</a:t>
            </a:r>
            <a:endParaRPr lang="nl-NL" sz="1600" b="1" strike="sngStrike" dirty="0">
              <a:solidFill>
                <a:srgbClr val="FF0000"/>
              </a:solidFill>
            </a:endParaRPr>
          </a:p>
        </p:txBody>
      </p:sp>
      <p:sp>
        <p:nvSpPr>
          <p:cNvPr id="110" name="Tekstvak 109"/>
          <p:cNvSpPr txBox="1"/>
          <p:nvPr/>
        </p:nvSpPr>
        <p:spPr>
          <a:xfrm>
            <a:off x="2259020" y="2696315"/>
            <a:ext cx="14918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Generic</a:t>
            </a:r>
            <a:r>
              <a:rPr lang="nl-NL" dirty="0" smtClean="0"/>
              <a:t>, re. ICT/IT</a:t>
            </a:r>
            <a:endParaRPr lang="nl-NL" dirty="0"/>
          </a:p>
        </p:txBody>
      </p:sp>
      <p:cxnSp>
        <p:nvCxnSpPr>
          <p:cNvPr id="111" name="Rechte verbindingslijn met pijl 110"/>
          <p:cNvCxnSpPr>
            <a:stCxn id="108" idx="3"/>
            <a:endCxn id="110" idx="1"/>
          </p:cNvCxnSpPr>
          <p:nvPr/>
        </p:nvCxnSpPr>
        <p:spPr>
          <a:xfrm>
            <a:off x="1643229" y="3005136"/>
            <a:ext cx="615791" cy="1434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echte verbindingslijn met pijl 111"/>
          <p:cNvCxnSpPr>
            <a:stCxn id="110" idx="3"/>
            <a:endCxn id="109" idx="1"/>
          </p:cNvCxnSpPr>
          <p:nvPr/>
        </p:nvCxnSpPr>
        <p:spPr>
          <a:xfrm>
            <a:off x="3750860" y="3019481"/>
            <a:ext cx="461100" cy="1492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PIJL-OMLAAG 116"/>
          <p:cNvSpPr/>
          <p:nvPr/>
        </p:nvSpPr>
        <p:spPr>
          <a:xfrm>
            <a:off x="714061" y="2192259"/>
            <a:ext cx="53989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0" name="PIJL-OMLAAG 119"/>
          <p:cNvSpPr/>
          <p:nvPr/>
        </p:nvSpPr>
        <p:spPr>
          <a:xfrm>
            <a:off x="755576" y="3501009"/>
            <a:ext cx="539890" cy="847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1" name="Tekstvak 120"/>
          <p:cNvSpPr txBox="1"/>
          <p:nvPr/>
        </p:nvSpPr>
        <p:spPr>
          <a:xfrm>
            <a:off x="394406" y="6093296"/>
            <a:ext cx="15550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Care </a:t>
            </a:r>
            <a:r>
              <a:rPr lang="nl-NL" dirty="0" err="1" smtClean="0"/>
              <a:t>process</a:t>
            </a:r>
            <a:endParaRPr lang="nl-NL" dirty="0"/>
          </a:p>
        </p:txBody>
      </p:sp>
      <p:sp>
        <p:nvSpPr>
          <p:cNvPr id="122" name="PIJL-OMLAAG 121"/>
          <p:cNvSpPr/>
          <p:nvPr/>
        </p:nvSpPr>
        <p:spPr>
          <a:xfrm>
            <a:off x="755576" y="5102124"/>
            <a:ext cx="539890" cy="847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975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44649" y="260648"/>
            <a:ext cx="8791128" cy="648072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nl-NL" sz="2400" dirty="0" err="1" smtClean="0"/>
              <a:t>Requirements</a:t>
            </a:r>
            <a:r>
              <a:rPr lang="nl-NL" sz="2400" dirty="0" smtClean="0"/>
              <a:t> </a:t>
            </a:r>
            <a:r>
              <a:rPr lang="nl-NL" sz="2400" dirty="0" err="1" smtClean="0"/>
              <a:t>regarding</a:t>
            </a:r>
            <a:r>
              <a:rPr lang="nl-NL" sz="2400" dirty="0" smtClean="0"/>
              <a:t> </a:t>
            </a:r>
            <a:r>
              <a:rPr lang="nl-NL" sz="2400" dirty="0" err="1" smtClean="0"/>
              <a:t>healthcare</a:t>
            </a:r>
            <a:r>
              <a:rPr lang="nl-NL" sz="2400" dirty="0" smtClean="0"/>
              <a:t> </a:t>
            </a:r>
            <a:r>
              <a:rPr lang="nl-NL" sz="2400" dirty="0" err="1" smtClean="0"/>
              <a:t>process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information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107504" y="3212976"/>
            <a:ext cx="13326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Information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179512" y="1357317"/>
            <a:ext cx="126222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Care </a:t>
            </a:r>
            <a:r>
              <a:rPr lang="nl-NL" dirty="0" err="1" smtClean="0"/>
              <a:t>processes</a:t>
            </a:r>
            <a:endParaRPr lang="nl-NL" dirty="0"/>
          </a:p>
        </p:txBody>
      </p:sp>
      <p:sp>
        <p:nvSpPr>
          <p:cNvPr id="57" name="Tekstvak 56"/>
          <p:cNvSpPr txBox="1"/>
          <p:nvPr/>
        </p:nvSpPr>
        <p:spPr>
          <a:xfrm>
            <a:off x="2238371" y="2555612"/>
            <a:ext cx="24437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The say on data</a:t>
            </a:r>
            <a:endParaRPr lang="nl-NL" dirty="0"/>
          </a:p>
        </p:txBody>
      </p:sp>
      <p:sp>
        <p:nvSpPr>
          <p:cNvPr id="60" name="Tekstvak 59"/>
          <p:cNvSpPr txBox="1"/>
          <p:nvPr/>
        </p:nvSpPr>
        <p:spPr>
          <a:xfrm>
            <a:off x="5076056" y="2555612"/>
            <a:ext cx="388843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base"/>
            <a:r>
              <a:rPr lang="nl-NL" b="1" u="sng" dirty="0" smtClean="0"/>
              <a:t>Privacy </a:t>
            </a:r>
            <a:r>
              <a:rPr lang="nl-NL" b="1" u="sng" dirty="0" err="1" smtClean="0"/>
              <a:t>regulations</a:t>
            </a:r>
            <a:endParaRPr lang="nl-NL" b="1" u="sng" dirty="0"/>
          </a:p>
        </p:txBody>
      </p:sp>
      <p:cxnSp>
        <p:nvCxnSpPr>
          <p:cNvPr id="61" name="Rechte verbindingslijn met pijl 60"/>
          <p:cNvCxnSpPr>
            <a:stCxn id="57" idx="3"/>
            <a:endCxn id="60" idx="1"/>
          </p:cNvCxnSpPr>
          <p:nvPr/>
        </p:nvCxnSpPr>
        <p:spPr>
          <a:xfrm>
            <a:off x="4682073" y="2740278"/>
            <a:ext cx="39398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met pijl 44"/>
          <p:cNvCxnSpPr>
            <a:stCxn id="17" idx="3"/>
            <a:endCxn id="57" idx="1"/>
          </p:cNvCxnSpPr>
          <p:nvPr/>
        </p:nvCxnSpPr>
        <p:spPr>
          <a:xfrm>
            <a:off x="1441741" y="1680483"/>
            <a:ext cx="796630" cy="10597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chte verbindingslijn met pijl 46"/>
          <p:cNvCxnSpPr>
            <a:stCxn id="14" idx="3"/>
            <a:endCxn id="57" idx="1"/>
          </p:cNvCxnSpPr>
          <p:nvPr/>
        </p:nvCxnSpPr>
        <p:spPr>
          <a:xfrm flipV="1">
            <a:off x="1440171" y="2740278"/>
            <a:ext cx="798200" cy="6573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kstvak 65"/>
          <p:cNvSpPr txBox="1"/>
          <p:nvPr/>
        </p:nvSpPr>
        <p:spPr>
          <a:xfrm>
            <a:off x="2195737" y="4778568"/>
            <a:ext cx="241889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Information security</a:t>
            </a:r>
            <a:endParaRPr lang="nl-NL" dirty="0"/>
          </a:p>
        </p:txBody>
      </p:sp>
      <p:sp>
        <p:nvSpPr>
          <p:cNvPr id="67" name="Tekstvak 66"/>
          <p:cNvSpPr txBox="1"/>
          <p:nvPr/>
        </p:nvSpPr>
        <p:spPr>
          <a:xfrm>
            <a:off x="5076056" y="4775270"/>
            <a:ext cx="388718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u="sng" dirty="0" smtClean="0"/>
              <a:t>ISO 27001</a:t>
            </a:r>
            <a:endParaRPr lang="nl-NL" u="sng" dirty="0"/>
          </a:p>
        </p:txBody>
      </p:sp>
      <p:cxnSp>
        <p:nvCxnSpPr>
          <p:cNvPr id="68" name="Rechte verbindingslijn met pijl 67"/>
          <p:cNvCxnSpPr>
            <a:stCxn id="66" idx="3"/>
            <a:endCxn id="67" idx="1"/>
          </p:cNvCxnSpPr>
          <p:nvPr/>
        </p:nvCxnSpPr>
        <p:spPr>
          <a:xfrm flipV="1">
            <a:off x="4614634" y="4959936"/>
            <a:ext cx="461422" cy="32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met pijl 69"/>
          <p:cNvCxnSpPr>
            <a:stCxn id="14" idx="3"/>
            <a:endCxn id="66" idx="1"/>
          </p:cNvCxnSpPr>
          <p:nvPr/>
        </p:nvCxnSpPr>
        <p:spPr>
          <a:xfrm>
            <a:off x="1440171" y="3397642"/>
            <a:ext cx="755566" cy="15655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kstvak 47"/>
          <p:cNvSpPr txBox="1"/>
          <p:nvPr/>
        </p:nvSpPr>
        <p:spPr>
          <a:xfrm>
            <a:off x="2238371" y="3494613"/>
            <a:ext cx="237626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Semantics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/or as in Texas </a:t>
            </a:r>
            <a:r>
              <a:rPr lang="nl-NL" dirty="0" err="1" smtClean="0"/>
              <a:t>and</a:t>
            </a:r>
            <a:r>
              <a:rPr lang="nl-NL" dirty="0" smtClean="0"/>
              <a:t>/or </a:t>
            </a:r>
            <a:r>
              <a:rPr lang="nl-NL" dirty="0" err="1" smtClean="0"/>
              <a:t>architecture</a:t>
            </a:r>
            <a:endParaRPr lang="nl-NL" dirty="0"/>
          </a:p>
        </p:txBody>
      </p:sp>
      <p:sp>
        <p:nvSpPr>
          <p:cNvPr id="49" name="Tekstvak 48"/>
          <p:cNvSpPr txBox="1"/>
          <p:nvPr/>
        </p:nvSpPr>
        <p:spPr>
          <a:xfrm>
            <a:off x="5004048" y="3513782"/>
            <a:ext cx="396043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i="1" dirty="0" err="1" smtClean="0"/>
              <a:t>Semantics</a:t>
            </a:r>
            <a:r>
              <a:rPr lang="nl-NL" i="1" dirty="0" smtClean="0"/>
              <a:t>: </a:t>
            </a:r>
            <a:r>
              <a:rPr lang="nl-NL" b="1" dirty="0" smtClean="0"/>
              <a:t>ISO 13940 (</a:t>
            </a:r>
            <a:r>
              <a:rPr lang="nl-NL" b="1" dirty="0" err="1" smtClean="0"/>
              <a:t>ContSys</a:t>
            </a:r>
            <a:r>
              <a:rPr lang="nl-NL" b="1" dirty="0" smtClean="0"/>
              <a:t>)</a:t>
            </a:r>
          </a:p>
          <a:p>
            <a:r>
              <a:rPr lang="nl-NL" i="1" dirty="0" err="1" smtClean="0"/>
              <a:t>Semantic</a:t>
            </a:r>
            <a:r>
              <a:rPr lang="nl-NL" i="1" dirty="0" smtClean="0"/>
              <a:t>  </a:t>
            </a:r>
            <a:r>
              <a:rPr lang="nl-NL" i="1" dirty="0" err="1" smtClean="0"/>
              <a:t>interoperability</a:t>
            </a:r>
            <a:r>
              <a:rPr lang="nl-NL" i="1" dirty="0" smtClean="0"/>
              <a:t>: </a:t>
            </a:r>
            <a:r>
              <a:rPr lang="nl-NL" b="1" dirty="0" smtClean="0"/>
              <a:t>ISO </a:t>
            </a:r>
            <a:r>
              <a:rPr lang="nl-NL" b="1" dirty="0"/>
              <a:t>13606</a:t>
            </a:r>
          </a:p>
          <a:p>
            <a:r>
              <a:rPr lang="nl-NL" i="1" dirty="0" smtClean="0"/>
              <a:t>Architecture: </a:t>
            </a:r>
            <a:r>
              <a:rPr lang="nl-NL" b="1" dirty="0" smtClean="0"/>
              <a:t>ENV </a:t>
            </a:r>
            <a:r>
              <a:rPr lang="nl-NL" b="1" dirty="0"/>
              <a:t>12967 (HISA</a:t>
            </a:r>
            <a:r>
              <a:rPr lang="nl-NL" b="1" dirty="0" smtClean="0"/>
              <a:t>)</a:t>
            </a:r>
            <a:endParaRPr lang="nl-NL" b="1" dirty="0"/>
          </a:p>
        </p:txBody>
      </p:sp>
      <p:cxnSp>
        <p:nvCxnSpPr>
          <p:cNvPr id="50" name="Rechte verbindingslijn met pijl 49"/>
          <p:cNvCxnSpPr>
            <a:stCxn id="48" idx="3"/>
            <a:endCxn id="49" idx="1"/>
          </p:cNvCxnSpPr>
          <p:nvPr/>
        </p:nvCxnSpPr>
        <p:spPr>
          <a:xfrm>
            <a:off x="4614634" y="3956278"/>
            <a:ext cx="389414" cy="191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Rechte verbindingslijn met pijl 2"/>
          <p:cNvCxnSpPr>
            <a:stCxn id="14" idx="3"/>
            <a:endCxn id="48" idx="1"/>
          </p:cNvCxnSpPr>
          <p:nvPr/>
        </p:nvCxnSpPr>
        <p:spPr>
          <a:xfrm>
            <a:off x="1440171" y="3397642"/>
            <a:ext cx="798200" cy="55863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vak 21"/>
          <p:cNvSpPr txBox="1"/>
          <p:nvPr/>
        </p:nvSpPr>
        <p:spPr>
          <a:xfrm>
            <a:off x="2184782" y="1218818"/>
            <a:ext cx="247956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err="1" smtClean="0"/>
              <a:t>Conceptual</a:t>
            </a:r>
            <a:r>
              <a:rPr lang="nl-NL" dirty="0" smtClean="0"/>
              <a:t> </a:t>
            </a:r>
            <a:r>
              <a:rPr lang="nl-NL" dirty="0" err="1" smtClean="0"/>
              <a:t>framework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continuity</a:t>
            </a:r>
            <a:r>
              <a:rPr lang="nl-NL" dirty="0" smtClean="0"/>
              <a:t> of care</a:t>
            </a:r>
          </a:p>
          <a:p>
            <a:r>
              <a:rPr lang="nl-NL" dirty="0" smtClean="0"/>
              <a:t>Framework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modeling</a:t>
            </a:r>
            <a:endParaRPr lang="nl-NL" dirty="0" smtClean="0"/>
          </a:p>
        </p:txBody>
      </p:sp>
      <p:sp>
        <p:nvSpPr>
          <p:cNvPr id="23" name="Tekstvak 22"/>
          <p:cNvSpPr txBox="1"/>
          <p:nvPr/>
        </p:nvSpPr>
        <p:spPr>
          <a:xfrm>
            <a:off x="5150572" y="1506850"/>
            <a:ext cx="381391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b="1" dirty="0" smtClean="0"/>
              <a:t>ISO 13940</a:t>
            </a:r>
          </a:p>
        </p:txBody>
      </p:sp>
      <p:cxnSp>
        <p:nvCxnSpPr>
          <p:cNvPr id="24" name="Rechte verbindingslijn met pijl 23"/>
          <p:cNvCxnSpPr>
            <a:stCxn id="17" idx="3"/>
            <a:endCxn id="22" idx="1"/>
          </p:cNvCxnSpPr>
          <p:nvPr/>
        </p:nvCxnSpPr>
        <p:spPr>
          <a:xfrm>
            <a:off x="1441741" y="1680483"/>
            <a:ext cx="74304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>
            <a:stCxn id="22" idx="3"/>
            <a:endCxn id="23" idx="1"/>
          </p:cNvCxnSpPr>
          <p:nvPr/>
        </p:nvCxnSpPr>
        <p:spPr>
          <a:xfrm>
            <a:off x="4664344" y="1680483"/>
            <a:ext cx="486228" cy="110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met pijl 20"/>
          <p:cNvCxnSpPr>
            <a:stCxn id="14" idx="3"/>
            <a:endCxn id="22" idx="1"/>
          </p:cNvCxnSpPr>
          <p:nvPr/>
        </p:nvCxnSpPr>
        <p:spPr>
          <a:xfrm flipV="1">
            <a:off x="1440171" y="1680483"/>
            <a:ext cx="744611" cy="171715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IJL-OMLAAG 42"/>
          <p:cNvSpPr/>
          <p:nvPr/>
        </p:nvSpPr>
        <p:spPr>
          <a:xfrm flipV="1">
            <a:off x="503718" y="2060848"/>
            <a:ext cx="539890" cy="9250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4" name="Tekstvak 43"/>
          <p:cNvSpPr txBox="1"/>
          <p:nvPr/>
        </p:nvSpPr>
        <p:spPr>
          <a:xfrm>
            <a:off x="107504" y="4653136"/>
            <a:ext cx="14401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Applications</a:t>
            </a:r>
            <a:endParaRPr lang="nl-NL" dirty="0"/>
          </a:p>
        </p:txBody>
      </p:sp>
      <p:sp>
        <p:nvSpPr>
          <p:cNvPr id="46" name="Tekstvak 45"/>
          <p:cNvSpPr txBox="1"/>
          <p:nvPr/>
        </p:nvSpPr>
        <p:spPr>
          <a:xfrm>
            <a:off x="179511" y="6084004"/>
            <a:ext cx="187220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IT-</a:t>
            </a:r>
            <a:r>
              <a:rPr lang="nl-NL" dirty="0" err="1" smtClean="0"/>
              <a:t>infrastructure</a:t>
            </a:r>
            <a:endParaRPr lang="nl-NL" dirty="0"/>
          </a:p>
        </p:txBody>
      </p:sp>
      <p:sp>
        <p:nvSpPr>
          <p:cNvPr id="51" name="PIJL-OMLAAG 50"/>
          <p:cNvSpPr/>
          <p:nvPr/>
        </p:nvSpPr>
        <p:spPr>
          <a:xfrm flipV="1">
            <a:off x="395505" y="5144602"/>
            <a:ext cx="648103" cy="8190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2" name="PIJL-OMLAAG 51"/>
          <p:cNvSpPr/>
          <p:nvPr/>
        </p:nvSpPr>
        <p:spPr>
          <a:xfrm flipV="1">
            <a:off x="503718" y="3789040"/>
            <a:ext cx="539890" cy="682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456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550</Words>
  <Application>Microsoft Office PowerPoint</Application>
  <PresentationFormat>Diavoorstelling (4:3)</PresentationFormat>
  <Paragraphs>196</Paragraphs>
  <Slides>22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3" baseType="lpstr">
      <vt:lpstr>Kantoorthema</vt:lpstr>
      <vt:lpstr>Norms and Standards for eHealth (Standardisation and Certification)</vt:lpstr>
      <vt:lpstr>Content</vt:lpstr>
      <vt:lpstr>Requirements for E-health</vt:lpstr>
      <vt:lpstr>Requirements</vt:lpstr>
      <vt:lpstr>Requirements</vt:lpstr>
      <vt:lpstr>The NEN-program ‘Safety of E health through norms’</vt:lpstr>
      <vt:lpstr>The NEN- selection guide: three main processes</vt:lpstr>
      <vt:lpstr>Requirements regarding healthcare process and information</vt:lpstr>
      <vt:lpstr>Requirements regarding healthcare process and information</vt:lpstr>
      <vt:lpstr>Requirements regarding healthcare process and information</vt:lpstr>
      <vt:lpstr>The NEN-application guide</vt:lpstr>
      <vt:lpstr>The NEN-program ‘Safety of E health through norms’</vt:lpstr>
      <vt:lpstr>5. Certification</vt:lpstr>
      <vt:lpstr>The significance of certification</vt:lpstr>
      <vt:lpstr>Standardization and certification</vt:lpstr>
      <vt:lpstr>The PDSA-cycle and the QMS</vt:lpstr>
      <vt:lpstr>The PDSA-cycle, standardization and certification</vt:lpstr>
      <vt:lpstr>6. Challenges</vt:lpstr>
      <vt:lpstr>Some of the challenges for standardization and certification</vt:lpstr>
      <vt:lpstr>Some of the challenges for standardization and certification</vt:lpstr>
      <vt:lpstr>Towards safety in the E health chain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Mari Murel</cp:lastModifiedBy>
  <cp:revision>34</cp:revision>
  <cp:lastPrinted>2016-05-30T16:05:05Z</cp:lastPrinted>
  <dcterms:created xsi:type="dcterms:W3CDTF">2016-05-30T09:32:20Z</dcterms:created>
  <dcterms:modified xsi:type="dcterms:W3CDTF">2016-05-31T09:04:48Z</dcterms:modified>
</cp:coreProperties>
</file>