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 id="2147484201" r:id="rId2"/>
  </p:sldMasterIdLst>
  <p:notesMasterIdLst>
    <p:notesMasterId r:id="rId26"/>
  </p:notesMasterIdLst>
  <p:sldIdLst>
    <p:sldId id="290" r:id="rId3"/>
    <p:sldId id="275" r:id="rId4"/>
    <p:sldId id="291" r:id="rId5"/>
    <p:sldId id="292" r:id="rId6"/>
    <p:sldId id="312" r:id="rId7"/>
    <p:sldId id="313" r:id="rId8"/>
    <p:sldId id="311" r:id="rId9"/>
    <p:sldId id="295" r:id="rId10"/>
    <p:sldId id="296" r:id="rId11"/>
    <p:sldId id="297" r:id="rId12"/>
    <p:sldId id="298" r:id="rId13"/>
    <p:sldId id="299" r:id="rId14"/>
    <p:sldId id="300" r:id="rId15"/>
    <p:sldId id="294" r:id="rId16"/>
    <p:sldId id="301" r:id="rId17"/>
    <p:sldId id="302" r:id="rId18"/>
    <p:sldId id="309" r:id="rId19"/>
    <p:sldId id="303" r:id="rId20"/>
    <p:sldId id="304" r:id="rId21"/>
    <p:sldId id="305" r:id="rId22"/>
    <p:sldId id="306" r:id="rId23"/>
    <p:sldId id="307" r:id="rId24"/>
    <p:sldId id="310" r:id="rId25"/>
  </p:sldIdLst>
  <p:sldSz cx="9144000" cy="6858000" type="screen4x3"/>
  <p:notesSz cx="6858000" cy="9144000"/>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529D26"/>
    <a:srgbClr val="249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4" autoAdjust="0"/>
    <p:restoredTop sz="94660"/>
  </p:normalViewPr>
  <p:slideViewPr>
    <p:cSldViewPr snapToGrid="0">
      <p:cViewPr>
        <p:scale>
          <a:sx n="72" d="100"/>
          <a:sy n="72" d="100"/>
        </p:scale>
        <p:origin x="-1206" y="1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1749D323-FA43-45E0-8855-C261733B4383}" type="datetimeFigureOut">
              <a:rPr lang="nl-NL"/>
              <a:pPr>
                <a:defRPr/>
              </a:pPr>
              <a:t>25-10-2016</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dirty="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altLang="nl-NL" noProof="0" smtClean="0"/>
              <a:t>Klik om de modelstijlen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Calibri" pitchFamily="34" charset="0"/>
              </a:defRPr>
            </a:lvl1pPr>
          </a:lstStyle>
          <a:p>
            <a:fld id="{B39D402D-BCFC-4C09-BD8F-3C5EFECDC502}" type="slidenum">
              <a:rPr lang="nl-NL" altLang="nl-NL"/>
              <a:pPr/>
              <a:t>‹nr.›</a:t>
            </a:fld>
            <a:endParaRPr lang="nl-NL" altLang="nl-NL"/>
          </a:p>
        </p:txBody>
      </p:sp>
    </p:spTree>
    <p:extLst>
      <p:ext uri="{BB962C8B-B14F-4D97-AF65-F5344CB8AC3E}">
        <p14:creationId xmlns:p14="http://schemas.microsoft.com/office/powerpoint/2010/main" val="897484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7" name="Rectangle 3"/>
          <p:cNvSpPr>
            <a:spLocks noGrp="1" noChangeArrowheads="1"/>
          </p:cNvSpPr>
          <p:nvPr>
            <p:ph type="body" idx="1"/>
          </p:nvPr>
        </p:nvSpPr>
        <p:spPr bwMode="auto">
          <a:noFill/>
        </p:spPr>
        <p:txBody>
          <a:bodyPr/>
          <a:lstStyle/>
          <a:p>
            <a:pPr eaLnBrk="1" hangingPunct="1"/>
            <a:endParaRPr lang="nl-NL" altLang="nl-NL"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r>
              <a:rPr lang="en-GB" altLang="nl-NL" sz="1600" smtClean="0"/>
              <a:t>Our vision at the Care Inspectorate is that people in Scotland experience a better quality of life as a result of accessible, excellent services which are designed and delivered to reflect their individual needs and promote their rights.	</a:t>
            </a:r>
          </a:p>
          <a:p>
            <a:pPr eaLnBrk="1" hangingPunct="1"/>
            <a:r>
              <a:rPr lang="en-GB" altLang="nl-NL" sz="1600" smtClean="0"/>
              <a:t>The right services at the right time, meeting the needs of the individual, </a:t>
            </a:r>
          </a:p>
          <a:p>
            <a:pPr eaLnBrk="1" hangingPunct="1"/>
            <a:r>
              <a:rPr lang="en-GB" altLang="nl-NL" sz="1600" smtClean="0"/>
              <a:t>Recognising that we are all unique and to live well we need that personalised care</a:t>
            </a:r>
          </a:p>
          <a:p>
            <a:pPr eaLnBrk="1" hangingPunct="1"/>
            <a:r>
              <a:rPr lang="en-GB" altLang="nl-NL" sz="1600" smtClean="0"/>
              <a:t>In this room, people who use services directly, people who provide services, people who commission services as well as the folk who regulate services.</a:t>
            </a:r>
          </a:p>
          <a:p>
            <a:pPr eaLnBrk="1" hangingPunct="1"/>
            <a:r>
              <a:rPr lang="en-GB" altLang="nl-NL" sz="1600" smtClean="0"/>
              <a:t>In the blink of an eye we could use those services, hearing the voice of the service user.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normAutofit/>
          </a:bodyPr>
          <a:lstStyle/>
          <a:p>
            <a:pPr>
              <a:defRPr/>
            </a:pPr>
            <a:r>
              <a:rPr dirty="0" smtClean="0"/>
              <a:t>Our healthcare system ranks among the best in Europe </a:t>
            </a:r>
            <a:r>
              <a:rPr lang="nl-NL" dirty="0">
                <a:latin typeface="+mn-lt"/>
                <a:sym typeface="Wingdings" pitchFamily="2" charset="2"/>
              </a:rPr>
              <a:t></a:t>
            </a:r>
            <a:r>
              <a:rPr dirty="0" smtClean="0"/>
              <a:t> must be preserved, also for future generations.</a:t>
            </a:r>
          </a:p>
          <a:p>
            <a:pPr>
              <a:defRPr/>
            </a:pPr>
            <a:endParaRPr lang="en-GB" dirty="0">
              <a:latin typeface="+mn-lt"/>
              <a:cs typeface="Arial" charset="0"/>
            </a:endParaRPr>
          </a:p>
          <a:p>
            <a:pPr>
              <a:defRPr/>
            </a:pPr>
            <a:r>
              <a:rPr dirty="0" smtClean="0"/>
              <a:t>Transition from a predominantly supervisory role </a:t>
            </a:r>
            <a:r>
              <a:rPr lang="nl-NL" dirty="0">
                <a:latin typeface="+mn-lt"/>
                <a:sym typeface="Wingdings" pitchFamily="2" charset="2"/>
              </a:rPr>
              <a:t></a:t>
            </a:r>
            <a:r>
              <a:rPr dirty="0" smtClean="0"/>
              <a:t> to one also including safety and quality promotion.</a:t>
            </a:r>
            <a:endParaRPr lang="en-GB" dirty="0"/>
          </a:p>
        </p:txBody>
      </p:sp>
      <p:sp>
        <p:nvSpPr>
          <p:cNvPr id="15364" name="Tijdelijke aanduiding voor dianummer 3"/>
          <p:cNvSpPr>
            <a:spLocks noGrp="1"/>
          </p:cNvSpPr>
          <p:nvPr>
            <p:ph type="sldNum" sz="quarter" idx="5"/>
          </p:nvPr>
        </p:nvSpPr>
        <p:spPr>
          <a:noFill/>
        </p:spPr>
        <p:txBody>
          <a:bodyPr/>
          <a:lstStyle/>
          <a:p>
            <a:fld id="{2DA573B9-FC0D-43D2-8D2C-616941CAB645}" type="slidenum">
              <a:rPr lang="nl-NL" smtClean="0"/>
              <a:pPr/>
              <a:t>8</a:t>
            </a:fld>
            <a:endParaRPr lang="en-GB"/>
          </a:p>
        </p:txBody>
      </p:sp>
    </p:spTree>
    <p:extLst>
      <p:ext uri="{BB962C8B-B14F-4D97-AF65-F5344CB8AC3E}">
        <p14:creationId xmlns:p14="http://schemas.microsoft.com/office/powerpoint/2010/main" val="428707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noFill/>
          <a:ln/>
        </p:spPr>
        <p:txBody>
          <a:bodyPr/>
          <a:lstStyle/>
          <a:p>
            <a:endParaRPr lang="en-GB" dirty="0"/>
          </a:p>
          <a:p>
            <a:r>
              <a:rPr dirty="0" smtClean="0"/>
              <a:t>Traditionally, the focus of care was restricted to safety and medical/technical aspects of quality. Now, this focus is being expanded to make healthcare more patient-centred.</a:t>
            </a:r>
          </a:p>
          <a:p>
            <a:endParaRPr lang="en-GB" dirty="0"/>
          </a:p>
        </p:txBody>
      </p:sp>
      <p:sp>
        <p:nvSpPr>
          <p:cNvPr id="16388" name="Tijdelijke aanduiding voor dianummer 3"/>
          <p:cNvSpPr>
            <a:spLocks noGrp="1"/>
          </p:cNvSpPr>
          <p:nvPr>
            <p:ph type="sldNum" sz="quarter" idx="5"/>
          </p:nvPr>
        </p:nvSpPr>
        <p:spPr>
          <a:noFill/>
        </p:spPr>
        <p:txBody>
          <a:bodyPr/>
          <a:lstStyle/>
          <a:p>
            <a:fld id="{D722A14D-EC3E-4CAE-ACB1-4E8C067E0F25}" type="slidenum">
              <a:rPr lang="nl-NL" smtClean="0"/>
              <a:pPr/>
              <a:t>9</a:t>
            </a:fld>
            <a:endParaRPr lang="en-GB"/>
          </a:p>
        </p:txBody>
      </p:sp>
    </p:spTree>
    <p:extLst>
      <p:ext uri="{BB962C8B-B14F-4D97-AF65-F5344CB8AC3E}">
        <p14:creationId xmlns:p14="http://schemas.microsoft.com/office/powerpoint/2010/main" val="314343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3287" cy="36464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08550" y="2474913"/>
            <a:ext cx="2557463" cy="36464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smtClean="0"/>
            </a:lvl1pPr>
          </a:lstStyle>
          <a:p>
            <a:pPr>
              <a:defRPr/>
            </a:pPr>
            <a:r>
              <a:rPr lang="nl-NL" altLang="nl-NL"/>
              <a:t>Titel van presentatie | datum van presentatie</a:t>
            </a:r>
          </a:p>
        </p:txBody>
      </p:sp>
      <p:sp>
        <p:nvSpPr>
          <p:cNvPr id="8" name="shpBeeldmerk"/>
          <p:cNvSpPr>
            <a:spLocks noGrp="1" noChangeArrowheads="1"/>
          </p:cNvSpPr>
          <p:nvPr>
            <p:ph type="sldNum" sz="quarter" idx="11"/>
          </p:nvPr>
        </p:nvSpPr>
        <p:spPr/>
        <p:txBody>
          <a:bodyPr/>
          <a:lstStyle>
            <a:lvl1pPr>
              <a:defRPr/>
            </a:lvl1pPr>
          </a:lstStyle>
          <a:p>
            <a:fld id="{3673C7FF-546B-41A1-B77C-E5EB019239CA}" type="slidenum">
              <a:rPr lang="nl-NL" altLang="nl-NL"/>
              <a:pPr/>
              <a:t>‹nr.›</a:t>
            </a:fld>
            <a:endParaRPr lang="nl-NL" altLang="nl-NL"/>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72C531-45D6-4A65-877B-A56E3137342F}" type="datetimeFigureOut">
              <a:rPr lang="en-GB" smtClean="0"/>
              <a:pPr/>
              <a:t>25/10/2016</a:t>
            </a:fld>
            <a:endParaRPr lang="en-GB"/>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9C54F33A-1FF1-4690-8CF6-ED50D395DE37}" type="slidenum">
              <a:rPr lang="en-GB" smtClean="0"/>
              <a:pPr/>
              <a:t>‹nr.›</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08550" y="3511550"/>
            <a:ext cx="1722438" cy="2609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83388" y="3511550"/>
            <a:ext cx="1724025" cy="2609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Afbeelding 7" descr="IGZ-Powerpoint ENG achtergrond.jpeg"/>
          <p:cNvPicPr>
            <a:picLocks noChangeAspect="1"/>
          </p:cNvPicPr>
          <p:nvPr userDrawn="1"/>
        </p:nvPicPr>
        <p:blipFill>
          <a:blip r:embed="rId13" cstate="print"/>
          <a:stretch>
            <a:fillRect/>
          </a:stretch>
        </p:blipFill>
        <p:spPr>
          <a:xfrm>
            <a:off x="0" y="0"/>
            <a:ext cx="4572000" cy="6858000"/>
          </a:xfrm>
          <a:prstGeom prst="rect">
            <a:avLst/>
          </a:prstGeom>
        </p:spPr>
      </p:pic>
      <p:sp>
        <p:nvSpPr>
          <p:cNvPr id="9"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defRPr/>
            </a:pPr>
            <a:endParaRPr lang="nl-NL" altLang="nl-NL" sz="1800" smtClean="0"/>
          </a:p>
        </p:txBody>
      </p:sp>
      <p:sp>
        <p:nvSpPr>
          <p:cNvPr id="13005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a:t>Titel van presentatie | datum van presentatie</a:t>
            </a:r>
          </a:p>
        </p:txBody>
      </p:sp>
      <p:sp>
        <p:nvSpPr>
          <p:cNvPr id="1028" name="shpTitel"/>
          <p:cNvSpPr>
            <a:spLocks noGrp="1" noChangeArrowheads="1"/>
          </p:cNvSpPr>
          <p:nvPr>
            <p:ph type="title"/>
          </p:nvPr>
        </p:nvSpPr>
        <p:spPr bwMode="auto">
          <a:xfrm>
            <a:off x="4922838" y="2474913"/>
            <a:ext cx="3598862" cy="942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9" name="shpTekst"/>
          <p:cNvSpPr>
            <a:spLocks noGrp="1" noChangeArrowheads="1"/>
          </p:cNvSpPr>
          <p:nvPr>
            <p:ph type="body" idx="1"/>
          </p:nvPr>
        </p:nvSpPr>
        <p:spPr bwMode="auto">
          <a:xfrm>
            <a:off x="4908550" y="3511550"/>
            <a:ext cx="3598863" cy="2609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p:txBody>
      </p:sp>
      <p:pic>
        <p:nvPicPr>
          <p:cNvPr id="1031" name="Picture 15" descr="RO_VWS_IG_Logo_Powerpoint_d"/>
          <p:cNvPicPr>
            <a:picLocks noChangeAspect="1" noChangeArrowheads="1"/>
          </p:cNvPicPr>
          <p:nvPr/>
        </p:nvPicPr>
        <p:blipFill>
          <a:blip r:embed="rId14" cstate="print"/>
          <a:srcRect/>
          <a:stretch>
            <a:fillRect/>
          </a:stretch>
        </p:blipFill>
        <p:spPr bwMode="auto">
          <a:xfrm>
            <a:off x="-19050" y="-11113"/>
            <a:ext cx="9144000" cy="200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p:txStyles>
    <p:titleStyle>
      <a:lvl1pPr algn="l" rtl="0" eaLnBrk="1" fontAlgn="base" hangingPunct="1">
        <a:spcBef>
          <a:spcPct val="0"/>
        </a:spcBef>
        <a:spcAft>
          <a:spcPct val="0"/>
        </a:spcAft>
        <a:defRPr sz="2600" kern="1200">
          <a:solidFill>
            <a:srgbClr val="FFFFFF"/>
          </a:solidFill>
          <a:latin typeface="+mj-lt"/>
          <a:ea typeface="+mj-ea"/>
          <a:cs typeface="+mj-cs"/>
        </a:defRPr>
      </a:lvl1pPr>
      <a:lvl2pPr algn="l" rtl="0" eaLnBrk="1" fontAlgn="base" hangingPunct="1">
        <a:spcBef>
          <a:spcPct val="0"/>
        </a:spcBef>
        <a:spcAft>
          <a:spcPct val="0"/>
        </a:spcAft>
        <a:defRPr sz="2600">
          <a:solidFill>
            <a:srgbClr val="FFFFFF"/>
          </a:solidFill>
          <a:latin typeface="Verdana" panose="020B0604030504040204" pitchFamily="34" charset="0"/>
        </a:defRPr>
      </a:lvl2pPr>
      <a:lvl3pPr algn="l" rtl="0" eaLnBrk="1" fontAlgn="base" hangingPunct="1">
        <a:spcBef>
          <a:spcPct val="0"/>
        </a:spcBef>
        <a:spcAft>
          <a:spcPct val="0"/>
        </a:spcAft>
        <a:defRPr sz="2600">
          <a:solidFill>
            <a:srgbClr val="FFFFFF"/>
          </a:solidFill>
          <a:latin typeface="Verdana" panose="020B0604030504040204" pitchFamily="34" charset="0"/>
        </a:defRPr>
      </a:lvl3pPr>
      <a:lvl4pPr algn="l" rtl="0" eaLnBrk="1" fontAlgn="base" hangingPunct="1">
        <a:spcBef>
          <a:spcPct val="0"/>
        </a:spcBef>
        <a:spcAft>
          <a:spcPct val="0"/>
        </a:spcAft>
        <a:defRPr sz="2600">
          <a:solidFill>
            <a:srgbClr val="FFFFFF"/>
          </a:solidFill>
          <a:latin typeface="Verdana" panose="020B0604030504040204" pitchFamily="34" charset="0"/>
        </a:defRPr>
      </a:lvl4pPr>
      <a:lvl5pPr algn="l" rtl="0" eaLnBrk="1" fontAlgn="base" hangingPunct="1">
        <a:spcBef>
          <a:spcPct val="0"/>
        </a:spcBef>
        <a:spcAft>
          <a:spcPct val="0"/>
        </a:spcAft>
        <a:defRPr sz="2600">
          <a:solidFill>
            <a:srgbClr val="FFFFFF"/>
          </a:solidFill>
          <a:latin typeface="Verdana" panose="020B0604030504040204" pitchFamily="34" charset="0"/>
        </a:defRPr>
      </a:lvl5pPr>
      <a:lvl6pPr marL="457200" algn="l" rtl="0" eaLnBrk="1" fontAlgn="base" hangingPunct="1">
        <a:spcBef>
          <a:spcPct val="0"/>
        </a:spcBef>
        <a:spcAft>
          <a:spcPct val="0"/>
        </a:spcAft>
        <a:defRPr sz="2600">
          <a:solidFill>
            <a:srgbClr val="FFFFFF"/>
          </a:solidFill>
          <a:latin typeface="Verdana" panose="020B0604030504040204" pitchFamily="34" charset="0"/>
        </a:defRPr>
      </a:lvl6pPr>
      <a:lvl7pPr marL="914400" algn="l" rtl="0" eaLnBrk="1" fontAlgn="base" hangingPunct="1">
        <a:spcBef>
          <a:spcPct val="0"/>
        </a:spcBef>
        <a:spcAft>
          <a:spcPct val="0"/>
        </a:spcAft>
        <a:defRPr sz="2600">
          <a:solidFill>
            <a:srgbClr val="FFFFFF"/>
          </a:solidFill>
          <a:latin typeface="Verdana" panose="020B0604030504040204" pitchFamily="34" charset="0"/>
        </a:defRPr>
      </a:lvl7pPr>
      <a:lvl8pPr marL="1371600" algn="l" rtl="0" eaLnBrk="1" fontAlgn="base" hangingPunct="1">
        <a:spcBef>
          <a:spcPct val="0"/>
        </a:spcBef>
        <a:spcAft>
          <a:spcPct val="0"/>
        </a:spcAft>
        <a:defRPr sz="2600">
          <a:solidFill>
            <a:srgbClr val="FFFFFF"/>
          </a:solidFill>
          <a:latin typeface="Verdana" panose="020B0604030504040204" pitchFamily="34" charset="0"/>
        </a:defRPr>
      </a:lvl8pPr>
      <a:lvl9pPr marL="1828800" algn="l" rtl="0" eaLnBrk="1" fontAlgn="base" hangingPunct="1">
        <a:spcBef>
          <a:spcPct val="0"/>
        </a:spcBef>
        <a:spcAft>
          <a:spcPct val="0"/>
        </a:spcAft>
        <a:defRPr sz="2600">
          <a:solidFill>
            <a:srgbClr val="FFFFFF"/>
          </a:solidFill>
          <a:latin typeface="Verdana" panose="020B0604030504040204" pitchFamily="34" charset="0"/>
        </a:defRPr>
      </a:lvl9pPr>
    </p:titleStyle>
    <p:bodyStyle>
      <a:lvl1pPr indent="1588" algn="l" rtl="0" eaLnBrk="1" fontAlgn="base" hangingPunct="1">
        <a:spcBef>
          <a:spcPct val="20000"/>
        </a:spcBef>
        <a:spcAft>
          <a:spcPct val="0"/>
        </a:spcAft>
        <a:buFont typeface="Arial" charset="0"/>
        <a:defRPr kern="1200">
          <a:solidFill>
            <a:srgbClr val="FFFFFF"/>
          </a:solidFill>
          <a:latin typeface="+mn-lt"/>
          <a:ea typeface="+mn-ea"/>
          <a:cs typeface="+mn-cs"/>
        </a:defRPr>
      </a:lvl1pPr>
      <a:lvl2pPr marL="1588" algn="l" rtl="0" eaLnBrk="1" fontAlgn="base" hangingPunct="1">
        <a:spcBef>
          <a:spcPct val="20000"/>
        </a:spcBef>
        <a:spcAft>
          <a:spcPct val="0"/>
        </a:spcAft>
        <a:buFont typeface="Arial" charset="0"/>
        <a:defRPr kern="1200">
          <a:solidFill>
            <a:srgbClr val="FFFFFF"/>
          </a:solidFill>
          <a:latin typeface="+mn-lt"/>
          <a:ea typeface="+mn-ea"/>
          <a:cs typeface="+mn-cs"/>
        </a:defRPr>
      </a:lvl2pPr>
      <a:lvl3pPr marL="1588" algn="l" rtl="0" eaLnBrk="1" fontAlgn="base" hangingPunct="1">
        <a:spcBef>
          <a:spcPct val="20000"/>
        </a:spcBef>
        <a:spcAft>
          <a:spcPct val="0"/>
        </a:spcAft>
        <a:buFont typeface="Arial" charset="0"/>
        <a:defRPr kern="1200">
          <a:solidFill>
            <a:srgbClr val="FFFFFF"/>
          </a:solidFill>
          <a:latin typeface="+mn-lt"/>
          <a:ea typeface="+mn-ea"/>
          <a:cs typeface="+mn-cs"/>
        </a:defRPr>
      </a:lvl3pPr>
      <a:lvl4pPr marL="1588" algn="l" rtl="0" eaLnBrk="1" fontAlgn="base" hangingPunct="1">
        <a:spcBef>
          <a:spcPct val="20000"/>
        </a:spcBef>
        <a:spcAft>
          <a:spcPct val="0"/>
        </a:spcAft>
        <a:buFont typeface="Arial" charset="0"/>
        <a:defRPr kern="1200">
          <a:solidFill>
            <a:srgbClr val="FFFFFF"/>
          </a:solidFill>
          <a:latin typeface="+mn-lt"/>
          <a:ea typeface="+mn-ea"/>
          <a:cs typeface="+mn-cs"/>
        </a:defRPr>
      </a:lvl4pPr>
      <a:lvl5pPr marL="1588" algn="l" rtl="0" eaLnBrk="1" fontAlgn="base" hangingPunct="1">
        <a:spcBef>
          <a:spcPct val="20000"/>
        </a:spcBef>
        <a:spcAft>
          <a:spcPct val="0"/>
        </a:spcAft>
        <a:buFont typeface="Arial"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pVoettekst"/>
          <p:cNvSpPr>
            <a:spLocks noGrp="1" noChangeArrowheads="1"/>
          </p:cNvSpPr>
          <p:nvPr>
            <p:ph type="title"/>
          </p:nvPr>
        </p:nvSpPr>
        <p:spPr bwMode="auto">
          <a:xfrm>
            <a:off x="366713" y="1233488"/>
            <a:ext cx="81692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2051" name="shpPagina"/>
          <p:cNvSpPr>
            <a:spLocks noGrp="1" noChangeArrowheads="1"/>
          </p:cNvSpPr>
          <p:nvPr>
            <p:ph type="body" idx="1"/>
          </p:nvPr>
        </p:nvSpPr>
        <p:spPr bwMode="auto">
          <a:xfrm>
            <a:off x="366713" y="1798638"/>
            <a:ext cx="8169275" cy="435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453188"/>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a:t>Titel van presentatie | datum van presentatie</a:t>
            </a:r>
          </a:p>
        </p:txBody>
      </p:sp>
      <p:sp>
        <p:nvSpPr>
          <p:cNvPr id="13" name="shpBeeldmerk"/>
          <p:cNvSpPr>
            <a:spLocks noGrp="1" noChangeArrowheads="1"/>
          </p:cNvSpPr>
          <p:nvPr>
            <p:ph type="sldNum" sz="quarter" idx="4"/>
          </p:nvPr>
        </p:nvSpPr>
        <p:spPr bwMode="auto">
          <a:xfrm>
            <a:off x="387350" y="64389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fld id="{AF5114C7-614A-415D-9792-76BB6A26DE38}"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8" r:id="rId3"/>
  </p:sldLayoutIdLst>
  <p:hf hdr="0"/>
  <p:txStyles>
    <p:titleStyle>
      <a:lvl1pPr algn="l" rtl="0" eaLnBrk="0" fontAlgn="base" hangingPunct="0">
        <a:spcBef>
          <a:spcPct val="0"/>
        </a:spcBef>
        <a:spcAft>
          <a:spcPct val="0"/>
        </a:spcAft>
        <a:defRPr sz="2600" kern="1200">
          <a:solidFill>
            <a:srgbClr val="660066"/>
          </a:solidFill>
          <a:latin typeface="+mj-lt"/>
          <a:ea typeface="+mj-ea"/>
          <a:cs typeface="+mj-cs"/>
        </a:defRPr>
      </a:lvl1pPr>
      <a:lvl2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5"/>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6"/>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7"/>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atum 3"/>
          <p:cNvSpPr>
            <a:spLocks noGrp="1"/>
          </p:cNvSpPr>
          <p:nvPr>
            <p:ph type="dt" sz="quarter" idx="10"/>
          </p:nvPr>
        </p:nvSpPr>
        <p:spPr>
          <a:noFill/>
          <a:ln>
            <a:miter lim="800000"/>
            <a:headEnd/>
            <a:tailEnd/>
          </a:ln>
        </p:spPr>
        <p:txBody>
          <a:bodyPr/>
          <a:lstStyle/>
          <a:p>
            <a:r>
              <a:rPr lang="nl-NL" altLang="nl-NL" dirty="0" smtClean="0">
                <a:cs typeface="Arial" charset="0"/>
              </a:rPr>
              <a:t>EPSO </a:t>
            </a:r>
            <a:r>
              <a:rPr lang="nl-NL" altLang="nl-NL" dirty="0" err="1" smtClean="0">
                <a:cs typeface="Arial" charset="0"/>
              </a:rPr>
              <a:t>Working</a:t>
            </a:r>
            <a:r>
              <a:rPr lang="nl-NL" altLang="nl-NL" dirty="0" smtClean="0">
                <a:cs typeface="Arial" charset="0"/>
              </a:rPr>
              <a:t> Group </a:t>
            </a:r>
            <a:r>
              <a:rPr lang="nl-NL" altLang="nl-NL" dirty="0" err="1" smtClean="0">
                <a:cs typeface="Arial" charset="0"/>
              </a:rPr>
              <a:t>Observations</a:t>
            </a:r>
            <a:endParaRPr lang="nl-NL" altLang="nl-NL" dirty="0">
              <a:cs typeface="Arial" charset="0"/>
            </a:endParaRPr>
          </a:p>
        </p:txBody>
      </p:sp>
      <p:sp>
        <p:nvSpPr>
          <p:cNvPr id="5123" name="Rectangle 2"/>
          <p:cNvSpPr>
            <a:spLocks noGrp="1" noChangeArrowheads="1"/>
          </p:cNvSpPr>
          <p:nvPr>
            <p:ph type="title"/>
          </p:nvPr>
        </p:nvSpPr>
        <p:spPr>
          <a:xfrm>
            <a:off x="4623758" y="1820174"/>
            <a:ext cx="4390845" cy="3209026"/>
          </a:xfrm>
        </p:spPr>
        <p:txBody>
          <a:bodyPr/>
          <a:lstStyle/>
          <a:p>
            <a:pPr algn="ctr"/>
            <a:r>
              <a:rPr lang="en-US" dirty="0" smtClean="0"/>
              <a:t> EPSO WORKING GROUP </a:t>
            </a:r>
            <a:br>
              <a:rPr lang="en-US" dirty="0" smtClean="0"/>
            </a:br>
            <a:r>
              <a:rPr lang="en-US" dirty="0" smtClean="0"/>
              <a:t/>
            </a:r>
            <a:br>
              <a:rPr lang="en-US" dirty="0" smtClean="0"/>
            </a:br>
            <a:r>
              <a:rPr lang="en-US" dirty="0" smtClean="0"/>
              <a:t>on </a:t>
            </a:r>
            <a:br>
              <a:rPr lang="en-US" dirty="0" smtClean="0"/>
            </a:br>
            <a:r>
              <a:rPr lang="en-US" dirty="0" smtClean="0"/>
              <a:t/>
            </a:r>
            <a:br>
              <a:rPr lang="en-US" dirty="0" smtClean="0"/>
            </a:br>
            <a:r>
              <a:rPr lang="en-US" dirty="0" smtClean="0"/>
              <a:t>OBSERVATION in SUPERVISORY PRACTICE </a:t>
            </a:r>
            <a:endParaRPr lang="en-US" altLang="nl-NL" dirty="0" smtClean="0"/>
          </a:p>
        </p:txBody>
      </p:sp>
      <p:sp>
        <p:nvSpPr>
          <p:cNvPr id="5124" name="Rectangle 3"/>
          <p:cNvSpPr>
            <a:spLocks noGrp="1" noChangeArrowheads="1"/>
          </p:cNvSpPr>
          <p:nvPr>
            <p:ph type="body" idx="1"/>
          </p:nvPr>
        </p:nvSpPr>
        <p:spPr>
          <a:xfrm>
            <a:off x="4951682" y="5564037"/>
            <a:ext cx="4192318" cy="704011"/>
          </a:xfrm>
        </p:spPr>
        <p:txBody>
          <a:bodyPr/>
          <a:lstStyle/>
          <a:p>
            <a:r>
              <a:rPr lang="en-US" altLang="nl-NL" dirty="0" smtClean="0"/>
              <a:t>Sipko Mülder</a:t>
            </a:r>
          </a:p>
          <a:p>
            <a:r>
              <a:rPr lang="en-US" altLang="nl-NL" dirty="0" smtClean="0"/>
              <a:t>Stockholm, September 28</a:t>
            </a:r>
            <a:r>
              <a:rPr lang="en-US" altLang="nl-NL" baseline="30000" dirty="0" smtClean="0"/>
              <a:t>th</a:t>
            </a:r>
            <a:r>
              <a:rPr lang="en-US" altLang="nl-NL" dirty="0" smtClean="0"/>
              <a:t>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dirty="0" smtClean="0"/>
              <a:t>Visiting day</a:t>
            </a:r>
          </a:p>
        </p:txBody>
      </p:sp>
      <p:sp>
        <p:nvSpPr>
          <p:cNvPr id="3" name="Tijdelijke aanduiding voor inhoud 2"/>
          <p:cNvSpPr>
            <a:spLocks noGrp="1"/>
          </p:cNvSpPr>
          <p:nvPr>
            <p:ph idx="1"/>
          </p:nvPr>
        </p:nvSpPr>
        <p:spPr/>
        <p:txBody>
          <a:bodyPr>
            <a:normAutofit fontScale="92500" lnSpcReduction="10000"/>
          </a:bodyPr>
          <a:lstStyle/>
          <a:p>
            <a:r>
              <a:rPr dirty="0" smtClean="0"/>
              <a:t>Unannounced visits</a:t>
            </a:r>
          </a:p>
          <a:p>
            <a:endParaRPr lang="en-GB" dirty="0"/>
          </a:p>
          <a:p>
            <a:r>
              <a:rPr dirty="0" smtClean="0"/>
              <a:t>Introductions</a:t>
            </a:r>
          </a:p>
          <a:p>
            <a:endParaRPr lang="en-GB" dirty="0"/>
          </a:p>
          <a:p>
            <a:r>
              <a:rPr dirty="0" smtClean="0"/>
              <a:t>Short tour</a:t>
            </a:r>
            <a:r>
              <a:rPr lang="nl-NL" dirty="0" smtClean="0"/>
              <a:t> (</a:t>
            </a:r>
            <a:r>
              <a:rPr lang="nl-NL" dirty="0" err="1" smtClean="0"/>
              <a:t>also</a:t>
            </a:r>
            <a:r>
              <a:rPr lang="nl-NL" dirty="0" smtClean="0"/>
              <a:t> medication record)</a:t>
            </a:r>
            <a:r>
              <a:rPr dirty="0" smtClean="0"/>
              <a:t> </a:t>
            </a:r>
          </a:p>
          <a:p>
            <a:endParaRPr lang="en-GB" dirty="0"/>
          </a:p>
          <a:p>
            <a:r>
              <a:rPr dirty="0" smtClean="0"/>
              <a:t>Two 45-minute </a:t>
            </a:r>
            <a:r>
              <a:rPr lang="nl-NL" dirty="0" smtClean="0"/>
              <a:t>SOFI </a:t>
            </a:r>
            <a:r>
              <a:rPr dirty="0" smtClean="0"/>
              <a:t>observations</a:t>
            </a:r>
          </a:p>
          <a:p>
            <a:endParaRPr lang="en-GB" dirty="0"/>
          </a:p>
          <a:p>
            <a:r>
              <a:rPr dirty="0" smtClean="0"/>
              <a:t>Review of about 3 to 4 client records, document review</a:t>
            </a:r>
          </a:p>
          <a:p>
            <a:endParaRPr lang="en-GB" dirty="0"/>
          </a:p>
          <a:p>
            <a:r>
              <a:rPr dirty="0" smtClean="0"/>
              <a:t>Talks with client representative, therapists</a:t>
            </a:r>
            <a:r>
              <a:rPr lang="nl-NL" dirty="0" smtClean="0"/>
              <a:t>/doctor</a:t>
            </a:r>
            <a:r>
              <a:rPr dirty="0" smtClean="0"/>
              <a:t>, care staff</a:t>
            </a:r>
            <a:r>
              <a:rPr lang="nl-NL" dirty="0" smtClean="0"/>
              <a:t>, management</a:t>
            </a:r>
            <a:r>
              <a:rPr dirty="0" smtClean="0"/>
              <a:t> </a:t>
            </a:r>
          </a:p>
          <a:p>
            <a:endParaRPr lang="en-GB" dirty="0"/>
          </a:p>
          <a:p>
            <a:r>
              <a:rPr dirty="0" smtClean="0"/>
              <a:t>Report, report results</a:t>
            </a:r>
            <a:r>
              <a:rPr lang="nl-NL" dirty="0" smtClean="0"/>
              <a:t> </a:t>
            </a:r>
            <a:r>
              <a:rPr lang="nl-NL" dirty="0" err="1" smtClean="0"/>
              <a:t>from</a:t>
            </a:r>
            <a:r>
              <a:rPr lang="nl-NL" dirty="0" smtClean="0"/>
              <a:t> care provider</a:t>
            </a:r>
            <a:r>
              <a:rPr dirty="0" smtClean="0"/>
              <a:t>, possible repeat inspection </a:t>
            </a:r>
          </a:p>
          <a:p>
            <a:endParaRPr lang="en-GB" dirty="0"/>
          </a:p>
          <a:p>
            <a:endParaRPr lang="en-GB" dirty="0"/>
          </a:p>
          <a:p>
            <a:endParaRPr lang="en-GB" dirty="0"/>
          </a:p>
          <a:p>
            <a:endParaRPr lang="en-GB" dirty="0"/>
          </a:p>
          <a:p>
            <a:endParaRPr lang="en-GB" dirty="0"/>
          </a:p>
        </p:txBody>
      </p:sp>
      <p:sp>
        <p:nvSpPr>
          <p:cNvPr id="6" name="Tijdelijke aanduiding voor datum 5"/>
          <p:cNvSpPr>
            <a:spLocks noGrp="1"/>
          </p:cNvSpPr>
          <p:nvPr>
            <p:ph type="dt" sz="half" idx="10"/>
          </p:nvPr>
        </p:nvSpPr>
        <p:spPr>
          <a:xfrm>
            <a:off x="4245430" y="6453188"/>
            <a:ext cx="4393746" cy="315912"/>
          </a:xfrm>
        </p:spPr>
        <p:txBody>
          <a:bodyPr/>
          <a:lstStyle/>
          <a:p>
            <a:r>
              <a:rPr lang="nl-NL" altLang="nl-NL"/>
              <a:t>SOFI of the Netherlands Health Care Inspectorate | 2 June 2016</a:t>
            </a:r>
            <a:endParaRPr lang="en-GB" alt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Findings </a:t>
            </a:r>
            <a:endParaRPr lang="en-GB" dirty="0"/>
          </a:p>
        </p:txBody>
      </p:sp>
      <p:sp>
        <p:nvSpPr>
          <p:cNvPr id="3" name="Tijdelijke aanduiding voor inhoud 2"/>
          <p:cNvSpPr>
            <a:spLocks noGrp="1"/>
          </p:cNvSpPr>
          <p:nvPr>
            <p:ph idx="1"/>
          </p:nvPr>
        </p:nvSpPr>
        <p:spPr/>
        <p:txBody>
          <a:bodyPr>
            <a:normAutofit lnSpcReduction="10000"/>
          </a:bodyPr>
          <a:lstStyle/>
          <a:p>
            <a:r>
              <a:rPr lang="nl-NL" b="1" dirty="0"/>
              <a:t>Awareness about dementia and challenging behaviour is growing</a:t>
            </a:r>
          </a:p>
          <a:p>
            <a:endParaRPr lang="en-GB" b="1" dirty="0"/>
          </a:p>
          <a:p>
            <a:r>
              <a:rPr lang="nl-NL" b="1" dirty="0"/>
              <a:t>Implementation of a vision is very important</a:t>
            </a:r>
          </a:p>
          <a:p>
            <a:endParaRPr lang="en-GB" dirty="0"/>
          </a:p>
          <a:p>
            <a:pPr marL="265113" indent="-265113">
              <a:buClr>
                <a:srgbClr val="2494C5"/>
              </a:buClr>
              <a:buFont typeface="Wingdings" pitchFamily="2" charset="2"/>
              <a:buChar char="Ø"/>
            </a:pPr>
            <a:r>
              <a:rPr dirty="0" smtClean="0"/>
              <a:t>Living the vision is vital (</a:t>
            </a:r>
            <a:r>
              <a:rPr lang="nl-NL" dirty="0" err="1" smtClean="0"/>
              <a:t>cooking</a:t>
            </a:r>
            <a:r>
              <a:rPr dirty="0" smtClean="0"/>
              <a:t> or instrumental methods)</a:t>
            </a:r>
            <a:r>
              <a:rPr dirty="0"/>
              <a:t/>
            </a:r>
            <a:br>
              <a:rPr dirty="0"/>
            </a:br>
            <a:endParaRPr lang="en-GB" dirty="0"/>
          </a:p>
          <a:p>
            <a:pPr marL="265113" indent="-265113">
              <a:buClr>
                <a:srgbClr val="2494C5"/>
              </a:buClr>
              <a:buFont typeface="Wingdings" pitchFamily="2" charset="2"/>
              <a:buChar char="Ø"/>
            </a:pPr>
            <a:r>
              <a:rPr dirty="0" smtClean="0"/>
              <a:t>Focus of education is shifting more and more to knowledge</a:t>
            </a:r>
            <a:r>
              <a:rPr lang="nl-NL" dirty="0" smtClean="0"/>
              <a:t> </a:t>
            </a:r>
            <a:r>
              <a:rPr lang="nl-NL" dirty="0" err="1" smtClean="0"/>
              <a:t>about</a:t>
            </a:r>
            <a:r>
              <a:rPr lang="nl-NL" dirty="0" smtClean="0"/>
              <a:t> dementia</a:t>
            </a:r>
            <a:r>
              <a:rPr dirty="0" smtClean="0"/>
              <a:t> and culture</a:t>
            </a:r>
            <a:r>
              <a:rPr dirty="0"/>
              <a:t/>
            </a:r>
            <a:br>
              <a:rPr dirty="0"/>
            </a:br>
            <a:endParaRPr lang="en-GB" dirty="0"/>
          </a:p>
          <a:p>
            <a:pPr marL="265113" indent="-265113">
              <a:buClr>
                <a:srgbClr val="2494C5"/>
              </a:buClr>
              <a:buFont typeface="Wingdings" pitchFamily="2" charset="2"/>
              <a:buChar char="Ø"/>
            </a:pPr>
            <a:r>
              <a:rPr dirty="0" smtClean="0"/>
              <a:t>Building</a:t>
            </a:r>
            <a:r>
              <a:rPr lang="nl-NL" dirty="0" smtClean="0"/>
              <a:t>/</a:t>
            </a:r>
            <a:r>
              <a:rPr lang="nl-NL" dirty="0" err="1" smtClean="0"/>
              <a:t>fysical</a:t>
            </a:r>
            <a:r>
              <a:rPr lang="nl-NL" dirty="0" smtClean="0"/>
              <a:t> environment</a:t>
            </a:r>
            <a:r>
              <a:rPr dirty="0" smtClean="0"/>
              <a:t> is important </a:t>
            </a:r>
            <a:r>
              <a:rPr dirty="0"/>
              <a:t/>
            </a:r>
            <a:br>
              <a:rPr dirty="0"/>
            </a:br>
            <a:endParaRPr lang="en-GB" dirty="0"/>
          </a:p>
          <a:p>
            <a:pPr marL="265113" indent="-265113">
              <a:buClr>
                <a:srgbClr val="2494C5"/>
              </a:buClr>
              <a:buFont typeface="Wingdings" pitchFamily="2" charset="2"/>
              <a:buChar char="Ø"/>
            </a:pPr>
            <a:r>
              <a:rPr lang="nl-NL" dirty="0" smtClean="0"/>
              <a:t>‘</a:t>
            </a:r>
            <a:r>
              <a:rPr dirty="0" smtClean="0"/>
              <a:t>It is up to us to understand the behaviour of people with dementia</a:t>
            </a:r>
            <a:r>
              <a:rPr lang="nl-NL" dirty="0" smtClean="0"/>
              <a:t>’</a:t>
            </a:r>
            <a:endParaRPr lang="en-GB" dirty="0"/>
          </a:p>
          <a:p>
            <a:endParaRPr lang="en-GB" dirty="0"/>
          </a:p>
        </p:txBody>
      </p:sp>
      <p:sp>
        <p:nvSpPr>
          <p:cNvPr id="6" name="Tijdelijke aanduiding voor datum 5"/>
          <p:cNvSpPr>
            <a:spLocks noGrp="1"/>
          </p:cNvSpPr>
          <p:nvPr>
            <p:ph type="dt" sz="half" idx="10"/>
          </p:nvPr>
        </p:nvSpPr>
        <p:spPr>
          <a:xfrm>
            <a:off x="4005944" y="6453188"/>
            <a:ext cx="4633232" cy="315912"/>
          </a:xfrm>
        </p:spPr>
        <p:txBody>
          <a:bodyPr/>
          <a:lstStyle/>
          <a:p>
            <a:r>
              <a:rPr lang="nl-NL" altLang="nl-NL"/>
              <a:t>SOFI of the Netherlands Health Care Inspectorate | 2 June 2016</a:t>
            </a:r>
            <a:endParaRPr lang="en-GB" altLang="nl-N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Findings</a:t>
            </a:r>
            <a:endParaRPr lang="en-GB" dirty="0"/>
          </a:p>
        </p:txBody>
      </p:sp>
      <p:sp>
        <p:nvSpPr>
          <p:cNvPr id="3" name="Tijdelijke aanduiding voor inhoud 2"/>
          <p:cNvSpPr>
            <a:spLocks noGrp="1"/>
          </p:cNvSpPr>
          <p:nvPr>
            <p:ph idx="1"/>
          </p:nvPr>
        </p:nvSpPr>
        <p:spPr/>
        <p:txBody>
          <a:bodyPr/>
          <a:lstStyle/>
          <a:p>
            <a:r>
              <a:rPr lang="nl-NL" b="1" dirty="0"/>
              <a:t>Know your client</a:t>
            </a:r>
          </a:p>
          <a:p>
            <a:endParaRPr lang="en-GB" b="1" dirty="0"/>
          </a:p>
          <a:p>
            <a:pPr marL="265113" indent="-265113">
              <a:buClr>
                <a:srgbClr val="2494C5"/>
              </a:buClr>
              <a:buFont typeface="Wingdings" pitchFamily="2" charset="2"/>
              <a:buChar char="Ø"/>
            </a:pPr>
            <a:r>
              <a:rPr dirty="0" smtClean="0"/>
              <a:t>Covers a wide range of requirements</a:t>
            </a:r>
            <a:r>
              <a:rPr lang="nl-NL" dirty="0" smtClean="0"/>
              <a:t>: </a:t>
            </a:r>
            <a:endParaRPr dirty="0" smtClean="0"/>
          </a:p>
          <a:p>
            <a:pPr marL="265113" indent="-265113">
              <a:buClr>
                <a:srgbClr val="2494C5"/>
              </a:buClr>
              <a:buFont typeface="Wingdings" pitchFamily="2" charset="2"/>
              <a:buChar char="Ø"/>
            </a:pPr>
            <a:r>
              <a:rPr dirty="0" smtClean="0"/>
              <a:t>General outline and superficial / detailed </a:t>
            </a:r>
            <a:r>
              <a:rPr lang="nl-NL" dirty="0" err="1" smtClean="0"/>
              <a:t>book</a:t>
            </a:r>
            <a:r>
              <a:rPr lang="nl-NL" dirty="0" smtClean="0"/>
              <a:t> of the </a:t>
            </a:r>
            <a:r>
              <a:rPr lang="nl-NL" dirty="0" err="1" smtClean="0"/>
              <a:t>life</a:t>
            </a:r>
            <a:endParaRPr dirty="0" smtClean="0"/>
          </a:p>
          <a:p>
            <a:pPr marL="265113" indent="-265113">
              <a:buClr>
                <a:srgbClr val="2494C5"/>
              </a:buClr>
              <a:buFont typeface="Wingdings" pitchFamily="2" charset="2"/>
              <a:buChar char="Ø"/>
            </a:pPr>
            <a:r>
              <a:rPr dirty="0" smtClean="0"/>
              <a:t>Most of it is in the heads of care workers rather than on paper</a:t>
            </a:r>
          </a:p>
          <a:p>
            <a:endParaRPr lang="en-GB" dirty="0"/>
          </a:p>
          <a:p>
            <a:r>
              <a:rPr lang="nl-NL" i="1" dirty="0">
                <a:solidFill>
                  <a:srgbClr val="2494C5"/>
                </a:solidFill>
              </a:rPr>
              <a:t>Observed in practice: </a:t>
            </a:r>
          </a:p>
          <a:p>
            <a:pPr>
              <a:buFont typeface="Arial" pitchFamily="34" charset="0"/>
              <a:buChar char="•"/>
            </a:pPr>
            <a:r>
              <a:rPr dirty="0" smtClean="0"/>
              <a:t> Difficulty of having a conversation / in passing</a:t>
            </a:r>
          </a:p>
          <a:p>
            <a:pPr>
              <a:buFont typeface="Arial" pitchFamily="34" charset="0"/>
              <a:buChar char="•"/>
            </a:pPr>
            <a:r>
              <a:rPr dirty="0" smtClean="0"/>
              <a:t> Being committed</a:t>
            </a:r>
            <a:r>
              <a:rPr lang="nl-NL" dirty="0" smtClean="0"/>
              <a:t>/</a:t>
            </a:r>
            <a:r>
              <a:rPr lang="nl-NL" dirty="0" err="1" smtClean="0"/>
              <a:t>attachment</a:t>
            </a:r>
            <a:r>
              <a:rPr dirty="0" smtClean="0"/>
              <a:t> to something or someone</a:t>
            </a:r>
          </a:p>
          <a:p>
            <a:pPr>
              <a:buFont typeface="Arial" pitchFamily="34" charset="0"/>
              <a:buChar char="•"/>
            </a:pPr>
            <a:r>
              <a:rPr dirty="0" smtClean="0"/>
              <a:t> Contact with lower-skilled staff</a:t>
            </a:r>
          </a:p>
          <a:p>
            <a:endParaRPr lang="en-GB" dirty="0"/>
          </a:p>
        </p:txBody>
      </p:sp>
      <p:sp>
        <p:nvSpPr>
          <p:cNvPr id="6" name="Tijdelijke aanduiding voor datum 5"/>
          <p:cNvSpPr>
            <a:spLocks noGrp="1"/>
          </p:cNvSpPr>
          <p:nvPr>
            <p:ph type="dt" sz="half" idx="10"/>
          </p:nvPr>
        </p:nvSpPr>
        <p:spPr>
          <a:xfrm>
            <a:off x="4223658" y="6453188"/>
            <a:ext cx="4415518" cy="315912"/>
          </a:xfrm>
        </p:spPr>
        <p:txBody>
          <a:bodyPr/>
          <a:lstStyle/>
          <a:p>
            <a:r>
              <a:rPr lang="nl-NL" altLang="nl-NL"/>
              <a:t>SOFI of the Netherlands Health Care Inspectorate | 2 June 2016</a:t>
            </a:r>
            <a:endParaRPr lang="en-GB" alt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dirty="0" smtClean="0"/>
              <a:t>Know your client</a:t>
            </a:r>
            <a:endParaRPr lang="en-GB" dirty="0"/>
          </a:p>
        </p:txBody>
      </p:sp>
      <p:pic>
        <p:nvPicPr>
          <p:cNvPr id="6" name="Tijdelijke aanduiding voor inhoud 4" descr="poster5.png"/>
          <p:cNvPicPr>
            <a:picLocks noChangeAspect="1"/>
          </p:cNvPicPr>
          <p:nvPr/>
        </p:nvPicPr>
        <p:blipFill>
          <a:blip r:embed="rId2" cstate="print"/>
          <a:stretch>
            <a:fillRect/>
          </a:stretch>
        </p:blipFill>
        <p:spPr bwMode="auto">
          <a:xfrm>
            <a:off x="1335780" y="1798638"/>
            <a:ext cx="5926341" cy="4273550"/>
          </a:xfrm>
          <a:prstGeom prst="rect">
            <a:avLst/>
          </a:prstGeom>
          <a:noFill/>
          <a:ln w="9525">
            <a:noFill/>
            <a:miter lim="800000"/>
            <a:headEnd/>
            <a:tailEnd/>
          </a:ln>
        </p:spPr>
      </p:pic>
      <p:sp>
        <p:nvSpPr>
          <p:cNvPr id="7" name="Rechthoek 6"/>
          <p:cNvSpPr/>
          <p:nvPr/>
        </p:nvSpPr>
        <p:spPr>
          <a:xfrm>
            <a:off x="7309860" y="5903089"/>
            <a:ext cx="1348003" cy="246221"/>
          </a:xfrm>
          <a:prstGeom prst="rect">
            <a:avLst/>
          </a:prstGeom>
        </p:spPr>
        <p:txBody>
          <a:bodyPr wrap="square">
            <a:spAutoFit/>
          </a:bodyPr>
          <a:lstStyle/>
          <a:p>
            <a:r>
              <a:rPr lang="nl-NL" sz="1000" smtClean="0"/>
              <a:t>Source: </a:t>
            </a:r>
            <a:r>
              <a:rPr lang="nl-NL" sz="1000" dirty="0"/>
              <a:t>Knibbe</a:t>
            </a:r>
            <a:endParaRPr lang="en-GB" sz="1000" dirty="0"/>
          </a:p>
        </p:txBody>
      </p:sp>
      <p:sp>
        <p:nvSpPr>
          <p:cNvPr id="8" name="Tijdelijke aanduiding voor datum 7"/>
          <p:cNvSpPr>
            <a:spLocks noGrp="1"/>
          </p:cNvSpPr>
          <p:nvPr>
            <p:ph type="dt" sz="half" idx="10"/>
          </p:nvPr>
        </p:nvSpPr>
        <p:spPr>
          <a:xfrm>
            <a:off x="4191000" y="6453188"/>
            <a:ext cx="4448175" cy="315912"/>
          </a:xfrm>
        </p:spPr>
        <p:txBody>
          <a:bodyPr/>
          <a:lstStyle/>
          <a:p>
            <a:r>
              <a:rPr lang="nl-NL" altLang="nl-NL"/>
              <a:t>SOFI of the Netherlands Health Care Inspectorate | 2 June 2016</a:t>
            </a:r>
            <a:endParaRPr lang="en-GB" altLang="nl-NL" dirty="0"/>
          </a:p>
        </p:txBody>
      </p:sp>
      <p:sp>
        <p:nvSpPr>
          <p:cNvPr id="9" name="Titel 1"/>
          <p:cNvSpPr txBox="1">
            <a:spLocks/>
          </p:cNvSpPr>
          <p:nvPr/>
        </p:nvSpPr>
        <p:spPr bwMode="auto">
          <a:xfrm>
            <a:off x="368300" y="1233039"/>
            <a:ext cx="7847038" cy="571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600" b="0" i="0" u="none" strike="noStrike" kern="1200" cap="none" spc="-60" normalizeH="0" baseline="0" noProof="0" smtClean="0">
                <a:ln>
                  <a:noFill/>
                </a:ln>
                <a:solidFill>
                  <a:srgbClr val="2494C5"/>
                </a:solidFill>
                <a:effectLst/>
                <a:uLnTx/>
                <a:uFillTx/>
                <a:latin typeface="Verdana" pitchFamily="34" charset="0"/>
                <a:ea typeface="Verdana" pitchFamily="34" charset="0"/>
                <a:cs typeface="Verdana" pitchFamily="34" charset="0"/>
              </a:rPr>
              <a:t>Know your client</a:t>
            </a:r>
            <a:endParaRPr kumimoji="0" lang="nl-NL" sz="2600" b="0" i="0" u="none" strike="noStrike" kern="1200" cap="none" spc="-60" normalizeH="0" baseline="0" noProof="0" dirty="0">
              <a:ln>
                <a:noFill/>
              </a:ln>
              <a:solidFill>
                <a:srgbClr val="2494C5"/>
              </a:solidFill>
              <a:effectLst/>
              <a:uLnTx/>
              <a:uFillTx/>
              <a:latin typeface="Verdana" pitchFamily="34" charset="0"/>
              <a:ea typeface="Verdana" pitchFamily="34" charset="0"/>
              <a:cs typeface="Verdana" pitchFamily="34" charset="0"/>
            </a:endParaRPr>
          </a:p>
        </p:txBody>
      </p:sp>
      <p:sp>
        <p:nvSpPr>
          <p:cNvPr id="11" name="Rechthoek 10"/>
          <p:cNvSpPr/>
          <p:nvPr/>
        </p:nvSpPr>
        <p:spPr>
          <a:xfrm>
            <a:off x="7309860" y="5903089"/>
            <a:ext cx="1348003" cy="246221"/>
          </a:xfrm>
          <a:prstGeom prst="rect">
            <a:avLst/>
          </a:prstGeom>
        </p:spPr>
        <p:txBody>
          <a:bodyPr wrap="square">
            <a:spAutoFit/>
          </a:bodyPr>
          <a:lstStyle/>
          <a:p>
            <a:r>
              <a:rPr lang="nl-NL" sz="1000" smtClean="0"/>
              <a:t>Source: </a:t>
            </a:r>
            <a:r>
              <a:rPr lang="nl-NL" sz="1000" dirty="0"/>
              <a:t>Knibbe</a:t>
            </a:r>
            <a:endParaRPr lang="en-GB" sz="1000" dirty="0"/>
          </a:p>
        </p:txBody>
      </p:sp>
      <p:sp>
        <p:nvSpPr>
          <p:cNvPr id="12" name="Tijdelijke aanduiding voor datum 7"/>
          <p:cNvSpPr txBox="1">
            <a:spLocks/>
          </p:cNvSpPr>
          <p:nvPr/>
        </p:nvSpPr>
        <p:spPr bwMode="auto">
          <a:xfrm>
            <a:off x="4191000" y="6453188"/>
            <a:ext cx="44481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1000" b="0" i="0" u="none" strike="noStrike" kern="1200" cap="none" spc="0" normalizeH="0" baseline="0" noProof="0" smtClean="0">
                <a:ln>
                  <a:noFill/>
                </a:ln>
                <a:solidFill>
                  <a:srgbClr val="FFFFFF"/>
                </a:solidFill>
                <a:effectLst/>
                <a:uLnTx/>
                <a:uFillTx/>
                <a:latin typeface="Verdana" pitchFamily="34" charset="0"/>
                <a:ea typeface="+mn-ea"/>
                <a:cs typeface="Arial" charset="0"/>
              </a:rPr>
              <a:t>SOFI of the Netherlands Health Care Inspectorate | 2 June 2016</a:t>
            </a:r>
            <a:endParaRPr kumimoji="0" lang="en-GB" altLang="nl-NL" sz="1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13" name="Rechthoek 12"/>
          <p:cNvSpPr/>
          <p:nvPr/>
        </p:nvSpPr>
        <p:spPr bwMode="auto">
          <a:xfrm>
            <a:off x="1761067" y="2099733"/>
            <a:ext cx="1066800" cy="16933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smtClean="0">
              <a:ln>
                <a:noFill/>
              </a:ln>
              <a:solidFill>
                <a:srgbClr val="000000"/>
              </a:solidFill>
              <a:effectLst/>
              <a:latin typeface="Verdana" pitchFamily="34" charset="0"/>
              <a:cs typeface="Arial" charset="0"/>
            </a:endParaRPr>
          </a:p>
        </p:txBody>
      </p:sp>
      <p:sp>
        <p:nvSpPr>
          <p:cNvPr id="14" name="Rechthoek 13"/>
          <p:cNvSpPr/>
          <p:nvPr/>
        </p:nvSpPr>
        <p:spPr bwMode="auto">
          <a:xfrm>
            <a:off x="1761066" y="2015067"/>
            <a:ext cx="1913467"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l-NL" sz="2400" b="0" i="1" u="none" strike="noStrike" cap="none" normalizeH="0" baseline="0" dirty="0" err="1" smtClean="0">
                <a:ln>
                  <a:noFill/>
                </a:ln>
                <a:solidFill>
                  <a:srgbClr val="000000"/>
                </a:solidFill>
                <a:effectLst/>
                <a:latin typeface="Comic Sans MS" pitchFamily="66" charset="0"/>
              </a:rPr>
              <a:t>Pe</a:t>
            </a:r>
            <a:r>
              <a:rPr kumimoji="0" lang="nl-NL" sz="2400" b="0" i="1" u="none" strike="noStrike" cap="none" normalizeH="0" baseline="0" dirty="0" smtClean="0">
                <a:ln>
                  <a:noFill/>
                </a:ln>
                <a:solidFill>
                  <a:srgbClr val="000000"/>
                </a:solidFill>
                <a:effectLst/>
                <a:latin typeface="Comic Sans MS" pitchFamily="66" charset="0"/>
              </a:rPr>
              <a:t>.. </a:t>
            </a:r>
            <a:r>
              <a:rPr kumimoji="0" lang="nl-NL" sz="2400" b="0" i="1" u="none" strike="noStrike" cap="none" normalizeH="0" baseline="0" dirty="0" err="1" smtClean="0">
                <a:ln>
                  <a:noFill/>
                </a:ln>
                <a:solidFill>
                  <a:srgbClr val="000000"/>
                </a:solidFill>
                <a:effectLst/>
                <a:latin typeface="Comic Sans MS" pitchFamily="66" charset="0"/>
              </a:rPr>
              <a:t>Pe</a:t>
            </a:r>
            <a:r>
              <a:rPr kumimoji="0" lang="nl-NL" sz="2400" b="0" i="1" u="none" strike="noStrike" cap="none" normalizeH="0" baseline="0" dirty="0" smtClean="0">
                <a:ln>
                  <a:noFill/>
                </a:ln>
                <a:solidFill>
                  <a:srgbClr val="000000"/>
                </a:solidFill>
                <a:effectLst/>
                <a:latin typeface="Comic Sans MS" pitchFamily="66" charset="0"/>
              </a:rPr>
              <a:t>.. </a:t>
            </a:r>
            <a:r>
              <a:rPr kumimoji="0" lang="nl-NL" sz="2400" b="0" i="1" u="none" strike="noStrike" cap="none" normalizeH="0" baseline="0" dirty="0" err="1" smtClean="0">
                <a:ln>
                  <a:noFill/>
                </a:ln>
                <a:solidFill>
                  <a:srgbClr val="000000"/>
                </a:solidFill>
                <a:effectLst/>
                <a:latin typeface="Comic Sans MS" pitchFamily="66" charset="0"/>
              </a:rPr>
              <a:t>Pe</a:t>
            </a:r>
            <a:r>
              <a:rPr kumimoji="0" lang="nl-NL" sz="2400" b="0" i="1" u="none" strike="noStrike" cap="none" normalizeH="0" baseline="0" dirty="0" smtClean="0">
                <a:ln>
                  <a:noFill/>
                </a:ln>
                <a:solidFill>
                  <a:srgbClr val="000000"/>
                </a:solidFill>
                <a:effectLst/>
                <a:latin typeface="Comic Sans MS" pitchFamily="66" charset="0"/>
              </a:rPr>
              <a:t>..</a:t>
            </a:r>
          </a:p>
        </p:txBody>
      </p:sp>
      <p:sp>
        <p:nvSpPr>
          <p:cNvPr id="15" name="Rechthoek 14"/>
          <p:cNvSpPr/>
          <p:nvPr/>
        </p:nvSpPr>
        <p:spPr bwMode="auto">
          <a:xfrm>
            <a:off x="3937000" y="2015067"/>
            <a:ext cx="2946400" cy="3132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l-NL" sz="1400" b="0" i="1" u="none" strike="noStrike" cap="none" normalizeH="0" baseline="0" dirty="0" err="1" smtClean="0">
                <a:ln>
                  <a:noFill/>
                </a:ln>
                <a:solidFill>
                  <a:schemeClr val="tx1"/>
                </a:solidFill>
                <a:effectLst/>
                <a:latin typeface="Comic Sans MS" pitchFamily="66" charset="0"/>
              </a:rPr>
              <a:t>Yeah</a:t>
            </a:r>
            <a:r>
              <a:rPr kumimoji="0" lang="nl-NL" sz="1400" b="0" i="1" u="none" strike="noStrike" cap="none" normalizeH="0" baseline="0" dirty="0" smtClean="0">
                <a:ln>
                  <a:noFill/>
                </a:ln>
                <a:solidFill>
                  <a:schemeClr val="tx1"/>
                </a:solidFill>
                <a:effectLst/>
                <a:latin typeface="Comic Sans MS" pitchFamily="66" charset="0"/>
              </a:rPr>
              <a:t>, </a:t>
            </a:r>
            <a:r>
              <a:rPr kumimoji="0" lang="nl-NL" sz="1400" b="0" i="1" u="none" strike="noStrike" cap="none" normalizeH="0" baseline="0" dirty="0" err="1" smtClean="0">
                <a:ln>
                  <a:noFill/>
                </a:ln>
                <a:solidFill>
                  <a:schemeClr val="tx1"/>
                </a:solidFill>
                <a:effectLst/>
                <a:latin typeface="Comic Sans MS" pitchFamily="66" charset="0"/>
              </a:rPr>
              <a:t>you</a:t>
            </a:r>
            <a:r>
              <a:rPr kumimoji="0" lang="nl-NL" sz="1400" b="0" i="1" u="none" strike="noStrike" cap="none" normalizeH="0" baseline="0" dirty="0" smtClean="0">
                <a:ln>
                  <a:noFill/>
                </a:ln>
                <a:solidFill>
                  <a:schemeClr val="tx1"/>
                </a:solidFill>
                <a:effectLst/>
                <a:latin typeface="Comic Sans MS" pitchFamily="66" charset="0"/>
              </a:rPr>
              <a:t> have to pee.</a:t>
            </a:r>
            <a:r>
              <a:rPr kumimoji="0" lang="nl-NL" sz="1400" b="0" i="1" u="none" strike="noStrike" cap="none" normalizeH="0" dirty="0" smtClean="0">
                <a:ln>
                  <a:noFill/>
                </a:ln>
                <a:solidFill>
                  <a:schemeClr val="tx1"/>
                </a:solidFill>
                <a:effectLst/>
                <a:latin typeface="Comic Sans MS" pitchFamily="66" charset="0"/>
              </a:rPr>
              <a:t> </a:t>
            </a:r>
            <a:r>
              <a:rPr kumimoji="0" lang="nl-NL" sz="1400" b="0" i="1" u="none" strike="noStrike" cap="none" normalizeH="0" dirty="0" err="1" smtClean="0">
                <a:ln>
                  <a:noFill/>
                </a:ln>
                <a:solidFill>
                  <a:schemeClr val="tx1"/>
                </a:solidFill>
                <a:effectLst/>
                <a:latin typeface="Comic Sans MS" pitchFamily="66" charset="0"/>
              </a:rPr>
              <a:t>L</a:t>
            </a:r>
            <a:r>
              <a:rPr kumimoji="0" lang="nl-NL" sz="1400" b="0" i="1" u="none" strike="noStrike" cap="none" normalizeH="0" baseline="0" dirty="0" err="1" smtClean="0">
                <a:ln>
                  <a:noFill/>
                </a:ln>
                <a:solidFill>
                  <a:schemeClr val="tx1"/>
                </a:solidFill>
                <a:effectLst/>
                <a:latin typeface="Comic Sans MS" pitchFamily="66" charset="0"/>
              </a:rPr>
              <a:t>et’s</a:t>
            </a:r>
            <a:r>
              <a:rPr kumimoji="0" lang="nl-NL" sz="1400" b="0" i="1" u="none" strike="noStrike" cap="none" normalizeH="0" baseline="0" dirty="0" smtClean="0">
                <a:ln>
                  <a:noFill/>
                </a:ln>
                <a:solidFill>
                  <a:schemeClr val="tx1"/>
                </a:solidFill>
                <a:effectLst/>
                <a:latin typeface="Comic Sans MS" pitchFamily="66" charset="0"/>
              </a:rPr>
              <a:t> go!</a:t>
            </a:r>
          </a:p>
        </p:txBody>
      </p:sp>
      <p:sp>
        <p:nvSpPr>
          <p:cNvPr id="16" name="Rechthoek 15"/>
          <p:cNvSpPr/>
          <p:nvPr/>
        </p:nvSpPr>
        <p:spPr bwMode="auto">
          <a:xfrm>
            <a:off x="2810935" y="5681134"/>
            <a:ext cx="3175000" cy="270933"/>
          </a:xfrm>
          <a:prstGeom prst="rect">
            <a:avLst/>
          </a:prstGeom>
          <a:solidFill>
            <a:srgbClr val="CCA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l-NL" sz="1600" b="0" i="1" u="none" strike="noStrike" cap="none" normalizeH="0" baseline="0" dirty="0" smtClean="0">
                <a:ln>
                  <a:noFill/>
                </a:ln>
                <a:solidFill>
                  <a:srgbClr val="000000"/>
                </a:solidFill>
                <a:effectLst/>
                <a:latin typeface="Comic Sans MS" pitchFamily="66" charset="0"/>
              </a:rPr>
              <a:t>Do </a:t>
            </a:r>
            <a:r>
              <a:rPr kumimoji="0" lang="nl-NL" sz="1600" b="0" i="1" u="none" strike="noStrike" cap="none" normalizeH="0" baseline="0" dirty="0" err="1" smtClean="0">
                <a:ln>
                  <a:noFill/>
                </a:ln>
                <a:solidFill>
                  <a:srgbClr val="000000"/>
                </a:solidFill>
                <a:effectLst/>
                <a:latin typeface="Comic Sans MS" pitchFamily="66" charset="0"/>
              </a:rPr>
              <a:t>you</a:t>
            </a:r>
            <a:r>
              <a:rPr kumimoji="0" lang="nl-NL" sz="1600" b="0" i="1" u="none" strike="noStrike" cap="none" normalizeH="0" baseline="0" dirty="0" smtClean="0">
                <a:ln>
                  <a:noFill/>
                </a:ln>
                <a:solidFill>
                  <a:srgbClr val="000000"/>
                </a:solidFill>
                <a:effectLst/>
                <a:latin typeface="Comic Sans MS" pitchFamily="66" charset="0"/>
              </a:rPr>
              <a:t> listen to </a:t>
            </a:r>
            <a:r>
              <a:rPr kumimoji="0" lang="nl-NL" sz="1600" b="0" i="1" u="none" strike="noStrike" cap="none" normalizeH="0" baseline="0" dirty="0" err="1" smtClean="0">
                <a:ln>
                  <a:noFill/>
                </a:ln>
                <a:solidFill>
                  <a:srgbClr val="000000"/>
                </a:solidFill>
                <a:effectLst/>
                <a:latin typeface="Comic Sans MS" pitchFamily="66" charset="0"/>
              </a:rPr>
              <a:t>your</a:t>
            </a:r>
            <a:r>
              <a:rPr kumimoji="0" lang="nl-NL" sz="1600" b="0" i="1" u="none" strike="noStrike" cap="none" normalizeH="0" baseline="0" dirty="0" smtClean="0">
                <a:ln>
                  <a:noFill/>
                </a:ln>
                <a:solidFill>
                  <a:srgbClr val="000000"/>
                </a:solidFill>
                <a:effectLst/>
                <a:latin typeface="Comic Sans MS" pitchFamily="66" charset="0"/>
              </a:rPr>
              <a:t> </a:t>
            </a:r>
            <a:r>
              <a:rPr kumimoji="0" lang="nl-NL" sz="1600" b="0" i="1" u="none" strike="noStrike" cap="none" normalizeH="0" baseline="0" dirty="0" err="1" smtClean="0">
                <a:ln>
                  <a:noFill/>
                </a:ln>
                <a:solidFill>
                  <a:srgbClr val="000000"/>
                </a:solidFill>
                <a:effectLst/>
                <a:latin typeface="Comic Sans MS" pitchFamily="66" charset="0"/>
              </a:rPr>
              <a:t>client</a:t>
            </a:r>
            <a:r>
              <a:rPr kumimoji="0" lang="nl-NL" sz="1600" b="0" i="1" u="none" strike="noStrike" cap="none" normalizeH="0" baseline="0" dirty="0" smtClean="0">
                <a:ln>
                  <a:noFill/>
                </a:ln>
                <a:solidFill>
                  <a:srgbClr val="000000"/>
                </a:solidFill>
                <a:effectLst/>
                <a:latin typeface="Comic Sans MS" pitchFamily="66"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Future</a:t>
            </a:r>
            <a:endParaRPr lang="en-GB" dirty="0"/>
          </a:p>
        </p:txBody>
      </p:sp>
      <p:sp>
        <p:nvSpPr>
          <p:cNvPr id="3" name="Tijdelijke aanduiding voor inhoud 2"/>
          <p:cNvSpPr>
            <a:spLocks noGrp="1"/>
          </p:cNvSpPr>
          <p:nvPr>
            <p:ph idx="1"/>
          </p:nvPr>
        </p:nvSpPr>
        <p:spPr/>
        <p:txBody>
          <a:bodyPr/>
          <a:lstStyle/>
          <a:p>
            <a:pPr marL="265113" indent="-265113">
              <a:buClr>
                <a:srgbClr val="2494C5"/>
              </a:buClr>
            </a:pPr>
            <a:endParaRPr lang="en-GB" dirty="0"/>
          </a:p>
          <a:p>
            <a:pPr marL="265113" indent="-265113">
              <a:buClr>
                <a:srgbClr val="2494C5"/>
              </a:buClr>
              <a:buFont typeface="Wingdings" pitchFamily="2" charset="2"/>
              <a:buChar char="Ø"/>
            </a:pPr>
            <a:r>
              <a:rPr dirty="0" smtClean="0"/>
              <a:t>SOFI in Challenging Behaviour Instrument </a:t>
            </a:r>
            <a:r>
              <a:rPr lang="nl-NL" dirty="0" smtClean="0"/>
              <a:t/>
            </a:r>
            <a:br>
              <a:rPr lang="nl-NL" dirty="0" smtClean="0"/>
            </a:br>
            <a:r>
              <a:rPr dirty="0" smtClean="0"/>
              <a:t>(promoting awareness)</a:t>
            </a:r>
            <a:endParaRPr lang="nl-NL" dirty="0" smtClean="0"/>
          </a:p>
          <a:p>
            <a:pPr marL="265113" indent="-265113">
              <a:buClr>
                <a:srgbClr val="2494C5"/>
              </a:buClr>
            </a:pPr>
            <a:endParaRPr lang="nl-NL" dirty="0" smtClean="0"/>
          </a:p>
          <a:p>
            <a:pPr marL="265113" indent="-265113">
              <a:buClr>
                <a:srgbClr val="2494C5"/>
              </a:buClr>
              <a:buFont typeface="Wingdings" pitchFamily="2" charset="2"/>
              <a:buChar char="Ø"/>
            </a:pPr>
            <a:r>
              <a:rPr lang="en-US" dirty="0" smtClean="0"/>
              <a:t>Integrate SOFI in Core Instrument (develop “client-centered module” covering elderly care, care for physically/mental </a:t>
            </a:r>
            <a:r>
              <a:rPr lang="en-US" dirty="0" err="1" smtClean="0"/>
              <a:t>handicaped</a:t>
            </a:r>
            <a:r>
              <a:rPr lang="en-US" dirty="0" smtClean="0"/>
              <a:t> people, psychiatric care)</a:t>
            </a:r>
          </a:p>
          <a:p>
            <a:pPr marL="265113" indent="-265113">
              <a:buClr>
                <a:srgbClr val="2494C5"/>
              </a:buClr>
            </a:pPr>
            <a:endParaRPr lang="en-GB" dirty="0"/>
          </a:p>
          <a:p>
            <a:pPr marL="265113" indent="-265113">
              <a:buClr>
                <a:srgbClr val="2494C5"/>
              </a:buClr>
              <a:buFont typeface="Wingdings" pitchFamily="2" charset="2"/>
              <a:buChar char="Ø"/>
            </a:pPr>
            <a:r>
              <a:rPr lang="nl-NL" dirty="0" smtClean="0"/>
              <a:t>Over all: b</a:t>
            </a:r>
            <a:r>
              <a:rPr dirty="0" err="1" smtClean="0"/>
              <a:t>ase</a:t>
            </a:r>
            <a:r>
              <a:rPr dirty="0" smtClean="0"/>
              <a:t> inspections more strongly on </a:t>
            </a:r>
            <a:r>
              <a:rPr lang="nl-NL" dirty="0" smtClean="0"/>
              <a:t>a</a:t>
            </a:r>
            <a:r>
              <a:rPr dirty="0" err="1" smtClean="0"/>
              <a:t>ppreciative</a:t>
            </a:r>
            <a:r>
              <a:rPr dirty="0" smtClean="0"/>
              <a:t> </a:t>
            </a:r>
            <a:r>
              <a:rPr lang="nl-NL" dirty="0" smtClean="0"/>
              <a:t>i</a:t>
            </a:r>
            <a:r>
              <a:rPr dirty="0" err="1" smtClean="0"/>
              <a:t>nquiry</a:t>
            </a:r>
            <a:r>
              <a:rPr dirty="0" smtClean="0"/>
              <a:t> (AI) principles</a:t>
            </a:r>
          </a:p>
          <a:p>
            <a:pPr>
              <a:buClr>
                <a:srgbClr val="2494C5"/>
              </a:buClr>
              <a:buFont typeface="Wingdings" pitchFamily="2" charset="2"/>
              <a:buChar char="Ø"/>
            </a:pPr>
            <a:endParaRPr lang="en-GB" dirty="0"/>
          </a:p>
          <a:p>
            <a:endParaRPr lang="en-GB" dirty="0"/>
          </a:p>
        </p:txBody>
      </p:sp>
      <p:sp>
        <p:nvSpPr>
          <p:cNvPr id="6" name="Tijdelijke aanduiding voor datum 5"/>
          <p:cNvSpPr>
            <a:spLocks noGrp="1"/>
          </p:cNvSpPr>
          <p:nvPr>
            <p:ph type="dt" sz="half" idx="10"/>
          </p:nvPr>
        </p:nvSpPr>
        <p:spPr>
          <a:xfrm>
            <a:off x="4245430" y="6453188"/>
            <a:ext cx="4393746" cy="315912"/>
          </a:xfrm>
        </p:spPr>
        <p:txBody>
          <a:bodyPr/>
          <a:lstStyle/>
          <a:p>
            <a:r>
              <a:rPr lang="nl-NL" altLang="nl-NL"/>
              <a:t>SOFI of the Netherlands Health Care Inspectorate | 2 June 2016</a:t>
            </a:r>
            <a:endParaRPr lang="en-GB" alt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EPSO </a:t>
            </a:r>
            <a:r>
              <a:rPr lang="nl-NL" dirty="0" err="1" smtClean="0"/>
              <a:t>Working</a:t>
            </a:r>
            <a:r>
              <a:rPr lang="nl-NL" dirty="0" smtClean="0"/>
              <a:t> Group (1)</a:t>
            </a:r>
            <a:endParaRPr lang="nl-NL" dirty="0"/>
          </a:p>
        </p:txBody>
      </p:sp>
      <p:sp>
        <p:nvSpPr>
          <p:cNvPr id="3" name="Tijdelijke aanduiding voor inhoud 2"/>
          <p:cNvSpPr>
            <a:spLocks noGrp="1"/>
          </p:cNvSpPr>
          <p:nvPr>
            <p:ph idx="1"/>
          </p:nvPr>
        </p:nvSpPr>
        <p:spPr>
          <a:xfrm>
            <a:off x="369858" y="2277374"/>
            <a:ext cx="7858180" cy="3794832"/>
          </a:xfrm>
        </p:spPr>
        <p:txBody>
          <a:bodyPr/>
          <a:lstStyle/>
          <a:p>
            <a:endParaRPr lang="nl-NL" dirty="0" smtClean="0"/>
          </a:p>
          <a:p>
            <a:pPr>
              <a:buFont typeface="Arial" pitchFamily="34" charset="0"/>
              <a:buChar char="•"/>
            </a:pPr>
            <a:r>
              <a:rPr lang="en-US" dirty="0" smtClean="0"/>
              <a:t>At the round up session on Friday afternoon June the 3rd led by Carien Geertse , Davis Francis, and Heather Edwards, quite a number of delegates from various countries have raised their hands when being asked if they were interested to participate in a follow up EPSO activity.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15</a:t>
            </a:fld>
            <a:endParaRPr lang="nl-NL" altLang="nl-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EPSO </a:t>
            </a:r>
            <a:r>
              <a:rPr lang="nl-NL" dirty="0" err="1" smtClean="0"/>
              <a:t>Working</a:t>
            </a:r>
            <a:r>
              <a:rPr lang="nl-NL" dirty="0" smtClean="0"/>
              <a:t> Group (2)</a:t>
            </a:r>
            <a:endParaRPr lang="nl-NL" dirty="0"/>
          </a:p>
        </p:txBody>
      </p:sp>
      <p:sp>
        <p:nvSpPr>
          <p:cNvPr id="3" name="Tijdelijke aanduiding voor inhoud 2"/>
          <p:cNvSpPr>
            <a:spLocks noGrp="1"/>
          </p:cNvSpPr>
          <p:nvPr>
            <p:ph idx="1"/>
          </p:nvPr>
        </p:nvSpPr>
        <p:spPr>
          <a:xfrm>
            <a:off x="369858" y="1992702"/>
            <a:ext cx="7858180" cy="4079504"/>
          </a:xfrm>
        </p:spPr>
        <p:txBody>
          <a:bodyPr/>
          <a:lstStyle/>
          <a:p>
            <a:endParaRPr lang="nl-NL" dirty="0" smtClean="0"/>
          </a:p>
          <a:p>
            <a:pPr>
              <a:buFont typeface="Arial" pitchFamily="34" charset="0"/>
              <a:buChar char="•"/>
            </a:pPr>
            <a:r>
              <a:rPr lang="en-US" dirty="0" smtClean="0"/>
              <a:t>Carien Geertse from the Netherlands has agreed on being chair of this new working group while David Francis from the Wales inspectorate and Heather Edwards from Scotland have agreed in working together with the group as far as their time will permit this. </a:t>
            </a:r>
          </a:p>
          <a:p>
            <a:endParaRPr lang="en-US" dirty="0" smtClean="0"/>
          </a:p>
          <a:p>
            <a:pPr>
              <a:buFont typeface="Arial" pitchFamily="34" charset="0"/>
              <a:buChar char="•"/>
            </a:pPr>
            <a:r>
              <a:rPr lang="en-US" dirty="0" smtClean="0"/>
              <a:t>The EPSO secretariat will support the group as usual with EPSO working groups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16</a:t>
            </a:fld>
            <a:endParaRPr lang="nl-NL" altLang="nl-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131A279-6238-4606-86D5-416E153F9077}" type="datetime1">
              <a:rPr lang="en-GB" smtClean="0"/>
              <a:pPr/>
              <a:t>25/10/2016</a:t>
            </a:fld>
            <a:endParaRPr lang="en-GB"/>
          </a:p>
        </p:txBody>
      </p:sp>
      <p:sp>
        <p:nvSpPr>
          <p:cNvPr id="5" name="Tijdelijke aanduiding voor dianummer 4"/>
          <p:cNvSpPr>
            <a:spLocks noGrp="1"/>
          </p:cNvSpPr>
          <p:nvPr>
            <p:ph type="sldNum" sz="quarter" idx="12"/>
          </p:nvPr>
        </p:nvSpPr>
        <p:spPr/>
        <p:txBody>
          <a:bodyPr/>
          <a:lstStyle/>
          <a:p>
            <a:fld id="{9C54F33A-1FF1-4690-8CF6-ED50D395DE37}" type="slidenum">
              <a:rPr lang="en-GB" smtClean="0"/>
              <a:pPr/>
              <a:t>17</a:t>
            </a:fld>
            <a:endParaRPr lang="en-GB"/>
          </a:p>
        </p:txBody>
      </p:sp>
      <p:sp>
        <p:nvSpPr>
          <p:cNvPr id="6" name="Titel 5"/>
          <p:cNvSpPr>
            <a:spLocks noGrp="1"/>
          </p:cNvSpPr>
          <p:nvPr>
            <p:ph type="ctrTitle"/>
          </p:nvPr>
        </p:nvSpPr>
        <p:spPr>
          <a:xfrm>
            <a:off x="800328" y="2459430"/>
            <a:ext cx="7175351" cy="1793167"/>
          </a:xfrm>
        </p:spPr>
        <p:txBody>
          <a:bodyPr/>
          <a:lstStyle/>
          <a:p>
            <a:r>
              <a:rPr lang="nl-NL" dirty="0" err="1" smtClean="0"/>
              <a:t>Introductory</a:t>
            </a:r>
            <a:r>
              <a:rPr lang="nl-NL" dirty="0" smtClean="0"/>
              <a:t> </a:t>
            </a:r>
            <a:r>
              <a:rPr lang="nl-NL" dirty="0" err="1" smtClean="0"/>
              <a:t>Round</a:t>
            </a:r>
            <a:endParaRPr lang="nl-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Question</a:t>
            </a:r>
            <a:r>
              <a:rPr lang="nl-NL" dirty="0" smtClean="0"/>
              <a:t> 1</a:t>
            </a:r>
            <a:endParaRPr lang="nl-NL" dirty="0"/>
          </a:p>
        </p:txBody>
      </p:sp>
      <p:sp>
        <p:nvSpPr>
          <p:cNvPr id="3" name="Tijdelijke aanduiding voor inhoud 2"/>
          <p:cNvSpPr>
            <a:spLocks noGrp="1"/>
          </p:cNvSpPr>
          <p:nvPr>
            <p:ph idx="1"/>
          </p:nvPr>
        </p:nvSpPr>
        <p:spPr/>
        <p:txBody>
          <a:bodyPr/>
          <a:lstStyle/>
          <a:p>
            <a:endParaRPr lang="nl-NL" dirty="0" smtClean="0"/>
          </a:p>
          <a:p>
            <a:r>
              <a:rPr lang="en-US" dirty="0" smtClean="0"/>
              <a:t>Statement: As is often stated in supervisory practice : ‘the quality of care is reflected in the interaction between patient/client and healthcare professional. The first question to healthcare regulators / supervisory </a:t>
            </a:r>
            <a:r>
              <a:rPr lang="en-US" dirty="0" err="1" smtClean="0"/>
              <a:t>organisations</a:t>
            </a:r>
            <a:r>
              <a:rPr lang="en-US" dirty="0" smtClean="0"/>
              <a:t> is therefore: </a:t>
            </a:r>
          </a:p>
          <a:p>
            <a:endParaRPr lang="en-US" dirty="0" smtClean="0"/>
          </a:p>
          <a:p>
            <a:r>
              <a:rPr lang="en-US" b="1" i="1" dirty="0" smtClean="0"/>
              <a:t>Question 1a- How do you as supervisory </a:t>
            </a:r>
            <a:r>
              <a:rPr lang="en-US" b="1" i="1" dirty="0" err="1" smtClean="0"/>
              <a:t>organisation</a:t>
            </a:r>
            <a:r>
              <a:rPr lang="en-US" b="1" i="1" dirty="0" smtClean="0"/>
              <a:t> get hold of this quality? What kind of methods do you use to look at the quality of care as provided by healthcare professionals to clients/ patients?; </a:t>
            </a:r>
          </a:p>
          <a:p>
            <a:endParaRPr lang="en-US" b="1" i="1" dirty="0" smtClean="0"/>
          </a:p>
          <a:p>
            <a:r>
              <a:rPr lang="en-US" b="1" i="1" dirty="0" smtClean="0"/>
              <a:t>Question 1b Do you look at the relation between the healthcare professionals and their clients/patients ?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18</a:t>
            </a:fld>
            <a:endParaRPr lang="nl-NL" altLang="nl-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Question</a:t>
            </a:r>
            <a:r>
              <a:rPr lang="nl-NL" dirty="0" smtClean="0"/>
              <a:t> 2</a:t>
            </a:r>
            <a:endParaRPr lang="nl-NL" dirty="0"/>
          </a:p>
        </p:txBody>
      </p:sp>
      <p:sp>
        <p:nvSpPr>
          <p:cNvPr id="3" name="Tijdelijke aanduiding voor inhoud 2"/>
          <p:cNvSpPr>
            <a:spLocks noGrp="1"/>
          </p:cNvSpPr>
          <p:nvPr>
            <p:ph idx="1"/>
          </p:nvPr>
        </p:nvSpPr>
        <p:spPr/>
        <p:txBody>
          <a:bodyPr/>
          <a:lstStyle/>
          <a:p>
            <a:endParaRPr lang="nl-NL" dirty="0" smtClean="0"/>
          </a:p>
          <a:p>
            <a:r>
              <a:rPr lang="en-US" dirty="0" smtClean="0"/>
              <a:t>Statement : Regulators / inspectors are to find out if and what quality is delivered in healthcare </a:t>
            </a:r>
          </a:p>
          <a:p>
            <a:endParaRPr lang="en-US" dirty="0" smtClean="0"/>
          </a:p>
          <a:p>
            <a:r>
              <a:rPr lang="en-US" b="1" i="1" dirty="0" smtClean="0"/>
              <a:t>Question 2a Are you using medical standards/ other standards, intervention methods , observation methods? Who or what kind of documents / information do you trust when you want to be informed about the quality of care? </a:t>
            </a:r>
          </a:p>
          <a:p>
            <a:endParaRPr lang="en-US" b="1" i="1" dirty="0" smtClean="0"/>
          </a:p>
          <a:p>
            <a:r>
              <a:rPr lang="en-US" b="1" i="1" dirty="0" smtClean="0"/>
              <a:t>Question 2b What time do you spend as an Inspector at the ward/living room/ place where clients/patients are? </a:t>
            </a:r>
          </a:p>
          <a:p>
            <a:endParaRPr lang="en-US" b="1" i="1" dirty="0" smtClean="0"/>
          </a:p>
          <a:p>
            <a:r>
              <a:rPr lang="en-US" b="1" i="1" dirty="0" smtClean="0"/>
              <a:t>Question 2c What do you look at?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19</a:t>
            </a:fld>
            <a:endParaRPr lang="nl-NL" alt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pTitel"/>
          <p:cNvSpPr>
            <a:spLocks noGrp="1" noChangeArrowheads="1"/>
          </p:cNvSpPr>
          <p:nvPr>
            <p:ph type="dt" sz="quarter" idx="10"/>
          </p:nvPr>
        </p:nvSpPr>
        <p:spPr>
          <a:noFill/>
        </p:spPr>
        <p:txBody>
          <a:bodyPr/>
          <a:lstStyle/>
          <a:p>
            <a:r>
              <a:rPr lang="nl-NL" altLang="nl-NL" dirty="0">
                <a:cs typeface="Arial" charset="0"/>
              </a:rPr>
              <a:t>EPSO </a:t>
            </a:r>
            <a:r>
              <a:rPr lang="nl-NL" altLang="nl-NL" dirty="0" err="1">
                <a:cs typeface="Arial" charset="0"/>
              </a:rPr>
              <a:t>Working</a:t>
            </a:r>
            <a:r>
              <a:rPr lang="nl-NL" altLang="nl-NL" dirty="0">
                <a:cs typeface="Arial" charset="0"/>
              </a:rPr>
              <a:t> Group </a:t>
            </a:r>
            <a:r>
              <a:rPr lang="nl-NL" altLang="nl-NL" dirty="0" err="1">
                <a:cs typeface="Arial" charset="0"/>
              </a:rPr>
              <a:t>Observations</a:t>
            </a:r>
            <a:endParaRPr lang="nl-NL" altLang="nl-NL" dirty="0">
              <a:cs typeface="Arial" charset="0"/>
            </a:endParaRPr>
          </a:p>
        </p:txBody>
      </p:sp>
      <p:sp>
        <p:nvSpPr>
          <p:cNvPr id="7171" name="shpBeeldmerk"/>
          <p:cNvSpPr>
            <a:spLocks noGrp="1" noChangeArrowheads="1"/>
          </p:cNvSpPr>
          <p:nvPr>
            <p:ph type="sldNum" sz="quarter" idx="11"/>
          </p:nvPr>
        </p:nvSpPr>
        <p:spPr>
          <a:noFill/>
        </p:spPr>
        <p:txBody>
          <a:bodyPr/>
          <a:lstStyle/>
          <a:p>
            <a:fld id="{50BCD538-E2ED-41FB-9941-FC9CA6641EB2}" type="slidenum">
              <a:rPr lang="nl-NL" altLang="nl-NL"/>
              <a:pPr/>
              <a:t>2</a:t>
            </a:fld>
            <a:endParaRPr lang="nl-NL" altLang="nl-NL"/>
          </a:p>
        </p:txBody>
      </p:sp>
      <p:sp>
        <p:nvSpPr>
          <p:cNvPr id="7172" name="Rectangle 2"/>
          <p:cNvSpPr>
            <a:spLocks noGrp="1" noChangeArrowheads="1"/>
          </p:cNvSpPr>
          <p:nvPr>
            <p:ph type="title" idx="4294967295"/>
          </p:nvPr>
        </p:nvSpPr>
        <p:spPr>
          <a:xfrm>
            <a:off x="366713" y="1233488"/>
            <a:ext cx="8061325" cy="571500"/>
          </a:xfrm>
        </p:spPr>
        <p:txBody>
          <a:bodyPr/>
          <a:lstStyle/>
          <a:p>
            <a:r>
              <a:rPr lang="en-US" altLang="nl-NL" dirty="0" smtClean="0"/>
              <a:t>Agenda</a:t>
            </a:r>
          </a:p>
        </p:txBody>
      </p:sp>
      <p:sp>
        <p:nvSpPr>
          <p:cNvPr id="7173" name="Rectangle 3"/>
          <p:cNvSpPr>
            <a:spLocks noGrp="1" noChangeArrowheads="1"/>
          </p:cNvSpPr>
          <p:nvPr>
            <p:ph type="body" idx="4294967295"/>
          </p:nvPr>
        </p:nvSpPr>
        <p:spPr>
          <a:xfrm>
            <a:off x="366713" y="2346384"/>
            <a:ext cx="8061325" cy="3808353"/>
          </a:xfrm>
        </p:spPr>
        <p:txBody>
          <a:bodyPr/>
          <a:lstStyle/>
          <a:p>
            <a:endParaRPr lang="nl-NL" dirty="0" smtClean="0"/>
          </a:p>
          <a:p>
            <a:r>
              <a:rPr lang="nb-NO" dirty="0" smtClean="0"/>
              <a:t>1        Welcome</a:t>
            </a:r>
            <a:endParaRPr lang="nl-NL" dirty="0" smtClean="0"/>
          </a:p>
          <a:p>
            <a:r>
              <a:rPr lang="nb-NO" dirty="0" smtClean="0"/>
              <a:t>2        Informal start of the working group</a:t>
            </a:r>
            <a:endParaRPr lang="nl-NL" dirty="0" smtClean="0"/>
          </a:p>
          <a:p>
            <a:r>
              <a:rPr lang="nb-NO" dirty="0" smtClean="0"/>
              <a:t>3        Introductory round by the participants of the working group. </a:t>
            </a:r>
            <a:endParaRPr lang="nl-NL" dirty="0" smtClean="0"/>
          </a:p>
          <a:p>
            <a:r>
              <a:rPr lang="nb-NO" dirty="0" smtClean="0"/>
              <a:t>4        Discussion of key issues, thoughts and questions</a:t>
            </a:r>
          </a:p>
          <a:p>
            <a:r>
              <a:rPr lang="nb-NO" dirty="0" smtClean="0"/>
              <a:t>5        Round up, next steps, </a:t>
            </a:r>
            <a:endParaRPr lang="nl-NL" dirty="0" smtClean="0"/>
          </a:p>
          <a:p>
            <a:endParaRPr lang="en-US" altLang="nl-N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Question</a:t>
            </a:r>
            <a:r>
              <a:rPr lang="nl-NL" dirty="0" smtClean="0"/>
              <a:t> 3</a:t>
            </a:r>
            <a:endParaRPr lang="nl-NL" dirty="0"/>
          </a:p>
        </p:txBody>
      </p:sp>
      <p:sp>
        <p:nvSpPr>
          <p:cNvPr id="3" name="Tijdelijke aanduiding voor inhoud 2"/>
          <p:cNvSpPr>
            <a:spLocks noGrp="1"/>
          </p:cNvSpPr>
          <p:nvPr>
            <p:ph idx="1"/>
          </p:nvPr>
        </p:nvSpPr>
        <p:spPr/>
        <p:txBody>
          <a:bodyPr/>
          <a:lstStyle/>
          <a:p>
            <a:endParaRPr lang="nl-NL" dirty="0" smtClean="0"/>
          </a:p>
          <a:p>
            <a:r>
              <a:rPr lang="en-US" dirty="0" smtClean="0"/>
              <a:t>Statement : Observation methods and results differ from working field to working field. Therefore it is interesting to look more in detail into the working fields of the supervisory </a:t>
            </a:r>
            <a:r>
              <a:rPr lang="en-US" dirty="0" err="1" smtClean="0"/>
              <a:t>organisation</a:t>
            </a:r>
            <a:r>
              <a:rPr lang="en-US" dirty="0" smtClean="0"/>
              <a:t>.</a:t>
            </a:r>
          </a:p>
          <a:p>
            <a:r>
              <a:rPr lang="en-US" dirty="0" smtClean="0"/>
              <a:t> </a:t>
            </a:r>
          </a:p>
          <a:p>
            <a:r>
              <a:rPr lang="en-US" b="1" i="1" dirty="0" smtClean="0"/>
              <a:t>Question 3 In what fields of supervision is your </a:t>
            </a:r>
            <a:r>
              <a:rPr lang="en-US" b="1" i="1" dirty="0" err="1" smtClean="0"/>
              <a:t>organisation</a:t>
            </a:r>
            <a:r>
              <a:rPr lang="en-US" b="1" i="1" dirty="0" smtClean="0"/>
              <a:t> operating: hospital care; elderly care; social care ; youth or child care or other fields? </a:t>
            </a:r>
          </a:p>
          <a:p>
            <a:endParaRPr lang="en-US" b="1" i="1" dirty="0" smtClean="0"/>
          </a:p>
          <a:p>
            <a:r>
              <a:rPr lang="en-US" b="1" i="1" dirty="0" smtClean="0"/>
              <a:t>Question 3a What is the field of supervision in which you are operating: hospital care; elderly care; social car ; youth or child care or other fields?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20</a:t>
            </a:fld>
            <a:endParaRPr lang="nl-NL" altLang="nl-N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Question</a:t>
            </a:r>
            <a:r>
              <a:rPr lang="nl-NL" dirty="0" smtClean="0"/>
              <a:t> 4</a:t>
            </a:r>
            <a:endParaRPr lang="nl-NL" dirty="0"/>
          </a:p>
        </p:txBody>
      </p:sp>
      <p:sp>
        <p:nvSpPr>
          <p:cNvPr id="3" name="Tijdelijke aanduiding voor inhoud 2"/>
          <p:cNvSpPr>
            <a:spLocks noGrp="1"/>
          </p:cNvSpPr>
          <p:nvPr>
            <p:ph idx="1"/>
          </p:nvPr>
        </p:nvSpPr>
        <p:spPr/>
        <p:txBody>
          <a:bodyPr/>
          <a:lstStyle/>
          <a:p>
            <a:endParaRPr lang="nl-NL" dirty="0" smtClean="0"/>
          </a:p>
          <a:p>
            <a:r>
              <a:rPr lang="en-US" dirty="0" smtClean="0"/>
              <a:t>Statement : Supervisory </a:t>
            </a:r>
            <a:r>
              <a:rPr lang="en-US" dirty="0" err="1" smtClean="0"/>
              <a:t>organisation</a:t>
            </a:r>
            <a:r>
              <a:rPr lang="en-US" dirty="0" smtClean="0"/>
              <a:t> use various methods of observation and information gathering without being aware of the differences between countries and possibly best practices not being seen </a:t>
            </a:r>
          </a:p>
          <a:p>
            <a:endParaRPr lang="en-US" dirty="0" smtClean="0"/>
          </a:p>
          <a:p>
            <a:r>
              <a:rPr lang="en-US" b="1" i="1" dirty="0" smtClean="0"/>
              <a:t>Question 4 What do you consider to be best </a:t>
            </a:r>
            <a:r>
              <a:rPr lang="en-US" b="1" i="1" dirty="0" err="1" smtClean="0"/>
              <a:t>practises</a:t>
            </a:r>
            <a:r>
              <a:rPr lang="en-US" b="1" i="1" dirty="0" smtClean="0"/>
              <a:t> of observation in your country ? Can you give an example to share with other colleagues in other countries?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21</a:t>
            </a:fld>
            <a:endParaRPr lang="nl-NL" alt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Question</a:t>
            </a:r>
            <a:r>
              <a:rPr lang="nl-NL" dirty="0" smtClean="0"/>
              <a:t> 5</a:t>
            </a:r>
            <a:endParaRPr lang="nl-NL" dirty="0"/>
          </a:p>
        </p:txBody>
      </p:sp>
      <p:sp>
        <p:nvSpPr>
          <p:cNvPr id="3" name="Tijdelijke aanduiding voor inhoud 2"/>
          <p:cNvSpPr>
            <a:spLocks noGrp="1"/>
          </p:cNvSpPr>
          <p:nvPr>
            <p:ph idx="1"/>
          </p:nvPr>
        </p:nvSpPr>
        <p:spPr/>
        <p:txBody>
          <a:bodyPr/>
          <a:lstStyle/>
          <a:p>
            <a:endParaRPr lang="nl-NL" dirty="0" smtClean="0"/>
          </a:p>
          <a:p>
            <a:r>
              <a:rPr lang="en-US" dirty="0" smtClean="0"/>
              <a:t>Statement: conclusions in an inspection report should be independent, objective and not based on N=1. </a:t>
            </a:r>
          </a:p>
          <a:p>
            <a:r>
              <a:rPr lang="en-US" b="1" i="1" dirty="0" smtClean="0"/>
              <a:t>Question 5 If you use your observation results in your reports, how do you validate your observations and do you guarantee objectivity? </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22</a:t>
            </a:fld>
            <a:endParaRPr lang="nl-NL" altLang="nl-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F718C8D4-09D7-4726-8AAF-AEEE1A320438}" type="datetime1">
              <a:rPr lang="en-GB" smtClean="0"/>
              <a:pPr/>
              <a:t>25/10/2016</a:t>
            </a:fld>
            <a:endParaRPr lang="en-GB"/>
          </a:p>
        </p:txBody>
      </p:sp>
      <p:sp>
        <p:nvSpPr>
          <p:cNvPr id="5" name="Tijdelijke aanduiding voor dianummer 4"/>
          <p:cNvSpPr>
            <a:spLocks noGrp="1"/>
          </p:cNvSpPr>
          <p:nvPr>
            <p:ph type="sldNum" sz="quarter" idx="12"/>
          </p:nvPr>
        </p:nvSpPr>
        <p:spPr/>
        <p:txBody>
          <a:bodyPr/>
          <a:lstStyle/>
          <a:p>
            <a:fld id="{9C54F33A-1FF1-4690-8CF6-ED50D395DE37}" type="slidenum">
              <a:rPr lang="en-GB" smtClean="0"/>
              <a:pPr/>
              <a:t>23</a:t>
            </a:fld>
            <a:endParaRPr lang="en-GB"/>
          </a:p>
        </p:txBody>
      </p:sp>
      <p:sp>
        <p:nvSpPr>
          <p:cNvPr id="6" name="Titel 5"/>
          <p:cNvSpPr>
            <a:spLocks noGrp="1"/>
          </p:cNvSpPr>
          <p:nvPr>
            <p:ph type="ctrTitle"/>
          </p:nvPr>
        </p:nvSpPr>
        <p:spPr>
          <a:xfrm>
            <a:off x="843460" y="2381792"/>
            <a:ext cx="7175351" cy="1793167"/>
          </a:xfrm>
        </p:spPr>
        <p:txBody>
          <a:bodyPr/>
          <a:lstStyle/>
          <a:p>
            <a:r>
              <a:rPr lang="nl-NL" dirty="0" err="1" smtClean="0"/>
              <a:t>Next</a:t>
            </a:r>
            <a:r>
              <a:rPr lang="nl-NL" dirty="0" smtClean="0"/>
              <a:t> steps……</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Kosovo</a:t>
            </a:r>
            <a:r>
              <a:rPr lang="nl-NL" dirty="0" smtClean="0"/>
              <a:t> </a:t>
            </a:r>
            <a:r>
              <a:rPr lang="nl-NL" dirty="0" err="1" smtClean="0"/>
              <a:t>June</a:t>
            </a:r>
            <a:r>
              <a:rPr lang="nl-NL" dirty="0" smtClean="0"/>
              <a:t> 3rd 2016….</a:t>
            </a:r>
            <a:endParaRPr lang="nl-NL" dirty="0"/>
          </a:p>
        </p:txBody>
      </p:sp>
      <p:sp>
        <p:nvSpPr>
          <p:cNvPr id="3" name="Tijdelijke aanduiding voor inhoud 2"/>
          <p:cNvSpPr>
            <a:spLocks noGrp="1"/>
          </p:cNvSpPr>
          <p:nvPr>
            <p:ph idx="1"/>
          </p:nvPr>
        </p:nvSpPr>
        <p:spPr>
          <a:xfrm>
            <a:off x="369858" y="2242868"/>
            <a:ext cx="7858180" cy="3829338"/>
          </a:xfrm>
        </p:spPr>
        <p:txBody>
          <a:bodyPr/>
          <a:lstStyle/>
          <a:p>
            <a:pPr marL="342900" indent="-342900">
              <a:buAutoNum type="arabicParenR"/>
            </a:pPr>
            <a:r>
              <a:rPr lang="en-US" b="1" dirty="0" smtClean="0"/>
              <a:t>An Introduction to the psychological background and practical use of “The Short Observational Framework for Inspection (SOFI)” </a:t>
            </a:r>
            <a:r>
              <a:rPr lang="en-US" dirty="0" smtClean="0"/>
              <a:t>as a specific tool for Observation and a powerful instrument for Health Care  Supervision by  David Francis, Care and Social Services Inspectorate Wales (CSSIW);</a:t>
            </a:r>
          </a:p>
          <a:p>
            <a:pPr marL="342900" indent="-342900">
              <a:buAutoNum type="arabicParenR"/>
            </a:pPr>
            <a:endParaRPr lang="en-US" dirty="0" smtClean="0"/>
          </a:p>
          <a:p>
            <a:pPr marL="342900" indent="-342900">
              <a:buAutoNum type="arabicParenR"/>
            </a:pPr>
            <a:r>
              <a:rPr lang="en-US" b="1" dirty="0" smtClean="0"/>
              <a:t>Observation in Scotland </a:t>
            </a:r>
            <a:r>
              <a:rPr lang="en-US" dirty="0" smtClean="0"/>
              <a:t>by Heather Edwards, Care Inspectorate Scotland;</a:t>
            </a:r>
          </a:p>
          <a:p>
            <a:pPr marL="342900" indent="-342900">
              <a:buAutoNum type="arabicParenR"/>
            </a:pPr>
            <a:endParaRPr lang="en-US" dirty="0" smtClean="0"/>
          </a:p>
          <a:p>
            <a:pPr marL="342900" indent="-342900">
              <a:buFont typeface="Arial" charset="0"/>
              <a:buAutoNum type="arabicParenR"/>
            </a:pPr>
            <a:r>
              <a:rPr lang="en-US" b="1" dirty="0" smtClean="0"/>
              <a:t>Observation in the Netherlands, </a:t>
            </a:r>
            <a:r>
              <a:rPr lang="en-US" dirty="0" smtClean="0"/>
              <a:t>by Carien Geertse (Senior inspector) Dutch Health Care Inspectorate (IGZ),</a:t>
            </a:r>
            <a:r>
              <a:rPr lang="en-US" b="1" dirty="0" smtClean="0"/>
              <a:t> </a:t>
            </a:r>
            <a:r>
              <a:rPr lang="en-US" dirty="0" smtClean="0"/>
              <a:t>The Netherlands;</a:t>
            </a:r>
          </a:p>
          <a:p>
            <a:pPr marL="342900" indent="-342900">
              <a:buAutoNum type="arabicParenR"/>
            </a:pPr>
            <a:endParaRPr lang="en-US" dirty="0" smtClean="0"/>
          </a:p>
          <a:p>
            <a:endParaRPr lang="nl-NL" dirty="0"/>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3</a:t>
            </a:fld>
            <a:endParaRPr lang="nl-NL" alt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GB" sz="4000" dirty="0" smtClean="0"/>
              <a:t>David Francis</a:t>
            </a:r>
            <a:endParaRPr lang="en-GB" sz="4000" dirty="0"/>
          </a:p>
        </p:txBody>
      </p:sp>
      <p:sp>
        <p:nvSpPr>
          <p:cNvPr id="2" name="Title 1"/>
          <p:cNvSpPr>
            <a:spLocks noGrp="1"/>
          </p:cNvSpPr>
          <p:nvPr>
            <p:ph type="ctrTitle"/>
          </p:nvPr>
        </p:nvSpPr>
        <p:spPr>
          <a:xfrm>
            <a:off x="899592" y="548680"/>
            <a:ext cx="7175351" cy="1793167"/>
          </a:xfrm>
        </p:spPr>
        <p:txBody>
          <a:bodyPr/>
          <a:lstStyle/>
          <a:p>
            <a:pPr algn="ctr"/>
            <a:r>
              <a:rPr lang="en-GB" sz="8000" dirty="0" err="1" smtClean="0"/>
              <a:t>Sofi</a:t>
            </a:r>
            <a:endParaRPr lang="en-GB" sz="8000" dirty="0"/>
          </a:p>
        </p:txBody>
      </p:sp>
      <p:sp>
        <p:nvSpPr>
          <p:cNvPr id="4" name="TextBox 3"/>
          <p:cNvSpPr txBox="1"/>
          <p:nvPr/>
        </p:nvSpPr>
        <p:spPr>
          <a:xfrm>
            <a:off x="1115616" y="2420888"/>
            <a:ext cx="6624736" cy="2062103"/>
          </a:xfrm>
          <a:prstGeom prst="rect">
            <a:avLst/>
          </a:prstGeom>
          <a:noFill/>
        </p:spPr>
        <p:txBody>
          <a:bodyPr wrap="square" rtlCol="0">
            <a:spAutoFit/>
          </a:bodyPr>
          <a:lstStyle/>
          <a:p>
            <a:r>
              <a:rPr lang="en-GB" sz="3200" dirty="0" smtClean="0"/>
              <a:t>Short</a:t>
            </a:r>
          </a:p>
          <a:p>
            <a:r>
              <a:rPr lang="en-GB" sz="3200" dirty="0" smtClean="0"/>
              <a:t>Observational</a:t>
            </a:r>
          </a:p>
          <a:p>
            <a:r>
              <a:rPr lang="en-GB" sz="3200" dirty="0" smtClean="0"/>
              <a:t>Framework for</a:t>
            </a:r>
          </a:p>
          <a:p>
            <a:r>
              <a:rPr lang="en-GB" sz="3200" dirty="0" smtClean="0"/>
              <a:t>Inspection</a:t>
            </a:r>
            <a:endParaRPr lang="en-GB" sz="3200" dirty="0"/>
          </a:p>
        </p:txBody>
      </p:sp>
    </p:spTree>
    <p:extLst>
      <p:ext uri="{BB962C8B-B14F-4D97-AF65-F5344CB8AC3E}">
        <p14:creationId xmlns:p14="http://schemas.microsoft.com/office/powerpoint/2010/main" val="305694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serdata\edwardsh\older person chatting with staff.jpg"/>
          <p:cNvPicPr>
            <a:picLocks noChangeAspect="1" noChangeArrowheads="1"/>
          </p:cNvPicPr>
          <p:nvPr/>
        </p:nvPicPr>
        <p:blipFill>
          <a:blip r:embed="rId2" cstate="print"/>
          <a:srcRect/>
          <a:stretch>
            <a:fillRect/>
          </a:stretch>
        </p:blipFill>
        <p:spPr bwMode="auto">
          <a:xfrm>
            <a:off x="672166" y="1162611"/>
            <a:ext cx="3960813" cy="2654300"/>
          </a:xfrm>
          <a:prstGeom prst="rect">
            <a:avLst/>
          </a:prstGeom>
          <a:noFill/>
          <a:ln w="9525">
            <a:noFill/>
            <a:miter lim="800000"/>
            <a:headEnd/>
            <a:tailEnd/>
          </a:ln>
        </p:spPr>
      </p:pic>
      <p:pic>
        <p:nvPicPr>
          <p:cNvPr id="3" name="Picture 3" descr="D:\userdata\edwardsh\Ladies-chatting.jpg"/>
          <p:cNvPicPr>
            <a:picLocks noChangeAspect="1" noChangeArrowheads="1"/>
          </p:cNvPicPr>
          <p:nvPr/>
        </p:nvPicPr>
        <p:blipFill>
          <a:blip r:embed="rId3" cstate="print"/>
          <a:srcRect/>
          <a:stretch>
            <a:fillRect/>
          </a:stretch>
        </p:blipFill>
        <p:spPr bwMode="auto">
          <a:xfrm>
            <a:off x="4904441" y="1810311"/>
            <a:ext cx="3600450" cy="2700338"/>
          </a:xfrm>
          <a:prstGeom prst="rect">
            <a:avLst/>
          </a:prstGeom>
          <a:noFill/>
          <a:ln w="9525">
            <a:noFill/>
            <a:miter lim="800000"/>
            <a:headEnd/>
            <a:tailEnd/>
          </a:ln>
        </p:spPr>
      </p:pic>
      <p:pic>
        <p:nvPicPr>
          <p:cNvPr id="4" name="Picture 4" descr="D:\userdata\edwardsh\visiting with a friend.jpg"/>
          <p:cNvPicPr>
            <a:picLocks noChangeAspect="1" noChangeArrowheads="1"/>
          </p:cNvPicPr>
          <p:nvPr/>
        </p:nvPicPr>
        <p:blipFill>
          <a:blip r:embed="rId4" cstate="print"/>
          <a:srcRect/>
          <a:stretch>
            <a:fillRect/>
          </a:stretch>
        </p:blipFill>
        <p:spPr bwMode="auto">
          <a:xfrm>
            <a:off x="367366" y="4042336"/>
            <a:ext cx="4416425" cy="19192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369858" y="3827929"/>
            <a:ext cx="7858180" cy="2244277"/>
          </a:xfrm>
        </p:spPr>
        <p:txBody>
          <a:bodyPr>
            <a:normAutofit lnSpcReduction="10000"/>
          </a:bodyPr>
          <a:lstStyle/>
          <a:p>
            <a:r>
              <a:rPr lang="nl-NL" b="1" dirty="0" err="1" smtClean="0"/>
              <a:t>Psychological</a:t>
            </a:r>
            <a:r>
              <a:rPr lang="nl-NL" b="1" dirty="0" smtClean="0"/>
              <a:t> </a:t>
            </a:r>
            <a:r>
              <a:rPr lang="nl-NL" b="1" dirty="0" err="1" smtClean="0"/>
              <a:t>needs</a:t>
            </a:r>
            <a:endParaRPr lang="nl-NL" b="1" dirty="0" smtClean="0"/>
          </a:p>
          <a:p>
            <a:pPr>
              <a:buFont typeface="Arial" pitchFamily="34" charset="0"/>
              <a:buChar char="•"/>
            </a:pPr>
            <a:r>
              <a:rPr lang="nl-NL" dirty="0" err="1" smtClean="0"/>
              <a:t>Occupation</a:t>
            </a:r>
            <a:endParaRPr lang="nl-NL" dirty="0" smtClean="0"/>
          </a:p>
          <a:p>
            <a:pPr>
              <a:buFont typeface="Arial" pitchFamily="34" charset="0"/>
              <a:buChar char="•"/>
            </a:pPr>
            <a:r>
              <a:rPr lang="nl-NL" dirty="0" err="1" smtClean="0"/>
              <a:t>Attachment</a:t>
            </a:r>
            <a:endParaRPr lang="nl-NL" dirty="0" smtClean="0"/>
          </a:p>
          <a:p>
            <a:pPr>
              <a:buFont typeface="Arial" pitchFamily="34" charset="0"/>
              <a:buChar char="•"/>
            </a:pPr>
            <a:r>
              <a:rPr lang="nl-NL" dirty="0" err="1" smtClean="0"/>
              <a:t>Identity</a:t>
            </a:r>
            <a:endParaRPr lang="nl-NL" dirty="0" smtClean="0"/>
          </a:p>
          <a:p>
            <a:pPr>
              <a:buFont typeface="Arial" pitchFamily="34" charset="0"/>
              <a:buChar char="•"/>
            </a:pPr>
            <a:r>
              <a:rPr lang="nl-NL" dirty="0" smtClean="0"/>
              <a:t>Comfort</a:t>
            </a:r>
          </a:p>
          <a:p>
            <a:pPr>
              <a:buFont typeface="Arial" pitchFamily="34" charset="0"/>
              <a:buChar char="•"/>
            </a:pPr>
            <a:r>
              <a:rPr lang="nl-NL" dirty="0" err="1" smtClean="0"/>
              <a:t>Inclusion</a:t>
            </a:r>
            <a:endParaRPr lang="nl-NL" dirty="0" smtClean="0"/>
          </a:p>
          <a:p>
            <a:pPr>
              <a:buFont typeface="Arial" pitchFamily="34" charset="0"/>
              <a:buChar char="•"/>
            </a:pPr>
            <a:r>
              <a:rPr lang="nl-NL" dirty="0" smtClean="0"/>
              <a:t>Love</a:t>
            </a:r>
            <a:endParaRPr lang="nl-NL" dirty="0"/>
          </a:p>
        </p:txBody>
      </p:sp>
      <p:sp>
        <p:nvSpPr>
          <p:cNvPr id="4" name="Tijdelijke aanduiding voor datum 3"/>
          <p:cNvSpPr>
            <a:spLocks noGrp="1"/>
          </p:cNvSpPr>
          <p:nvPr>
            <p:ph type="dt" sz="half" idx="10"/>
          </p:nvPr>
        </p:nvSpPr>
        <p:spPr/>
        <p:txBody>
          <a:bodyPr/>
          <a:lstStyle/>
          <a:p>
            <a:r>
              <a:rPr lang="nl-NL" altLang="nl-NL" smtClean="0"/>
              <a:t>SOFI of the Netherlands Health Care Inspectorate | 3 June 2016</a:t>
            </a:r>
            <a:endParaRPr lang="nl-NL" altLang="nl-NL" dirty="0"/>
          </a:p>
        </p:txBody>
      </p:sp>
      <p:sp>
        <p:nvSpPr>
          <p:cNvPr id="5" name="Content Placeholder 2"/>
          <p:cNvSpPr txBox="1">
            <a:spLocks/>
          </p:cNvSpPr>
          <p:nvPr/>
        </p:nvSpPr>
        <p:spPr>
          <a:xfrm>
            <a:off x="1143000" y="1174376"/>
            <a:ext cx="6400800" cy="3031864"/>
          </a:xfrm>
          <a:prstGeom prst="rect">
            <a:avLst/>
          </a:prstGeom>
        </p:spPr>
        <p:txBody>
          <a:bodyPr>
            <a:normAutofit/>
          </a:bodyPr>
          <a:lstStyle/>
          <a:p>
            <a:pPr marL="4572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4400" b="0" i="0" u="none" strike="noStrike" kern="1200" cap="none" spc="0" normalizeH="0" baseline="0" noProof="0" dirty="0" err="1" smtClean="0">
                <a:ln>
                  <a:noFill/>
                </a:ln>
                <a:solidFill>
                  <a:srgbClr val="000000"/>
                </a:solidFill>
                <a:effectLst/>
                <a:uLnTx/>
                <a:uFillTx/>
                <a:latin typeface="+mn-lt"/>
                <a:ea typeface="+mn-ea"/>
                <a:cs typeface="+mn-cs"/>
              </a:rPr>
              <a:t>Kitwood’s</a:t>
            </a:r>
            <a:r>
              <a:rPr kumimoji="0" lang="en-GB" sz="4400" b="0" i="0" u="none" strike="noStrike" kern="1200" cap="none" spc="0" normalizeH="0" baseline="0" noProof="0" dirty="0" smtClean="0">
                <a:ln>
                  <a:noFill/>
                </a:ln>
                <a:solidFill>
                  <a:srgbClr val="000000"/>
                </a:solidFill>
                <a:effectLst/>
                <a:uLnTx/>
                <a:uFillTx/>
                <a:latin typeface="+mn-lt"/>
                <a:ea typeface="+mn-ea"/>
                <a:cs typeface="+mn-cs"/>
              </a:rPr>
              <a:t> Flower :   </a:t>
            </a:r>
            <a:endParaRPr kumimoji="0" lang="en-GB" sz="4400" b="0" i="0" u="none" strike="noStrike" kern="1200" cap="none" spc="0" normalizeH="0" baseline="0" noProof="0" dirty="0">
              <a:ln>
                <a:noFill/>
              </a:ln>
              <a:solidFill>
                <a:srgbClr val="000000"/>
              </a:solidFill>
              <a:effectLst/>
              <a:uLnTx/>
              <a:uFillTx/>
              <a:latin typeface="+mn-lt"/>
              <a:ea typeface="+mn-ea"/>
              <a:cs typeface="+mn-cs"/>
            </a:endParaRPr>
          </a:p>
        </p:txBody>
      </p:sp>
      <p:pic>
        <p:nvPicPr>
          <p:cNvPr id="6" name="Picture 2" descr="C:\Program Files (x86)\Microsoft Office\MEDIA\CAGCAT10\j02819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328" y="2032212"/>
            <a:ext cx="1825142" cy="1725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cstate="print"/>
          <a:srcRect/>
          <a:stretch>
            <a:fillRect/>
          </a:stretch>
        </p:blipFill>
        <p:spPr bwMode="auto">
          <a:xfrm>
            <a:off x="5508625" y="2925763"/>
            <a:ext cx="3598863" cy="3598862"/>
          </a:xfrm>
          <a:prstGeom prst="rect">
            <a:avLst/>
          </a:prstGeom>
          <a:noFill/>
          <a:ln w="9525">
            <a:noFill/>
            <a:miter lim="800000"/>
            <a:headEnd/>
            <a:tailEnd/>
          </a:ln>
        </p:spPr>
      </p:pic>
      <p:sp>
        <p:nvSpPr>
          <p:cNvPr id="5123" name="Rectangle 2"/>
          <p:cNvSpPr>
            <a:spLocks noGrp="1" noChangeArrowheads="1"/>
          </p:cNvSpPr>
          <p:nvPr>
            <p:ph type="title" idx="4294967295"/>
          </p:nvPr>
        </p:nvSpPr>
        <p:spPr>
          <a:xfrm>
            <a:off x="414804" y="0"/>
            <a:ext cx="7993063" cy="1143000"/>
          </a:xfrm>
        </p:spPr>
        <p:txBody>
          <a:bodyPr/>
          <a:lstStyle/>
          <a:p>
            <a:pPr eaLnBrk="1" hangingPunct="1"/>
            <a:r>
              <a:rPr lang="en-GB" altLang="nl-NL" sz="3600" b="1" dirty="0" smtClean="0">
                <a:solidFill>
                  <a:srgbClr val="512698"/>
                </a:solidFill>
              </a:rPr>
              <a:t>Vision</a:t>
            </a:r>
          </a:p>
        </p:txBody>
      </p:sp>
      <p:sp>
        <p:nvSpPr>
          <p:cNvPr id="5124" name="Rectangle 3"/>
          <p:cNvSpPr>
            <a:spLocks noGrp="1" noChangeArrowheads="1"/>
          </p:cNvSpPr>
          <p:nvPr>
            <p:ph type="body" idx="4294967295"/>
          </p:nvPr>
        </p:nvSpPr>
        <p:spPr>
          <a:xfrm>
            <a:off x="125600" y="1579281"/>
            <a:ext cx="5545137" cy="3806825"/>
          </a:xfrm>
        </p:spPr>
        <p:txBody>
          <a:bodyPr/>
          <a:lstStyle/>
          <a:p>
            <a:pPr eaLnBrk="1" hangingPunct="1">
              <a:buFontTx/>
              <a:buNone/>
            </a:pPr>
            <a:r>
              <a:rPr lang="en-GB" altLang="nl-NL" dirty="0" smtClean="0">
                <a:solidFill>
                  <a:srgbClr val="512698"/>
                </a:solidFill>
              </a:rPr>
              <a:t>   </a:t>
            </a:r>
            <a:r>
              <a:rPr lang="en-GB" altLang="nl-NL" sz="2800" dirty="0" smtClean="0">
                <a:solidFill>
                  <a:srgbClr val="512698"/>
                </a:solidFill>
              </a:rPr>
              <a:t>The Care Inspectorate believes </a:t>
            </a:r>
            <a:br>
              <a:rPr lang="en-GB" altLang="nl-NL" sz="2800" dirty="0" smtClean="0">
                <a:solidFill>
                  <a:srgbClr val="512698"/>
                </a:solidFill>
              </a:rPr>
            </a:br>
            <a:r>
              <a:rPr lang="en-GB" altLang="nl-NL" sz="2800" dirty="0" smtClean="0">
                <a:solidFill>
                  <a:srgbClr val="512698"/>
                </a:solidFill>
              </a:rPr>
              <a:t>that people in Scotland should </a:t>
            </a:r>
            <a:br>
              <a:rPr lang="en-GB" altLang="nl-NL" sz="2800" dirty="0" smtClean="0">
                <a:solidFill>
                  <a:srgbClr val="512698"/>
                </a:solidFill>
              </a:rPr>
            </a:br>
            <a:r>
              <a:rPr lang="en-GB" altLang="nl-NL" sz="2800" dirty="0" smtClean="0">
                <a:solidFill>
                  <a:srgbClr val="512698"/>
                </a:solidFill>
              </a:rPr>
              <a:t>experience a better quality of life as a result of accessible, </a:t>
            </a:r>
            <a:br>
              <a:rPr lang="en-GB" altLang="nl-NL" sz="2800" dirty="0" smtClean="0">
                <a:solidFill>
                  <a:srgbClr val="512698"/>
                </a:solidFill>
              </a:rPr>
            </a:br>
            <a:r>
              <a:rPr lang="en-GB" altLang="nl-NL" sz="2800" dirty="0" smtClean="0">
                <a:solidFill>
                  <a:srgbClr val="512698"/>
                </a:solidFill>
              </a:rPr>
              <a:t>excellent services which are </a:t>
            </a:r>
            <a:br>
              <a:rPr lang="en-GB" altLang="nl-NL" sz="2800" dirty="0" smtClean="0">
                <a:solidFill>
                  <a:srgbClr val="512698"/>
                </a:solidFill>
              </a:rPr>
            </a:br>
            <a:r>
              <a:rPr lang="en-GB" altLang="nl-NL" sz="2800" dirty="0" smtClean="0">
                <a:solidFill>
                  <a:srgbClr val="512698"/>
                </a:solidFill>
              </a:rPr>
              <a:t>designed and delivered to </a:t>
            </a:r>
            <a:br>
              <a:rPr lang="en-GB" altLang="nl-NL" sz="2800" dirty="0" smtClean="0">
                <a:solidFill>
                  <a:srgbClr val="512698"/>
                </a:solidFill>
              </a:rPr>
            </a:br>
            <a:r>
              <a:rPr lang="en-GB" altLang="nl-NL" sz="2800" dirty="0" smtClean="0">
                <a:solidFill>
                  <a:srgbClr val="512698"/>
                </a:solidFill>
              </a:rPr>
              <a:t>reflect their individual needs </a:t>
            </a:r>
            <a:br>
              <a:rPr lang="en-GB" altLang="nl-NL" sz="2800" dirty="0" smtClean="0">
                <a:solidFill>
                  <a:srgbClr val="512698"/>
                </a:solidFill>
              </a:rPr>
            </a:br>
            <a:r>
              <a:rPr lang="en-GB" altLang="nl-NL" sz="2800" dirty="0" smtClean="0">
                <a:solidFill>
                  <a:srgbClr val="512698"/>
                </a:solidFill>
              </a:rPr>
              <a:t>and promote their rights.</a:t>
            </a:r>
            <a:r>
              <a:rPr lang="en-GB" altLang="nl-NL" dirty="0" smtClean="0">
                <a:solidFill>
                  <a:srgbClr val="512698"/>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bwMode="auto">
          <a:xfrm>
            <a:off x="4572000" y="1062065"/>
            <a:ext cx="4572000" cy="5256584"/>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dirty="0">
                <a:ln>
                  <a:noFill/>
                </a:ln>
                <a:solidFill>
                  <a:srgbClr val="000000"/>
                </a:solidFill>
                <a:effectLst/>
                <a:latin typeface="Verdana" pitchFamily="34" charset="0"/>
              </a:rPr>
              <a:t>Our Mission </a:t>
            </a:r>
            <a:r>
              <a:rPr kumimoji="0" lang="nl-NL" sz="1200" b="1" i="0" u="none" strike="noStrike" cap="none" normalizeH="0" baseline="0" dirty="0">
                <a:ln>
                  <a:noFill/>
                </a:ln>
                <a:solidFill>
                  <a:srgbClr val="000000"/>
                </a:solidFill>
                <a:effectLst/>
                <a:latin typeface="Verdana" pitchFamily="34" charset="0"/>
              </a:rPr>
              <a:t>- in summary - </a:t>
            </a: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r>
              <a:rPr lang="nl-NL" sz="2000" dirty="0"/>
              <a:t>Care workers and care providers are required to meet the (legal) standards for responsible care. It is </a:t>
            </a:r>
            <a:r>
              <a:rPr lang="nl-NL" sz="2000"/>
              <a:t>the </a:t>
            </a:r>
            <a:r>
              <a:rPr lang="nl-NL" sz="2000" smtClean="0"/>
              <a:t>Inspectorate’s </a:t>
            </a:r>
            <a:r>
              <a:rPr lang="nl-NL" sz="2000" dirty="0"/>
              <a:t>task to supervise this. </a:t>
            </a:r>
          </a:p>
          <a:p>
            <a:endParaRPr lang="en-GB" sz="2000" dirty="0"/>
          </a:p>
          <a:p>
            <a:r>
              <a:rPr lang="nl-NL" sz="2000" dirty="0"/>
              <a:t>In doing so, the Inspectorate contributes to the quality of healthcare in the Netherlands.</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p:txBody>
      </p:sp>
      <p:pic>
        <p:nvPicPr>
          <p:cNvPr id="6" name="Afbeelding 5" descr="plaatje ziekenhuisbed.jpg"/>
          <p:cNvPicPr>
            <a:picLocks noChangeAspect="1"/>
          </p:cNvPicPr>
          <p:nvPr/>
        </p:nvPicPr>
        <p:blipFill>
          <a:blip r:embed="rId3" cstate="print"/>
          <a:srcRect l="3056" r="4363"/>
          <a:stretch>
            <a:fillRect/>
          </a:stretch>
        </p:blipFill>
        <p:spPr>
          <a:xfrm>
            <a:off x="186432" y="1482571"/>
            <a:ext cx="4338148" cy="4413570"/>
          </a:xfrm>
          <a:prstGeom prst="rect">
            <a:avLst/>
          </a:prstGeom>
        </p:spPr>
      </p:pic>
      <p:sp>
        <p:nvSpPr>
          <p:cNvPr id="8" name="Tijdelijke aanduiding voor datum 7"/>
          <p:cNvSpPr>
            <a:spLocks noGrp="1"/>
          </p:cNvSpPr>
          <p:nvPr>
            <p:ph type="dt" sz="half" idx="10"/>
          </p:nvPr>
        </p:nvSpPr>
        <p:spPr>
          <a:xfrm>
            <a:off x="4245430" y="6453188"/>
            <a:ext cx="4393746" cy="315912"/>
          </a:xfrm>
        </p:spPr>
        <p:txBody>
          <a:bodyPr/>
          <a:lstStyle/>
          <a:p>
            <a:r>
              <a:rPr lang="nl-NL" altLang="nl-NL"/>
              <a:t>SOFI of the Netherlands Health Care Inspectorate | 2 June 2016</a:t>
            </a:r>
            <a:endParaRPr lang="en-GB" altLang="nl-NL" dirty="0"/>
          </a:p>
        </p:txBody>
      </p:sp>
    </p:spTree>
  </p:cSld>
  <p:clrMapOvr>
    <a:masterClrMapping/>
  </p:clrMapOvr>
  <mc:AlternateContent xmlns:mc="http://schemas.openxmlformats.org/markup-compatibility/2006">
    <mc:Choic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brandblussen.jpg"/>
          <p:cNvPicPr>
            <a:picLocks noChangeAspect="1"/>
          </p:cNvPicPr>
          <p:nvPr/>
        </p:nvPicPr>
        <p:blipFill>
          <a:blip r:embed="rId3" cstate="print"/>
          <a:stretch>
            <a:fillRect/>
          </a:stretch>
        </p:blipFill>
        <p:spPr>
          <a:xfrm>
            <a:off x="948242" y="3018377"/>
            <a:ext cx="3583625" cy="3289806"/>
          </a:xfrm>
          <a:prstGeom prst="rect">
            <a:avLst/>
          </a:prstGeom>
        </p:spPr>
      </p:pic>
      <p:sp>
        <p:nvSpPr>
          <p:cNvPr id="7173" name="Tekstvak 4"/>
          <p:cNvSpPr txBox="1">
            <a:spLocks noChangeArrowheads="1"/>
          </p:cNvSpPr>
          <p:nvPr/>
        </p:nvSpPr>
        <p:spPr bwMode="auto">
          <a:xfrm>
            <a:off x="827088" y="2565400"/>
            <a:ext cx="185737" cy="400050"/>
          </a:xfrm>
          <a:prstGeom prst="rect">
            <a:avLst/>
          </a:prstGeom>
          <a:noFill/>
          <a:ln w="9525">
            <a:noFill/>
            <a:miter lim="800000"/>
            <a:headEnd/>
            <a:tailEnd/>
          </a:ln>
        </p:spPr>
        <p:txBody>
          <a:bodyPr wrap="none">
            <a:spAutoFit/>
          </a:bodyPr>
          <a:lstStyle/>
          <a:p>
            <a:endParaRPr lang="nl-NL"/>
          </a:p>
        </p:txBody>
      </p:sp>
      <p:sp>
        <p:nvSpPr>
          <p:cNvPr id="8" name="Rechthoek 7"/>
          <p:cNvSpPr/>
          <p:nvPr/>
        </p:nvSpPr>
        <p:spPr bwMode="auto">
          <a:xfrm>
            <a:off x="4572000" y="1052736"/>
            <a:ext cx="4572000" cy="5256584"/>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nl-NL" sz="2000" b="1" i="0" u="none" strike="noStrike" cap="none" normalizeH="0" baseline="0" dirty="0" smtClean="0">
              <a:ln>
                <a:noFill/>
              </a:ln>
              <a:solidFill>
                <a:srgbClr val="000000"/>
              </a:solidFill>
              <a:effectLst/>
              <a:latin typeface="Verdana"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nl-NL" sz="2000" b="1" dirty="0" smtClean="0"/>
          </a:p>
          <a:p>
            <a:pPr marL="0" marR="0" indent="0" algn="l"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dirty="0" err="1" smtClean="0">
                <a:ln>
                  <a:noFill/>
                </a:ln>
                <a:solidFill>
                  <a:srgbClr val="000000"/>
                </a:solidFill>
                <a:effectLst/>
                <a:latin typeface="Verdana" pitchFamily="34" charset="0"/>
              </a:rPr>
              <a:t>Intended</a:t>
            </a:r>
            <a:r>
              <a:rPr kumimoji="0" lang="nl-NL" sz="2000" b="1" i="0" u="none" strike="noStrike" cap="none" normalizeH="0" dirty="0" smtClean="0">
                <a:ln>
                  <a:noFill/>
                </a:ln>
                <a:solidFill>
                  <a:srgbClr val="000000"/>
                </a:solidFill>
                <a:effectLst/>
                <a:latin typeface="Verdana" pitchFamily="34" charset="0"/>
              </a:rPr>
              <a:t> </a:t>
            </a:r>
            <a:r>
              <a:rPr kumimoji="0" lang="nl-NL" sz="2000" b="1" i="0" u="none" strike="noStrike" cap="none" normalizeH="0" dirty="0">
                <a:ln>
                  <a:noFill/>
                </a:ln>
                <a:solidFill>
                  <a:srgbClr val="000000"/>
                </a:solidFill>
                <a:effectLst/>
                <a:latin typeface="Verdana" pitchFamily="34" charset="0"/>
              </a:rPr>
              <a:t>Results</a:t>
            </a:r>
            <a:endParaRPr kumimoji="0" lang="en-GB" sz="2000" b="1"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457200" indent="-457200">
              <a:buFont typeface="Arial" pitchFamily="34" charset="0"/>
              <a:buChar char="•"/>
            </a:pPr>
            <a:r>
              <a:rPr lang="nl-NL" sz="2000" dirty="0"/>
              <a:t>Fewer risks in the care sector</a:t>
            </a:r>
          </a:p>
          <a:p>
            <a:pPr marL="457200" indent="-457200">
              <a:buFont typeface="Arial" pitchFamily="34" charset="0"/>
              <a:buChar char="•"/>
            </a:pPr>
            <a:r>
              <a:rPr lang="nl-NL" sz="2000" dirty="0"/>
              <a:t>Less (preventable) health damage</a:t>
            </a:r>
          </a:p>
          <a:p>
            <a:pPr marL="457200" indent="-457200">
              <a:buFont typeface="Arial" pitchFamily="34" charset="0"/>
              <a:buChar char="•"/>
            </a:pPr>
            <a:r>
              <a:rPr lang="nl-NL" sz="2000" dirty="0"/>
              <a:t>Care in line with the </a:t>
            </a:r>
            <a:r>
              <a:rPr lang="nl-NL" sz="2000" dirty="0" err="1" smtClean="0"/>
              <a:t>patient’s</a:t>
            </a:r>
            <a:r>
              <a:rPr lang="nl-NL" sz="2000" dirty="0" smtClean="0"/>
              <a:t>/</a:t>
            </a:r>
            <a:r>
              <a:rPr lang="nl-NL" sz="2000" dirty="0" err="1" smtClean="0"/>
              <a:t>client’s</a:t>
            </a:r>
            <a:r>
              <a:rPr lang="nl-NL" sz="2000" dirty="0" smtClean="0"/>
              <a:t> </a:t>
            </a:r>
            <a:r>
              <a:rPr lang="nl-NL" sz="2000" dirty="0"/>
              <a:t>environment</a:t>
            </a:r>
            <a:r>
              <a:rPr dirty="0" smtClean="0"/>
              <a:t> </a:t>
            </a:r>
          </a:p>
          <a:p>
            <a:endParaRPr lang="en-GB" sz="2000" dirty="0"/>
          </a:p>
          <a:p>
            <a:pPr marL="452438" indent="-452438"/>
            <a:r>
              <a:rPr lang="nl-NL" sz="2000" dirty="0"/>
              <a:t>-&gt; wants and needs of patients and clients are becoming increasingly important!</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20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Verdana" pitchFamily="34" charset="0"/>
              <a:cs typeface="Arial" charset="0"/>
            </a:endParaRPr>
          </a:p>
        </p:txBody>
      </p:sp>
      <p:pic>
        <p:nvPicPr>
          <p:cNvPr id="11" name="Afbeelding 10" descr="wereld van de patient.jpg"/>
          <p:cNvPicPr>
            <a:picLocks noChangeAspect="1"/>
          </p:cNvPicPr>
          <p:nvPr/>
        </p:nvPicPr>
        <p:blipFill>
          <a:blip r:embed="rId4" cstate="print"/>
          <a:stretch>
            <a:fillRect/>
          </a:stretch>
        </p:blipFill>
        <p:spPr>
          <a:xfrm>
            <a:off x="0" y="1100208"/>
            <a:ext cx="3344457" cy="2512942"/>
          </a:xfrm>
          <a:prstGeom prst="rect">
            <a:avLst/>
          </a:prstGeom>
        </p:spPr>
      </p:pic>
      <p:sp>
        <p:nvSpPr>
          <p:cNvPr id="12" name="Rechthoek 11"/>
          <p:cNvSpPr/>
          <p:nvPr/>
        </p:nvSpPr>
        <p:spPr bwMode="auto">
          <a:xfrm>
            <a:off x="3249226" y="3595456"/>
            <a:ext cx="337351" cy="1864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sp>
        <p:nvSpPr>
          <p:cNvPr id="13" name="Rechthoek 12"/>
          <p:cNvSpPr/>
          <p:nvPr/>
        </p:nvSpPr>
        <p:spPr bwMode="auto">
          <a:xfrm>
            <a:off x="2851150" y="3378200"/>
            <a:ext cx="5588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a:ln>
                <a:noFill/>
              </a:ln>
              <a:solidFill>
                <a:srgbClr val="000000"/>
              </a:solidFill>
              <a:effectLst/>
              <a:latin typeface="Verdana" pitchFamily="34" charset="0"/>
              <a:cs typeface="Arial" charset="0"/>
            </a:endParaRPr>
          </a:p>
        </p:txBody>
      </p:sp>
      <p:sp>
        <p:nvSpPr>
          <p:cNvPr id="14" name="Tijdelijke aanduiding voor datum 13"/>
          <p:cNvSpPr>
            <a:spLocks noGrp="1"/>
          </p:cNvSpPr>
          <p:nvPr>
            <p:ph type="dt" sz="half" idx="10"/>
          </p:nvPr>
        </p:nvSpPr>
        <p:spPr>
          <a:xfrm>
            <a:off x="4234544" y="6453188"/>
            <a:ext cx="4404632" cy="315912"/>
          </a:xfrm>
        </p:spPr>
        <p:txBody>
          <a:bodyPr/>
          <a:lstStyle/>
          <a:p>
            <a:r>
              <a:rPr lang="nl-NL" altLang="nl-NL"/>
              <a:t>SOFI of the Netherlands Health Care Inspectorate | 2 June 2016</a:t>
            </a:r>
            <a:endParaRPr lang="en-GB" altLang="nl-NL" dirty="0"/>
          </a:p>
        </p:txBody>
      </p:sp>
    </p:spTree>
  </p:cSld>
  <p:clrMapOvr>
    <a:masterClrMapping/>
  </p:clrMapOvr>
  <mc:AlternateContent xmlns:mc="http://schemas.openxmlformats.org/markup-compatibility/2006">
    <mc:Choic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tie IGZ-huisstijl Engelse versie">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Standaard Engelse presentat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Standaard Engelse presentatie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tandaard Engelse presentatie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Standaard Engelse presentatie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e IGZ-huisstijl Engelse versie [Compatibiliteitsmodus]" id="{4A624A3D-95B8-42A8-B83B-BC85487C4BD7}" vid="{C4B7E416-4E23-474C-ADEC-5C7EF3350207}"/>
    </a:ext>
  </a:extLst>
</a:theme>
</file>

<file path=ppt/theme/theme2.xml><?xml version="1.0" encoding="utf-8"?>
<a:theme xmlns:a="http://schemas.openxmlformats.org/drawingml/2006/main" name="1_Standaardontwerp">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1_2 kolommen">
      <a:majorFont>
        <a:latin typeface="Verdana"/>
        <a:ea typeface="Verdana"/>
        <a:cs typeface="Verdana"/>
      </a:majorFont>
      <a:minorFont>
        <a:latin typeface="Verdana"/>
        <a:ea typeface="Verdana"/>
        <a:cs typeface="Verdan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e IGZ-huisstijl Engelse versie [Compatibiliteitsmodus]" id="{4A624A3D-95B8-42A8-B83B-BC85487C4BD7}" vid="{7CB9A611-E1AE-46A7-85D9-FA27F46FC955}"/>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IGZ-huisstijl Engelse versie</Template>
  <TotalTime>137</TotalTime>
  <Words>1094</Words>
  <Application>Microsoft Office PowerPoint</Application>
  <PresentationFormat>Diavoorstelling (4:3)</PresentationFormat>
  <Paragraphs>197</Paragraphs>
  <Slides>23</Slides>
  <Notes>4</Notes>
  <HiddenSlides>0</HiddenSlides>
  <MMClips>0</MMClips>
  <ScaleCrop>false</ScaleCrop>
  <HeadingPairs>
    <vt:vector size="4" baseType="variant">
      <vt:variant>
        <vt:lpstr>Thema</vt:lpstr>
      </vt:variant>
      <vt:variant>
        <vt:i4>2</vt:i4>
      </vt:variant>
      <vt:variant>
        <vt:lpstr>Diatitels</vt:lpstr>
      </vt:variant>
      <vt:variant>
        <vt:i4>23</vt:i4>
      </vt:variant>
    </vt:vector>
  </HeadingPairs>
  <TitlesOfParts>
    <vt:vector size="25" baseType="lpstr">
      <vt:lpstr>Presentatie IGZ-huisstijl Engelse versie</vt:lpstr>
      <vt:lpstr>1_Standaardontwerp</vt:lpstr>
      <vt:lpstr> EPSO WORKING GROUP   on   OBSERVATION in SUPERVISORY PRACTICE </vt:lpstr>
      <vt:lpstr>Agenda</vt:lpstr>
      <vt:lpstr>Kosovo June 3rd 2016….</vt:lpstr>
      <vt:lpstr>Sofi</vt:lpstr>
      <vt:lpstr>PowerPoint-presentatie</vt:lpstr>
      <vt:lpstr> </vt:lpstr>
      <vt:lpstr>Vision</vt:lpstr>
      <vt:lpstr>PowerPoint-presentatie</vt:lpstr>
      <vt:lpstr>PowerPoint-presentatie</vt:lpstr>
      <vt:lpstr>Visiting day</vt:lpstr>
      <vt:lpstr>Findings </vt:lpstr>
      <vt:lpstr>Findings</vt:lpstr>
      <vt:lpstr>Know your client</vt:lpstr>
      <vt:lpstr>Future</vt:lpstr>
      <vt:lpstr>EPSO Working Group (1)</vt:lpstr>
      <vt:lpstr>EPSO Working Group (2)</vt:lpstr>
      <vt:lpstr>Introductory Round</vt:lpstr>
      <vt:lpstr>Question 1</vt:lpstr>
      <vt:lpstr>Question 2</vt:lpstr>
      <vt:lpstr>Question 3</vt:lpstr>
      <vt:lpstr>Question 4</vt:lpstr>
      <vt:lpstr>Question 5</vt:lpstr>
      <vt:lpstr>Next steps……</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CORDEWENER</dc:creator>
  <cp:lastModifiedBy>Mari Murel</cp:lastModifiedBy>
  <cp:revision>14</cp:revision>
  <dcterms:created xsi:type="dcterms:W3CDTF">2016-01-29T09:42:19Z</dcterms:created>
  <dcterms:modified xsi:type="dcterms:W3CDTF">2016-10-25T09:15:08Z</dcterms:modified>
</cp:coreProperties>
</file>