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1" r:id="rId3"/>
    <p:sldId id="262" r:id="rId4"/>
    <p:sldId id="266" r:id="rId5"/>
  </p:sldIdLst>
  <p:sldSz cx="9144000" cy="6858000" type="screen4x3"/>
  <p:notesSz cx="6797675" cy="9928225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5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n-NO" dirty="0">
              <a:latin typeface="Arial" pitchFamily="34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10E7342-4673-48F3-A312-291235E49FD9}" type="datetime1">
              <a:rPr lang="nn-NO">
                <a:latin typeface="Arial" pitchFamily="34" charset="0"/>
              </a:rPr>
              <a:pPr/>
              <a:t>26.09.2016</a:t>
            </a:fld>
            <a:endParaRPr lang="nn-NO" dirty="0">
              <a:latin typeface="Arial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n-NO" dirty="0">
              <a:latin typeface="Arial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BF7B519-3ADB-429A-9F2A-4A6C47698012}" type="slidenum">
              <a:rPr lang="nn-NO">
                <a:latin typeface="Arial" pitchFamily="34" charset="0"/>
              </a:rPr>
              <a:pPr/>
              <a:t>‹nr.›</a:t>
            </a:fld>
            <a:endParaRPr lang="nn-NO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3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4EB60CC-B24A-472F-8524-AE3BC8DB8CF9}" type="datetime1">
              <a:rPr lang="nn-NO" smtClean="0"/>
              <a:pPr/>
              <a:t>26.09.2016</a:t>
            </a:fld>
            <a:endParaRPr lang="nn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 dirty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 smtClean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00F8E68-F9BC-46D8-B849-4A3808FB851D}" type="slidenum">
              <a:rPr lang="nn-NO" smtClean="0"/>
              <a:pPr/>
              <a:t>‹nr.›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4540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8E68-F9BC-46D8-B849-4A3808FB851D}" type="slidenum">
              <a:rPr lang="nn-NO" smtClean="0"/>
              <a:pPr/>
              <a:t>3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091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000" y="2520000"/>
            <a:ext cx="8424000" cy="9648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0000" y="3599999"/>
            <a:ext cx="8424000" cy="2880175"/>
          </a:xfrm>
        </p:spPr>
        <p:txBody>
          <a:bodyPr>
            <a:noAutofit/>
          </a:bodyPr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949D8-4D52-438C-A413-4C2EDEEA23D4}" type="datetime2">
              <a:rPr lang="nb-NO" noProof="0" smtClean="0"/>
              <a:pPr/>
              <a:t>mandag 26. september 2016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Foredrag av Statens helsetilsyn</a:t>
            </a:r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C56A4-9C0D-4C89-B4D5-90CB3071F6AA}" type="slidenum">
              <a:rPr lang="nb-NO" noProof="0" smtClean="0"/>
              <a:pPr/>
              <a:t>‹nr.›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Arial"/>
              <a:buChar char="•"/>
              <a:defRPr sz="2200" b="0" i="0">
                <a:latin typeface="Arial"/>
                <a:cs typeface="Arial"/>
              </a:defRPr>
            </a:lvl1pPr>
            <a:lvl2pPr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buFont typeface="Arial"/>
              <a:buChar char="•"/>
              <a:defRPr sz="1800" b="0" i="0">
                <a:latin typeface="Arial"/>
                <a:cs typeface="Arial"/>
              </a:defRPr>
            </a:lvl4pPr>
            <a:lvl5pPr>
              <a:buFont typeface="Arial"/>
              <a:buChar char="•"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2BF52-328A-44B4-A0D2-5078395810D0}" type="datetime2">
              <a:rPr lang="nb-NO" noProof="0" smtClean="0"/>
              <a:pPr/>
              <a:t>mandag 26. september 2016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Foredrag av Statens helsetilsyn</a:t>
            </a:r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4A01D-4E84-4D49-ACFD-A0A9F13796E4}" type="slidenum">
              <a:rPr lang="nb-NO" noProof="0" smtClean="0"/>
              <a:pPr/>
              <a:t>‹nr.›</a:t>
            </a:fld>
            <a:endParaRPr lang="nb-NO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60000" y="2520000"/>
            <a:ext cx="4111200" cy="3960000"/>
          </a:xfrm>
        </p:spPr>
        <p:txBody>
          <a:bodyPr>
            <a:noAutofit/>
          </a:bodyPr>
          <a:lstStyle>
            <a:lvl1pPr>
              <a:buFont typeface="Arial"/>
              <a:buChar char="•"/>
              <a:defRPr sz="2200" b="0" i="0">
                <a:latin typeface="Arial"/>
                <a:cs typeface="Arial"/>
              </a:defRPr>
            </a:lvl1pPr>
            <a:lvl2pPr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buFont typeface="Arial"/>
              <a:buChar char="•"/>
              <a:defRPr sz="1800" b="0" i="0">
                <a:latin typeface="Arial"/>
                <a:cs typeface="Arial"/>
              </a:defRPr>
            </a:lvl4pPr>
            <a:lvl5pPr>
              <a:buFont typeface="Arial"/>
              <a:buChar char="•"/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80000" y="2519999"/>
            <a:ext cx="4111200" cy="3960000"/>
          </a:xfrm>
        </p:spPr>
        <p:txBody>
          <a:bodyPr/>
          <a:lstStyle>
            <a:lvl1pPr>
              <a:buFont typeface="Arial"/>
              <a:buChar char="•"/>
              <a:defRPr sz="2200" b="0" i="0">
                <a:latin typeface="Arial"/>
                <a:cs typeface="Arial"/>
              </a:defRPr>
            </a:lvl1pPr>
            <a:lvl2pPr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buFont typeface="Arial"/>
              <a:buChar char="•"/>
              <a:defRPr sz="1800" b="0" i="0">
                <a:latin typeface="Arial"/>
                <a:cs typeface="Arial"/>
              </a:defRPr>
            </a:lvl4pPr>
            <a:lvl5pPr>
              <a:buFont typeface="Arial"/>
              <a:buChar char="•"/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A95A6-BFEF-4DE7-A35D-F4235EB918C4}" type="datetime2">
              <a:rPr lang="nb-NO" noProof="0" smtClean="0"/>
              <a:pPr/>
              <a:t>mandag 26. september 2016</a:t>
            </a:fld>
            <a:endParaRPr lang="nb-NO" noProof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Foredrag av Statens helsetilsyn</a:t>
            </a:r>
            <a:endParaRPr lang="nb-NO" noProof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C01E7-D748-45C9-8C37-0A626AB0308D}" type="slidenum">
              <a:rPr lang="nb-NO" noProof="0" smtClean="0"/>
              <a:pPr/>
              <a:t>‹nr.›</a:t>
            </a:fld>
            <a:endParaRPr lang="nb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60000" y="2520000"/>
            <a:ext cx="4111200" cy="720000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60000" y="3420000"/>
            <a:ext cx="4111200" cy="3060000"/>
          </a:xfrm>
        </p:spPr>
        <p:txBody>
          <a:bodyPr>
            <a:normAutofit/>
          </a:bodyPr>
          <a:lstStyle>
            <a:lvl1pPr>
              <a:buFont typeface="Arial"/>
              <a:buChar char="•"/>
              <a:defRPr sz="1800"/>
            </a:lvl1pPr>
            <a:lvl2pPr>
              <a:buFont typeface="Arial"/>
              <a:buChar char="•"/>
              <a:defRPr sz="1800">
                <a:latin typeface="Arial" pitchFamily="34" charset="0"/>
              </a:defRPr>
            </a:lvl2pPr>
            <a:lvl3pPr>
              <a:buFont typeface="Arial"/>
              <a:buChar char="•"/>
              <a:defRPr sz="1800">
                <a:latin typeface="Arial" pitchFamily="34" charset="0"/>
              </a:defRPr>
            </a:lvl3pPr>
            <a:lvl4pPr>
              <a:buFont typeface="Arial"/>
              <a:buChar char="•"/>
              <a:defRPr sz="1800">
                <a:latin typeface="Arial" pitchFamily="34" charset="0"/>
              </a:defRPr>
            </a:lvl4pPr>
            <a:lvl5pPr>
              <a:buFont typeface="Arial"/>
              <a:buChar char="•"/>
              <a:defRPr sz="18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80000" y="2520000"/>
            <a:ext cx="4111200" cy="720000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80000" y="3420000"/>
            <a:ext cx="4111200" cy="3060000"/>
          </a:xfrm>
        </p:spPr>
        <p:txBody>
          <a:bodyPr>
            <a:noAutofit/>
          </a:bodyPr>
          <a:lstStyle>
            <a:lvl1pPr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buFont typeface="Arial"/>
              <a:buChar char="•"/>
              <a:defRPr sz="1800" b="0" i="0">
                <a:latin typeface="Arial"/>
                <a:cs typeface="Arial"/>
              </a:defRPr>
            </a:lvl4pPr>
            <a:lvl5pPr>
              <a:buFont typeface="Arial"/>
              <a:buChar char="•"/>
              <a:defRPr sz="18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F21BF-4FBA-450C-8225-0CCA3BD5B928}" type="datetime2">
              <a:rPr lang="nb-NO" noProof="0" smtClean="0"/>
              <a:pPr/>
              <a:t>mandag 26. september 2016</a:t>
            </a:fld>
            <a:endParaRPr lang="nb-NO" noProof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Foredrag av Statens helsetilsyn</a:t>
            </a:r>
            <a:endParaRPr lang="nb-NO" noProof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5D930-5EFD-4161-9552-32825A1DF310}" type="slidenum">
              <a:rPr lang="nb-NO" noProof="0" smtClean="0"/>
              <a:pPr/>
              <a:t>‹nr.›</a:t>
            </a:fld>
            <a:endParaRPr lang="nb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4232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60363" y="2519363"/>
            <a:ext cx="84312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0363" y="6538913"/>
            <a:ext cx="21590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Arial" charset="0"/>
              </a:defRPr>
            </a:lvl1pPr>
          </a:lstStyle>
          <a:p>
            <a:fld id="{5DBE6A9C-89C1-47DD-89E2-E5FDBAB1EC92}" type="datetime2">
              <a:rPr lang="nb-NO" noProof="0" smtClean="0"/>
              <a:pPr/>
              <a:t>mandag 26. september 2016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519363" y="6538913"/>
            <a:ext cx="4111625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cs typeface="Arial" charset="0"/>
              </a:defRPr>
            </a:lvl1pPr>
          </a:lstStyle>
          <a:p>
            <a:r>
              <a:rPr lang="nb-NO" noProof="0" smtClean="0"/>
              <a:t>Foredrag av Statens helsetilsyn</a:t>
            </a:r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630988" y="6538913"/>
            <a:ext cx="2160587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Arial" charset="0"/>
              </a:defRPr>
            </a:lvl1pPr>
          </a:lstStyle>
          <a:p>
            <a:fld id="{D5F78CE0-4685-4390-894A-8766B4D942C7}" type="slidenum">
              <a:rPr lang="nb-NO" noProof="0" smtClean="0"/>
              <a:pPr/>
              <a:t>‹nr.›</a:t>
            </a:fld>
            <a:endParaRPr lang="nb-NO" noProof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60363" y="360363"/>
            <a:ext cx="6657076" cy="53975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nb-NO" noProof="0" dirty="0">
              <a:latin typeface="Arial" pitchFamily="34" charset="0"/>
              <a:ea typeface="+mn-e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68064" y="360363"/>
            <a:ext cx="1349375" cy="539750"/>
            <a:chOff x="5634038" y="360363"/>
            <a:chExt cx="1349375" cy="539750"/>
          </a:xfrm>
        </p:grpSpPr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6713538" y="360363"/>
              <a:ext cx="269875" cy="269875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noProof="0" dirty="0">
                <a:latin typeface="Arial" pitchFamily="34" charset="0"/>
                <a:ea typeface="+mn-ea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 userDrawn="1"/>
          </p:nvSpPr>
          <p:spPr bwMode="auto">
            <a:xfrm>
              <a:off x="6443663" y="360363"/>
              <a:ext cx="269875" cy="26987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noProof="0" dirty="0">
                <a:latin typeface="Arial" pitchFamily="34" charset="0"/>
                <a:ea typeface="+mn-ea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6173788" y="360363"/>
              <a:ext cx="269875" cy="269875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noProof="0" dirty="0">
                <a:latin typeface="Arial" pitchFamily="34" charset="0"/>
                <a:ea typeface="+mn-ea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5903913" y="360363"/>
              <a:ext cx="269875" cy="269875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noProof="0" dirty="0">
                <a:latin typeface="Arial" pitchFamily="34" charset="0"/>
                <a:ea typeface="+mn-ea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 userDrawn="1"/>
          </p:nvSpPr>
          <p:spPr bwMode="auto">
            <a:xfrm>
              <a:off x="5634038" y="360363"/>
              <a:ext cx="269875" cy="269875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noProof="0" dirty="0">
                <a:latin typeface="Arial" pitchFamily="34" charset="0"/>
                <a:ea typeface="+mn-ea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 userDrawn="1"/>
          </p:nvSpPr>
          <p:spPr bwMode="auto">
            <a:xfrm>
              <a:off x="6713538" y="630238"/>
              <a:ext cx="269875" cy="26987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noProof="0" dirty="0">
                <a:latin typeface="Arial" pitchFamily="34" charset="0"/>
                <a:ea typeface="+mn-ea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 userDrawn="1"/>
          </p:nvSpPr>
          <p:spPr bwMode="auto">
            <a:xfrm>
              <a:off x="6443663" y="630238"/>
              <a:ext cx="269875" cy="269875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noProof="0" dirty="0">
                <a:latin typeface="Arial" pitchFamily="34" charset="0"/>
                <a:ea typeface="+mn-ea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 userDrawn="1"/>
          </p:nvSpPr>
          <p:spPr bwMode="auto">
            <a:xfrm>
              <a:off x="6173788" y="630238"/>
              <a:ext cx="269875" cy="269875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noProof="0" dirty="0">
                <a:latin typeface="Arial" pitchFamily="34" charset="0"/>
                <a:ea typeface="+mn-ea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 userDrawn="1"/>
          </p:nvSpPr>
          <p:spPr bwMode="auto">
            <a:xfrm>
              <a:off x="5903913" y="630238"/>
              <a:ext cx="269875" cy="269875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noProof="0" dirty="0">
                <a:latin typeface="Arial" pitchFamily="34" charset="0"/>
                <a:ea typeface="+mn-ea"/>
              </a:endParaRPr>
            </a:p>
          </p:txBody>
        </p:sp>
      </p:grpSp>
      <p:pic>
        <p:nvPicPr>
          <p:cNvPr id="1041" name="Bilde 17" descr="BM_Logo_undertekst_2_rgb_179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7439" y="360364"/>
            <a:ext cx="177413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«Do unto others as you would have them do to you</a:t>
            </a:r>
            <a:r>
              <a:rPr lang="en-US" dirty="0" smtClean="0"/>
              <a:t>» - lessons learned in Norway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8" name="Undertittel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2000" b="1" dirty="0" smtClean="0"/>
              <a:t>User </a:t>
            </a:r>
            <a:r>
              <a:rPr lang="nb-NO" sz="2000" b="1" dirty="0" err="1" smtClean="0"/>
              <a:t>involvement</a:t>
            </a:r>
            <a:r>
              <a:rPr lang="nb-NO" sz="2000" b="1" dirty="0" smtClean="0"/>
              <a:t> in </a:t>
            </a:r>
            <a:r>
              <a:rPr lang="nb-NO" sz="2000" b="1" dirty="0" err="1" smtClean="0"/>
              <a:t>supervision</a:t>
            </a:r>
            <a:endParaRPr lang="nb-NO" sz="2000" b="1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sz="2000" dirty="0" smtClean="0"/>
              <a:t>EPSO Conference in Stockholm September 29th 2016</a:t>
            </a:r>
          </a:p>
          <a:p>
            <a:endParaRPr lang="nb-NO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1600" dirty="0" smtClean="0"/>
              <a:t>Bente Kristin Smedbråten</a:t>
            </a:r>
          </a:p>
          <a:p>
            <a:pPr marL="0" indent="0">
              <a:buNone/>
            </a:pPr>
            <a:r>
              <a:rPr lang="nb-NO" sz="1600" dirty="0" smtClean="0"/>
              <a:t>Senior Adviser</a:t>
            </a:r>
          </a:p>
          <a:p>
            <a:pPr marL="0" indent="0">
              <a:buNone/>
            </a:pPr>
            <a:r>
              <a:rPr lang="nb-NO" sz="1600" dirty="0" smtClean="0"/>
              <a:t>The Norwegian Board </a:t>
            </a:r>
            <a:r>
              <a:rPr lang="nb-NO" sz="1600" dirty="0" err="1" smtClean="0"/>
              <a:t>of</a:t>
            </a:r>
            <a:r>
              <a:rPr lang="nb-NO" sz="1600" dirty="0" smtClean="0"/>
              <a:t> Health </a:t>
            </a:r>
            <a:r>
              <a:rPr lang="nb-NO" sz="1600" dirty="0" err="1" smtClean="0"/>
              <a:t>Supervision</a:t>
            </a:r>
            <a:endParaRPr lang="nb-NO" sz="1600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2343" y="2519363"/>
            <a:ext cx="3726839" cy="3960812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01D-4E84-4D49-ACFD-A0A9F13796E4}" type="slidenum">
              <a:rPr lang="nb-NO" noProof="0" smtClean="0"/>
              <a:pPr/>
              <a:t>1</a:t>
            </a:fld>
            <a:endParaRPr lang="nb-NO" noProof="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0256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1419563"/>
            <a:ext cx="8423275" cy="769010"/>
          </a:xfrm>
        </p:spPr>
        <p:txBody>
          <a:bodyPr/>
          <a:lstStyle/>
          <a:p>
            <a:r>
              <a:rPr lang="nb-NO" dirty="0" smtClean="0"/>
              <a:t>Challenge and </a:t>
            </a:r>
            <a:r>
              <a:rPr lang="nb-NO" dirty="0" err="1" smtClean="0"/>
              <a:t>commitment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2210942"/>
            <a:ext cx="8431212" cy="42423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nb-NO" dirty="0"/>
              <a:t>«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»: </a:t>
            </a:r>
            <a:r>
              <a:rPr lang="nb-NO" dirty="0" err="1"/>
              <a:t>closer</a:t>
            </a:r>
            <a:r>
              <a:rPr lang="nb-NO" dirty="0"/>
              <a:t> </a:t>
            </a:r>
            <a:r>
              <a:rPr lang="nb-NO" dirty="0" err="1"/>
              <a:t>communication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patients</a:t>
            </a:r>
            <a:r>
              <a:rPr lang="nb-NO" dirty="0"/>
              <a:t>, service </a:t>
            </a:r>
            <a:r>
              <a:rPr lang="nb-NO" dirty="0" err="1"/>
              <a:t>users</a:t>
            </a:r>
            <a:r>
              <a:rPr lang="nb-NO" dirty="0"/>
              <a:t> and </a:t>
            </a:r>
            <a:r>
              <a:rPr lang="nb-NO" dirty="0" err="1"/>
              <a:t>user</a:t>
            </a:r>
            <a:r>
              <a:rPr lang="nb-NO" dirty="0"/>
              <a:t> representatives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contribute</a:t>
            </a:r>
            <a:r>
              <a:rPr lang="nb-NO" dirty="0"/>
              <a:t> to </a:t>
            </a:r>
            <a:r>
              <a:rPr lang="nb-NO" dirty="0" err="1"/>
              <a:t>improved</a:t>
            </a:r>
            <a:r>
              <a:rPr lang="nb-NO" dirty="0"/>
              <a:t> </a:t>
            </a:r>
            <a:r>
              <a:rPr lang="nb-NO" dirty="0" err="1"/>
              <a:t>supervision</a:t>
            </a:r>
            <a:r>
              <a:rPr lang="nb-NO" dirty="0"/>
              <a:t>.</a:t>
            </a:r>
          </a:p>
          <a:p>
            <a:pPr marL="0" lvl="0" indent="0">
              <a:buNone/>
            </a:pPr>
            <a:endParaRPr lang="nb-NO" dirty="0"/>
          </a:p>
          <a:p>
            <a:r>
              <a:rPr lang="nb-NO" dirty="0" err="1"/>
              <a:t>Recommendation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9 from EPSO-</a:t>
            </a:r>
            <a:r>
              <a:rPr lang="nb-NO" dirty="0" err="1"/>
              <a:t>evaluation</a:t>
            </a:r>
            <a:r>
              <a:rPr lang="nb-NO" dirty="0"/>
              <a:t> 2011-2012: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2100" dirty="0"/>
              <a:t>«Helsetilsynet </a:t>
            </a:r>
            <a:r>
              <a:rPr lang="nb-NO" sz="2100" dirty="0" err="1"/>
              <a:t>develop</a:t>
            </a:r>
            <a:r>
              <a:rPr lang="nb-NO" sz="2100" dirty="0"/>
              <a:t> a </a:t>
            </a:r>
            <a:r>
              <a:rPr lang="nb-NO" sz="2100" dirty="0" err="1"/>
              <a:t>patient</a:t>
            </a:r>
            <a:r>
              <a:rPr lang="nb-NO" sz="2100" dirty="0"/>
              <a:t> and </a:t>
            </a:r>
            <a:r>
              <a:rPr lang="nb-NO" sz="2100" dirty="0" err="1"/>
              <a:t>public</a:t>
            </a:r>
            <a:r>
              <a:rPr lang="nb-NO" sz="2100" dirty="0"/>
              <a:t> </a:t>
            </a:r>
            <a:r>
              <a:rPr lang="nb-NO" sz="2100" dirty="0" err="1"/>
              <a:t>engagement</a:t>
            </a:r>
            <a:r>
              <a:rPr lang="nb-NO" sz="2100" dirty="0"/>
              <a:t> </a:t>
            </a:r>
            <a:r>
              <a:rPr lang="nb-NO" sz="2100" dirty="0" err="1" smtClean="0"/>
              <a:t>strategy</a:t>
            </a:r>
            <a:r>
              <a:rPr lang="nb-NO" sz="2100" dirty="0" smtClean="0"/>
              <a:t> </a:t>
            </a:r>
            <a:r>
              <a:rPr lang="nb-NO" sz="2100" dirty="0" err="1"/>
              <a:t>that</a:t>
            </a:r>
            <a:r>
              <a:rPr lang="nb-NO" sz="2100" dirty="0"/>
              <a:t> </a:t>
            </a:r>
            <a:r>
              <a:rPr lang="nb-NO" sz="2100" dirty="0" err="1" smtClean="0"/>
              <a:t>sets</a:t>
            </a:r>
            <a:r>
              <a:rPr lang="nb-NO" sz="2100" dirty="0" smtClean="0"/>
              <a:t> </a:t>
            </a:r>
            <a:r>
              <a:rPr lang="nb-NO" sz="2100" dirty="0" err="1"/>
              <a:t>the</a:t>
            </a:r>
            <a:r>
              <a:rPr lang="nb-NO" sz="2100" dirty="0"/>
              <a:t> </a:t>
            </a:r>
            <a:endParaRPr lang="nb-NO" sz="2100" dirty="0" smtClean="0"/>
          </a:p>
          <a:p>
            <a:pPr marL="0" indent="0">
              <a:buNone/>
            </a:pPr>
            <a:r>
              <a:rPr lang="nb-NO" sz="2100" dirty="0"/>
              <a:t>	</a:t>
            </a:r>
            <a:r>
              <a:rPr lang="nb-NO" sz="2100" dirty="0" err="1" smtClean="0"/>
              <a:t>framework</a:t>
            </a:r>
            <a:r>
              <a:rPr lang="nb-NO" sz="2100" dirty="0" smtClean="0"/>
              <a:t> </a:t>
            </a:r>
            <a:r>
              <a:rPr lang="nb-NO" sz="2100" dirty="0"/>
              <a:t>for </a:t>
            </a:r>
            <a:r>
              <a:rPr lang="nb-NO" sz="2100" dirty="0" err="1"/>
              <a:t>its</a:t>
            </a:r>
            <a:r>
              <a:rPr lang="nb-NO" sz="2100" dirty="0"/>
              <a:t> </a:t>
            </a:r>
            <a:r>
              <a:rPr lang="nb-NO" sz="2100" dirty="0" err="1"/>
              <a:t>engagement</a:t>
            </a:r>
            <a:r>
              <a:rPr lang="nb-NO" sz="2100" dirty="0"/>
              <a:t> </a:t>
            </a:r>
            <a:r>
              <a:rPr lang="nb-NO" sz="2100" dirty="0" err="1"/>
              <a:t>with</a:t>
            </a:r>
            <a:r>
              <a:rPr lang="nb-NO" sz="2100" dirty="0"/>
              <a:t> </a:t>
            </a:r>
            <a:r>
              <a:rPr lang="nb-NO" sz="2100" dirty="0" err="1" smtClean="0"/>
              <a:t>patients</a:t>
            </a:r>
            <a:r>
              <a:rPr lang="nb-NO" sz="2100" dirty="0" smtClean="0"/>
              <a:t> </a:t>
            </a:r>
            <a:r>
              <a:rPr lang="nb-NO" sz="2100" dirty="0"/>
              <a:t>and </a:t>
            </a:r>
            <a:r>
              <a:rPr lang="nb-NO" sz="2100" dirty="0" err="1"/>
              <a:t>the</a:t>
            </a:r>
            <a:r>
              <a:rPr lang="nb-NO" sz="2100" dirty="0"/>
              <a:t> </a:t>
            </a:r>
            <a:r>
              <a:rPr lang="nb-NO" sz="2100" dirty="0" err="1"/>
              <a:t>public</a:t>
            </a:r>
            <a:r>
              <a:rPr lang="nb-NO" sz="2100" dirty="0"/>
              <a:t> to </a:t>
            </a:r>
            <a:r>
              <a:rPr lang="nb-NO" sz="2100" dirty="0" err="1" smtClean="0"/>
              <a:t>inform</a:t>
            </a:r>
            <a:r>
              <a:rPr lang="nb-NO" sz="2100" dirty="0" smtClean="0"/>
              <a:t> </a:t>
            </a:r>
            <a:r>
              <a:rPr lang="nb-NO" sz="2100" dirty="0"/>
              <a:t>all </a:t>
            </a:r>
            <a:r>
              <a:rPr lang="nb-NO" sz="2100" dirty="0" err="1"/>
              <a:t>aspects</a:t>
            </a:r>
            <a:r>
              <a:rPr lang="nb-NO" sz="2100" dirty="0"/>
              <a:t>  </a:t>
            </a:r>
            <a:endParaRPr lang="nb-NO" sz="2100" dirty="0" smtClean="0"/>
          </a:p>
          <a:p>
            <a:pPr marL="0" indent="0">
              <a:buNone/>
            </a:pPr>
            <a:r>
              <a:rPr lang="nb-NO" sz="2100" dirty="0"/>
              <a:t>	</a:t>
            </a:r>
            <a:r>
              <a:rPr lang="nb-NO" sz="2100" dirty="0" err="1" smtClean="0"/>
              <a:t>of</a:t>
            </a:r>
            <a:r>
              <a:rPr lang="nb-NO" sz="2100" dirty="0" smtClean="0"/>
              <a:t> </a:t>
            </a:r>
            <a:r>
              <a:rPr lang="nb-NO" sz="2100" dirty="0" err="1"/>
              <a:t>its</a:t>
            </a:r>
            <a:r>
              <a:rPr lang="nb-NO" sz="2100" dirty="0"/>
              <a:t> </a:t>
            </a:r>
            <a:r>
              <a:rPr lang="nb-NO" sz="2100" dirty="0" err="1"/>
              <a:t>work</a:t>
            </a:r>
            <a:r>
              <a:rPr lang="nb-NO" sz="2100" dirty="0"/>
              <a:t> </a:t>
            </a:r>
            <a:r>
              <a:rPr lang="nb-NO" sz="2100" dirty="0" err="1"/>
              <a:t>including</a:t>
            </a:r>
            <a:r>
              <a:rPr lang="nb-NO" sz="2100" dirty="0"/>
              <a:t> forward planning.»</a:t>
            </a:r>
            <a:r>
              <a:rPr lang="nb-NO" dirty="0"/>
              <a:t>	</a:t>
            </a:r>
          </a:p>
          <a:p>
            <a:endParaRPr lang="nb-NO" dirty="0"/>
          </a:p>
          <a:p>
            <a:r>
              <a:rPr lang="nb-NO" dirty="0" err="1"/>
              <a:t>Grounds</a:t>
            </a:r>
            <a:r>
              <a:rPr lang="nb-NO" dirty="0"/>
              <a:t> and purpose</a:t>
            </a:r>
          </a:p>
          <a:p>
            <a:pPr lvl="1"/>
            <a:r>
              <a:rPr lang="nb-NO" sz="2200" dirty="0" smtClean="0"/>
              <a:t>«At </a:t>
            </a:r>
            <a:r>
              <a:rPr lang="nb-NO" sz="2200" dirty="0" err="1"/>
              <a:t>the</a:t>
            </a:r>
            <a:r>
              <a:rPr lang="nb-NO" sz="2200" dirty="0"/>
              <a:t> right </a:t>
            </a:r>
            <a:r>
              <a:rPr lang="nb-NO" sz="2200" dirty="0" err="1"/>
              <a:t>place</a:t>
            </a:r>
            <a:r>
              <a:rPr lang="nb-NO" sz="2200" dirty="0"/>
              <a:t> i</a:t>
            </a:r>
            <a:r>
              <a:rPr lang="nb-NO" sz="2200" dirty="0" smtClean="0"/>
              <a:t>n </a:t>
            </a:r>
            <a:r>
              <a:rPr lang="nb-NO" sz="2200" dirty="0" err="1"/>
              <a:t>the</a:t>
            </a:r>
            <a:r>
              <a:rPr lang="nb-NO" sz="2200" dirty="0"/>
              <a:t> right </a:t>
            </a:r>
            <a:r>
              <a:rPr lang="nb-NO" sz="2200" dirty="0" smtClean="0"/>
              <a:t>time»: </a:t>
            </a:r>
            <a:r>
              <a:rPr lang="nb-NO" sz="2200" dirty="0"/>
              <a:t>m</a:t>
            </a:r>
            <a:r>
              <a:rPr lang="nb-NO" sz="2200" dirty="0" smtClean="0"/>
              <a:t>ore </a:t>
            </a:r>
            <a:r>
              <a:rPr lang="nb-NO" sz="2200" dirty="0" err="1" smtClean="0"/>
              <a:t>targeted</a:t>
            </a:r>
            <a:r>
              <a:rPr lang="nb-NO" sz="2200" dirty="0" smtClean="0"/>
              <a:t>, </a:t>
            </a:r>
            <a:r>
              <a:rPr lang="nb-NO" sz="2200" dirty="0" err="1" smtClean="0"/>
              <a:t>essential</a:t>
            </a:r>
            <a:r>
              <a:rPr lang="nb-NO" sz="2200" dirty="0" smtClean="0"/>
              <a:t> </a:t>
            </a:r>
            <a:r>
              <a:rPr lang="nb-NO" sz="2200" dirty="0"/>
              <a:t>and right </a:t>
            </a:r>
            <a:r>
              <a:rPr lang="nb-NO" sz="2200" dirty="0" err="1" smtClean="0"/>
              <a:t>priorities</a:t>
            </a:r>
            <a:endParaRPr lang="nb-NO" sz="2200" dirty="0"/>
          </a:p>
          <a:p>
            <a:pPr lvl="1"/>
            <a:r>
              <a:rPr lang="nb-NO" sz="2200" dirty="0"/>
              <a:t>Better </a:t>
            </a:r>
            <a:r>
              <a:rPr lang="nb-NO" sz="2200" dirty="0" err="1"/>
              <a:t>factual</a:t>
            </a:r>
            <a:r>
              <a:rPr lang="nb-NO" sz="2200" dirty="0"/>
              <a:t> basis for </a:t>
            </a:r>
            <a:r>
              <a:rPr lang="nb-NO" sz="2200" dirty="0" err="1"/>
              <a:t>assessments</a:t>
            </a:r>
            <a:r>
              <a:rPr lang="nb-NO" sz="2200" dirty="0"/>
              <a:t> and </a:t>
            </a:r>
            <a:r>
              <a:rPr lang="nb-NO" sz="2200" dirty="0" err="1" smtClean="0"/>
              <a:t>rulings</a:t>
            </a:r>
            <a:r>
              <a:rPr lang="nb-NO" sz="2200" dirty="0" smtClean="0"/>
              <a:t> in all </a:t>
            </a:r>
            <a:r>
              <a:rPr lang="nb-NO" sz="2200" dirty="0" err="1" smtClean="0"/>
              <a:t>supervisory</a:t>
            </a:r>
            <a:r>
              <a:rPr lang="nb-NO" sz="2200" dirty="0" smtClean="0"/>
              <a:t> </a:t>
            </a:r>
            <a:r>
              <a:rPr lang="nb-NO" sz="2200" dirty="0" err="1" smtClean="0"/>
              <a:t>activities</a:t>
            </a:r>
            <a:endParaRPr lang="nb-NO" sz="2200" dirty="0" smtClean="0"/>
          </a:p>
          <a:p>
            <a:pPr lvl="1"/>
            <a:r>
              <a:rPr lang="nb-NO" sz="2200" dirty="0" err="1"/>
              <a:t>Process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democratization</a:t>
            </a:r>
            <a:r>
              <a:rPr lang="nb-NO" sz="2200" dirty="0"/>
              <a:t> – </a:t>
            </a:r>
            <a:r>
              <a:rPr lang="nb-NO" sz="2200" dirty="0" err="1"/>
              <a:t>with</a:t>
            </a:r>
            <a:r>
              <a:rPr lang="nb-NO" sz="2200" dirty="0"/>
              <a:t> </a:t>
            </a:r>
            <a:r>
              <a:rPr lang="nb-NO" sz="2200" dirty="0" err="1"/>
              <a:t>special</a:t>
            </a:r>
            <a:r>
              <a:rPr lang="nb-NO" sz="2200" dirty="0"/>
              <a:t> </a:t>
            </a:r>
            <a:r>
              <a:rPr lang="nb-NO" sz="2200" dirty="0" err="1"/>
              <a:t>attention</a:t>
            </a:r>
            <a:r>
              <a:rPr lang="nb-NO" sz="2200" dirty="0"/>
              <a:t> to «</a:t>
            </a:r>
            <a:r>
              <a:rPr lang="nb-NO" sz="2200" dirty="0" err="1"/>
              <a:t>shy</a:t>
            </a:r>
            <a:r>
              <a:rPr lang="nb-NO" sz="2200" dirty="0"/>
              <a:t>» </a:t>
            </a:r>
            <a:r>
              <a:rPr lang="nb-NO" sz="2200" dirty="0" err="1"/>
              <a:t>voices</a:t>
            </a:r>
            <a:endParaRPr lang="nb-NO" sz="2200" dirty="0"/>
          </a:p>
          <a:p>
            <a:pPr lvl="1"/>
            <a:r>
              <a:rPr lang="nb-NO" sz="2200" dirty="0" err="1"/>
              <a:t>Improved</a:t>
            </a:r>
            <a:r>
              <a:rPr lang="nb-NO" sz="2200" dirty="0"/>
              <a:t> </a:t>
            </a:r>
            <a:r>
              <a:rPr lang="nb-NO" sz="2200" dirty="0" err="1"/>
              <a:t>legitimacy</a:t>
            </a:r>
            <a:r>
              <a:rPr lang="nb-NO" sz="2200" dirty="0"/>
              <a:t> and trust in </a:t>
            </a:r>
            <a:r>
              <a:rPr lang="nb-NO" sz="2200" dirty="0" err="1"/>
              <a:t>our</a:t>
            </a:r>
            <a:r>
              <a:rPr lang="nb-NO" sz="2200" dirty="0"/>
              <a:t> </a:t>
            </a:r>
            <a:r>
              <a:rPr lang="nb-NO" sz="2200" dirty="0" err="1"/>
              <a:t>mission</a:t>
            </a:r>
            <a:r>
              <a:rPr lang="nb-NO" sz="2200" dirty="0"/>
              <a:t> in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public</a:t>
            </a:r>
            <a:endParaRPr lang="nb-NO" sz="2200" dirty="0"/>
          </a:p>
          <a:p>
            <a:pPr marL="457200" lvl="1" indent="0">
              <a:buNone/>
            </a:pPr>
            <a:endParaRPr lang="nb-NO" dirty="0" smtClean="0"/>
          </a:p>
          <a:p>
            <a:endParaRPr lang="nb-NO" sz="2000" dirty="0" smtClean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01D-4E84-4D49-ACFD-A0A9F13796E4}" type="slidenum">
              <a:rPr lang="nb-NO" noProof="0" smtClean="0"/>
              <a:pPr/>
              <a:t>2</a:t>
            </a:fld>
            <a:endParaRPr lang="nb-NO" noProof="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0256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363" y="1303388"/>
            <a:ext cx="8423275" cy="965200"/>
          </a:xfrm>
        </p:spPr>
        <p:txBody>
          <a:bodyPr/>
          <a:lstStyle/>
          <a:p>
            <a:r>
              <a:rPr lang="nb-NO" dirty="0" smtClean="0"/>
              <a:t>«</a:t>
            </a:r>
            <a:r>
              <a:rPr lang="nb-NO" dirty="0" err="1" smtClean="0"/>
              <a:t>Work</a:t>
            </a:r>
            <a:r>
              <a:rPr lang="nb-NO" dirty="0" smtClean="0"/>
              <a:t> in progress» -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facing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challenge</a:t>
            </a:r>
            <a:r>
              <a:rPr lang="nb-NO" dirty="0" smtClean="0"/>
              <a:t> and </a:t>
            </a:r>
            <a:r>
              <a:rPr lang="nb-NO" dirty="0" err="1" smtClean="0"/>
              <a:t>commitment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363" y="2171741"/>
            <a:ext cx="8431212" cy="3960812"/>
          </a:xfrm>
        </p:spPr>
        <p:txBody>
          <a:bodyPr>
            <a:normAutofit fontScale="92500" lnSpcReduction="20000"/>
          </a:bodyPr>
          <a:lstStyle/>
          <a:p>
            <a:endParaRPr lang="nb-NO" dirty="0" smtClean="0"/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draw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/>
              <a:t>u</a:t>
            </a:r>
            <a:r>
              <a:rPr lang="nb-NO" dirty="0" err="1" smtClean="0"/>
              <a:t>seful</a:t>
            </a:r>
            <a:r>
              <a:rPr lang="nb-NO" dirty="0" smtClean="0"/>
              <a:t> </a:t>
            </a:r>
            <a:r>
              <a:rPr lang="nb-NO" dirty="0" err="1"/>
              <a:t>examples</a:t>
            </a:r>
            <a:r>
              <a:rPr lang="nb-NO" dirty="0"/>
              <a:t> from </a:t>
            </a:r>
            <a:r>
              <a:rPr lang="nb-NO" dirty="0" err="1" smtClean="0"/>
              <a:t>already</a:t>
            </a:r>
            <a:r>
              <a:rPr lang="nb-NO" dirty="0" smtClean="0"/>
              <a:t> </a:t>
            </a:r>
            <a:r>
              <a:rPr lang="nb-NO" dirty="0" err="1" smtClean="0"/>
              <a:t>establised</a:t>
            </a:r>
            <a:r>
              <a:rPr lang="nb-NO" dirty="0" smtClean="0"/>
              <a:t> </a:t>
            </a:r>
            <a:r>
              <a:rPr lang="nb-NO" dirty="0" err="1" smtClean="0"/>
              <a:t>practices</a:t>
            </a:r>
            <a:endParaRPr lang="nb-NO" dirty="0"/>
          </a:p>
          <a:p>
            <a:endParaRPr lang="nb-NO" dirty="0"/>
          </a:p>
          <a:p>
            <a:r>
              <a:rPr lang="nb-NO" dirty="0"/>
              <a:t>«</a:t>
            </a:r>
            <a:r>
              <a:rPr lang="nb-NO" dirty="0" err="1"/>
              <a:t>Fresh</a:t>
            </a:r>
            <a:r>
              <a:rPr lang="nb-NO" dirty="0"/>
              <a:t>» </a:t>
            </a:r>
            <a:r>
              <a:rPr lang="nb-NO" dirty="0" err="1"/>
              <a:t>money</a:t>
            </a:r>
            <a:r>
              <a:rPr lang="nb-NO" dirty="0"/>
              <a:t> to </a:t>
            </a:r>
            <a:r>
              <a:rPr lang="nb-NO" dirty="0" err="1"/>
              <a:t>stimulate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approaches</a:t>
            </a:r>
            <a:r>
              <a:rPr lang="nb-NO" dirty="0"/>
              <a:t> to </a:t>
            </a:r>
            <a:r>
              <a:rPr lang="nb-NO" dirty="0" err="1"/>
              <a:t>supervisory</a:t>
            </a:r>
            <a:r>
              <a:rPr lang="nb-NO" dirty="0"/>
              <a:t> </a:t>
            </a:r>
            <a:r>
              <a:rPr lang="nb-NO" dirty="0" err="1" smtClean="0"/>
              <a:t>activities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/>
              <a:t>O</a:t>
            </a:r>
            <a:r>
              <a:rPr lang="nb-NO" dirty="0" smtClean="0"/>
              <a:t>ffices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County</a:t>
            </a:r>
            <a:r>
              <a:rPr lang="nb-NO" dirty="0" smtClean="0"/>
              <a:t> Governors</a:t>
            </a:r>
            <a:endParaRPr lang="nb-NO" dirty="0"/>
          </a:p>
          <a:p>
            <a:endParaRPr lang="nb-NO" dirty="0"/>
          </a:p>
          <a:p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examples</a:t>
            </a:r>
            <a:endParaRPr lang="nb-NO" dirty="0"/>
          </a:p>
          <a:p>
            <a:pPr lvl="1"/>
            <a:r>
              <a:rPr lang="en-US" dirty="0"/>
              <a:t>Panel of service users in risk analysis</a:t>
            </a:r>
          </a:p>
          <a:p>
            <a:pPr lvl="1"/>
            <a:r>
              <a:rPr lang="en-US" dirty="0"/>
              <a:t>Service users as informants in supervision</a:t>
            </a:r>
          </a:p>
          <a:p>
            <a:pPr lvl="1"/>
            <a:r>
              <a:rPr lang="nb-NO" dirty="0"/>
              <a:t>Service </a:t>
            </a:r>
            <a:r>
              <a:rPr lang="nb-NO" dirty="0" err="1"/>
              <a:t>users</a:t>
            </a:r>
            <a:r>
              <a:rPr lang="nb-NO" dirty="0"/>
              <a:t> as </a:t>
            </a:r>
            <a:r>
              <a:rPr lang="nb-NO" dirty="0" err="1"/>
              <a:t>partcipants</a:t>
            </a:r>
            <a:r>
              <a:rPr lang="nb-NO" dirty="0"/>
              <a:t> in </a:t>
            </a:r>
            <a:r>
              <a:rPr lang="nb-NO" dirty="0" err="1"/>
              <a:t>supervisory</a:t>
            </a:r>
            <a:r>
              <a:rPr lang="nb-NO" dirty="0"/>
              <a:t> team </a:t>
            </a:r>
            <a:endParaRPr lang="nb-NO" dirty="0" smtClean="0"/>
          </a:p>
          <a:p>
            <a:pPr lvl="1"/>
            <a:r>
              <a:rPr lang="nb-NO" dirty="0" smtClean="0"/>
              <a:t>Country </a:t>
            </a:r>
            <a:r>
              <a:rPr lang="nb-NO" dirty="0" err="1" smtClean="0"/>
              <a:t>wide</a:t>
            </a:r>
            <a:r>
              <a:rPr lang="nb-NO" dirty="0" smtClean="0"/>
              <a:t> </a:t>
            </a:r>
            <a:r>
              <a:rPr lang="nb-NO" dirty="0" err="1" smtClean="0"/>
              <a:t>supervision</a:t>
            </a:r>
            <a:r>
              <a:rPr lang="nb-NO" dirty="0" smtClean="0"/>
              <a:t> 2016 and 2017-2018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Evaluation </a:t>
            </a:r>
            <a:r>
              <a:rPr lang="nb-NO" dirty="0" err="1" smtClean="0"/>
              <a:t>performed</a:t>
            </a:r>
            <a:r>
              <a:rPr lang="nb-NO" dirty="0" smtClean="0"/>
              <a:t> </a:t>
            </a:r>
            <a:r>
              <a:rPr lang="nb-NO" dirty="0"/>
              <a:t>by </a:t>
            </a:r>
            <a:r>
              <a:rPr lang="nb-NO" dirty="0" err="1"/>
              <a:t>external</a:t>
            </a:r>
            <a:r>
              <a:rPr lang="nb-NO" dirty="0"/>
              <a:t> </a:t>
            </a:r>
            <a:r>
              <a:rPr lang="nb-NO" dirty="0" err="1" smtClean="0"/>
              <a:t>researchers</a:t>
            </a:r>
            <a:r>
              <a:rPr lang="nb-NO" dirty="0" smtClean="0"/>
              <a:t> (SINTEF Technology and </a:t>
            </a:r>
            <a:r>
              <a:rPr lang="nb-NO" dirty="0" err="1" smtClean="0"/>
              <a:t>Society</a:t>
            </a:r>
            <a:r>
              <a:rPr lang="nb-NO" smtClean="0"/>
              <a:t>) </a:t>
            </a:r>
            <a:r>
              <a:rPr lang="nb-NO" dirty="0" smtClean="0"/>
              <a:t>parallell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endParaRPr lang="nb-NO" dirty="0"/>
          </a:p>
          <a:p>
            <a:pPr lvl="1">
              <a:buNone/>
            </a:pPr>
            <a:endParaRPr lang="nb-NO" sz="2000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01D-4E84-4D49-ACFD-A0A9F13796E4}" type="slidenum">
              <a:rPr lang="nb-NO" noProof="0" smtClean="0"/>
              <a:pPr/>
              <a:t>3</a:t>
            </a:fld>
            <a:endParaRPr lang="nb-NO" noProof="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0256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363" y="1289735"/>
            <a:ext cx="8423275" cy="965200"/>
          </a:xfrm>
        </p:spPr>
        <p:txBody>
          <a:bodyPr/>
          <a:lstStyle/>
          <a:p>
            <a:r>
              <a:rPr lang="nb-NO" dirty="0" err="1"/>
              <a:t>Useful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 smtClean="0"/>
              <a:t>involvement</a:t>
            </a:r>
            <a:r>
              <a:rPr lang="nb-NO" dirty="0" smtClean="0"/>
              <a:t> - </a:t>
            </a:r>
            <a:r>
              <a:rPr lang="nb-NO" dirty="0" err="1"/>
              <a:t>l</a:t>
            </a:r>
            <a:r>
              <a:rPr lang="nb-NO" dirty="0" err="1" smtClean="0"/>
              <a:t>essons</a:t>
            </a:r>
            <a:r>
              <a:rPr lang="nb-NO" dirty="0" smtClean="0"/>
              <a:t> </a:t>
            </a:r>
            <a:r>
              <a:rPr lang="nb-NO" dirty="0" err="1" smtClean="0"/>
              <a:t>learned</a:t>
            </a:r>
            <a:r>
              <a:rPr lang="nb-NO" dirty="0" smtClean="0"/>
              <a:t> so far? 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>
          <a:xfrm>
            <a:off x="360000" y="1987737"/>
            <a:ext cx="4111200" cy="4331176"/>
          </a:xfrm>
        </p:spPr>
        <p:txBody>
          <a:bodyPr/>
          <a:lstStyle/>
          <a:p>
            <a:r>
              <a:rPr lang="nb-NO" sz="2000" dirty="0" err="1" smtClean="0"/>
              <a:t>Closer</a:t>
            </a:r>
            <a:r>
              <a:rPr lang="nb-NO" sz="2000" dirty="0" smtClean="0"/>
              <a:t> </a:t>
            </a:r>
            <a:r>
              <a:rPr lang="nb-NO" sz="2000" dirty="0" err="1" smtClean="0"/>
              <a:t>communication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</a:t>
            </a:r>
            <a:r>
              <a:rPr lang="nb-NO" sz="2000" dirty="0" err="1" smtClean="0"/>
              <a:t>patients</a:t>
            </a:r>
            <a:r>
              <a:rPr lang="nb-NO" sz="2000" dirty="0"/>
              <a:t>, service </a:t>
            </a:r>
            <a:r>
              <a:rPr lang="nb-NO" sz="2000" dirty="0" err="1" smtClean="0"/>
              <a:t>users</a:t>
            </a:r>
            <a:r>
              <a:rPr lang="nb-NO" sz="2000" dirty="0" smtClean="0"/>
              <a:t> and </a:t>
            </a:r>
            <a:r>
              <a:rPr lang="nb-NO" sz="2000" dirty="0" err="1" smtClean="0"/>
              <a:t>user</a:t>
            </a:r>
            <a:r>
              <a:rPr lang="nb-NO" sz="2000" dirty="0" smtClean="0"/>
              <a:t> representatives DOES </a:t>
            </a:r>
            <a:r>
              <a:rPr lang="nb-NO" sz="2000" dirty="0" err="1" smtClean="0"/>
              <a:t>improve</a:t>
            </a:r>
            <a:r>
              <a:rPr lang="nb-NO" sz="2000" dirty="0" smtClean="0"/>
              <a:t> </a:t>
            </a:r>
            <a:r>
              <a:rPr lang="nb-NO" sz="2000" dirty="0" err="1" smtClean="0"/>
              <a:t>supervision</a:t>
            </a:r>
            <a:endParaRPr lang="nb-NO" sz="2000" dirty="0" smtClean="0"/>
          </a:p>
          <a:p>
            <a:pPr lvl="1"/>
            <a:r>
              <a:rPr lang="nb-NO" dirty="0" smtClean="0"/>
              <a:t>Different and </a:t>
            </a:r>
            <a:r>
              <a:rPr lang="nb-NO" dirty="0" err="1" smtClean="0"/>
              <a:t>fresh</a:t>
            </a:r>
            <a:r>
              <a:rPr lang="nb-NO" dirty="0" smtClean="0"/>
              <a:t> </a:t>
            </a:r>
            <a:r>
              <a:rPr lang="nb-NO" dirty="0" err="1" smtClean="0"/>
              <a:t>perspectives</a:t>
            </a:r>
            <a:endParaRPr lang="nb-NO" dirty="0" smtClean="0"/>
          </a:p>
          <a:p>
            <a:pPr lvl="1"/>
            <a:r>
              <a:rPr lang="nb-NO" dirty="0" smtClean="0"/>
              <a:t>New angles and questions</a:t>
            </a:r>
          </a:p>
          <a:p>
            <a:pPr lvl="1"/>
            <a:r>
              <a:rPr lang="nb-NO" dirty="0" smtClean="0"/>
              <a:t>More in </a:t>
            </a:r>
            <a:r>
              <a:rPr lang="nb-NO" dirty="0" err="1" smtClean="0"/>
              <a:t>depth</a:t>
            </a:r>
            <a:r>
              <a:rPr lang="nb-NO" dirty="0" smtClean="0"/>
              <a:t> </a:t>
            </a:r>
            <a:r>
              <a:rPr lang="nb-NO" dirty="0" err="1" smtClean="0"/>
              <a:t>inquiries</a:t>
            </a:r>
            <a:endParaRPr lang="nb-NO" dirty="0" smtClean="0"/>
          </a:p>
          <a:p>
            <a:r>
              <a:rPr lang="nb-NO" sz="2000" dirty="0" smtClean="0"/>
              <a:t>It’s all </a:t>
            </a:r>
            <a:r>
              <a:rPr lang="nb-NO" sz="2000" dirty="0" err="1" smtClean="0"/>
              <a:t>about</a:t>
            </a:r>
            <a:r>
              <a:rPr lang="nb-NO" sz="2000" dirty="0" smtClean="0"/>
              <a:t> </a:t>
            </a:r>
            <a:r>
              <a:rPr lang="nb-NO" sz="2000" dirty="0" err="1" smtClean="0"/>
              <a:t>recognizing</a:t>
            </a:r>
            <a:r>
              <a:rPr lang="nb-NO" sz="2000" dirty="0" smtClean="0"/>
              <a:t>, </a:t>
            </a:r>
            <a:r>
              <a:rPr lang="nb-NO" sz="2000" dirty="0" err="1" smtClean="0"/>
              <a:t>respecting</a:t>
            </a:r>
            <a:r>
              <a:rPr lang="nb-NO" sz="2000" dirty="0" smtClean="0"/>
              <a:t>, giving </a:t>
            </a:r>
            <a:r>
              <a:rPr lang="nb-NO" sz="2000" dirty="0" err="1" smtClean="0"/>
              <a:t>voice</a:t>
            </a:r>
            <a:r>
              <a:rPr lang="nb-NO" sz="2000" dirty="0" smtClean="0"/>
              <a:t> to and </a:t>
            </a:r>
            <a:r>
              <a:rPr lang="nb-NO" sz="2000" dirty="0" err="1" smtClean="0"/>
              <a:t>listening</a:t>
            </a:r>
            <a:r>
              <a:rPr lang="nb-NO" sz="2000" dirty="0" smtClean="0"/>
              <a:t> to.</a:t>
            </a:r>
          </a:p>
          <a:p>
            <a:r>
              <a:rPr lang="nb-NO" sz="2000" dirty="0" smtClean="0"/>
              <a:t>It’s not </a:t>
            </a:r>
            <a:r>
              <a:rPr lang="nb-NO" sz="2000" dirty="0" err="1" smtClean="0"/>
              <a:t>about</a:t>
            </a:r>
            <a:r>
              <a:rPr lang="nb-NO" sz="2000" dirty="0" smtClean="0"/>
              <a:t> legal barrieres, </a:t>
            </a:r>
            <a:r>
              <a:rPr lang="nb-NO" sz="2000" dirty="0" err="1" smtClean="0"/>
              <a:t>but</a:t>
            </a:r>
            <a:r>
              <a:rPr lang="nb-NO" sz="2000" dirty="0" smtClean="0"/>
              <a:t> </a:t>
            </a:r>
            <a:r>
              <a:rPr lang="nb-NO" sz="2000" dirty="0" err="1" smtClean="0"/>
              <a:t>movement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thoughts</a:t>
            </a:r>
            <a:r>
              <a:rPr lang="nb-NO" sz="2000" dirty="0" smtClean="0"/>
              <a:t> and </a:t>
            </a:r>
            <a:r>
              <a:rPr lang="nb-NO" sz="2000" dirty="0" err="1" smtClean="0"/>
              <a:t>refreshed</a:t>
            </a:r>
            <a:r>
              <a:rPr lang="nb-NO" sz="2000" dirty="0" smtClean="0"/>
              <a:t> </a:t>
            </a:r>
            <a:r>
              <a:rPr lang="nb-NO" sz="2000" dirty="0" err="1" smtClean="0"/>
              <a:t>practice</a:t>
            </a:r>
            <a:endParaRPr lang="nb-NO" sz="2000" dirty="0"/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1E7-D748-45C9-8C37-0A626AB0308D}" type="slidenum">
              <a:rPr lang="nb-NO" noProof="0" smtClean="0"/>
              <a:pPr/>
              <a:t>4</a:t>
            </a:fld>
            <a:endParaRPr lang="nb-NO" noProof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0256"/>
            <a:ext cx="857250" cy="857250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9" y="2880359"/>
            <a:ext cx="4234815" cy="2775613"/>
          </a:xfrm>
        </p:spPr>
      </p:pic>
    </p:spTree>
    <p:extLst>
      <p:ext uri="{BB962C8B-B14F-4D97-AF65-F5344CB8AC3E}">
        <p14:creationId xmlns:p14="http://schemas.microsoft.com/office/powerpoint/2010/main" val="24057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etilsynet_2007">
  <a:themeElements>
    <a:clrScheme name="Helsetilynet">
      <a:dk1>
        <a:sysClr val="windowText" lastClr="000000"/>
      </a:dk1>
      <a:lt1>
        <a:sysClr val="window" lastClr="FFFFFF"/>
      </a:lt1>
      <a:dk2>
        <a:srgbClr val="041A1D"/>
      </a:dk2>
      <a:lt2>
        <a:srgbClr val="DCDCDC"/>
      </a:lt2>
      <a:accent1>
        <a:srgbClr val="CC0033"/>
      </a:accent1>
      <a:accent2>
        <a:srgbClr val="06180F"/>
      </a:accent2>
      <a:accent3>
        <a:srgbClr val="509325"/>
      </a:accent3>
      <a:accent4>
        <a:srgbClr val="525051"/>
      </a:accent4>
      <a:accent5>
        <a:srgbClr val="958F8F"/>
      </a:accent5>
      <a:accent6>
        <a:srgbClr val="DCDCDC"/>
      </a:accent6>
      <a:hlink>
        <a:srgbClr val="CC0033"/>
      </a:hlink>
      <a:folHlink>
        <a:srgbClr val="041A1D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bg2"/>
            </a:gs>
          </a:gsLst>
        </a:gra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Helsetilsynet_2007</Template>
  <TotalTime>514</TotalTime>
  <Words>226</Words>
  <Application>Microsoft Office PowerPoint</Application>
  <PresentationFormat>Diavoorstelling (4:3)</PresentationFormat>
  <Paragraphs>50</Paragraphs>
  <Slides>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Helsetilsynet_2007</vt:lpstr>
      <vt:lpstr>«Do unto others as you would have them do to you» - lessons learned in Norway </vt:lpstr>
      <vt:lpstr>Challenge and commitment</vt:lpstr>
      <vt:lpstr>«Work in progress» - how are we facing this challenge and commitment?</vt:lpstr>
      <vt:lpstr>Useful user involvement - lessons learned so far? </vt:lpstr>
    </vt:vector>
  </TitlesOfParts>
  <Company>Helsetilsynet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Bente Kristin Smedbråten</dc:creator>
  <cp:lastModifiedBy>Mari Murel</cp:lastModifiedBy>
  <cp:revision>37</cp:revision>
  <cp:lastPrinted>2016-09-26T07:29:35Z</cp:lastPrinted>
  <dcterms:created xsi:type="dcterms:W3CDTF">2014-12-03T07:53:33Z</dcterms:created>
  <dcterms:modified xsi:type="dcterms:W3CDTF">2016-09-26T12:44:04Z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