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9" r:id="rId1"/>
    <p:sldMasterId id="2147484201" r:id="rId2"/>
  </p:sldMasterIdLst>
  <p:notesMasterIdLst>
    <p:notesMasterId r:id="rId12"/>
  </p:notesMasterIdLst>
  <p:sldIdLst>
    <p:sldId id="290" r:id="rId3"/>
    <p:sldId id="293" r:id="rId4"/>
    <p:sldId id="294" r:id="rId5"/>
    <p:sldId id="295" r:id="rId6"/>
    <p:sldId id="296" r:id="rId7"/>
    <p:sldId id="298" r:id="rId8"/>
    <p:sldId id="297" r:id="rId9"/>
    <p:sldId id="306" r:id="rId10"/>
    <p:sldId id="305" r:id="rId11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4" autoAdjust="0"/>
    <p:restoredTop sz="78870" autoAdjust="0"/>
  </p:normalViewPr>
  <p:slideViewPr>
    <p:cSldViewPr snapToGrid="0">
      <p:cViewPr>
        <p:scale>
          <a:sx n="59" d="100"/>
          <a:sy n="59" d="100"/>
        </p:scale>
        <p:origin x="-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49D323-FA43-45E0-8855-C261733B4383}" type="datetimeFigureOut">
              <a:rPr lang="nl-NL"/>
              <a:pPr>
                <a:defRPr/>
              </a:pPr>
              <a:t>26-9-2016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altLang="nl-NL" noProof="0" smtClean="0"/>
              <a:t>Klik om de modelstijlen te bewerken</a:t>
            </a:r>
          </a:p>
          <a:p>
            <a:pPr lvl="1"/>
            <a:r>
              <a:rPr lang="nl-NL" altLang="nl-NL" noProof="0" smtClean="0"/>
              <a:t>Tweede niveau</a:t>
            </a:r>
          </a:p>
          <a:p>
            <a:pPr lvl="2"/>
            <a:r>
              <a:rPr lang="nl-NL" altLang="nl-NL" noProof="0" smtClean="0"/>
              <a:t>Derde niveau</a:t>
            </a:r>
          </a:p>
          <a:p>
            <a:pPr lvl="3"/>
            <a:r>
              <a:rPr lang="nl-NL" altLang="nl-NL" noProof="0" smtClean="0"/>
              <a:t>Vierde niveau</a:t>
            </a:r>
          </a:p>
          <a:p>
            <a:pPr lvl="4"/>
            <a:r>
              <a:rPr lang="nl-NL" alt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B39D402D-BCFC-4C09-BD8F-3C5EFECDC50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51639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nl-NL" altLang="nl-NL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D402D-BCFC-4C09-BD8F-3C5EFECDC502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11802-97C8-4C0B-943D-C4BCCDD10D3A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  <p:sp>
        <p:nvSpPr>
          <p:cNvPr id="8" name="shpBeeldmerk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73C7FF-546B-41A1-B77C-E5EB019239CA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5299C9-999F-4DC0-8B0B-9E2C9276A275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19D70-B3EC-4B5B-B05C-F1CDED586A6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nl-NL" altLang="nl-NL" sz="1800" smtClean="0"/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</p:txBody>
      </p:sp>
      <p:pic>
        <p:nvPicPr>
          <p:cNvPr id="1030" name="Afbeelding 1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113" y="-11113"/>
            <a:ext cx="459740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5" descr="RO_VWS_IG_Logo_Powerpoint_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9050" y="-11113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anose="020B0604030504040204" pitchFamily="34" charset="0"/>
        </a:defRPr>
      </a:lvl9pPr>
    </p:titleStyle>
    <p:bodyStyle>
      <a:lvl1pPr indent="1588" algn="l" rtl="0" eaLnBrk="1" fontAlgn="base" hangingPunct="1">
        <a:spcBef>
          <a:spcPct val="20000"/>
        </a:spcBef>
        <a:spcAft>
          <a:spcPct val="0"/>
        </a:spcAft>
        <a:buFont typeface="Arial" charset="0"/>
        <a:defRPr kern="1200">
          <a:solidFill>
            <a:srgbClr val="FFFFFF"/>
          </a:solidFill>
          <a:latin typeface="+mn-lt"/>
          <a:ea typeface="+mn-ea"/>
          <a:cs typeface="+mn-cs"/>
        </a:defRPr>
      </a:lvl1pPr>
      <a:lvl2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 kern="1200">
          <a:solidFill>
            <a:srgbClr val="FFFFFF"/>
          </a:solidFill>
          <a:latin typeface="+mn-lt"/>
          <a:ea typeface="+mn-ea"/>
          <a:cs typeface="+mn-cs"/>
        </a:defRPr>
      </a:lvl2pPr>
      <a:lvl3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 kern="1200">
          <a:solidFill>
            <a:srgbClr val="FFFFFF"/>
          </a:solidFill>
          <a:latin typeface="+mn-lt"/>
          <a:ea typeface="+mn-ea"/>
          <a:cs typeface="+mn-cs"/>
        </a:defRPr>
      </a:lvl3pPr>
      <a:lvl4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2051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453188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altLang="nl-NL"/>
              <a:t>Titel van presentatie | datum van presentatie</a:t>
            </a:r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4389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AF5114C7-614A-415D-9792-76BB6A26DE38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66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660066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4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atum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nl-NL" altLang="nl-NL" dirty="0" err="1" smtClean="0">
                <a:cs typeface="Arial" charset="0"/>
              </a:rPr>
              <a:t>Risk-based</a:t>
            </a:r>
            <a:r>
              <a:rPr lang="nl-NL" altLang="nl-NL" dirty="0" smtClean="0">
                <a:cs typeface="Arial" charset="0"/>
              </a:rPr>
              <a:t> </a:t>
            </a:r>
            <a:r>
              <a:rPr lang="nl-NL" altLang="nl-NL" dirty="0" err="1" smtClean="0">
                <a:cs typeface="Arial" charset="0"/>
              </a:rPr>
              <a:t>supervision</a:t>
            </a:r>
            <a:r>
              <a:rPr lang="nl-NL" altLang="nl-NL" dirty="0" smtClean="0">
                <a:cs typeface="Arial" charset="0"/>
              </a:rPr>
              <a:t> 2016</a:t>
            </a:r>
            <a:endParaRPr lang="nl-NL" altLang="nl-NL" dirty="0">
              <a:cs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922838" y="2474913"/>
            <a:ext cx="3997044" cy="942975"/>
          </a:xfrm>
        </p:spPr>
        <p:txBody>
          <a:bodyPr/>
          <a:lstStyle/>
          <a:p>
            <a:r>
              <a:rPr lang="en-US" altLang="nl-NL" dirty="0" smtClean="0"/>
              <a:t>Risk-based supervision in the Netherlands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nl-NL" dirty="0" smtClean="0"/>
          </a:p>
          <a:p>
            <a:endParaRPr lang="en-US" altLang="nl-NL" dirty="0" smtClean="0"/>
          </a:p>
          <a:p>
            <a:endParaRPr lang="en-US" altLang="nl-NL" dirty="0" smtClean="0"/>
          </a:p>
          <a:p>
            <a:r>
              <a:rPr lang="en-US" altLang="nl-NL" dirty="0" smtClean="0"/>
              <a:t>Sipko Mülder</a:t>
            </a:r>
          </a:p>
          <a:p>
            <a:r>
              <a:rPr lang="en-US" dirty="0" smtClean="0"/>
              <a:t>Head of Risk Detection and Development 	</a:t>
            </a:r>
          </a:p>
          <a:p>
            <a:endParaRPr lang="en-US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504742" y="1877352"/>
            <a:ext cx="3781424" cy="4330276"/>
          </a:xfrm>
        </p:spPr>
        <p:txBody>
          <a:bodyPr>
            <a:normAutofit/>
          </a:bodyPr>
          <a:lstStyle/>
          <a:p>
            <a:endParaRPr lang="nl-NL" b="1" dirty="0" smtClean="0">
              <a:solidFill>
                <a:srgbClr val="7030A0"/>
              </a:solidFill>
            </a:endParaRPr>
          </a:p>
          <a:p>
            <a:pPr lvl="1">
              <a:buNone/>
            </a:pPr>
            <a:r>
              <a:rPr lang="en-US" dirty="0" smtClean="0"/>
              <a:t>Inspectorate supervises</a:t>
            </a:r>
            <a:br>
              <a:rPr lang="en-US" dirty="0" smtClean="0"/>
            </a:br>
            <a:r>
              <a:rPr lang="en-US" dirty="0" smtClean="0"/>
              <a:t>1,200,000 health care professionals and 40,000 treatment facilities</a:t>
            </a:r>
            <a:endParaRPr lang="nl-NL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We need a sieve: </a:t>
            </a:r>
          </a:p>
          <a:p>
            <a:pPr lvl="1">
              <a:buNone/>
            </a:pPr>
            <a:r>
              <a:rPr lang="en-US" dirty="0" smtClean="0"/>
              <a:t>To sieve out increased risk of irresponsible or unsafe care</a:t>
            </a:r>
            <a:endParaRPr lang="nl-NL" dirty="0" smtClean="0"/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endParaRPr lang="nl-NL" dirty="0" smtClean="0"/>
          </a:p>
        </p:txBody>
      </p:sp>
      <p:pic>
        <p:nvPicPr>
          <p:cNvPr id="1026" name="Picture 2" descr="http://t0.gstatic.com/images?q=tbn:ANd9GcS5m76zkp1w2P8moDF09xwXijX3yWLFEyOs2t6CTAGD5eqlyKD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9092" y="1662406"/>
            <a:ext cx="4194175" cy="4194175"/>
          </a:xfrm>
          <a:prstGeom prst="rect">
            <a:avLst/>
          </a:prstGeom>
          <a:noFill/>
        </p:spPr>
      </p:pic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use Quality and Risk indicators?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  <a:noFill/>
        </p:spPr>
        <p:txBody>
          <a:bodyPr/>
          <a:lstStyle/>
          <a:p>
            <a:r>
              <a:rPr lang="nl-NL" spc="-60" dirty="0" err="1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nl-NL" spc="-6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risk indicators are </a:t>
            </a:r>
            <a:r>
              <a:rPr lang="nl-NL" spc="-60" dirty="0" err="1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used</a:t>
            </a:r>
            <a:r>
              <a:rPr lang="nl-NL" spc="-6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pc="-60" dirty="0" err="1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nl-NL" spc="-6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pc="-6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b="1" spc="-60" dirty="0" err="1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risk-based</a:t>
            </a:r>
            <a:r>
              <a:rPr lang="nl-NL" b="1" spc="-6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b="1" spc="-60" dirty="0" err="1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supervision</a:t>
            </a:r>
            <a:endParaRPr lang="nl-NL" b="1" spc="-60" dirty="0" smtClean="0">
              <a:solidFill>
                <a:srgbClr val="2494C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2057400"/>
            <a:ext cx="8061325" cy="4097338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nl-NL" sz="1600" b="1" dirty="0" smtClean="0">
              <a:latin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inspectorate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identifies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where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nl-NL" spc="-60" dirty="0" err="1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greatest</a:t>
            </a:r>
            <a:r>
              <a:rPr lang="nl-NL" spc="-6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pc="-60" dirty="0" err="1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risks</a:t>
            </a:r>
            <a:r>
              <a:rPr lang="nl-NL" spc="-6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the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safety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care are to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seen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lnSpc>
                <a:spcPct val="80000"/>
              </a:lnSpc>
            </a:pPr>
            <a:endParaRPr 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nl-NL" spc="-60" dirty="0" err="1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Three</a:t>
            </a:r>
            <a:r>
              <a:rPr lang="nl-NL" spc="-6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pc="-60" dirty="0" err="1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phases</a:t>
            </a:r>
            <a:r>
              <a:rPr lang="nl-NL" spc="-6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risk-based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supervision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lnSpc>
                <a:spcPct val="80000"/>
              </a:lnSpc>
            </a:pPr>
            <a:endParaRPr 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1: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identification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risks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analyzing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quality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information</a:t>
            </a:r>
            <a:endParaRPr 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2: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inspection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visits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assessment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selection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appropriate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measures</a:t>
            </a:r>
            <a:endParaRPr 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endParaRPr 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3: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administrative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disciplinary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measures</a:t>
            </a:r>
            <a:endParaRPr 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institution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criminal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proceedings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where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appropriate</a:t>
            </a:r>
            <a:r>
              <a:rPr 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nl-NL" sz="16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8715" y="3277998"/>
            <a:ext cx="4273062" cy="2837580"/>
          </a:xfrm>
          <a:prstGeom prst="rect">
            <a:avLst/>
          </a:prstGeom>
          <a:noFill/>
        </p:spPr>
      </p:pic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453154" y="2090057"/>
            <a:ext cx="7315200" cy="4105471"/>
          </a:xfrm>
        </p:spPr>
        <p:txBody>
          <a:bodyPr>
            <a:normAutofit/>
          </a:bodyPr>
          <a:lstStyle/>
          <a:p>
            <a:pPr lvl="1"/>
            <a:r>
              <a:rPr lang="en-GB" dirty="0" smtClean="0">
                <a:solidFill>
                  <a:schemeClr val="tx1"/>
                </a:solidFill>
              </a:rPr>
              <a:t>Nursing homes, retirement homes, home care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Mental health care and forensic psychiatry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Hospitals and private clinics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cs typeface="Arial" charset="0"/>
              </a:rPr>
              <a:t>Ambulance services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Health care for disabled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General practitioners (GP’s)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Oral care 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Pharmacies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Clinical research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Medical devices</a:t>
            </a:r>
          </a:p>
          <a:p>
            <a:endParaRPr lang="nl-NL" sz="1600" dirty="0" smtClean="0">
              <a:solidFill>
                <a:srgbClr val="7030A0"/>
              </a:solidFill>
            </a:endParaRPr>
          </a:p>
          <a:p>
            <a:endParaRPr lang="nl-NL" dirty="0" smtClean="0">
              <a:latin typeface="Franklin Gothic Medium" pitchFamily="34" charset="0"/>
            </a:endParaRPr>
          </a:p>
          <a:p>
            <a:pPr lvl="1">
              <a:buNone/>
            </a:pPr>
            <a:endParaRPr lang="nl-NL" dirty="0" smtClean="0">
              <a:latin typeface="Franklin Gothic Medium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Sectors for risk-based supervision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9508" y="3017876"/>
            <a:ext cx="7847038" cy="1140885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Data sources</a:t>
            </a:r>
            <a:br>
              <a:rPr lang="en-US" sz="6000" dirty="0" smtClean="0"/>
            </a:br>
            <a:r>
              <a:rPr lang="en-US" sz="3200" dirty="0" smtClean="0"/>
              <a:t>for risk-based supervision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IGZ indicators: how does it work?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nl-NL" dirty="0" smtClean="0">
              <a:solidFill>
                <a:srgbClr val="7030A0"/>
              </a:solidFill>
            </a:endParaRP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/>
              <a:t>What are the risks?</a:t>
            </a:r>
            <a:br>
              <a:rPr lang="en-US" sz="1600" dirty="0" smtClean="0"/>
            </a:br>
            <a:r>
              <a:rPr lang="en-US" sz="1600" dirty="0" smtClean="0"/>
              <a:t>- Assessment by experts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/>
              <a:t>Who is the main owner of this risk?</a:t>
            </a:r>
            <a:br>
              <a:rPr lang="en-US" sz="1600" dirty="0" smtClean="0"/>
            </a:br>
            <a:r>
              <a:rPr lang="en-US" sz="1600" dirty="0" smtClean="0"/>
              <a:t>- What are the guidelines?</a:t>
            </a:r>
            <a:br>
              <a:rPr lang="en-US" sz="1600" dirty="0" smtClean="0"/>
            </a:br>
            <a:r>
              <a:rPr lang="en-US" sz="1600" dirty="0" smtClean="0"/>
              <a:t>- With ‘main owner’ the indicators are designed and implemented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/>
              <a:t>Data collection and analysis, visualization by dashboards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/>
              <a:t>Supervision on the basis of prioritization of visits and risk signals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008" y="9302"/>
            <a:ext cx="8240791" cy="684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1115616" y="3501008"/>
            <a:ext cx="9589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 smtClean="0"/>
              <a:t>Klachten LMZ</a:t>
            </a:r>
            <a:endParaRPr lang="nl-NL" sz="1100" dirty="0"/>
          </a:p>
        </p:txBody>
      </p:sp>
      <p:sp>
        <p:nvSpPr>
          <p:cNvPr id="4" name="Rechthoek 3"/>
          <p:cNvSpPr/>
          <p:nvPr/>
        </p:nvSpPr>
        <p:spPr>
          <a:xfrm>
            <a:off x="2699792" y="3573016"/>
            <a:ext cx="7200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5584391" y="2534962"/>
            <a:ext cx="2870338" cy="240066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lvl="1">
              <a:lnSpc>
                <a:spcPct val="80000"/>
              </a:lnSpc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company / operational information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5575346" y="796033"/>
            <a:ext cx="2238113" cy="387798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lvl="1">
              <a:lnSpc>
                <a:spcPct val="80000"/>
              </a:lnSpc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inspection judgments and </a:t>
            </a:r>
          </a:p>
          <a:p>
            <a:pPr marL="0" lvl="1">
              <a:lnSpc>
                <a:spcPct val="80000"/>
              </a:lnSpc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signals other inspection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236692" y="869899"/>
            <a:ext cx="1681871" cy="240066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lvl="1">
              <a:lnSpc>
                <a:spcPct val="80000"/>
              </a:lnSpc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reports of incidents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8266" y="2534962"/>
            <a:ext cx="1754006" cy="240066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lvl="1">
              <a:lnSpc>
                <a:spcPct val="80000"/>
              </a:lnSpc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patient experiences</a:t>
            </a:r>
            <a:endParaRPr lang="nl-NL" sz="1200" dirty="0" smtClean="0">
              <a:solidFill>
                <a:srgbClr val="FF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269206" y="2534962"/>
            <a:ext cx="2097882" cy="240066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lvl="1">
              <a:lnSpc>
                <a:spcPct val="80000"/>
              </a:lnSpc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quality of care indicators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918266" y="869899"/>
            <a:ext cx="1525546" cy="240066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lvl="1">
              <a:lnSpc>
                <a:spcPct val="80000"/>
              </a:lnSpc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Overall risk score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Titel van presentatie | datum van presentatie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11E0B-2B2B-4528-93DA-452945FA877D}" type="slidenum">
              <a:rPr lang="nl-NL" altLang="nl-NL" smtClean="0"/>
              <a:pPr/>
              <a:t>8</a:t>
            </a:fld>
            <a:endParaRPr lang="nl-NL" altLang="nl-N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92" y="121910"/>
            <a:ext cx="7339194" cy="673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599" y="3206218"/>
            <a:ext cx="4733089" cy="586136"/>
          </a:xfrm>
        </p:spPr>
        <p:txBody>
          <a:bodyPr/>
          <a:lstStyle/>
          <a:p>
            <a:r>
              <a:rPr lang="nl-NL" dirty="0" err="1" smtClean="0"/>
              <a:t>Thanks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attention</a:t>
            </a:r>
            <a:r>
              <a:rPr lang="nl-NL" dirty="0" smtClean="0"/>
              <a:t>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2021C-A0C0-4518-81D9-E2B7217DF7ED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e IGZ-huisstijl Engelse versie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Standaard Engelse presentat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Standaard Engelse presentatie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Engelse presentatie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Engelse presentatie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e IGZ-huisstijl Engelse versie [Compatibiliteitsmodus]" id="{4A624A3D-95B8-42A8-B83B-BC85487C4BD7}" vid="{C4B7E416-4E23-474C-ADEC-5C7EF3350207}"/>
    </a:ext>
  </a:extLst>
</a:theme>
</file>

<file path=ppt/theme/theme2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1_2 kolommen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2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e IGZ-huisstijl Engelse versie [Compatibiliteitsmodus]" id="{4A624A3D-95B8-42A8-B83B-BC85487C4BD7}" vid="{7CB9A611-E1AE-46A7-85D9-FA27F46FC955}"/>
    </a:ext>
  </a:ext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IGZ-huisstijl Engelse versie</Template>
  <TotalTime>128</TotalTime>
  <Words>191</Words>
  <Application>Microsoft Office PowerPoint</Application>
  <PresentationFormat>Diavoorstelling (4:3)</PresentationFormat>
  <Paragraphs>59</Paragraphs>
  <Slides>9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1" baseType="lpstr">
      <vt:lpstr>Presentatie IGZ-huisstijl Engelse versie</vt:lpstr>
      <vt:lpstr>1_Standaardontwerp</vt:lpstr>
      <vt:lpstr>Risk-based supervision in the Netherlands</vt:lpstr>
      <vt:lpstr>Why do we use Quality and Risk indicators?</vt:lpstr>
      <vt:lpstr>Quality and risk indicators are used for risk-based supervision</vt:lpstr>
      <vt:lpstr>Sectors for risk-based supervision</vt:lpstr>
      <vt:lpstr>Data sources for risk-based supervision</vt:lpstr>
      <vt:lpstr>IGZ indicators: how does it work?</vt:lpstr>
      <vt:lpstr>PowerPoint-presentatie</vt:lpstr>
      <vt:lpstr>PowerPoint-presentatie</vt:lpstr>
      <vt:lpstr>Thanks for your attention!</vt:lpstr>
    </vt:vector>
  </TitlesOfParts>
  <Company>Rijksoverheid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CORDEWENER</dc:creator>
  <cp:lastModifiedBy>Mari Murel</cp:lastModifiedBy>
  <cp:revision>6</cp:revision>
  <dcterms:created xsi:type="dcterms:W3CDTF">2016-01-29T09:42:19Z</dcterms:created>
  <dcterms:modified xsi:type="dcterms:W3CDTF">2016-09-26T11:50:00Z</dcterms:modified>
</cp:coreProperties>
</file>