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201" r:id="rId2"/>
  </p:sldMasterIdLst>
  <p:notesMasterIdLst>
    <p:notesMasterId r:id="rId17"/>
  </p:notesMasterIdLst>
  <p:sldIdLst>
    <p:sldId id="290" r:id="rId3"/>
    <p:sldId id="275" r:id="rId4"/>
    <p:sldId id="291" r:id="rId5"/>
    <p:sldId id="292" r:id="rId6"/>
    <p:sldId id="293" r:id="rId7"/>
    <p:sldId id="294" r:id="rId8"/>
    <p:sldId id="297" r:id="rId9"/>
    <p:sldId id="296" r:id="rId10"/>
    <p:sldId id="299" r:id="rId11"/>
    <p:sldId id="298" r:id="rId12"/>
    <p:sldId id="300" r:id="rId13"/>
    <p:sldId id="295" r:id="rId14"/>
    <p:sldId id="301" r:id="rId15"/>
    <p:sldId id="302" r:id="rId16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4" autoAdjust="0"/>
    <p:restoredTop sz="63262" autoAdjust="0"/>
  </p:normalViewPr>
  <p:slideViewPr>
    <p:cSldViewPr snapToGrid="0">
      <p:cViewPr>
        <p:scale>
          <a:sx n="50" d="100"/>
          <a:sy n="50" d="100"/>
        </p:scale>
        <p:origin x="-18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9D323-FA43-45E0-8855-C261733B4383}" type="datetimeFigureOut">
              <a:rPr lang="nl-NL"/>
              <a:pPr>
                <a:defRPr/>
              </a:pPr>
              <a:t>26-9-2016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noProof="0" smtClean="0"/>
              <a:t>Klik om de modelstijlen te bewerken</a:t>
            </a:r>
          </a:p>
          <a:p>
            <a:pPr lvl="1"/>
            <a:r>
              <a:rPr lang="nl-NL" altLang="nl-NL" noProof="0" smtClean="0"/>
              <a:t>Tweede niveau</a:t>
            </a:r>
          </a:p>
          <a:p>
            <a:pPr lvl="2"/>
            <a:r>
              <a:rPr lang="nl-NL" altLang="nl-NL" noProof="0" smtClean="0"/>
              <a:t>Derde niveau</a:t>
            </a:r>
          </a:p>
          <a:p>
            <a:pPr lvl="3"/>
            <a:r>
              <a:rPr lang="nl-NL" altLang="nl-NL" noProof="0" smtClean="0"/>
              <a:t>Vierde niveau</a:t>
            </a:r>
          </a:p>
          <a:p>
            <a:pPr lvl="4"/>
            <a:r>
              <a:rPr lang="nl-NL" alt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B39D402D-BCFC-4C09-BD8F-3C5EFECDC50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1023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nl-NL" altLang="nl-NL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402D-BCFC-4C09-BD8F-3C5EFECDC502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  <p:sp>
        <p:nvSpPr>
          <p:cNvPr id="8" name="shpBeeldmerk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73C7FF-546B-41A1-B77C-E5EB019239CA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IGZ-Powerpoint ENG achtergrond.jpe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/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031" name="Picture 15" descr="RO_VWS_IG_Logo_Powerpoint_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-11113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051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453188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Titel van presentatie | datum van presentatie</a:t>
            </a:r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4389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F5114C7-614A-415D-9792-76BB6A26DE3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66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600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3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4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 smtClean="0">
                <a:cs typeface="Arial" charset="0"/>
              </a:rPr>
              <a:t>Involvement</a:t>
            </a:r>
            <a:r>
              <a:rPr lang="nl-NL" altLang="nl-NL" dirty="0" smtClean="0">
                <a:cs typeface="Arial" charset="0"/>
              </a:rPr>
              <a:t>  | EPSO Stockholm</a:t>
            </a:r>
          </a:p>
          <a:p>
            <a:r>
              <a:rPr lang="nl-NL" altLang="nl-NL" dirty="0" smtClean="0">
                <a:cs typeface="Arial" charset="0"/>
              </a:rPr>
              <a:t>28-30 September 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Patient involvement in supervisory practice in the Netherlands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 dirty="0" smtClean="0"/>
          </a:p>
          <a:p>
            <a:endParaRPr lang="en-US" altLang="nl-NL" dirty="0" smtClean="0"/>
          </a:p>
          <a:p>
            <a:endParaRPr lang="en-US" altLang="nl-NL" dirty="0" smtClean="0"/>
          </a:p>
          <a:p>
            <a:endParaRPr lang="en-US" altLang="nl-NL" dirty="0" smtClean="0"/>
          </a:p>
          <a:p>
            <a:endParaRPr lang="en-US" altLang="nl-NL" dirty="0" smtClean="0"/>
          </a:p>
          <a:p>
            <a:r>
              <a:rPr lang="en-US" altLang="nl-NL" dirty="0" smtClean="0"/>
              <a:t>Sorien Kleefstra PhD, </a:t>
            </a:r>
          </a:p>
          <a:p>
            <a:r>
              <a:rPr lang="en-US" altLang="nl-NL" dirty="0" smtClean="0"/>
              <a:t>senior advisor Risk Detection and Development, IGZ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10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smtClean="0"/>
              <a:t>Study 2: Conclusions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Hospitals under intensified supervision have lower ratings on ZorgkaartNederland</a:t>
            </a:r>
          </a:p>
          <a:p>
            <a:pPr>
              <a:buFont typeface="Arial" pitchFamily="34" charset="0"/>
              <a:buChar char="•"/>
            </a:pPr>
            <a:endParaRPr lang="en-US" altLang="nl-NL" dirty="0" smtClean="0"/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The scores are independent of period</a:t>
            </a:r>
          </a:p>
          <a:p>
            <a:pPr>
              <a:buFont typeface="Arial" pitchFamily="34" charset="0"/>
              <a:buChar char="•"/>
            </a:pPr>
            <a:endParaRPr lang="en-US" altLang="nl-NL" dirty="0" smtClean="0"/>
          </a:p>
          <a:p>
            <a:pPr>
              <a:buFont typeface="Arial" pitchFamily="34" charset="0"/>
              <a:buChar char="•"/>
            </a:pPr>
            <a:r>
              <a:rPr lang="en-US" altLang="nl-NL" dirty="0" smtClean="0">
                <a:solidFill>
                  <a:srgbClr val="00B0F0"/>
                </a:solidFill>
              </a:rPr>
              <a:t>IGZ identifies the same hospitals at risk as the patients rate as underperformers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11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sz="2400" dirty="0" smtClean="0"/>
              <a:t>ZorgkaartNederland in daily supervision practice: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2011680"/>
            <a:ext cx="8061325" cy="4143058"/>
          </a:xfrm>
        </p:spPr>
        <p:txBody>
          <a:bodyPr/>
          <a:lstStyle/>
          <a:p>
            <a:endParaRPr lang="en-US" altLang="nl-NL" dirty="0" smtClean="0"/>
          </a:p>
        </p:txBody>
      </p:sp>
      <p:pic>
        <p:nvPicPr>
          <p:cNvPr id="6" name="Afbeelding 5" descr="detail ziekenhuizen nieu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41342"/>
            <a:ext cx="8954326" cy="4403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12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smtClean="0"/>
              <a:t>What can inspectors do with signals on ZorgkaartNederland?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2222694"/>
            <a:ext cx="8061325" cy="393204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altLang="nl-NL" dirty="0" smtClean="0"/>
              <a:t>Structural part of the risk detection dashboard</a:t>
            </a:r>
          </a:p>
          <a:p>
            <a:pPr marL="342900" indent="-342900">
              <a:buAutoNum type="arabicPeriod"/>
            </a:pPr>
            <a:r>
              <a:rPr lang="en-US" altLang="nl-NL" dirty="0" smtClean="0"/>
              <a:t>Check signals before visiting </a:t>
            </a:r>
          </a:p>
          <a:p>
            <a:pPr marL="342900" indent="-342900">
              <a:buAutoNum type="arabicPeriod"/>
            </a:pPr>
            <a:r>
              <a:rPr lang="en-US" altLang="nl-NL" dirty="0" smtClean="0"/>
              <a:t>Not more than a signal </a:t>
            </a:r>
          </a:p>
          <a:p>
            <a:pPr marL="342900" indent="-342900">
              <a:buAutoNum type="arabicPeriod"/>
            </a:pPr>
            <a:r>
              <a:rPr lang="en-US" altLang="nl-NL" dirty="0" smtClean="0"/>
              <a:t>Subject in annual or unannounced visits</a:t>
            </a:r>
          </a:p>
          <a:p>
            <a:pPr marL="342900" indent="-342900">
              <a:buAutoNum type="arabicPeriod"/>
            </a:pPr>
            <a:r>
              <a:rPr lang="en-US" altLang="nl-NL" dirty="0" smtClean="0"/>
              <a:t>List of priority visits</a:t>
            </a:r>
          </a:p>
          <a:p>
            <a:pPr marL="342900" indent="-342900">
              <a:buAutoNum type="arabicPeriod"/>
            </a:pPr>
            <a:r>
              <a:rPr lang="en-US" altLang="nl-NL" dirty="0" smtClean="0"/>
              <a:t>Contextual information</a:t>
            </a:r>
          </a:p>
          <a:p>
            <a:pPr marL="342900" indent="-342900">
              <a:buAutoNum type="arabicPeriod"/>
            </a:pPr>
            <a:endParaRPr lang="en-US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13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smtClean="0"/>
              <a:t>Literature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r>
              <a:rPr lang="en-US" altLang="nl-NL" sz="1400" dirty="0" err="1" smtClean="0"/>
              <a:t>Verhoef</a:t>
            </a:r>
            <a:r>
              <a:rPr lang="en-US" altLang="nl-NL" sz="1400" dirty="0" smtClean="0"/>
              <a:t> LM, TH van de Belt, JLPG </a:t>
            </a:r>
            <a:r>
              <a:rPr lang="en-US" altLang="nl-NL" sz="1400" dirty="0" err="1" smtClean="0"/>
              <a:t>Engelen</a:t>
            </a:r>
            <a:r>
              <a:rPr lang="en-US" altLang="nl-NL" sz="1400" dirty="0" smtClean="0"/>
              <a:t>, L </a:t>
            </a:r>
            <a:r>
              <a:rPr lang="en-US" altLang="nl-NL" sz="1400" dirty="0" err="1" smtClean="0"/>
              <a:t>Schoonhoven</a:t>
            </a:r>
            <a:r>
              <a:rPr lang="en-US" altLang="nl-NL" sz="1400" dirty="0" smtClean="0"/>
              <a:t>, RB Kool. </a:t>
            </a:r>
            <a:r>
              <a:rPr lang="en-US" altLang="nl-NL" sz="1400" b="1" dirty="0" smtClean="0"/>
              <a:t>Social media and rating sites as tools to understanding quality of care: a scoping review.</a:t>
            </a:r>
            <a:r>
              <a:rPr lang="en-US" altLang="nl-NL" sz="1400" i="1" dirty="0" smtClean="0"/>
              <a:t> Journal of Medical Internet Research (2014);16(2):e56</a:t>
            </a:r>
          </a:p>
          <a:p>
            <a:endParaRPr lang="en-US" altLang="nl-NL" sz="1400" dirty="0" smtClean="0"/>
          </a:p>
          <a:p>
            <a:r>
              <a:rPr lang="en-US" altLang="nl-NL" sz="1400" dirty="0" smtClean="0"/>
              <a:t>Van de Belt TH, JLPG </a:t>
            </a:r>
            <a:r>
              <a:rPr lang="en-US" altLang="nl-NL" sz="1400" dirty="0" err="1" smtClean="0"/>
              <a:t>Engelen</a:t>
            </a:r>
            <a:r>
              <a:rPr lang="en-US" altLang="nl-NL" sz="1400" dirty="0" smtClean="0"/>
              <a:t>, LM </a:t>
            </a:r>
            <a:r>
              <a:rPr lang="en-US" altLang="nl-NL" sz="1400" dirty="0" err="1" smtClean="0"/>
              <a:t>Verhoef</a:t>
            </a:r>
            <a:r>
              <a:rPr lang="en-US" altLang="nl-NL" sz="1400" dirty="0" smtClean="0"/>
              <a:t>, MJA van der Weide, L </a:t>
            </a:r>
            <a:r>
              <a:rPr lang="en-US" altLang="nl-NL" sz="1400" dirty="0" err="1" smtClean="0"/>
              <a:t>Schoonhoven</a:t>
            </a:r>
            <a:r>
              <a:rPr lang="en-US" altLang="nl-NL" sz="1400" dirty="0" smtClean="0"/>
              <a:t>, RB Kool. </a:t>
            </a:r>
            <a:r>
              <a:rPr lang="en-US" altLang="nl-NL" sz="1400" b="1" dirty="0" smtClean="0"/>
              <a:t>Using patient experiences on Dutch social media to supervise health care services: exploratory study.</a:t>
            </a:r>
            <a:r>
              <a:rPr lang="en-US" altLang="nl-NL" sz="1400" dirty="0" smtClean="0"/>
              <a:t> </a:t>
            </a:r>
            <a:r>
              <a:rPr lang="en-US" altLang="nl-NL" sz="1400" i="1" dirty="0" smtClean="0"/>
              <a:t>Journal of Medical Internet Research (2015);17(1):e7</a:t>
            </a:r>
          </a:p>
          <a:p>
            <a:endParaRPr lang="en-US" altLang="nl-NL" sz="1400" dirty="0" smtClean="0"/>
          </a:p>
          <a:p>
            <a:r>
              <a:rPr lang="en-US" altLang="nl-NL" sz="1400" dirty="0" smtClean="0"/>
              <a:t>Kleefstra SM, LC Zandbelt, I Borghans, JCJM de Haes, RB Kool. </a:t>
            </a:r>
            <a:r>
              <a:rPr lang="en-US" altLang="nl-NL" sz="1400" b="1" dirty="0" smtClean="0"/>
              <a:t>Investigating the potential contribution of patient rating sites to hospital supervision: exploratory results from an interview study in the Netherlands.</a:t>
            </a:r>
            <a:r>
              <a:rPr lang="en-US" altLang="nl-NL" sz="1400" dirty="0" smtClean="0"/>
              <a:t> </a:t>
            </a:r>
            <a:r>
              <a:rPr lang="en-US" altLang="nl-NL" sz="1400" i="1" dirty="0" smtClean="0"/>
              <a:t>Journal of Medical Internet Research (2016);18(7):e201</a:t>
            </a:r>
          </a:p>
          <a:p>
            <a:endParaRPr lang="en-US" altLang="nl-NL" sz="1400" dirty="0" smtClean="0"/>
          </a:p>
          <a:p>
            <a:r>
              <a:rPr lang="en-US" altLang="nl-NL" sz="1400" dirty="0" smtClean="0"/>
              <a:t>Kool RB, SM Kleefstra, I Borghans, F Atsma, TH van de Belt. J</a:t>
            </a:r>
            <a:r>
              <a:rPr lang="en-US" altLang="nl-NL" sz="1400" b="1" i="1" dirty="0" smtClean="0"/>
              <a:t> Influence of intensified supervision by health care inspectorates on online patient ratings of hospitals: a multilevel study of more than 43,000 online ratings. </a:t>
            </a:r>
            <a:r>
              <a:rPr lang="en-US" altLang="nl-NL" sz="1400" i="1" dirty="0" smtClean="0"/>
              <a:t>Journal of Medical Internet Research (2016);18(7):e198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14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smtClean="0"/>
              <a:t>Questions and discussion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endParaRPr lang="en-US" altLang="nl-NL" dirty="0" smtClean="0"/>
          </a:p>
          <a:p>
            <a:endParaRPr lang="en-US" altLang="nl-NL" dirty="0" smtClean="0"/>
          </a:p>
          <a:p>
            <a:endParaRPr lang="en-US" altLang="nl-NL" dirty="0" smtClean="0"/>
          </a:p>
          <a:p>
            <a:endParaRPr lang="en-US" altLang="nl-NL" dirty="0" smtClean="0"/>
          </a:p>
          <a:p>
            <a:endParaRPr lang="en-US" altLang="nl-NL" dirty="0" smtClean="0"/>
          </a:p>
          <a:p>
            <a:endParaRPr lang="en-US" altLang="nl-NL" dirty="0" smtClean="0"/>
          </a:p>
          <a:p>
            <a:r>
              <a:rPr lang="en-US" altLang="nl-NL" dirty="0" smtClean="0"/>
              <a:t>Sorien Kleefstra PhD</a:t>
            </a:r>
          </a:p>
          <a:p>
            <a:r>
              <a:rPr lang="en-US" altLang="nl-NL" dirty="0" smtClean="0"/>
              <a:t>Dutch health care inspectorate</a:t>
            </a:r>
          </a:p>
          <a:p>
            <a:r>
              <a:rPr lang="en-US" altLang="nl-NL" dirty="0" smtClean="0"/>
              <a:t>Sm.kleefstra@igz.nl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2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smtClean="0"/>
              <a:t>Patient Involvement in Dutch supervision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altLang="nl-NL" dirty="0" smtClean="0"/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Incident-based supervision: calamities reported by citizens</a:t>
            </a:r>
          </a:p>
          <a:p>
            <a:pPr>
              <a:buFont typeface="Arial" pitchFamily="34" charset="0"/>
              <a:buChar char="•"/>
            </a:pPr>
            <a:endParaRPr lang="en-US" altLang="nl-NL" dirty="0" smtClean="0"/>
          </a:p>
          <a:p>
            <a:pPr>
              <a:buFont typeface="Arial" pitchFamily="34" charset="0"/>
              <a:buChar char="•"/>
            </a:pPr>
            <a:r>
              <a:rPr lang="en-US" altLang="nl-NL" dirty="0" smtClean="0">
                <a:solidFill>
                  <a:srgbClr val="00B0F0"/>
                </a:solidFill>
              </a:rPr>
              <a:t>Risk-based supervision: patient rating site ZorgkaartNederland</a:t>
            </a:r>
          </a:p>
          <a:p>
            <a:pPr>
              <a:buFont typeface="Arial" pitchFamily="34" charset="0"/>
              <a:buChar char="•"/>
            </a:pPr>
            <a:endParaRPr lang="en-US" altLang="nl-NL" dirty="0" smtClean="0"/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National Reporting Centre for Health care Complaints (LMZ)</a:t>
            </a:r>
          </a:p>
          <a:p>
            <a:pPr>
              <a:buFont typeface="Arial" pitchFamily="34" charset="0"/>
              <a:buChar char="•"/>
            </a:pPr>
            <a:endParaRPr lang="en-US" altLang="nl-NL" dirty="0" smtClean="0"/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Inspection practice: SOFI-method for elderly clients with dementia, mystery guests, layman inspectors (pilot) </a:t>
            </a:r>
          </a:p>
          <a:p>
            <a:pPr>
              <a:buFont typeface="Arial" pitchFamily="34" charset="0"/>
              <a:buChar char="•"/>
            </a:pPr>
            <a:endParaRPr lang="en-US" altLang="nl-NL" dirty="0" smtClean="0"/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Interview with clients or family during visit, especially in care sector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3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smtClean="0"/>
              <a:t>Risk-based supervision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r>
              <a:rPr lang="en-US" altLang="nl-NL" dirty="0" smtClean="0"/>
              <a:t>Until recently based on: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Calamities from incident-based supervision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Quality indicators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Financial and organizational information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Topics from thematic research </a:t>
            </a:r>
          </a:p>
          <a:p>
            <a:pPr>
              <a:buFont typeface="Arial" pitchFamily="34" charset="0"/>
              <a:buChar char="•"/>
            </a:pPr>
            <a:endParaRPr lang="en-US" altLang="nl-NL" dirty="0" smtClean="0"/>
          </a:p>
          <a:p>
            <a:r>
              <a:rPr lang="en-US" altLang="nl-NL" dirty="0" smtClean="0"/>
              <a:t>However: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Information merely not up to date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No patient involvement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Not all organizations can be visited (priority missing)</a:t>
            </a:r>
          </a:p>
          <a:p>
            <a:pPr>
              <a:buFont typeface="Arial" pitchFamily="34" charset="0"/>
              <a:buChar char="•"/>
            </a:pPr>
            <a:endParaRPr lang="en-US" altLang="nl-NL" dirty="0" smtClean="0"/>
          </a:p>
          <a:p>
            <a:r>
              <a:rPr lang="en-US" altLang="nl-NL" dirty="0" smtClean="0">
                <a:solidFill>
                  <a:srgbClr val="00B0F0"/>
                </a:solidFill>
              </a:rPr>
              <a:t>Can information on social media add to daily supervision? And if so,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4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smtClean="0"/>
              <a:t>Research on social media: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endParaRPr lang="en-US" altLang="nl-NL" dirty="0" smtClean="0"/>
          </a:p>
          <a:p>
            <a:endParaRPr lang="en-US" altLang="nl-NL" dirty="0" smtClean="0"/>
          </a:p>
          <a:p>
            <a:endParaRPr lang="en-US" altLang="nl-NL" dirty="0" smtClean="0"/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Information on social media often related to quality outcome measures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Social media can be of additional value to daily supervision, especially next to ‘objective’ quality information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>
                <a:solidFill>
                  <a:srgbClr val="00B0F0"/>
                </a:solidFill>
              </a:rPr>
              <a:t>Patient rating site ZorgkaartNederland is the most relevant source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More suitable for risk-based than for incident-based supervision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Learn from other inspectorates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More research is needed on specific social media (Twitter, Facebook)</a:t>
            </a:r>
          </a:p>
        </p:txBody>
      </p:sp>
      <p:pic>
        <p:nvPicPr>
          <p:cNvPr id="6" name="Tijdelijke aanduiding voor inhoud 5" descr="Schermafbeelding 2015-11-03 om 11.08.5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6958"/>
          <a:stretch>
            <a:fillRect/>
          </a:stretch>
        </p:blipFill>
        <p:spPr>
          <a:xfrm>
            <a:off x="4793732" y="188640"/>
            <a:ext cx="4186574" cy="1977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5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smtClean="0"/>
              <a:t>Patient rating site ZorgkaartNederland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endParaRPr lang="en-US" altLang="nl-NL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844824"/>
            <a:ext cx="7090092" cy="4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6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smtClean="0"/>
              <a:t>ZorgkaartNederland: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PRS of the Dutch Patient Federation, since 2008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Ratings and reviews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800,000 visitors per month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9,000 new reviews per month, more than 300,000 reviews in total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Editorial office 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Check on IP-addresses, names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Only explanatory, constructive reviews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Subject of studies</a:t>
            </a:r>
          </a:p>
          <a:p>
            <a:pPr>
              <a:buFont typeface="Arial" pitchFamily="34" charset="0"/>
              <a:buChar char="•"/>
            </a:pPr>
            <a:endParaRPr lang="en-US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7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23888"/>
            <a:ext cx="8200512" cy="1097281"/>
          </a:xfrm>
        </p:spPr>
        <p:txBody>
          <a:bodyPr/>
          <a:lstStyle/>
          <a:p>
            <a:r>
              <a:rPr lang="en-US" altLang="nl-NL" dirty="0" smtClean="0"/>
              <a:t>Study 1: exploratory interview study of the potential contribution of ZorgkaartNederland to daily hospital supervision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2461846"/>
            <a:ext cx="8608474" cy="3692892"/>
          </a:xfrm>
        </p:spPr>
        <p:txBody>
          <a:bodyPr/>
          <a:lstStyle/>
          <a:p>
            <a:r>
              <a:rPr lang="en-US" altLang="nl-NL" dirty="0" smtClean="0"/>
              <a:t>Method: 10 hospital inspectors, 10 selected known hospitals, texts of all reviews &lt;6.5</a:t>
            </a:r>
          </a:p>
          <a:p>
            <a:endParaRPr lang="en-US" altLang="nl-NL" dirty="0" smtClean="0"/>
          </a:p>
          <a:p>
            <a:r>
              <a:rPr lang="en-US" altLang="nl-NL" b="1" dirty="0" smtClean="0"/>
              <a:t>First interview round: </a:t>
            </a:r>
          </a:p>
          <a:p>
            <a:r>
              <a:rPr lang="en-US" altLang="nl-NL" dirty="0" smtClean="0"/>
              <a:t>Do hospital inspectors already use patient experiences on PRS in their daily supervision, and in what way?</a:t>
            </a:r>
          </a:p>
          <a:p>
            <a:r>
              <a:rPr lang="en-US" altLang="nl-NL" dirty="0" smtClean="0"/>
              <a:t>Do inspectors expect patient experiences reported on PRS, to contribute to their estimation of risk?</a:t>
            </a:r>
          </a:p>
          <a:p>
            <a:r>
              <a:rPr lang="en-US" altLang="nl-NL" b="1" dirty="0" smtClean="0"/>
              <a:t>Second interview round:</a:t>
            </a:r>
          </a:p>
          <a:p>
            <a:r>
              <a:rPr lang="en-US" altLang="nl-NL" dirty="0" smtClean="0"/>
              <a:t>Does presenting, actively, patient reviews reported on ZorgkaartNederland alert inspectors in their estimation of risks to patient safety? </a:t>
            </a:r>
          </a:p>
          <a:p>
            <a:endParaRPr lang="en-US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8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smtClean="0"/>
              <a:t>Study 1. Conclusions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nl-NL" dirty="0" smtClean="0">
                <a:solidFill>
                  <a:schemeClr val="tx1"/>
                </a:solidFill>
              </a:rPr>
              <a:t>23 % relevant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Background information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Overall view of a hospital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In accordance with inspector’s knowledge of / experience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Supportive information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>
                <a:solidFill>
                  <a:srgbClr val="00B0F0"/>
                </a:solidFill>
              </a:rPr>
              <a:t>Relevant: major safety problems, such as medication errors, serious incidents, severe consequences or damage, malfunctioning departments or professionals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Verified by clinical indicators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Negative reviews increases usability</a:t>
            </a:r>
          </a:p>
          <a:p>
            <a:pPr>
              <a:buFont typeface="Arial" pitchFamily="34" charset="0"/>
              <a:buChar char="•"/>
            </a:pPr>
            <a:r>
              <a:rPr lang="en-US" altLang="nl-NL" dirty="0" smtClean="0"/>
              <a:t>Annual interviews or unannounced visits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Titel"/>
          <p:cNvSpPr>
            <a:spLocks noGrp="1" noChangeArrowheads="1"/>
          </p:cNvSpPr>
          <p:nvPr>
            <p:ph type="dt" sz="quarter" idx="10"/>
          </p:nvPr>
        </p:nvSpPr>
        <p:spPr>
          <a:xfrm>
            <a:off x="4192172" y="6485206"/>
            <a:ext cx="4447003" cy="283894"/>
          </a:xfrm>
          <a:noFill/>
        </p:spPr>
        <p:txBody>
          <a:bodyPr/>
          <a:lstStyle/>
          <a:p>
            <a:r>
              <a:rPr lang="nl-NL" altLang="nl-NL" dirty="0" err="1" smtClean="0">
                <a:cs typeface="Arial" charset="0"/>
              </a:rPr>
              <a:t>Patient</a:t>
            </a:r>
            <a:r>
              <a:rPr lang="nl-NL" altLang="nl-NL" dirty="0" smtClean="0">
                <a:cs typeface="Arial" charset="0"/>
              </a:rPr>
              <a:t> </a:t>
            </a:r>
            <a:r>
              <a:rPr lang="nl-NL" altLang="nl-NL" dirty="0" err="1">
                <a:cs typeface="Arial" charset="0"/>
              </a:rPr>
              <a:t>Involvement</a:t>
            </a:r>
            <a:r>
              <a:rPr lang="nl-NL" altLang="nl-NL" dirty="0">
                <a:cs typeface="Arial" charset="0"/>
              </a:rPr>
              <a:t>  | EPSO Stockholm 28-30 September </a:t>
            </a:r>
            <a:r>
              <a:rPr lang="nl-NL" altLang="nl-NL" dirty="0" smtClean="0">
                <a:cs typeface="Arial" charset="0"/>
              </a:rPr>
              <a:t>2016</a:t>
            </a:r>
            <a:endParaRPr lang="nl-NL" altLang="nl-NL" dirty="0">
              <a:cs typeface="Arial" charset="0"/>
            </a:endParaRPr>
          </a:p>
        </p:txBody>
      </p:sp>
      <p:sp>
        <p:nvSpPr>
          <p:cNvPr id="7171" name="shpBeeldmerk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BCD538-E2ED-41FB-9941-FC9CA6641EB2}" type="slidenum">
              <a:rPr lang="nl-NL" altLang="nl-NL"/>
              <a:pPr/>
              <a:t>9</a:t>
            </a:fld>
            <a:endParaRPr lang="nl-NL" alt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smtClean="0"/>
              <a:t>Study 2: influence of intensified supervision on hospital ratings on ZorgkaartNederland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2222694"/>
            <a:ext cx="8061325" cy="3932043"/>
          </a:xfrm>
        </p:spPr>
        <p:txBody>
          <a:bodyPr/>
          <a:lstStyle/>
          <a:p>
            <a:r>
              <a:rPr lang="en-US" altLang="nl-NL" dirty="0" smtClean="0"/>
              <a:t>Aim: to which extent is intensified supervision of hospitals associated with online hospital patient ratings on ZorgkaartNederland?</a:t>
            </a:r>
          </a:p>
          <a:p>
            <a:endParaRPr lang="en-US" altLang="nl-NL" dirty="0" smtClean="0"/>
          </a:p>
          <a:p>
            <a:r>
              <a:rPr lang="en-US" altLang="nl-NL" dirty="0" smtClean="0"/>
              <a:t>Method: multilevel study of more than 43,000 hospital ratings of 7 hospitals under intensified supervision compared to 28 control group hospitals in time (2010-2015)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IGZ-huisstijl Engelse versie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Standaard Engelse presentat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tandaard Engelse presentatie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Engelse presentatie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Engelse presentatie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e IGZ-huisstijl Engelse versie [Compatibiliteitsmodus]" id="{4A624A3D-95B8-42A8-B83B-BC85487C4BD7}" vid="{C4B7E416-4E23-474C-ADEC-5C7EF3350207}"/>
    </a:ext>
  </a:extLst>
</a:theme>
</file>

<file path=ppt/theme/theme2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1_2 kolommen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e IGZ-huisstijl Engelse versie [Compatibiliteitsmodus]" id="{4A624A3D-95B8-42A8-B83B-BC85487C4BD7}" vid="{7CB9A611-E1AE-46A7-85D9-FA27F46FC955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IGZ-huisstijl Engelse versie</Template>
  <TotalTime>337</TotalTime>
  <Words>887</Words>
  <Application>Microsoft Office PowerPoint</Application>
  <PresentationFormat>Diavoorstelling (4:3)</PresentationFormat>
  <Paragraphs>142</Paragraphs>
  <Slides>14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Presentatie IGZ-huisstijl Engelse versie</vt:lpstr>
      <vt:lpstr>1_Standaardontwerp</vt:lpstr>
      <vt:lpstr>Patient involvement in supervisory practice in the Netherlands</vt:lpstr>
      <vt:lpstr>Patient Involvement in Dutch supervision</vt:lpstr>
      <vt:lpstr>Risk-based supervision</vt:lpstr>
      <vt:lpstr>Research on social media:</vt:lpstr>
      <vt:lpstr>Patient rating site ZorgkaartNederland</vt:lpstr>
      <vt:lpstr>ZorgkaartNederland:</vt:lpstr>
      <vt:lpstr>Study 1: exploratory interview study of the potential contribution of ZorgkaartNederland to daily hospital supervision</vt:lpstr>
      <vt:lpstr>Study 1. Conclusions</vt:lpstr>
      <vt:lpstr>Study 2: influence of intensified supervision on hospital ratings on ZorgkaartNederland</vt:lpstr>
      <vt:lpstr>Study 2: Conclusions</vt:lpstr>
      <vt:lpstr>ZorgkaartNederland in daily supervision practice:</vt:lpstr>
      <vt:lpstr>What can inspectors do with signals on ZorgkaartNederland?</vt:lpstr>
      <vt:lpstr>Literature</vt:lpstr>
      <vt:lpstr>Questions and discussion</vt:lpstr>
    </vt:vector>
  </TitlesOfParts>
  <Company>Rijksoverheid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CORDEWENER</dc:creator>
  <cp:lastModifiedBy>Mari Murel</cp:lastModifiedBy>
  <cp:revision>58</cp:revision>
  <dcterms:created xsi:type="dcterms:W3CDTF">2016-01-29T09:42:19Z</dcterms:created>
  <dcterms:modified xsi:type="dcterms:W3CDTF">2016-09-26T08:33:17Z</dcterms:modified>
</cp:coreProperties>
</file>