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713" r:id="rId2"/>
  </p:sldMasterIdLst>
  <p:notesMasterIdLst>
    <p:notesMasterId r:id="rId9"/>
  </p:notesMasterIdLst>
  <p:handoutMasterIdLst>
    <p:handoutMasterId r:id="rId10"/>
  </p:handoutMasterIdLst>
  <p:sldIdLst>
    <p:sldId id="338" r:id="rId3"/>
    <p:sldId id="332" r:id="rId4"/>
    <p:sldId id="343" r:id="rId5"/>
    <p:sldId id="344" r:id="rId6"/>
    <p:sldId id="336" r:id="rId7"/>
    <p:sldId id="339" r:id="rId8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974">
          <p15:clr>
            <a:srgbClr val="A4A3A4"/>
          </p15:clr>
        </p15:guide>
        <p15:guide id="2" pos="884">
          <p15:clr>
            <a:srgbClr val="A4A3A4"/>
          </p15:clr>
        </p15:guide>
        <p15:guide id="3" pos="501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99"/>
    <a:srgbClr val="006666"/>
    <a:srgbClr val="1B5963"/>
    <a:srgbClr val="E66E14"/>
    <a:srgbClr val="333F48"/>
    <a:srgbClr val="DAEDED"/>
    <a:srgbClr val="B1E4E3"/>
    <a:srgbClr val="E2E2E3"/>
    <a:srgbClr val="4C58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Mörkt format 2 - Dekorfärg 3/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Ljust format 1 - Dekorfär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just format 1 - Dekorfär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525" autoAdjust="0"/>
    <p:restoredTop sz="66223" autoAdjust="0"/>
  </p:normalViewPr>
  <p:slideViewPr>
    <p:cSldViewPr>
      <p:cViewPr>
        <p:scale>
          <a:sx n="81" d="100"/>
          <a:sy n="81" d="100"/>
        </p:scale>
        <p:origin x="-726" y="582"/>
      </p:cViewPr>
      <p:guideLst>
        <p:guide orient="horz" pos="3974"/>
        <p:guide pos="884"/>
        <p:guide pos="50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93705-6AC9-4F47-A38D-C176BEF0FF98}" type="datetimeFigureOut">
              <a:rPr lang="sv-SE" smtClean="0"/>
              <a:t>2016-09-27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AF604-D536-469F-B7C3-91FC69FA957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0478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7F5C0-C19A-4D14-8F90-76400BA7C92A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70AE6-921F-4F10-8E4C-98E99B56F4C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11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0AE6-921F-4F10-8E4C-98E99B56F4C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662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sv-SE" baseline="0" dirty="0"/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0AE6-921F-4F10-8E4C-98E99B56F4C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457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206B3-83CB-4B1F-8495-E619317C1FA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104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0AE6-921F-4F10-8E4C-98E99B56F4C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17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0AE6-921F-4F10-8E4C-98E99B56F4C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439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CMYK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2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187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Bård_Botten_RGB.em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39"/>
          <a:stretch/>
        </p:blipFill>
        <p:spPr>
          <a:xfrm>
            <a:off x="0" y="6481086"/>
            <a:ext cx="9144000" cy="376914"/>
          </a:xfrm>
          <a:prstGeom prst="rect">
            <a:avLst/>
          </a:prstGeom>
        </p:spPr>
      </p:pic>
      <p:pic>
        <p:nvPicPr>
          <p:cNvPr id="6" name="Bildobjekt 5" descr="IVO_CMYK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517232"/>
            <a:ext cx="2279461" cy="6637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Blågrö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IVO_VI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65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ljus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SVAR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85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gr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SVAR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38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2016000" cy="569166"/>
          </a:xfrm>
          <a:prstGeom prst="rect">
            <a:avLst/>
          </a:prstGeom>
        </p:spPr>
      </p:pic>
      <p:sp>
        <p:nvSpPr>
          <p:cNvPr id="7" name="Platshållare för text 6"/>
          <p:cNvSpPr>
            <a:spLocks noGrp="1"/>
          </p:cNvSpPr>
          <p:nvPr>
            <p:ph type="body" sz="quarter" idx="10" hasCustomPrompt="1"/>
          </p:nvPr>
        </p:nvSpPr>
        <p:spPr>
          <a:xfrm>
            <a:off x="971600" y="1628800"/>
            <a:ext cx="7128792" cy="719658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/>
          </p:nvPr>
        </p:nvSpPr>
        <p:spPr>
          <a:xfrm>
            <a:off x="971600" y="2492896"/>
            <a:ext cx="7128792" cy="3168352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sz="2000">
                <a:latin typeface="Arial" pitchFamily="34" charset="0"/>
                <a:cs typeface="Arial" pitchFamily="34" charset="0"/>
              </a:defRPr>
            </a:lvl1pPr>
            <a:lvl2pPr marL="625475" marR="0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/>
            </a:lvl2pPr>
            <a:lvl3pPr marL="920750" marR="0" indent="-2936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lvl3pPr>
            <a:lvl4pPr marL="1211263" marR="0" indent="-290513" algn="l" defTabSz="1339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lvl4pPr>
            <a:lvl5pPr marL="1443038" marR="0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Klicka här för att ändra format på bakgrundstexten</a:t>
            </a:r>
          </a:p>
          <a:p>
            <a:pPr marL="625475" marR="0" lvl="1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två</a:t>
            </a:r>
          </a:p>
          <a:p>
            <a:pPr marL="920750" marR="0" lvl="2" indent="-2936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tre</a:t>
            </a:r>
          </a:p>
          <a:p>
            <a:pPr marL="1211263" marR="0" lvl="3" indent="-290513" algn="l" defTabSz="1339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fyra</a:t>
            </a:r>
          </a:p>
          <a:p>
            <a:pPr marL="1443038" marR="0" lvl="4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fem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5549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81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Blågrö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539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ljus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69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gr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9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8501650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mörkgrå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353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sidn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5661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prstClr val="white"/>
              </a:solidFill>
            </a:endParaRP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4304945" y="2574596"/>
            <a:ext cx="5580112" cy="647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50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Skriv antal sidor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645024"/>
            <a:ext cx="8686800" cy="1728192"/>
          </a:xfrm>
        </p:spPr>
        <p:txBody>
          <a:bodyPr lIns="0" tIns="0" rIns="0" bIns="0"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4" name="Platshållare för text 8"/>
          <p:cNvSpPr>
            <a:spLocks noGrp="1"/>
          </p:cNvSpPr>
          <p:nvPr>
            <p:ph type="body" sz="quarter" idx="18"/>
          </p:nvPr>
        </p:nvSpPr>
        <p:spPr>
          <a:xfrm>
            <a:off x="-252536" y="-243408"/>
            <a:ext cx="3825073" cy="590465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FontTx/>
              <a:buNone/>
              <a:defRPr sz="28000" b="0" spc="-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ruta 2"/>
          <p:cNvSpPr txBox="1"/>
          <p:nvPr userDrawn="1"/>
        </p:nvSpPr>
        <p:spPr>
          <a:xfrm>
            <a:off x="3627267" y="-171400"/>
            <a:ext cx="118173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0" b="1" dirty="0">
                <a:solidFill>
                  <a:prstClr val="white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26586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grundsbil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bild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/>
          <p:cNvSpPr/>
          <p:nvPr userDrawn="1"/>
        </p:nvSpPr>
        <p:spPr>
          <a:xfrm>
            <a:off x="7956376" y="0"/>
            <a:ext cx="11876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0000" y="2412000"/>
            <a:ext cx="4032000" cy="113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6640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485800"/>
            <a:ext cx="4114800" cy="1359024"/>
          </a:xfrm>
        </p:spPr>
        <p:txBody>
          <a:bodyPr lIns="0" tIns="0" rIns="0" bIns="0" anchor="t" anchorCtr="0">
            <a:noAutofit/>
          </a:bodyPr>
          <a:lstStyle>
            <a:lvl1pPr algn="l">
              <a:defRPr sz="30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3" y="476250"/>
            <a:ext cx="4032250" cy="5905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4"/>
          </p:nvPr>
        </p:nvSpPr>
        <p:spPr>
          <a:xfrm>
            <a:off x="4572000" y="2134800"/>
            <a:ext cx="4114800" cy="424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46708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2373402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1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0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462074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485800"/>
            <a:ext cx="4114800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0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3" y="476250"/>
            <a:ext cx="4032250" cy="28844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bild 9"/>
          <p:cNvSpPr>
            <a:spLocks noGrp="1"/>
          </p:cNvSpPr>
          <p:nvPr>
            <p:ph type="pic" sz="quarter" idx="14"/>
          </p:nvPr>
        </p:nvSpPr>
        <p:spPr>
          <a:xfrm>
            <a:off x="468313" y="3500840"/>
            <a:ext cx="4032250" cy="28844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5"/>
          </p:nvPr>
        </p:nvSpPr>
        <p:spPr>
          <a:xfrm>
            <a:off x="4572000" y="1602000"/>
            <a:ext cx="4114800" cy="478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086052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485800"/>
            <a:ext cx="4114800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0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3" y="476250"/>
            <a:ext cx="1944000" cy="28844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bild 9"/>
          <p:cNvSpPr>
            <a:spLocks noGrp="1"/>
          </p:cNvSpPr>
          <p:nvPr>
            <p:ph type="pic" sz="quarter" idx="14"/>
          </p:nvPr>
        </p:nvSpPr>
        <p:spPr>
          <a:xfrm>
            <a:off x="468313" y="3500840"/>
            <a:ext cx="1944000" cy="28844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9"/>
          <p:cNvSpPr>
            <a:spLocks noGrp="1"/>
          </p:cNvSpPr>
          <p:nvPr>
            <p:ph type="pic" sz="quarter" idx="15"/>
          </p:nvPr>
        </p:nvSpPr>
        <p:spPr>
          <a:xfrm>
            <a:off x="2555776" y="476250"/>
            <a:ext cx="1944000" cy="28844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bild 9"/>
          <p:cNvSpPr>
            <a:spLocks noGrp="1"/>
          </p:cNvSpPr>
          <p:nvPr>
            <p:ph type="pic" sz="quarter" idx="16"/>
          </p:nvPr>
        </p:nvSpPr>
        <p:spPr>
          <a:xfrm>
            <a:off x="2555776" y="3500840"/>
            <a:ext cx="1944000" cy="28844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7"/>
          </p:nvPr>
        </p:nvSpPr>
        <p:spPr>
          <a:xfrm>
            <a:off x="4572000" y="1602000"/>
            <a:ext cx="4114800" cy="478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359791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382400" y="1989138"/>
            <a:ext cx="7365600" cy="4525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21850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a 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873168"/>
          </a:xfrm>
        </p:spPr>
        <p:txBody>
          <a:bodyPr/>
          <a:lstStyle>
            <a:lvl1pPr>
              <a:defRPr sz="50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0" y="1196752"/>
            <a:ext cx="9144000" cy="568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0" hasCustomPrompt="1"/>
          </p:nvPr>
        </p:nvSpPr>
        <p:spPr>
          <a:xfrm>
            <a:off x="1403350" y="1773238"/>
            <a:ext cx="2520578" cy="1079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 baseline="0">
                <a:solidFill>
                  <a:schemeClr val="bg1"/>
                </a:solidFill>
              </a:defRPr>
            </a:lvl1pPr>
            <a:lvl2pPr>
              <a:defRPr sz="2000"/>
            </a:lvl2pPr>
          </a:lstStyle>
          <a:p>
            <a:pPr lvl="0"/>
            <a:r>
              <a:rPr lang="sv-SE" dirty="0"/>
              <a:t>Skriv namn i fetstil därefter </a:t>
            </a:r>
            <a:r>
              <a:rPr lang="sv-SE" dirty="0" err="1"/>
              <a:t>telefonnr</a:t>
            </a:r>
            <a:r>
              <a:rPr lang="sv-SE" dirty="0"/>
              <a:t> och e-postadress</a:t>
            </a:r>
          </a:p>
        </p:txBody>
      </p:sp>
      <p:sp>
        <p:nvSpPr>
          <p:cNvPr id="8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03648" y="3141588"/>
            <a:ext cx="2520578" cy="1079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</a:defRPr>
            </a:lvl1pPr>
            <a:lvl2pPr>
              <a:defRPr sz="2000"/>
            </a:lvl2pPr>
          </a:lstStyle>
          <a:p>
            <a:pPr lvl="0"/>
            <a:r>
              <a:rPr lang="sv-SE" dirty="0"/>
              <a:t>Skriv namn i fetstil därefter </a:t>
            </a:r>
            <a:r>
              <a:rPr lang="sv-SE" dirty="0" err="1"/>
              <a:t>telefonnr</a:t>
            </a:r>
            <a:r>
              <a:rPr lang="sv-SE" dirty="0"/>
              <a:t> och e-postadress</a:t>
            </a:r>
          </a:p>
        </p:txBody>
      </p:sp>
      <p:sp>
        <p:nvSpPr>
          <p:cNvPr id="9" name="Platshållare för text 6"/>
          <p:cNvSpPr>
            <a:spLocks noGrp="1"/>
          </p:cNvSpPr>
          <p:nvPr>
            <p:ph type="body" sz="quarter" idx="12" hasCustomPrompt="1"/>
          </p:nvPr>
        </p:nvSpPr>
        <p:spPr>
          <a:xfrm>
            <a:off x="4427984" y="3141588"/>
            <a:ext cx="2520578" cy="1079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</a:defRPr>
            </a:lvl1pPr>
            <a:lvl2pPr>
              <a:defRPr sz="2000"/>
            </a:lvl2pPr>
          </a:lstStyle>
          <a:p>
            <a:pPr lvl="0"/>
            <a:r>
              <a:rPr lang="sv-SE" dirty="0"/>
              <a:t>Skriv namn i fetstil därefter </a:t>
            </a:r>
            <a:r>
              <a:rPr lang="sv-SE" dirty="0" err="1"/>
              <a:t>telefonnr</a:t>
            </a:r>
            <a:r>
              <a:rPr lang="sv-SE" dirty="0"/>
              <a:t> och e-postadress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4427984" y="1773238"/>
            <a:ext cx="2520578" cy="1079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</a:defRPr>
            </a:lvl1pPr>
            <a:lvl2pPr>
              <a:defRPr sz="2000"/>
            </a:lvl2pPr>
          </a:lstStyle>
          <a:p>
            <a:pPr lvl="0"/>
            <a:r>
              <a:rPr lang="sv-SE" dirty="0"/>
              <a:t>Skriv namn i fetstil därefter </a:t>
            </a:r>
            <a:r>
              <a:rPr lang="sv-SE" dirty="0" err="1"/>
              <a:t>telefonnr</a:t>
            </a:r>
            <a:r>
              <a:rPr lang="sv-SE" dirty="0"/>
              <a:t> och e-postadress</a:t>
            </a:r>
          </a:p>
        </p:txBody>
      </p:sp>
      <p:pic>
        <p:nvPicPr>
          <p:cNvPr id="14" name="Bildobjekt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0488" y="5973030"/>
            <a:ext cx="2016001" cy="56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17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984415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ande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616" y="1782236"/>
            <a:ext cx="7056784" cy="2582868"/>
          </a:xfrm>
        </p:spPr>
        <p:txBody>
          <a:bodyPr lIns="0" tIns="0" rIns="0" bIns="0" anchor="t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0488" y="5973030"/>
            <a:ext cx="2016000" cy="56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7270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2052472" cy="59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1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5247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pic>
        <p:nvPicPr>
          <p:cNvPr id="4" name="Bildobjekt 3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723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4" name="Bildobjekt 3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53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60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6735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3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344816" cy="87316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04000" y="1990800"/>
            <a:ext cx="7365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 descr="Bård_Botten_RGB.emf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39"/>
          <a:stretch/>
        </p:blipFill>
        <p:spPr>
          <a:xfrm>
            <a:off x="0" y="6481086"/>
            <a:ext cx="9144000" cy="376914"/>
          </a:xfrm>
          <a:prstGeom prst="rect">
            <a:avLst/>
          </a:prstGeom>
        </p:spPr>
      </p:pic>
      <p:sp>
        <p:nvSpPr>
          <p:cNvPr id="6" name="Platshållare för datum 1"/>
          <p:cNvSpPr>
            <a:spLocks noGrp="1"/>
          </p:cNvSpPr>
          <p:nvPr>
            <p:ph type="dt" sz="half" idx="2"/>
          </p:nvPr>
        </p:nvSpPr>
        <p:spPr>
          <a:xfrm>
            <a:off x="457200" y="623222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5ADB808F-BC8F-4455-B944-3447EB35B384}" type="datetimeFigureOut">
              <a:rPr lang="sv-SE" smtClean="0"/>
              <a:pPr/>
              <a:t>2016-09-27</a:t>
            </a:fld>
            <a:endParaRPr lang="sv-SE" dirty="0"/>
          </a:p>
        </p:txBody>
      </p:sp>
      <p:sp>
        <p:nvSpPr>
          <p:cNvPr id="7" name="Platshållare för bildnummer 3"/>
          <p:cNvSpPr>
            <a:spLocks noGrp="1"/>
          </p:cNvSpPr>
          <p:nvPr>
            <p:ph type="sldNum" sz="quarter" idx="4"/>
          </p:nvPr>
        </p:nvSpPr>
        <p:spPr>
          <a:xfrm>
            <a:off x="6553200" y="623222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D448A7B9-03F7-4505-909A-A2F7DB88C35A}" type="slidenum">
              <a:rPr lang="sv-SE" smtClean="0"/>
              <a:pPr/>
              <a:t>‹nr.›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08" r:id="rId2"/>
    <p:sldLayoutId id="2147483671" r:id="rId3"/>
    <p:sldLayoutId id="2147483686" r:id="rId4"/>
    <p:sldLayoutId id="2147483709" r:id="rId5"/>
    <p:sldLayoutId id="2147483706" r:id="rId6"/>
    <p:sldLayoutId id="2147483707" r:id="rId7"/>
    <p:sldLayoutId id="2147483711" r:id="rId8"/>
    <p:sldLayoutId id="2147483710" r:id="rId9"/>
    <p:sldLayoutId id="2147483712" r:id="rId10"/>
    <p:sldLayoutId id="2147483650" r:id="rId11"/>
    <p:sldLayoutId id="2147483662" r:id="rId12"/>
    <p:sldLayoutId id="2147483663" r:id="rId13"/>
    <p:sldLayoutId id="2147483664" r:id="rId14"/>
    <p:sldLayoutId id="2147483730" r:id="rId1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9875" algn="l" defTabSz="914400" rtl="0" eaLnBrk="1" latinLnBrk="0" hangingPunct="1">
        <a:spcBef>
          <a:spcPct val="20000"/>
        </a:spcBef>
        <a:buFontTx/>
        <a:buBlip>
          <a:blip r:embed="rId19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20750" indent="-293688" algn="l" defTabSz="914400" rtl="0" eaLnBrk="1" latinLnBrk="0" hangingPunct="1">
        <a:spcBef>
          <a:spcPct val="20000"/>
        </a:spcBef>
        <a:buSzPct val="100000"/>
        <a:buFontTx/>
        <a:buBlip>
          <a:blip r:embed="rId20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1263" indent="-290513" algn="l" defTabSz="1339850" rtl="0" eaLnBrk="1" latinLnBrk="0" hangingPunct="1">
        <a:spcBef>
          <a:spcPct val="20000"/>
        </a:spcBef>
        <a:buSzPct val="100000"/>
        <a:buFontTx/>
        <a:buBlip>
          <a:blip r:embed="rId20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3038" indent="-225425" algn="l" defTabSz="914400" rtl="0" eaLnBrk="1" latinLnBrk="0" hangingPunct="1">
        <a:spcBef>
          <a:spcPct val="20000"/>
        </a:spcBef>
        <a:buFontTx/>
        <a:buBlip>
          <a:blip r:embed="rId20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20825" indent="-261938" algn="l" defTabSz="914400" rtl="0" eaLnBrk="1" latinLnBrk="0" hangingPunct="1">
        <a:spcBef>
          <a:spcPct val="20000"/>
        </a:spcBef>
        <a:buFontTx/>
        <a:buBlip>
          <a:blip r:embed="rId20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344816" cy="87316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04000" y="1990800"/>
            <a:ext cx="7365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1399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9875" algn="l" defTabSz="914400" rtl="0" eaLnBrk="1" latinLnBrk="0" hangingPunct="1">
        <a:spcBef>
          <a:spcPct val="20000"/>
        </a:spcBef>
        <a:buFontTx/>
        <a:buBlip>
          <a:blip r:embed="rId19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20750" indent="-293688" algn="l" defTabSz="914400" rtl="0" eaLnBrk="1" latinLnBrk="0" hangingPunct="1">
        <a:spcBef>
          <a:spcPct val="20000"/>
        </a:spcBef>
        <a:buSzPct val="100000"/>
        <a:buFontTx/>
        <a:buBlip>
          <a:blip r:embed="rId20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1263" indent="-290513" algn="l" defTabSz="1339850" rtl="0" eaLnBrk="1" latinLnBrk="0" hangingPunct="1">
        <a:spcBef>
          <a:spcPct val="20000"/>
        </a:spcBef>
        <a:buSzPct val="100000"/>
        <a:buFontTx/>
        <a:buBlip>
          <a:blip r:embed="rId20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3038" indent="-225425" algn="l" defTabSz="914400" rtl="0" eaLnBrk="1" latinLnBrk="0" hangingPunct="1">
        <a:spcBef>
          <a:spcPct val="20000"/>
        </a:spcBef>
        <a:buFontTx/>
        <a:buBlip>
          <a:blip r:embed="rId20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20825" indent="-261938" algn="l" defTabSz="914400" rtl="0" eaLnBrk="1" latinLnBrk="0" hangingPunct="1">
        <a:spcBef>
          <a:spcPct val="20000"/>
        </a:spcBef>
        <a:buFontTx/>
        <a:buBlip>
          <a:blip r:embed="rId20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475656" y="1443841"/>
            <a:ext cx="69127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b="1" dirty="0">
              <a:solidFill>
                <a:srgbClr val="E66E14"/>
              </a:solidFill>
              <a:cs typeface="Arial" pitchFamily="34" charset="0"/>
            </a:endParaRPr>
          </a:p>
          <a:p>
            <a:r>
              <a:rPr lang="en-GB" sz="3600" b="1" dirty="0" smtClean="0">
                <a:solidFill>
                  <a:srgbClr val="E66E14"/>
                </a:solidFill>
                <a:cs typeface="Arial" pitchFamily="34" charset="0"/>
              </a:rPr>
              <a:t>Using external data on health care to identify high risk primary health care services</a:t>
            </a:r>
            <a:endParaRPr lang="en-GB" sz="3600" b="1" dirty="0">
              <a:solidFill>
                <a:srgbClr val="E66E14"/>
              </a:solidFill>
              <a:cs typeface="Arial" pitchFamily="34" charset="0"/>
            </a:endParaRPr>
          </a:p>
          <a:p>
            <a:endParaRPr lang="en-GB" sz="2400" b="1" dirty="0" smtClean="0">
              <a:solidFill>
                <a:srgbClr val="E66E14"/>
              </a:solidFill>
              <a:cs typeface="Arial" pitchFamily="34" charset="0"/>
            </a:endParaRPr>
          </a:p>
          <a:p>
            <a:endParaRPr lang="en-GB" sz="2400" b="1" dirty="0">
              <a:solidFill>
                <a:srgbClr val="E66E14"/>
              </a:solidFill>
              <a:cs typeface="Arial" pitchFamily="34" charset="0"/>
            </a:endParaRPr>
          </a:p>
          <a:p>
            <a:pPr>
              <a:defRPr/>
            </a:pPr>
            <a:r>
              <a:rPr lang="sv-SE" sz="2400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EPSO Conference 2016-09-30</a:t>
            </a:r>
          </a:p>
          <a:p>
            <a:pPr>
              <a:defRPr/>
            </a:pPr>
            <a:r>
              <a:rPr lang="sv-SE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Emma </a:t>
            </a:r>
            <a:r>
              <a:rPr lang="sv-SE" sz="2400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Stradalovs</a:t>
            </a:r>
          </a:p>
          <a:p>
            <a:pPr>
              <a:defRPr/>
            </a:pPr>
            <a:r>
              <a:rPr lang="sv-SE" sz="2400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The Health and Social Care </a:t>
            </a:r>
            <a:r>
              <a:rPr lang="sv-SE" sz="2400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Inspectorate</a:t>
            </a:r>
            <a:r>
              <a:rPr lang="sv-SE" sz="2400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, IVO</a:t>
            </a:r>
          </a:p>
          <a:p>
            <a:endParaRPr lang="en-GB" dirty="0">
              <a:solidFill>
                <a:srgbClr val="E66E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3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/>
          <p:cNvSpPr/>
          <p:nvPr/>
        </p:nvSpPr>
        <p:spPr>
          <a:xfrm>
            <a:off x="1619672" y="548681"/>
            <a:ext cx="4896544" cy="1998524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540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2267744" y="836712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1 000 </a:t>
            </a:r>
            <a:r>
              <a:rPr kumimoji="0" lang="sv-SE" sz="32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primary</a:t>
            </a:r>
            <a:r>
              <a:rPr kumimoji="0" lang="sv-SE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sv-SE" sz="3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health</a:t>
            </a:r>
            <a:r>
              <a:rPr kumimoji="0" lang="sv-SE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sv-SE" sz="32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care</a:t>
            </a:r>
            <a:r>
              <a:rPr kumimoji="0" lang="sv-SE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services in </a:t>
            </a:r>
            <a:r>
              <a:rPr kumimoji="0" lang="sv-SE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Sweden</a:t>
            </a:r>
          </a:p>
        </p:txBody>
      </p:sp>
      <p:grpSp>
        <p:nvGrpSpPr>
          <p:cNvPr id="3" name="Grupp 2"/>
          <p:cNvGrpSpPr/>
          <p:nvPr/>
        </p:nvGrpSpPr>
        <p:grpSpPr>
          <a:xfrm>
            <a:off x="2771800" y="4358033"/>
            <a:ext cx="2664295" cy="1532541"/>
            <a:chOff x="2771800" y="4358033"/>
            <a:chExt cx="2664295" cy="1532541"/>
          </a:xfrm>
        </p:grpSpPr>
        <p:sp>
          <p:nvSpPr>
            <p:cNvPr id="6" name="Ellips 5"/>
            <p:cNvSpPr/>
            <p:nvPr/>
          </p:nvSpPr>
          <p:spPr>
            <a:xfrm>
              <a:off x="2771800" y="4358033"/>
              <a:ext cx="2664295" cy="153254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ruta 6"/>
            <p:cNvSpPr txBox="1"/>
            <p:nvPr/>
          </p:nvSpPr>
          <p:spPr>
            <a:xfrm>
              <a:off x="2771800" y="4437112"/>
              <a:ext cx="266429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3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30 </a:t>
              </a:r>
              <a:br>
                <a:rPr kumimoji="0" lang="sv-SE" sz="3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</a:br>
              <a:r>
                <a:rPr kumimoji="0" lang="sv-SE" sz="32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inspections</a:t>
              </a:r>
              <a:r>
                <a:rPr kumimoji="0" lang="sv-SE" sz="3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 </a:t>
              </a:r>
            </a:p>
          </p:txBody>
        </p:sp>
      </p:grpSp>
      <p:grpSp>
        <p:nvGrpSpPr>
          <p:cNvPr id="2" name="Grupp 1"/>
          <p:cNvGrpSpPr/>
          <p:nvPr/>
        </p:nvGrpSpPr>
        <p:grpSpPr>
          <a:xfrm>
            <a:off x="5436095" y="2004243"/>
            <a:ext cx="3203850" cy="2520280"/>
            <a:chOff x="5436095" y="2004243"/>
            <a:chExt cx="3203850" cy="2520280"/>
          </a:xfrm>
        </p:grpSpPr>
        <p:sp>
          <p:nvSpPr>
            <p:cNvPr id="17" name="Tankebubbla 16"/>
            <p:cNvSpPr/>
            <p:nvPr/>
          </p:nvSpPr>
          <p:spPr>
            <a:xfrm>
              <a:off x="5436095" y="2004243"/>
              <a:ext cx="3203850" cy="252028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textruta 12"/>
            <p:cNvSpPr txBox="1"/>
            <p:nvPr/>
          </p:nvSpPr>
          <p:spPr>
            <a:xfrm>
              <a:off x="5796136" y="2295930"/>
              <a:ext cx="230425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3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Where</a:t>
              </a:r>
              <a:r>
                <a:rPr kumimoji="0" lang="sv-SE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 </a:t>
              </a:r>
              <a:r>
                <a:rPr kumimoji="0" lang="sv-SE" sz="3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to</a:t>
              </a:r>
              <a:r>
                <a:rPr kumimoji="0" lang="sv-SE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 </a:t>
              </a:r>
              <a:r>
                <a:rPr kumimoji="0" lang="sv-SE" sz="3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performe</a:t>
              </a:r>
              <a:r>
                <a:rPr kumimoji="0" lang="sv-SE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 </a:t>
              </a:r>
              <a:r>
                <a:rPr kumimoji="0" lang="sv-SE" sz="3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inspections</a:t>
              </a:r>
              <a:r>
                <a:rPr kumimoji="0" lang="sv-SE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?</a:t>
              </a:r>
              <a:endParaRPr kumimoji="0" lang="sv-SE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16" name="Ned 15"/>
          <p:cNvSpPr/>
          <p:nvPr/>
        </p:nvSpPr>
        <p:spPr>
          <a:xfrm>
            <a:off x="3372247" y="2701849"/>
            <a:ext cx="1512168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269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>
          <a:xfrm>
            <a:off x="395536" y="1124744"/>
            <a:ext cx="8064896" cy="576064"/>
          </a:xfrm>
        </p:spPr>
        <p:txBody>
          <a:bodyPr>
            <a:noAutofit/>
          </a:bodyPr>
          <a:lstStyle/>
          <a:p>
            <a:r>
              <a:rPr lang="sv-SE" sz="2800" dirty="0" err="1" smtClean="0">
                <a:solidFill>
                  <a:schemeClr val="tx2"/>
                </a:solidFill>
                <a:latin typeface="+mj-lt"/>
              </a:rPr>
              <a:t>Sources</a:t>
            </a:r>
            <a:r>
              <a:rPr lang="sv-SE" sz="28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sv-SE" sz="2800" dirty="0" err="1" smtClean="0">
                <a:solidFill>
                  <a:schemeClr val="tx2"/>
                </a:solidFill>
                <a:latin typeface="+mj-lt"/>
              </a:rPr>
              <a:t>of</a:t>
            </a:r>
            <a:r>
              <a:rPr lang="sv-SE" sz="2800" dirty="0" smtClean="0">
                <a:solidFill>
                  <a:schemeClr val="tx2"/>
                </a:solidFill>
                <a:latin typeface="+mj-lt"/>
              </a:rPr>
              <a:t> data/</a:t>
            </a:r>
            <a:r>
              <a:rPr lang="sv-SE" sz="2800" dirty="0" err="1" smtClean="0">
                <a:solidFill>
                  <a:schemeClr val="tx2"/>
                </a:solidFill>
                <a:latin typeface="+mj-lt"/>
              </a:rPr>
              <a:t>indicators</a:t>
            </a:r>
            <a:endParaRPr lang="sv-SE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467544" y="1700808"/>
            <a:ext cx="828092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v-SE" sz="2400" dirty="0" smtClean="0">
              <a:latin typeface="+mn-lt"/>
            </a:endParaRPr>
          </a:p>
          <a:p>
            <a:r>
              <a:rPr lang="sv-SE" sz="2400" dirty="0"/>
              <a:t>Patient </a:t>
            </a:r>
            <a:r>
              <a:rPr lang="sv-SE" sz="2400" dirty="0" err="1"/>
              <a:t>A</a:t>
            </a:r>
            <a:r>
              <a:rPr lang="sv-SE" sz="2400" dirty="0" err="1" smtClean="0"/>
              <a:t>dvisory</a:t>
            </a:r>
            <a:r>
              <a:rPr lang="sv-SE" sz="2400" dirty="0" smtClean="0"/>
              <a:t> </a:t>
            </a:r>
            <a:r>
              <a:rPr lang="sv-SE" sz="2400" dirty="0" err="1"/>
              <a:t>Committee</a:t>
            </a:r>
            <a:endParaRPr lang="sv-SE" sz="2400" dirty="0"/>
          </a:p>
          <a:p>
            <a:pPr marL="0" indent="0">
              <a:buNone/>
            </a:pPr>
            <a:r>
              <a:rPr lang="sv-SE" sz="2400" i="1" dirty="0"/>
              <a:t>     </a:t>
            </a:r>
            <a:r>
              <a:rPr lang="sv-SE" sz="2400" i="1" dirty="0" err="1"/>
              <a:t>Number</a:t>
            </a:r>
            <a:r>
              <a:rPr lang="sv-SE" sz="2400" i="1" dirty="0"/>
              <a:t> </a:t>
            </a:r>
            <a:r>
              <a:rPr lang="sv-SE" sz="2400" i="1" dirty="0" err="1"/>
              <a:t>of</a:t>
            </a:r>
            <a:r>
              <a:rPr lang="sv-SE" sz="2400" i="1" dirty="0"/>
              <a:t> </a:t>
            </a:r>
            <a:r>
              <a:rPr lang="sv-SE" sz="2400" i="1" dirty="0" err="1"/>
              <a:t>complaints</a:t>
            </a:r>
            <a:r>
              <a:rPr lang="sv-SE" sz="2400" i="1" dirty="0"/>
              <a:t>/</a:t>
            </a:r>
            <a:r>
              <a:rPr lang="sv-SE" sz="2400" i="1" dirty="0" err="1"/>
              <a:t>primary</a:t>
            </a:r>
            <a:r>
              <a:rPr lang="sv-SE" sz="2400" i="1" dirty="0"/>
              <a:t> </a:t>
            </a:r>
            <a:r>
              <a:rPr lang="sv-SE" sz="2400" i="1" dirty="0" err="1"/>
              <a:t>health</a:t>
            </a:r>
            <a:r>
              <a:rPr lang="sv-SE" sz="2400" i="1" dirty="0"/>
              <a:t> </a:t>
            </a:r>
            <a:r>
              <a:rPr lang="sv-SE" sz="2400" i="1" dirty="0" err="1"/>
              <a:t>care</a:t>
            </a:r>
            <a:r>
              <a:rPr lang="sv-SE" sz="2400" i="1" dirty="0"/>
              <a:t> </a:t>
            </a:r>
            <a:r>
              <a:rPr lang="sv-SE" sz="2400" i="1" dirty="0" smtClean="0"/>
              <a:t>service</a:t>
            </a:r>
            <a:endParaRPr lang="sv-SE" sz="2400" dirty="0">
              <a:latin typeface="+mn-lt"/>
            </a:endParaRPr>
          </a:p>
          <a:p>
            <a:r>
              <a:rPr lang="sv-SE" sz="2400" dirty="0" smtClean="0">
                <a:latin typeface="+mn-lt"/>
              </a:rPr>
              <a:t>National Patient Survey</a:t>
            </a:r>
          </a:p>
          <a:p>
            <a:pPr marL="0" indent="0">
              <a:buNone/>
            </a:pPr>
            <a:r>
              <a:rPr lang="sv-SE" sz="2400" i="1" dirty="0">
                <a:latin typeface="+mn-lt"/>
              </a:rPr>
              <a:t> </a:t>
            </a:r>
            <a:r>
              <a:rPr lang="sv-SE" sz="2400" i="1" dirty="0" smtClean="0">
                <a:latin typeface="+mn-lt"/>
              </a:rPr>
              <a:t>    participation and </a:t>
            </a:r>
            <a:r>
              <a:rPr lang="sv-SE" sz="2400" dirty="0" err="1" smtClean="0"/>
              <a:t>availability</a:t>
            </a:r>
            <a:r>
              <a:rPr lang="sv-SE" sz="2400" dirty="0" smtClean="0"/>
              <a:t> </a:t>
            </a:r>
          </a:p>
          <a:p>
            <a:r>
              <a:rPr lang="sv-SE" sz="2400" dirty="0" err="1" smtClean="0">
                <a:latin typeface="+mn-lt"/>
              </a:rPr>
              <a:t>Waiting</a:t>
            </a:r>
            <a:r>
              <a:rPr lang="sv-SE" sz="2400" dirty="0" smtClean="0">
                <a:latin typeface="+mn-lt"/>
              </a:rPr>
              <a:t> Times for Health Care</a:t>
            </a:r>
          </a:p>
          <a:p>
            <a:pPr marL="0" indent="0">
              <a:buNone/>
            </a:pPr>
            <a:r>
              <a:rPr lang="sv-SE" sz="2400" i="1" dirty="0" smtClean="0">
                <a:latin typeface="+mn-lt"/>
              </a:rPr>
              <a:t>     </a:t>
            </a:r>
            <a:r>
              <a:rPr lang="sv-SE" sz="2400" i="1" dirty="0" err="1" smtClean="0">
                <a:latin typeface="+mn-lt"/>
              </a:rPr>
              <a:t>telephone</a:t>
            </a:r>
            <a:r>
              <a:rPr lang="sv-SE" sz="2400" i="1" dirty="0" smtClean="0">
                <a:latin typeface="+mn-lt"/>
              </a:rPr>
              <a:t> </a:t>
            </a:r>
            <a:r>
              <a:rPr lang="sv-SE" sz="2400" dirty="0" err="1" smtClean="0"/>
              <a:t>availability</a:t>
            </a:r>
            <a:r>
              <a:rPr lang="sv-SE" sz="2400" i="1" dirty="0" smtClean="0">
                <a:latin typeface="+mn-lt"/>
              </a:rPr>
              <a:t> and </a:t>
            </a:r>
            <a:r>
              <a:rPr lang="sv-SE" sz="2400" i="1" dirty="0" err="1" smtClean="0">
                <a:latin typeface="+mn-lt"/>
              </a:rPr>
              <a:t>primary</a:t>
            </a:r>
            <a:r>
              <a:rPr lang="sv-SE" sz="2400" i="1" dirty="0" smtClean="0">
                <a:latin typeface="+mn-lt"/>
              </a:rPr>
              <a:t> </a:t>
            </a:r>
            <a:r>
              <a:rPr lang="sv-SE" sz="2400" i="1" dirty="0" err="1" smtClean="0">
                <a:latin typeface="+mn-lt"/>
              </a:rPr>
              <a:t>care</a:t>
            </a:r>
            <a:r>
              <a:rPr lang="sv-SE" sz="2400" i="1" dirty="0" smtClean="0">
                <a:latin typeface="+mn-lt"/>
              </a:rPr>
              <a:t> </a:t>
            </a:r>
            <a:r>
              <a:rPr lang="sv-SE" sz="2400" i="1" dirty="0" err="1" smtClean="0">
                <a:latin typeface="+mn-lt"/>
              </a:rPr>
              <a:t>appointments</a:t>
            </a:r>
            <a:endParaRPr lang="sv-SE" sz="2400" i="1" dirty="0" smtClean="0">
              <a:latin typeface="+mn-lt"/>
            </a:endParaRPr>
          </a:p>
          <a:p>
            <a:r>
              <a:rPr lang="sv-SE" sz="2400" dirty="0" smtClean="0">
                <a:latin typeface="+mn-lt"/>
              </a:rPr>
              <a:t>National Diabetes </a:t>
            </a:r>
            <a:r>
              <a:rPr lang="sv-SE" sz="2400" dirty="0" err="1">
                <a:latin typeface="+mn-lt"/>
              </a:rPr>
              <a:t>R</a:t>
            </a:r>
            <a:r>
              <a:rPr lang="sv-SE" sz="2400" dirty="0" err="1" smtClean="0">
                <a:latin typeface="+mn-lt"/>
              </a:rPr>
              <a:t>egistry</a:t>
            </a:r>
            <a:endParaRPr lang="sv-SE" sz="2400" dirty="0" smtClean="0">
              <a:latin typeface="+mn-lt"/>
            </a:endParaRPr>
          </a:p>
          <a:p>
            <a:pPr marL="0" indent="0">
              <a:buNone/>
            </a:pPr>
            <a:r>
              <a:rPr lang="sv-SE" sz="2400" i="1" dirty="0">
                <a:latin typeface="+mn-lt"/>
              </a:rPr>
              <a:t> </a:t>
            </a:r>
            <a:r>
              <a:rPr lang="sv-SE" sz="2400" i="1" dirty="0" smtClean="0">
                <a:latin typeface="+mn-lt"/>
              </a:rPr>
              <a:t>    </a:t>
            </a:r>
            <a:r>
              <a:rPr lang="sv-SE" sz="2400" i="1" dirty="0" err="1" smtClean="0">
                <a:latin typeface="+mn-lt"/>
              </a:rPr>
              <a:t>foot</a:t>
            </a:r>
            <a:r>
              <a:rPr lang="sv-SE" sz="2400" i="1" dirty="0" smtClean="0">
                <a:latin typeface="+mn-lt"/>
              </a:rPr>
              <a:t> examination </a:t>
            </a:r>
            <a:r>
              <a:rPr lang="sv-SE" sz="2400" i="1" dirty="0" err="1" smtClean="0">
                <a:latin typeface="+mn-lt"/>
              </a:rPr>
              <a:t>during</a:t>
            </a:r>
            <a:r>
              <a:rPr lang="sv-SE" sz="2400" i="1" dirty="0" smtClean="0">
                <a:latin typeface="+mn-lt"/>
              </a:rPr>
              <a:t> the last </a:t>
            </a:r>
            <a:r>
              <a:rPr lang="sv-SE" sz="2400" i="1" dirty="0" err="1" smtClean="0">
                <a:latin typeface="+mn-lt"/>
              </a:rPr>
              <a:t>year</a:t>
            </a:r>
            <a:endParaRPr lang="sv-SE" sz="2400" i="1" dirty="0" smtClean="0">
              <a:latin typeface="+mn-lt"/>
            </a:endParaRPr>
          </a:p>
          <a:p>
            <a:pPr marL="0" indent="0">
              <a:buNone/>
            </a:pPr>
            <a:r>
              <a:rPr lang="sv-SE" sz="2400" i="1" dirty="0" smtClean="0">
                <a:latin typeface="+mn-lt"/>
              </a:rPr>
              <a:t>     </a:t>
            </a:r>
            <a:r>
              <a:rPr lang="sv-SE" sz="2400" i="1" dirty="0" err="1" smtClean="0">
                <a:latin typeface="+mn-lt"/>
              </a:rPr>
              <a:t>retinopathy</a:t>
            </a:r>
            <a:r>
              <a:rPr lang="sv-SE" sz="2400" i="1" dirty="0" smtClean="0">
                <a:latin typeface="+mn-lt"/>
              </a:rPr>
              <a:t> screening</a:t>
            </a:r>
          </a:p>
          <a:p>
            <a:pPr marL="0" indent="0">
              <a:buNone/>
            </a:pPr>
            <a:r>
              <a:rPr lang="sv-SE" sz="2400" i="1" dirty="0" smtClean="0">
                <a:latin typeface="+mn-lt"/>
              </a:rPr>
              <a:t>		</a:t>
            </a:r>
          </a:p>
          <a:p>
            <a:pPr marL="0" indent="0">
              <a:buNone/>
            </a:pPr>
            <a:endParaRPr lang="sv-SE" sz="2400" dirty="0" smtClean="0">
              <a:latin typeface="+mn-lt"/>
            </a:endParaRPr>
          </a:p>
          <a:p>
            <a:pPr marL="0" indent="0">
              <a:buNone/>
            </a:pPr>
            <a:endParaRPr lang="sv-SE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736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"/>
          <p:cNvSpPr>
            <a:spLocks noGrp="1"/>
          </p:cNvSpPr>
          <p:nvPr>
            <p:ph type="body" sz="quarter" idx="10"/>
          </p:nvPr>
        </p:nvSpPr>
        <p:spPr>
          <a:xfrm>
            <a:off x="971600" y="1124744"/>
            <a:ext cx="7128792" cy="936104"/>
          </a:xfrm>
        </p:spPr>
        <p:txBody>
          <a:bodyPr>
            <a:noAutofit/>
          </a:bodyPr>
          <a:lstStyle/>
          <a:p>
            <a:r>
              <a:rPr lang="sv-SE" sz="2800" dirty="0" err="1" smtClean="0">
                <a:solidFill>
                  <a:schemeClr val="tx2"/>
                </a:solidFill>
                <a:latin typeface="+mn-lt"/>
              </a:rPr>
              <a:t>Example</a:t>
            </a:r>
            <a:r>
              <a:rPr lang="sv-SE" sz="2800" dirty="0" smtClean="0">
                <a:solidFill>
                  <a:schemeClr val="tx2"/>
                </a:solidFill>
                <a:latin typeface="+mn-lt"/>
              </a:rPr>
              <a:t>: </a:t>
            </a:r>
            <a:r>
              <a:rPr lang="sv-SE" sz="2800" dirty="0" err="1" smtClean="0">
                <a:solidFill>
                  <a:schemeClr val="tx2"/>
                </a:solidFill>
                <a:latin typeface="+mn-lt"/>
              </a:rPr>
              <a:t>Primary</a:t>
            </a:r>
            <a:r>
              <a:rPr lang="sv-SE" sz="28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sv-SE" sz="2800" dirty="0">
                <a:solidFill>
                  <a:schemeClr val="tx2"/>
                </a:solidFill>
                <a:latin typeface="+mn-lt"/>
              </a:rPr>
              <a:t>H</a:t>
            </a:r>
            <a:r>
              <a:rPr lang="sv-SE" sz="2800" dirty="0" smtClean="0">
                <a:solidFill>
                  <a:schemeClr val="tx2"/>
                </a:solidFill>
                <a:latin typeface="+mn-lt"/>
              </a:rPr>
              <a:t>ealth </a:t>
            </a:r>
            <a:r>
              <a:rPr lang="sv-SE" sz="2800" dirty="0">
                <a:solidFill>
                  <a:schemeClr val="tx2"/>
                </a:solidFill>
                <a:latin typeface="+mn-lt"/>
              </a:rPr>
              <a:t>C</a:t>
            </a:r>
            <a:r>
              <a:rPr lang="sv-SE" sz="2800" dirty="0" smtClean="0">
                <a:solidFill>
                  <a:schemeClr val="tx2"/>
                </a:solidFill>
                <a:latin typeface="+mn-lt"/>
              </a:rPr>
              <a:t>are </a:t>
            </a:r>
            <a:r>
              <a:rPr lang="sv-SE" sz="2800" dirty="0">
                <a:solidFill>
                  <a:schemeClr val="tx2"/>
                </a:solidFill>
                <a:latin typeface="+mn-lt"/>
              </a:rPr>
              <a:t>S</a:t>
            </a:r>
            <a:r>
              <a:rPr lang="sv-SE" sz="2800" dirty="0" smtClean="0">
                <a:solidFill>
                  <a:schemeClr val="tx2"/>
                </a:solidFill>
                <a:latin typeface="+mn-lt"/>
              </a:rPr>
              <a:t>ervices in Stockholm </a:t>
            </a:r>
            <a:r>
              <a:rPr lang="sv-SE" sz="2800" dirty="0">
                <a:solidFill>
                  <a:schemeClr val="tx2"/>
                </a:solidFill>
                <a:latin typeface="+mn-lt"/>
              </a:rPr>
              <a:t>C</a:t>
            </a:r>
            <a:r>
              <a:rPr lang="sv-SE" sz="2800" dirty="0" smtClean="0">
                <a:solidFill>
                  <a:schemeClr val="tx2"/>
                </a:solidFill>
                <a:latin typeface="+mn-lt"/>
              </a:rPr>
              <a:t>ounty</a:t>
            </a:r>
            <a:endParaRPr lang="sv-SE" sz="2800" dirty="0">
              <a:solidFill>
                <a:schemeClr val="tx2"/>
              </a:solidFill>
              <a:latin typeface="+mn-lt"/>
            </a:endParaRPr>
          </a:p>
        </p:txBody>
      </p:sp>
      <p:grpSp>
        <p:nvGrpSpPr>
          <p:cNvPr id="7" name="Grupp 6"/>
          <p:cNvGrpSpPr/>
          <p:nvPr/>
        </p:nvGrpSpPr>
        <p:grpSpPr>
          <a:xfrm>
            <a:off x="1043607" y="2111755"/>
            <a:ext cx="6048903" cy="1253620"/>
            <a:chOff x="755576" y="826721"/>
            <a:chExt cx="6096000" cy="1494303"/>
          </a:xfrm>
        </p:grpSpPr>
        <p:grpSp>
          <p:nvGrpSpPr>
            <p:cNvPr id="8" name="Grupp 7"/>
            <p:cNvGrpSpPr/>
            <p:nvPr/>
          </p:nvGrpSpPr>
          <p:grpSpPr>
            <a:xfrm>
              <a:off x="755576" y="836712"/>
              <a:ext cx="1039018" cy="1484312"/>
              <a:chOff x="1" y="1179"/>
              <a:chExt cx="1039018" cy="1484312"/>
            </a:xfrm>
          </p:grpSpPr>
          <p:sp>
            <p:nvSpPr>
              <p:cNvPr id="12" name="V-form 11"/>
              <p:cNvSpPr/>
              <p:nvPr/>
            </p:nvSpPr>
            <p:spPr>
              <a:xfrm rot="5400000">
                <a:off x="-222646" y="223826"/>
                <a:ext cx="1484312" cy="1039018"/>
              </a:xfrm>
              <a:prstGeom prst="chevron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V-form 4"/>
              <p:cNvSpPr/>
              <p:nvPr/>
            </p:nvSpPr>
            <p:spPr>
              <a:xfrm>
                <a:off x="1" y="520688"/>
                <a:ext cx="1039018" cy="44529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sv-SE" sz="2400" kern="1200" dirty="0" smtClean="0"/>
                  <a:t>Step 1</a:t>
                </a:r>
                <a:endParaRPr lang="sv-SE" sz="2400" kern="1200" dirty="0"/>
              </a:p>
            </p:txBody>
          </p:sp>
        </p:grpSp>
        <p:grpSp>
          <p:nvGrpSpPr>
            <p:cNvPr id="9" name="Grupp 8"/>
            <p:cNvGrpSpPr/>
            <p:nvPr/>
          </p:nvGrpSpPr>
          <p:grpSpPr>
            <a:xfrm>
              <a:off x="1794595" y="826721"/>
              <a:ext cx="5056981" cy="1156195"/>
              <a:chOff x="1039018" y="1180"/>
              <a:chExt cx="5056981" cy="1156195"/>
            </a:xfrm>
          </p:grpSpPr>
          <p:sp>
            <p:nvSpPr>
              <p:cNvPr id="10" name="Rektangel med rundade hörn på samma sida 9"/>
              <p:cNvSpPr/>
              <p:nvPr/>
            </p:nvSpPr>
            <p:spPr>
              <a:xfrm rot="5400000">
                <a:off x="3085107" y="-2044909"/>
                <a:ext cx="964803" cy="5056981"/>
              </a:xfrm>
              <a:prstGeom prst="round2Same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Rektangel 10"/>
              <p:cNvSpPr/>
              <p:nvPr/>
            </p:nvSpPr>
            <p:spPr>
              <a:xfrm>
                <a:off x="1039018" y="48278"/>
                <a:ext cx="5009883" cy="110909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5240" rIns="15240" bIns="15240" numCol="1" spcCol="1270" anchor="ctr" anchorCtr="0">
                <a:noAutofit/>
              </a:bodyPr>
              <a:lstStyle/>
              <a:p>
                <a:pPr marL="228600" lvl="1" indent="-22860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v-SE" sz="2400" kern="1200" dirty="0" smtClean="0"/>
                  <a:t>240 </a:t>
                </a:r>
                <a:r>
                  <a:rPr lang="sv-SE" sz="2400" kern="1200" dirty="0" err="1" smtClean="0"/>
                  <a:t>primary</a:t>
                </a:r>
                <a:r>
                  <a:rPr lang="sv-SE" sz="2400" kern="1200" dirty="0" smtClean="0"/>
                  <a:t> </a:t>
                </a:r>
                <a:r>
                  <a:rPr lang="sv-SE" sz="2400" kern="1200" dirty="0" err="1" smtClean="0"/>
                  <a:t>health</a:t>
                </a:r>
                <a:r>
                  <a:rPr lang="sv-SE" sz="2400" kern="1200" dirty="0" smtClean="0"/>
                  <a:t> </a:t>
                </a:r>
                <a:r>
                  <a:rPr lang="sv-SE" sz="2400" kern="1200" dirty="0" err="1" smtClean="0"/>
                  <a:t>care</a:t>
                </a:r>
                <a:r>
                  <a:rPr lang="sv-SE" sz="2400" kern="1200" dirty="0" smtClean="0"/>
                  <a:t> services</a:t>
                </a:r>
                <a:endParaRPr lang="sv-SE" sz="2400" kern="1200" dirty="0"/>
              </a:p>
              <a:p>
                <a:pPr marL="228600" lvl="1" indent="-22860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v-SE" sz="2400" kern="1200" dirty="0" err="1" smtClean="0"/>
                  <a:t>External</a:t>
                </a:r>
                <a:r>
                  <a:rPr lang="sv-SE" sz="2400" kern="1200" dirty="0" smtClean="0"/>
                  <a:t> data</a:t>
                </a:r>
                <a:endParaRPr lang="sv-SE" sz="2400" kern="1200" dirty="0"/>
              </a:p>
            </p:txBody>
          </p:sp>
        </p:grpSp>
      </p:grpSp>
      <p:grpSp>
        <p:nvGrpSpPr>
          <p:cNvPr id="15" name="Grupp 14"/>
          <p:cNvGrpSpPr/>
          <p:nvPr/>
        </p:nvGrpSpPr>
        <p:grpSpPr>
          <a:xfrm>
            <a:off x="1072137" y="3081725"/>
            <a:ext cx="5982579" cy="1385088"/>
            <a:chOff x="755576" y="2103027"/>
            <a:chExt cx="6100179" cy="1541771"/>
          </a:xfrm>
        </p:grpSpPr>
        <p:grpSp>
          <p:nvGrpSpPr>
            <p:cNvPr id="16" name="Grupp 15"/>
            <p:cNvGrpSpPr/>
            <p:nvPr/>
          </p:nvGrpSpPr>
          <p:grpSpPr>
            <a:xfrm>
              <a:off x="755576" y="2160486"/>
              <a:ext cx="1039018" cy="1484312"/>
              <a:chOff x="1" y="1289843"/>
              <a:chExt cx="1039018" cy="1484312"/>
            </a:xfrm>
          </p:grpSpPr>
          <p:sp>
            <p:nvSpPr>
              <p:cNvPr id="20" name="V-form 19"/>
              <p:cNvSpPr/>
              <p:nvPr/>
            </p:nvSpPr>
            <p:spPr>
              <a:xfrm rot="5400000">
                <a:off x="-222646" y="1512490"/>
                <a:ext cx="1484312" cy="1039018"/>
              </a:xfrm>
              <a:prstGeom prst="chevron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V-form 4"/>
              <p:cNvSpPr/>
              <p:nvPr/>
            </p:nvSpPr>
            <p:spPr>
              <a:xfrm>
                <a:off x="1" y="1809352"/>
                <a:ext cx="1039018" cy="44529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sv-SE" sz="2400" kern="1200" dirty="0" smtClean="0"/>
                  <a:t>Step 2</a:t>
                </a:r>
                <a:endParaRPr lang="sv-SE" sz="2400" kern="1200" dirty="0"/>
              </a:p>
            </p:txBody>
          </p:sp>
        </p:grpSp>
        <p:grpSp>
          <p:nvGrpSpPr>
            <p:cNvPr id="17" name="Grupp 16"/>
            <p:cNvGrpSpPr/>
            <p:nvPr/>
          </p:nvGrpSpPr>
          <p:grpSpPr>
            <a:xfrm>
              <a:off x="1798774" y="2103027"/>
              <a:ext cx="5056981" cy="964803"/>
              <a:chOff x="1039018" y="1289844"/>
              <a:chExt cx="5056981" cy="964803"/>
            </a:xfrm>
          </p:grpSpPr>
          <p:sp>
            <p:nvSpPr>
              <p:cNvPr id="18" name="Rektangel med rundade hörn på samma sida 17"/>
              <p:cNvSpPr/>
              <p:nvPr/>
            </p:nvSpPr>
            <p:spPr>
              <a:xfrm rot="5400000">
                <a:off x="3085107" y="-756245"/>
                <a:ext cx="964803" cy="5056981"/>
              </a:xfrm>
              <a:prstGeom prst="round2Same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9" name="Rektangel 18"/>
              <p:cNvSpPr/>
              <p:nvPr/>
            </p:nvSpPr>
            <p:spPr>
              <a:xfrm>
                <a:off x="1039018" y="1336942"/>
                <a:ext cx="5009883" cy="870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5240" rIns="15240" bIns="15240" numCol="1" spcCol="1270" anchor="ctr" anchorCtr="0">
                <a:noAutofit/>
              </a:bodyPr>
              <a:lstStyle/>
              <a:p>
                <a:pPr marL="228600" lvl="1" indent="-22860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v-SE" sz="2400" kern="1200" dirty="0" smtClean="0"/>
                  <a:t>30 </a:t>
                </a:r>
                <a:r>
                  <a:rPr lang="sv-SE" sz="2400" kern="1200" dirty="0" err="1" smtClean="0"/>
                  <a:t>primary</a:t>
                </a:r>
                <a:r>
                  <a:rPr lang="sv-SE" sz="2400" kern="1200" dirty="0" smtClean="0"/>
                  <a:t> </a:t>
                </a:r>
                <a:r>
                  <a:rPr lang="sv-SE" sz="2400" kern="1200" dirty="0" err="1" smtClean="0"/>
                  <a:t>health</a:t>
                </a:r>
                <a:r>
                  <a:rPr lang="sv-SE" sz="2400" kern="1200" dirty="0" smtClean="0"/>
                  <a:t> </a:t>
                </a:r>
                <a:r>
                  <a:rPr lang="sv-SE" sz="2400" kern="1200" dirty="0" err="1" smtClean="0"/>
                  <a:t>care</a:t>
                </a:r>
                <a:r>
                  <a:rPr lang="sv-SE" sz="2400" kern="1200" dirty="0" smtClean="0"/>
                  <a:t> services</a:t>
                </a:r>
                <a:endParaRPr lang="sv-SE" sz="2400" kern="1200" dirty="0"/>
              </a:p>
              <a:p>
                <a:pPr marL="228600" lvl="1" indent="-22860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v-SE" sz="2400" kern="1200" dirty="0" smtClean="0"/>
                  <a:t>IVO-data/</a:t>
                </a:r>
                <a:r>
                  <a:rPr lang="sv-SE" sz="2400" kern="1200" dirty="0" err="1" smtClean="0"/>
                  <a:t>knowledge</a:t>
                </a:r>
                <a:endParaRPr lang="sv-SE" sz="2400" kern="1200" dirty="0"/>
              </a:p>
            </p:txBody>
          </p:sp>
        </p:grpSp>
      </p:grpSp>
      <p:grpSp>
        <p:nvGrpSpPr>
          <p:cNvPr id="22" name="Grupp 21"/>
          <p:cNvGrpSpPr/>
          <p:nvPr/>
        </p:nvGrpSpPr>
        <p:grpSpPr>
          <a:xfrm>
            <a:off x="1112820" y="4221088"/>
            <a:ext cx="5979690" cy="1393062"/>
            <a:chOff x="788735" y="3462075"/>
            <a:chExt cx="6117909" cy="1523245"/>
          </a:xfrm>
        </p:grpSpPr>
        <p:grpSp>
          <p:nvGrpSpPr>
            <p:cNvPr id="23" name="Grupp 22"/>
            <p:cNvGrpSpPr/>
            <p:nvPr/>
          </p:nvGrpSpPr>
          <p:grpSpPr>
            <a:xfrm>
              <a:off x="788735" y="3501008"/>
              <a:ext cx="1039018" cy="1484312"/>
              <a:chOff x="1" y="2578507"/>
              <a:chExt cx="1039018" cy="1484312"/>
            </a:xfrm>
          </p:grpSpPr>
          <p:sp>
            <p:nvSpPr>
              <p:cNvPr id="27" name="V-form 26"/>
              <p:cNvSpPr/>
              <p:nvPr/>
            </p:nvSpPr>
            <p:spPr>
              <a:xfrm rot="5400000">
                <a:off x="-222646" y="2801154"/>
                <a:ext cx="1484312" cy="1039018"/>
              </a:xfrm>
              <a:prstGeom prst="chevron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8" name="V-form 4"/>
              <p:cNvSpPr/>
              <p:nvPr/>
            </p:nvSpPr>
            <p:spPr>
              <a:xfrm>
                <a:off x="1" y="3098016"/>
                <a:ext cx="1039018" cy="44529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sv-SE" sz="2400" kern="1200" dirty="0" smtClean="0"/>
                  <a:t>Step 3</a:t>
                </a:r>
                <a:endParaRPr lang="sv-SE" sz="2400" kern="1200" dirty="0"/>
              </a:p>
            </p:txBody>
          </p:sp>
        </p:grpSp>
        <p:grpSp>
          <p:nvGrpSpPr>
            <p:cNvPr id="24" name="Grupp 23"/>
            <p:cNvGrpSpPr/>
            <p:nvPr/>
          </p:nvGrpSpPr>
          <p:grpSpPr>
            <a:xfrm>
              <a:off x="1849663" y="3462075"/>
              <a:ext cx="5056981" cy="964803"/>
              <a:chOff x="1039018" y="2578507"/>
              <a:chExt cx="5056981" cy="964803"/>
            </a:xfrm>
          </p:grpSpPr>
          <p:sp>
            <p:nvSpPr>
              <p:cNvPr id="25" name="Rektangel med rundade hörn på samma sida 24"/>
              <p:cNvSpPr/>
              <p:nvPr/>
            </p:nvSpPr>
            <p:spPr>
              <a:xfrm rot="5400000">
                <a:off x="3085107" y="532418"/>
                <a:ext cx="964803" cy="5056981"/>
              </a:xfrm>
              <a:prstGeom prst="round2Same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6" name="Rektangel 25"/>
              <p:cNvSpPr/>
              <p:nvPr/>
            </p:nvSpPr>
            <p:spPr>
              <a:xfrm>
                <a:off x="1039018" y="2625605"/>
                <a:ext cx="5009883" cy="870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0688" tIns="15240" rIns="15240" bIns="15240" numCol="1" spcCol="1270" anchor="ctr" anchorCtr="0">
                <a:noAutofit/>
              </a:bodyPr>
              <a:lstStyle/>
              <a:p>
                <a:pPr marL="228600" lvl="1" indent="-22860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v-SE" sz="2400" kern="1200" dirty="0" smtClean="0"/>
                  <a:t>6 </a:t>
                </a:r>
                <a:r>
                  <a:rPr lang="sv-SE" sz="2400" kern="1200" dirty="0" err="1" smtClean="0"/>
                  <a:t>primary</a:t>
                </a:r>
                <a:r>
                  <a:rPr lang="sv-SE" sz="2400" kern="1200" dirty="0" smtClean="0"/>
                  <a:t> </a:t>
                </a:r>
                <a:r>
                  <a:rPr lang="sv-SE" sz="2400" kern="1200" dirty="0" err="1" smtClean="0"/>
                  <a:t>health</a:t>
                </a:r>
                <a:r>
                  <a:rPr lang="sv-SE" sz="2400" kern="1200" dirty="0" smtClean="0"/>
                  <a:t> </a:t>
                </a:r>
                <a:r>
                  <a:rPr lang="sv-SE" sz="2400" kern="1200" dirty="0" err="1" smtClean="0"/>
                  <a:t>care</a:t>
                </a:r>
                <a:r>
                  <a:rPr lang="sv-SE" sz="2400" kern="1200" dirty="0" smtClean="0"/>
                  <a:t> services</a:t>
                </a:r>
                <a:endParaRPr lang="sv-SE" sz="2400" kern="1200" dirty="0"/>
              </a:p>
              <a:p>
                <a:pPr marL="228600" lvl="1" indent="-22860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v-SE" sz="2400" kern="1200" dirty="0" err="1" smtClean="0"/>
                  <a:t>Inspections</a:t>
                </a:r>
                <a:endParaRPr lang="sv-SE" sz="2400" kern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5112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lips 15"/>
          <p:cNvSpPr/>
          <p:nvPr/>
        </p:nvSpPr>
        <p:spPr>
          <a:xfrm>
            <a:off x="2222520" y="2130358"/>
            <a:ext cx="4896544" cy="2444505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540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2231740" y="2564904"/>
            <a:ext cx="489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Lessons</a:t>
            </a:r>
            <a:r>
              <a:rPr kumimoji="0" lang="sv-SE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sv-SE" sz="3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learned</a:t>
            </a:r>
            <a:endParaRPr kumimoji="0" lang="sv-SE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 sz="2400" b="1" kern="0" dirty="0" err="1">
                <a:solidFill>
                  <a:prstClr val="white"/>
                </a:solidFill>
                <a:latin typeface="Calibri"/>
              </a:rPr>
              <a:t>Did</a:t>
            </a:r>
            <a:r>
              <a:rPr lang="sv-SE" sz="2400" b="1" kern="0" dirty="0">
                <a:solidFill>
                  <a:prstClr val="white"/>
                </a:solidFill>
                <a:latin typeface="Calibri"/>
              </a:rPr>
              <a:t> </a:t>
            </a:r>
            <a:r>
              <a:rPr lang="sv-SE" sz="2400" b="1" kern="0" dirty="0" err="1">
                <a:solidFill>
                  <a:prstClr val="white"/>
                </a:solidFill>
                <a:latin typeface="Calibri"/>
              </a:rPr>
              <a:t>we</a:t>
            </a:r>
            <a:r>
              <a:rPr lang="sv-SE" sz="2400" b="1" kern="0" dirty="0">
                <a:solidFill>
                  <a:prstClr val="white"/>
                </a:solidFill>
                <a:latin typeface="Calibri"/>
              </a:rPr>
              <a:t> </a:t>
            </a:r>
            <a:r>
              <a:rPr lang="sv-SE" sz="2400" b="1" kern="0" dirty="0" err="1">
                <a:solidFill>
                  <a:prstClr val="white"/>
                </a:solidFill>
                <a:latin typeface="Calibri"/>
              </a:rPr>
              <a:t>choose</a:t>
            </a:r>
            <a:r>
              <a:rPr lang="sv-SE" sz="2400" b="1" kern="0" dirty="0">
                <a:solidFill>
                  <a:prstClr val="white"/>
                </a:solidFill>
                <a:latin typeface="Calibri"/>
              </a:rPr>
              <a:t> the right </a:t>
            </a:r>
            <a:r>
              <a:rPr lang="sv-SE" sz="2400" b="1" kern="0" dirty="0" err="1">
                <a:solidFill>
                  <a:prstClr val="white"/>
                </a:solidFill>
                <a:latin typeface="Calibri"/>
              </a:rPr>
              <a:t>objects</a:t>
            </a:r>
            <a:r>
              <a:rPr lang="sv-SE" sz="2400" b="1" kern="0" dirty="0" smtClean="0">
                <a:solidFill>
                  <a:prstClr val="white"/>
                </a:solidFill>
                <a:latin typeface="Calibri"/>
              </a:rPr>
              <a:t>?</a:t>
            </a: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 sz="2400" b="1" kern="0" dirty="0" err="1" smtClean="0">
                <a:solidFill>
                  <a:prstClr val="white"/>
                </a:solidFill>
                <a:latin typeface="Calibri"/>
              </a:rPr>
              <a:t>Comments</a:t>
            </a:r>
            <a:r>
              <a:rPr lang="sv-SE" sz="2400" b="1" kern="0" dirty="0" smtClean="0">
                <a:solidFill>
                  <a:prstClr val="white"/>
                </a:solidFill>
                <a:latin typeface="Calibri"/>
              </a:rPr>
              <a:t> from the </a:t>
            </a:r>
            <a:r>
              <a:rPr lang="sv-SE" sz="2400" b="1" kern="0" dirty="0" err="1" smtClean="0">
                <a:solidFill>
                  <a:prstClr val="white"/>
                </a:solidFill>
                <a:latin typeface="Calibri"/>
              </a:rPr>
              <a:t>inspectors</a:t>
            </a:r>
            <a:endParaRPr lang="sv-SE" sz="2400" b="1" kern="0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5" name="Grupp 4"/>
          <p:cNvGrpSpPr/>
          <p:nvPr/>
        </p:nvGrpSpPr>
        <p:grpSpPr>
          <a:xfrm>
            <a:off x="6191672" y="302967"/>
            <a:ext cx="2952328" cy="2016224"/>
            <a:chOff x="6084168" y="116632"/>
            <a:chExt cx="2952328" cy="2016224"/>
          </a:xfrm>
        </p:grpSpPr>
        <p:sp>
          <p:nvSpPr>
            <p:cNvPr id="2" name="Oval 1"/>
            <p:cNvSpPr/>
            <p:nvPr/>
          </p:nvSpPr>
          <p:spPr>
            <a:xfrm>
              <a:off x="6084168" y="116632"/>
              <a:ext cx="2952328" cy="2016224"/>
            </a:xfrm>
            <a:prstGeom prst="wedgeEllipseCallout">
              <a:avLst>
                <a:gd name="adj1" fmla="val -37827"/>
                <a:gd name="adj2" fmla="val 448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textruta 6"/>
            <p:cNvSpPr txBox="1"/>
            <p:nvPr/>
          </p:nvSpPr>
          <p:spPr>
            <a:xfrm>
              <a:off x="6372200" y="404664"/>
              <a:ext cx="242221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It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gave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us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credability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that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we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used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the same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selection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model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throughout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the </a:t>
              </a:r>
              <a:r>
                <a:rPr lang="sv-SE" sz="2000" b="1" i="1" kern="0" dirty="0" smtClean="0">
                  <a:solidFill>
                    <a:prstClr val="white"/>
                  </a:solidFill>
                  <a:latin typeface="Calibri"/>
                </a:rPr>
                <a:t>country. </a:t>
              </a:r>
              <a:endParaRPr kumimoji="0" lang="sv-SE" sz="2000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grpSp>
        <p:nvGrpSpPr>
          <p:cNvPr id="4" name="Grupp 3"/>
          <p:cNvGrpSpPr/>
          <p:nvPr/>
        </p:nvGrpSpPr>
        <p:grpSpPr>
          <a:xfrm>
            <a:off x="3419872" y="479412"/>
            <a:ext cx="2520280" cy="1008112"/>
            <a:chOff x="3491880" y="332656"/>
            <a:chExt cx="2520280" cy="1008112"/>
          </a:xfrm>
        </p:grpSpPr>
        <p:sp>
          <p:nvSpPr>
            <p:cNvPr id="8" name="Oval 7"/>
            <p:cNvSpPr/>
            <p:nvPr/>
          </p:nvSpPr>
          <p:spPr>
            <a:xfrm>
              <a:off x="3491880" y="332656"/>
              <a:ext cx="2520280" cy="1008112"/>
            </a:xfrm>
            <a:prstGeom prst="wedgeEllipseCallout">
              <a:avLst>
                <a:gd name="adj1" fmla="val -13274"/>
                <a:gd name="adj2" fmla="val 8013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3609839" y="404664"/>
              <a:ext cx="23042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The data </a:t>
              </a:r>
              <a:br>
                <a:rPr lang="sv-SE" sz="2000" b="1" i="1" kern="0" dirty="0">
                  <a:solidFill>
                    <a:prstClr val="white"/>
                  </a:solidFill>
                  <a:latin typeface="Calibri"/>
                </a:rPr>
              </a:b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was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spot </a:t>
              </a:r>
              <a:r>
                <a:rPr lang="sv-SE" sz="2000" b="1" i="1" kern="0" dirty="0" smtClean="0">
                  <a:solidFill>
                    <a:prstClr val="white"/>
                  </a:solidFill>
                  <a:latin typeface="Calibri"/>
                </a:rPr>
                <a:t>on.</a:t>
              </a:r>
              <a:endParaRPr kumimoji="0" lang="sv-SE" sz="2000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grpSp>
        <p:nvGrpSpPr>
          <p:cNvPr id="3" name="Grupp 2"/>
          <p:cNvGrpSpPr/>
          <p:nvPr/>
        </p:nvGrpSpPr>
        <p:grpSpPr>
          <a:xfrm>
            <a:off x="125506" y="350458"/>
            <a:ext cx="3060340" cy="2160240"/>
            <a:chOff x="107504" y="188640"/>
            <a:chExt cx="3060340" cy="2160240"/>
          </a:xfrm>
        </p:grpSpPr>
        <p:sp>
          <p:nvSpPr>
            <p:cNvPr id="12" name="Oval 11"/>
            <p:cNvSpPr/>
            <p:nvPr/>
          </p:nvSpPr>
          <p:spPr>
            <a:xfrm>
              <a:off x="107504" y="188640"/>
              <a:ext cx="3060340" cy="2160240"/>
            </a:xfrm>
            <a:prstGeom prst="wedgeEllipseCallout">
              <a:avLst>
                <a:gd name="adj1" fmla="val 17761"/>
                <a:gd name="adj2" fmla="val 5720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textruta 12"/>
            <p:cNvSpPr txBox="1"/>
            <p:nvPr/>
          </p:nvSpPr>
          <p:spPr>
            <a:xfrm>
              <a:off x="395536" y="389602"/>
              <a:ext cx="252028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The </a:t>
              </a:r>
              <a:r>
                <a:rPr lang="sv-SE" sz="2000" b="1" i="1" kern="0" dirty="0" err="1" smtClean="0">
                  <a:solidFill>
                    <a:prstClr val="white"/>
                  </a:solidFill>
                  <a:latin typeface="Calibri"/>
                </a:rPr>
                <a:t>health</a:t>
              </a:r>
              <a:r>
                <a:rPr lang="sv-SE" sz="2000" b="1" i="1" kern="0" dirty="0" smtClean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sv-SE" sz="2000" b="1" i="1" kern="0" dirty="0" err="1" smtClean="0">
                  <a:solidFill>
                    <a:prstClr val="white"/>
                  </a:solidFill>
                  <a:latin typeface="Calibri"/>
                </a:rPr>
                <a:t>care</a:t>
              </a:r>
              <a:r>
                <a:rPr lang="sv-SE" sz="2000" b="1" i="1" kern="0" dirty="0" smtClean="0">
                  <a:solidFill>
                    <a:prstClr val="white"/>
                  </a:solidFill>
                  <a:latin typeface="Calibri"/>
                </a:rPr>
                <a:t> services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knew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their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status in the different registers and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did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not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question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 the </a:t>
              </a:r>
              <a:r>
                <a:rPr lang="sv-SE" sz="2000" b="1" i="1" kern="0" dirty="0" err="1">
                  <a:solidFill>
                    <a:prstClr val="white"/>
                  </a:solidFill>
                  <a:latin typeface="Calibri"/>
                </a:rPr>
                <a:t>model</a:t>
              </a:r>
              <a:r>
                <a:rPr lang="sv-SE" sz="2000" b="1" i="1" kern="0" dirty="0">
                  <a:solidFill>
                    <a:prstClr val="white"/>
                  </a:solidFill>
                  <a:latin typeface="Calibri"/>
                </a:rPr>
                <a:t>.</a:t>
              </a:r>
              <a:endParaRPr kumimoji="0" lang="sv-SE" sz="2000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grpSp>
        <p:nvGrpSpPr>
          <p:cNvPr id="18" name="Grupp 17"/>
          <p:cNvGrpSpPr/>
          <p:nvPr/>
        </p:nvGrpSpPr>
        <p:grpSpPr>
          <a:xfrm>
            <a:off x="827585" y="4346017"/>
            <a:ext cx="2664295" cy="1616789"/>
            <a:chOff x="179513" y="3696659"/>
            <a:chExt cx="2664295" cy="1616789"/>
          </a:xfrm>
        </p:grpSpPr>
        <p:sp>
          <p:nvSpPr>
            <p:cNvPr id="14" name="Ellips 13"/>
            <p:cNvSpPr/>
            <p:nvPr/>
          </p:nvSpPr>
          <p:spPr>
            <a:xfrm>
              <a:off x="179513" y="3696659"/>
              <a:ext cx="2664295" cy="1616789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textruta 14"/>
            <p:cNvSpPr txBox="1"/>
            <p:nvPr/>
          </p:nvSpPr>
          <p:spPr>
            <a:xfrm>
              <a:off x="251521" y="3925505"/>
              <a:ext cx="259228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National registers do</a:t>
              </a:r>
              <a:r>
                <a:rPr kumimoji="0" lang="sv-SE" sz="2000" b="1" i="0" u="none" strike="noStrike" kern="0" cap="none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 not </a:t>
              </a:r>
              <a:r>
                <a:rPr kumimoji="0" lang="sv-SE" sz="2000" b="1" i="0" u="none" strike="noStrike" kern="0" cap="none" spc="0" normalizeH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always</a:t>
              </a:r>
              <a:r>
                <a:rPr kumimoji="0" lang="sv-SE" sz="2000" b="1" i="0" u="none" strike="noStrike" kern="0" cap="none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 </a:t>
              </a:r>
              <a:r>
                <a:rPr kumimoji="0" lang="sv-SE" sz="2000" b="1" i="0" u="none" strike="noStrike" kern="0" cap="none" spc="0" normalizeH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reflect</a:t>
              </a:r>
              <a:r>
                <a:rPr kumimoji="0" lang="sv-SE" sz="2000" b="1" i="0" u="none" strike="noStrike" kern="0" cap="none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 </a:t>
              </a:r>
              <a:r>
                <a:rPr kumimoji="0" lang="sv-SE" sz="2000" b="1" i="0" u="none" strike="noStrike" kern="0" cap="none" spc="0" normalizeH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current</a:t>
              </a:r>
              <a:r>
                <a:rPr kumimoji="0" lang="sv-SE" sz="2000" b="1" i="0" u="none" strike="noStrike" kern="0" cap="none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 </a:t>
              </a:r>
              <a:br>
                <a:rPr kumimoji="0" lang="sv-SE" sz="2000" b="1" i="0" u="none" strike="noStrike" kern="0" cap="none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</a:br>
              <a:r>
                <a:rPr kumimoji="0" lang="sv-SE" sz="2000" b="1" i="0" u="none" strike="noStrike" kern="0" cap="none" spc="0" normalizeH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status. </a:t>
              </a:r>
              <a:endParaRPr kumimoji="0" lang="sv-SE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grpSp>
        <p:nvGrpSpPr>
          <p:cNvPr id="19" name="Grupp 18"/>
          <p:cNvGrpSpPr/>
          <p:nvPr/>
        </p:nvGrpSpPr>
        <p:grpSpPr>
          <a:xfrm>
            <a:off x="5796136" y="4367739"/>
            <a:ext cx="2664295" cy="1823943"/>
            <a:chOff x="2555777" y="4653136"/>
            <a:chExt cx="2664295" cy="1823943"/>
          </a:xfrm>
        </p:grpSpPr>
        <p:sp>
          <p:nvSpPr>
            <p:cNvPr id="20" name="Ellips 19"/>
            <p:cNvSpPr/>
            <p:nvPr/>
          </p:nvSpPr>
          <p:spPr>
            <a:xfrm>
              <a:off x="2555777" y="4653136"/>
              <a:ext cx="2664295" cy="1604549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textruta 20"/>
            <p:cNvSpPr txBox="1"/>
            <p:nvPr/>
          </p:nvSpPr>
          <p:spPr>
            <a:xfrm>
              <a:off x="2555777" y="4845863"/>
              <a:ext cx="266429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sv-SE" sz="2000" b="1" kern="0" dirty="0">
                  <a:solidFill>
                    <a:prstClr val="white"/>
                  </a:solidFill>
                  <a:latin typeface="Calibri"/>
                </a:rPr>
                <a:t>Non </a:t>
              </a:r>
              <a:r>
                <a:rPr lang="sv-SE" sz="2000" b="1" kern="0" dirty="0" err="1">
                  <a:solidFill>
                    <a:prstClr val="white"/>
                  </a:solidFill>
                  <a:latin typeface="Calibri"/>
                </a:rPr>
                <a:t>reporting</a:t>
              </a:r>
              <a:r>
                <a:rPr lang="sv-SE" sz="2000" b="1" kern="0" dirty="0">
                  <a:solidFill>
                    <a:prstClr val="white"/>
                  </a:solidFill>
                  <a:latin typeface="Calibri"/>
                </a:rPr>
                <a:t> to registers </a:t>
              </a:r>
              <a:r>
                <a:rPr lang="sv-SE" sz="2000" b="1" kern="0" dirty="0" err="1">
                  <a:solidFill>
                    <a:prstClr val="white"/>
                  </a:solidFill>
                  <a:latin typeface="Calibri"/>
                </a:rPr>
                <a:t>does</a:t>
              </a:r>
              <a:r>
                <a:rPr lang="sv-SE" sz="2000" b="1" kern="0" dirty="0">
                  <a:solidFill>
                    <a:prstClr val="white"/>
                  </a:solidFill>
                  <a:latin typeface="Calibri"/>
                </a:rPr>
                <a:t> not </a:t>
              </a:r>
              <a:r>
                <a:rPr lang="sv-SE" sz="2000" b="1" kern="0" dirty="0" err="1">
                  <a:solidFill>
                    <a:prstClr val="white"/>
                  </a:solidFill>
                  <a:latin typeface="Calibri"/>
                </a:rPr>
                <a:t>necessarily</a:t>
              </a:r>
              <a:r>
                <a:rPr lang="sv-SE" sz="2000" b="1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sv-SE" sz="2000" b="1" kern="0" dirty="0" err="1">
                  <a:solidFill>
                    <a:prstClr val="white"/>
                  </a:solidFill>
                  <a:latin typeface="Calibri"/>
                </a:rPr>
                <a:t>indicate</a:t>
              </a:r>
              <a:r>
                <a:rPr lang="sv-SE" sz="2000" b="1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sv-SE" sz="2000" b="1" kern="0" dirty="0" err="1" smtClean="0">
                  <a:solidFill>
                    <a:prstClr val="white"/>
                  </a:solidFill>
                  <a:latin typeface="Calibri"/>
                </a:rPr>
                <a:t>malfunctioning</a:t>
              </a:r>
              <a:r>
                <a:rPr lang="sv-SE" sz="2000" b="1" kern="0" dirty="0" smtClean="0">
                  <a:solidFill>
                    <a:prstClr val="white"/>
                  </a:solidFill>
                  <a:latin typeface="Calibri"/>
                </a:rPr>
                <a:t>.</a:t>
              </a:r>
              <a:endParaRPr lang="sv-SE" sz="2000" b="1" kern="0" dirty="0">
                <a:solidFill>
                  <a:prstClr val="white"/>
                </a:solidFill>
                <a:latin typeface="Calibri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510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2"/>
          <p:cNvSpPr>
            <a:spLocks noGrp="1"/>
          </p:cNvSpPr>
          <p:nvPr>
            <p:ph type="title"/>
          </p:nvPr>
        </p:nvSpPr>
        <p:spPr>
          <a:xfrm>
            <a:off x="1475656" y="1493584"/>
            <a:ext cx="7056784" cy="1143328"/>
          </a:xfrm>
        </p:spPr>
        <p:txBody>
          <a:bodyPr/>
          <a:lstStyle/>
          <a:p>
            <a:r>
              <a:rPr lang="sv-SE" sz="6000" b="1" dirty="0" err="1">
                <a:solidFill>
                  <a:schemeClr val="bg1"/>
                </a:solidFill>
              </a:rPr>
              <a:t>Thank</a:t>
            </a:r>
            <a:r>
              <a:rPr lang="sv-SE" sz="6000" b="1" dirty="0">
                <a:solidFill>
                  <a:schemeClr val="bg1"/>
                </a:solidFill>
              </a:rPr>
              <a:t> </a:t>
            </a:r>
            <a:r>
              <a:rPr lang="sv-SE" sz="6000" b="1" dirty="0" err="1">
                <a:solidFill>
                  <a:schemeClr val="bg1"/>
                </a:solidFill>
              </a:rPr>
              <a:t>you</a:t>
            </a:r>
            <a:r>
              <a:rPr lang="sv-SE" sz="6000" b="1" dirty="0">
                <a:solidFill>
                  <a:schemeClr val="bg1"/>
                </a:solidFill>
              </a:rPr>
              <a:t>!</a:t>
            </a:r>
            <a:br>
              <a:rPr lang="sv-SE" sz="6000" b="1" dirty="0">
                <a:solidFill>
                  <a:schemeClr val="bg1"/>
                </a:solidFill>
              </a:rPr>
            </a:br>
            <a:r>
              <a:rPr lang="sv-SE" sz="6000" b="1" dirty="0">
                <a:solidFill>
                  <a:schemeClr val="bg1"/>
                </a:solidFill>
              </a:rPr>
              <a:t/>
            </a:r>
            <a:br>
              <a:rPr lang="sv-SE" sz="6000" b="1" dirty="0">
                <a:solidFill>
                  <a:schemeClr val="bg1"/>
                </a:solidFill>
              </a:rPr>
            </a:br>
            <a:r>
              <a:rPr lang="sv-SE" sz="2400" b="1" dirty="0">
                <a:solidFill>
                  <a:schemeClr val="bg1"/>
                </a:solidFill>
              </a:rPr>
              <a:t>www.ivo.se</a:t>
            </a:r>
          </a:p>
        </p:txBody>
      </p:sp>
    </p:spTree>
    <p:extLst>
      <p:ext uri="{BB962C8B-B14F-4D97-AF65-F5344CB8AC3E}">
        <p14:creationId xmlns:p14="http://schemas.microsoft.com/office/powerpoint/2010/main" val="266113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VO_mall_2016">
  <a:themeElements>
    <a:clrScheme name="IV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6E14"/>
      </a:accent1>
      <a:accent2>
        <a:srgbClr val="007377"/>
      </a:accent2>
      <a:accent3>
        <a:srgbClr val="B1E4E3"/>
      </a:accent3>
      <a:accent4>
        <a:srgbClr val="333F48"/>
      </a:accent4>
      <a:accent5>
        <a:srgbClr val="C7C9C7"/>
      </a:accent5>
      <a:accent6>
        <a:srgbClr val="B94700"/>
      </a:accent6>
      <a:hlink>
        <a:srgbClr val="0000FF"/>
      </a:hlink>
      <a:folHlink>
        <a:srgbClr val="800080"/>
      </a:folHlink>
    </a:clrScheme>
    <a:fontScheme name="Nordic Capit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VO[1]">
  <a:themeElements>
    <a:clrScheme name="IV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6E14"/>
      </a:accent1>
      <a:accent2>
        <a:srgbClr val="007377"/>
      </a:accent2>
      <a:accent3>
        <a:srgbClr val="B1E4E3"/>
      </a:accent3>
      <a:accent4>
        <a:srgbClr val="333F48"/>
      </a:accent4>
      <a:accent5>
        <a:srgbClr val="C7C9C7"/>
      </a:accent5>
      <a:accent6>
        <a:srgbClr val="B94700"/>
      </a:accent6>
      <a:hlink>
        <a:srgbClr val="0000FF"/>
      </a:hlink>
      <a:folHlink>
        <a:srgbClr val="800080"/>
      </a:folHlink>
    </a:clrScheme>
    <a:fontScheme name="Nordic Capit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IVO_mall_2016</Template>
  <TotalTime>0</TotalTime>
  <Words>193</Words>
  <Application>Microsoft Office PowerPoint</Application>
  <PresentationFormat>Diavoorstelling (4:3)</PresentationFormat>
  <Paragraphs>46</Paragraphs>
  <Slides>6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8" baseType="lpstr">
      <vt:lpstr>IVO_mall_2016</vt:lpstr>
      <vt:lpstr>IVO[1]</vt:lpstr>
      <vt:lpstr>PowerPoint-presentatie</vt:lpstr>
      <vt:lpstr>PowerPoint-presentatie</vt:lpstr>
      <vt:lpstr>PowerPoint-presentatie</vt:lpstr>
      <vt:lpstr>PowerPoint-presentatie</vt:lpstr>
      <vt:lpstr>PowerPoint-presentatie</vt:lpstr>
      <vt:lpstr>Thank you!  www.ivo.se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2016-09-23T07:20:50Z</dcterms:created>
  <dcterms:modified xsi:type="dcterms:W3CDTF">2016-09-27T14:21:49Z</dcterms:modified>
</cp:coreProperties>
</file>