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65" r:id="rId2"/>
    <p:sldId id="278" r:id="rId3"/>
    <p:sldId id="266" r:id="rId4"/>
    <p:sldId id="268" r:id="rId5"/>
    <p:sldId id="281" r:id="rId6"/>
    <p:sldId id="282" r:id="rId7"/>
    <p:sldId id="283" r:id="rId8"/>
    <p:sldId id="284" r:id="rId9"/>
    <p:sldId id="279" r:id="rId10"/>
    <p:sldId id="280" r:id="rId11"/>
    <p:sldId id="267" r:id="rId12"/>
    <p:sldId id="285" r:id="rId13"/>
    <p:sldId id="271" r:id="rId14"/>
    <p:sldId id="286" r:id="rId15"/>
    <p:sldId id="287" r:id="rId16"/>
    <p:sldId id="288" r:id="rId17"/>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9BFE"/>
    <a:srgbClr val="6EBDFE"/>
    <a:srgbClr val="0184F1"/>
    <a:srgbClr val="0043DA"/>
    <a:srgbClr val="0DA3FF"/>
    <a:srgbClr val="1DA9FF"/>
    <a:srgbClr val="0292F4"/>
    <a:srgbClr val="00B0EE"/>
    <a:srgbClr val="10E2DD"/>
    <a:srgbClr val="1F79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3304" autoAdjust="0"/>
  </p:normalViewPr>
  <p:slideViewPr>
    <p:cSldViewPr snapToGrid="0" showGuides="1">
      <p:cViewPr>
        <p:scale>
          <a:sx n="63" d="100"/>
          <a:sy n="63" d="100"/>
        </p:scale>
        <p:origin x="-1404" y="-72"/>
      </p:cViewPr>
      <p:guideLst>
        <p:guide orient="horz" pos="2160"/>
        <p:guide pos="2880"/>
      </p:guideLst>
    </p:cSldViewPr>
  </p:slideViewPr>
  <p:notesTextViewPr>
    <p:cViewPr>
      <p:scale>
        <a:sx n="1" d="1"/>
        <a:sy n="1" d="1"/>
      </p:scale>
      <p:origin x="0" y="0"/>
    </p:cViewPr>
  </p:notesTextViewPr>
  <p:notesViewPr>
    <p:cSldViewPr snapToGrid="0" showGuides="1">
      <p:cViewPr>
        <p:scale>
          <a:sx n="226" d="100"/>
          <a:sy n="226" d="100"/>
        </p:scale>
        <p:origin x="750" y="162"/>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dsholder til dato 2"/>
          <p:cNvSpPr>
            <a:spLocks noGrp="1"/>
          </p:cNvSpPr>
          <p:nvPr>
            <p:ph type="dt" sz="quarter" idx="1"/>
          </p:nvPr>
        </p:nvSpPr>
        <p:spPr>
          <a:xfrm>
            <a:off x="3901699" y="0"/>
            <a:ext cx="2984870" cy="502676"/>
          </a:xfrm>
          <a:prstGeom prst="rect">
            <a:avLst/>
          </a:prstGeom>
        </p:spPr>
        <p:txBody>
          <a:bodyPr vert="horz" lIns="96602" tIns="48301" rIns="96602" bIns="48301" rtlCol="0"/>
          <a:lstStyle>
            <a:lvl1pPr algn="r">
              <a:defRPr sz="1300"/>
            </a:lvl1pPr>
          </a:lstStyle>
          <a:p>
            <a:fld id="{016528EE-CCB5-489D-8AF2-BF1EC60547AB}" type="datetimeFigureOut">
              <a:rPr lang="da-DK" smtClean="0"/>
              <a:t>27-09-2016</a:t>
            </a:fld>
            <a:endParaRPr lang="en-GB"/>
          </a:p>
        </p:txBody>
      </p:sp>
      <p:sp>
        <p:nvSpPr>
          <p:cNvPr id="4" name="Pladsholder til sidefod 3"/>
          <p:cNvSpPr>
            <a:spLocks noGrp="1"/>
          </p:cNvSpPr>
          <p:nvPr>
            <p:ph type="ftr" sz="quarter" idx="2"/>
          </p:nvPr>
        </p:nvSpPr>
        <p:spPr>
          <a:xfrm>
            <a:off x="1" y="9516040"/>
            <a:ext cx="2984870" cy="502675"/>
          </a:xfrm>
          <a:prstGeom prst="rect">
            <a:avLst/>
          </a:prstGeom>
        </p:spPr>
        <p:txBody>
          <a:bodyPr vert="horz" lIns="96602" tIns="48301" rIns="96602" bIns="48301" rtlCol="0" anchor="b"/>
          <a:lstStyle>
            <a:lvl1pPr algn="l">
              <a:defRPr sz="1300"/>
            </a:lvl1pPr>
          </a:lstStyle>
          <a:p>
            <a:endParaRPr lang="da-DK"/>
          </a:p>
        </p:txBody>
      </p:sp>
      <p:sp>
        <p:nvSpPr>
          <p:cNvPr id="5" name="Pladsholder til slidenummer 4"/>
          <p:cNvSpPr>
            <a:spLocks noGrp="1"/>
          </p:cNvSpPr>
          <p:nvPr>
            <p:ph type="sldNum" sz="quarter" idx="3"/>
          </p:nvPr>
        </p:nvSpPr>
        <p:spPr>
          <a:xfrm>
            <a:off x="3901699" y="9516040"/>
            <a:ext cx="2984870" cy="502675"/>
          </a:xfrm>
          <a:prstGeom prst="rect">
            <a:avLst/>
          </a:prstGeom>
        </p:spPr>
        <p:txBody>
          <a:bodyPr vert="horz" lIns="96602" tIns="48301" rIns="96602" bIns="48301" rtlCol="0" anchor="b"/>
          <a:lstStyle>
            <a:lvl1pPr algn="r">
              <a:defRPr sz="1300"/>
            </a:lvl1pPr>
          </a:lstStyle>
          <a:p>
            <a:fld id="{01286127-10CD-4946-B1AB-B8451EB937D9}" type="slidenum">
              <a:rPr lang="da-DK" smtClean="0"/>
              <a:t>‹nr.›</a:t>
            </a:fld>
            <a:endParaRPr lang="en-GB"/>
          </a:p>
        </p:txBody>
      </p:sp>
      <p:sp>
        <p:nvSpPr>
          <p:cNvPr id="6" name="Pladsholder til sidehoved 3"/>
          <p:cNvSpPr>
            <a:spLocks noGrp="1"/>
          </p:cNvSpPr>
          <p:nvPr>
            <p:ph type="hdr" sz="quarter"/>
          </p:nvPr>
        </p:nvSpPr>
        <p:spPr>
          <a:xfrm>
            <a:off x="0" y="0"/>
            <a:ext cx="2920999" cy="502676"/>
          </a:xfrm>
          <a:prstGeom prst="rect">
            <a:avLst/>
          </a:prstGeom>
        </p:spPr>
        <p:txBody>
          <a:bodyPr/>
          <a:lstStyle/>
          <a:p>
            <a:r>
              <a:rPr lang="en-US" dirty="0"/>
              <a:t>Openness about malpractice in medical care</a:t>
            </a:r>
            <a:endParaRPr lang="en-GB" dirty="0"/>
          </a:p>
        </p:txBody>
      </p:sp>
    </p:spTree>
    <p:extLst>
      <p:ext uri="{BB962C8B-B14F-4D97-AF65-F5344CB8AC3E}">
        <p14:creationId xmlns:p14="http://schemas.microsoft.com/office/powerpoint/2010/main" val="46613969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dsholder til dato 2"/>
          <p:cNvSpPr>
            <a:spLocks noGrp="1"/>
          </p:cNvSpPr>
          <p:nvPr>
            <p:ph type="dt" idx="1"/>
          </p:nvPr>
        </p:nvSpPr>
        <p:spPr>
          <a:xfrm>
            <a:off x="3901699" y="0"/>
            <a:ext cx="2984870" cy="502676"/>
          </a:xfrm>
          <a:prstGeom prst="rect">
            <a:avLst/>
          </a:prstGeom>
        </p:spPr>
        <p:txBody>
          <a:bodyPr vert="horz" lIns="96602" tIns="48301" rIns="96602" bIns="48301" rtlCol="0"/>
          <a:lstStyle>
            <a:lvl1pPr algn="r">
              <a:defRPr sz="1300"/>
            </a:lvl1pPr>
          </a:lstStyle>
          <a:p>
            <a:fld id="{E4D5D23D-C0CB-4BB1-9EA8-D861B7FF8E60}" type="datetimeFigureOut">
              <a:rPr lang="da-DK" smtClean="0"/>
              <a:t>27-09-2016</a:t>
            </a:fld>
            <a:endParaRPr lang="en-GB"/>
          </a:p>
        </p:txBody>
      </p:sp>
      <p:sp>
        <p:nvSpPr>
          <p:cNvPr id="4" name="Pladsholder til slidebillede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02" tIns="48301" rIns="96602" bIns="48301" rtlCol="0" anchor="ctr"/>
          <a:lstStyle/>
          <a:p>
            <a:endParaRPr lang="da-DK"/>
          </a:p>
        </p:txBody>
      </p:sp>
      <p:sp>
        <p:nvSpPr>
          <p:cNvPr id="5" name="Pladsholder til noter 4"/>
          <p:cNvSpPr>
            <a:spLocks noGrp="1"/>
          </p:cNvSpPr>
          <p:nvPr>
            <p:ph type="body" sz="quarter" idx="3"/>
          </p:nvPr>
        </p:nvSpPr>
        <p:spPr>
          <a:xfrm>
            <a:off x="688817" y="4821506"/>
            <a:ext cx="5510530" cy="3944868"/>
          </a:xfrm>
          <a:prstGeom prst="rect">
            <a:avLst/>
          </a:prstGeom>
        </p:spPr>
        <p:txBody>
          <a:bodyPr vert="horz" lIns="96602" tIns="48301" rIns="96602" bIns="48301"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516040"/>
            <a:ext cx="2984870" cy="502675"/>
          </a:xfrm>
          <a:prstGeom prst="rect">
            <a:avLst/>
          </a:prstGeom>
        </p:spPr>
        <p:txBody>
          <a:bodyPr vert="horz" lIns="96602" tIns="48301" rIns="96602" bIns="48301" rtlCol="0" anchor="b"/>
          <a:lstStyle>
            <a:lvl1pPr algn="l">
              <a:defRPr sz="1300"/>
            </a:lvl1pPr>
          </a:lstStyle>
          <a:p>
            <a:endParaRPr lang="da-DK"/>
          </a:p>
        </p:txBody>
      </p:sp>
      <p:sp>
        <p:nvSpPr>
          <p:cNvPr id="7" name="Pladsholder til slidenummer 6"/>
          <p:cNvSpPr>
            <a:spLocks noGrp="1"/>
          </p:cNvSpPr>
          <p:nvPr>
            <p:ph type="sldNum" sz="quarter" idx="5"/>
          </p:nvPr>
        </p:nvSpPr>
        <p:spPr>
          <a:xfrm>
            <a:off x="3901699" y="9516040"/>
            <a:ext cx="2984870" cy="502675"/>
          </a:xfrm>
          <a:prstGeom prst="rect">
            <a:avLst/>
          </a:prstGeom>
        </p:spPr>
        <p:txBody>
          <a:bodyPr vert="horz" lIns="96602" tIns="48301" rIns="96602" bIns="48301" rtlCol="0" anchor="b"/>
          <a:lstStyle>
            <a:lvl1pPr algn="r">
              <a:defRPr sz="1300"/>
            </a:lvl1pPr>
          </a:lstStyle>
          <a:p>
            <a:fld id="{A5D20FB5-4D07-4BD6-99D2-1F83287C3B0C}" type="slidenum">
              <a:rPr lang="da-DK" smtClean="0"/>
              <a:t>‹nr.›</a:t>
            </a:fld>
            <a:endParaRPr lang="en-GB"/>
          </a:p>
        </p:txBody>
      </p:sp>
      <p:sp>
        <p:nvSpPr>
          <p:cNvPr id="8" name="Pladsholder til sidehoved 3"/>
          <p:cNvSpPr>
            <a:spLocks noGrp="1"/>
          </p:cNvSpPr>
          <p:nvPr>
            <p:ph type="hdr" sz="quarter"/>
          </p:nvPr>
        </p:nvSpPr>
        <p:spPr>
          <a:xfrm>
            <a:off x="0" y="0"/>
            <a:ext cx="2912533" cy="502676"/>
          </a:xfrm>
          <a:prstGeom prst="rect">
            <a:avLst/>
          </a:prstGeom>
        </p:spPr>
        <p:txBody>
          <a:bodyPr/>
          <a:lstStyle/>
          <a:p>
            <a:r>
              <a:rPr lang="en-US" dirty="0"/>
              <a:t>Openness about malpractice in medical care</a:t>
            </a:r>
            <a:endParaRPr lang="en-GB" dirty="0"/>
          </a:p>
        </p:txBody>
      </p:sp>
    </p:spTree>
    <p:extLst>
      <p:ext uri="{BB962C8B-B14F-4D97-AF65-F5344CB8AC3E}">
        <p14:creationId xmlns:p14="http://schemas.microsoft.com/office/powerpoint/2010/main" val="45357837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dirty="0"/>
              <a:t>I want to thank EPSO for giving me the opportunity to come here and speak about how open we are in Denmark in the supervision area.</a:t>
            </a:r>
          </a:p>
          <a:p>
            <a:r>
              <a:rPr dirty="0"/>
              <a:t>My name is Anette Lykke Petri, and I am Head of Division and Senior Consultant at the Danish Patient Safety Authority.</a:t>
            </a:r>
            <a:endParaRPr lang="en-GB" dirty="0"/>
          </a:p>
        </p:txBody>
      </p:sp>
      <p:sp>
        <p:nvSpPr>
          <p:cNvPr id="4" name="Pladsholder til sidehoved 3"/>
          <p:cNvSpPr>
            <a:spLocks noGrp="1"/>
          </p:cNvSpPr>
          <p:nvPr>
            <p:ph type="hdr" sz="quarter" idx="10"/>
          </p:nvPr>
        </p:nvSpPr>
        <p:spPr>
          <a:xfrm>
            <a:off x="1" y="0"/>
            <a:ext cx="2209799" cy="502676"/>
          </a:xfrm>
          <a:prstGeom prst="rect">
            <a:avLst/>
          </a:prstGeom>
        </p:spPr>
        <p:txBody>
          <a:bodyPr/>
          <a:lstStyle/>
          <a:p>
            <a:r>
              <a:rPr lang="en-US" dirty="0"/>
              <a:t>Openness about malpractice in medical care</a:t>
            </a:r>
            <a:endParaRPr lang="en-GB" dirty="0"/>
          </a:p>
        </p:txBody>
      </p:sp>
      <p:sp>
        <p:nvSpPr>
          <p:cNvPr id="5" name="Pladsholder til dato 4"/>
          <p:cNvSpPr>
            <a:spLocks noGrp="1"/>
          </p:cNvSpPr>
          <p:nvPr>
            <p:ph type="dt" idx="11"/>
          </p:nvPr>
        </p:nvSpPr>
        <p:spPr/>
        <p:txBody>
          <a:bodyPr/>
          <a:lstStyle/>
          <a:p>
            <a:fld id="{E4D5D23D-C0CB-4BB1-9EA8-D861B7FF8E60}" type="datetimeFigureOut">
              <a:rPr lang="da-DK" smtClean="0"/>
              <a:t>27-09-2016</a:t>
            </a:fld>
            <a:endParaRPr lang="en-GB"/>
          </a:p>
        </p:txBody>
      </p:sp>
      <p:sp>
        <p:nvSpPr>
          <p:cNvPr id="6" name="Pladsholder til sidefod 5"/>
          <p:cNvSpPr>
            <a:spLocks noGrp="1"/>
          </p:cNvSpPr>
          <p:nvPr>
            <p:ph type="ftr" sz="quarter" idx="12"/>
          </p:nvPr>
        </p:nvSpPr>
        <p:spPr/>
        <p:txBody>
          <a:bodyPr/>
          <a:lstStyle/>
          <a:p>
            <a:endParaRPr lang="da-DK"/>
          </a:p>
        </p:txBody>
      </p:sp>
      <p:sp>
        <p:nvSpPr>
          <p:cNvPr id="7" name="Pladsholder til diasnummer 6"/>
          <p:cNvSpPr>
            <a:spLocks noGrp="1"/>
          </p:cNvSpPr>
          <p:nvPr>
            <p:ph type="sldNum" sz="quarter" idx="13"/>
          </p:nvPr>
        </p:nvSpPr>
        <p:spPr/>
        <p:txBody>
          <a:bodyPr/>
          <a:lstStyle/>
          <a:p>
            <a:fld id="{A5D20FB5-4D07-4BD6-99D2-1F83287C3B0C}" type="slidenum">
              <a:rPr lang="da-DK" smtClean="0"/>
              <a:t>1</a:t>
            </a:fld>
            <a:endParaRPr lang="en-GB"/>
          </a:p>
        </p:txBody>
      </p:sp>
    </p:spTree>
    <p:extLst>
      <p:ext uri="{BB962C8B-B14F-4D97-AF65-F5344CB8AC3E}">
        <p14:creationId xmlns:p14="http://schemas.microsoft.com/office/powerpoint/2010/main" val="1255858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dirty="0"/>
              <a:t>In the online register of authorised healthcare professionals, you can search for individual healthcare professionals, but you can also extract entire lists, for example of all doctors subject to intensified supervision.</a:t>
            </a:r>
            <a:endParaRPr lang="en-GB" dirty="0"/>
          </a:p>
        </p:txBody>
      </p:sp>
      <p:sp>
        <p:nvSpPr>
          <p:cNvPr id="5" name="Pladsholder til dato 4"/>
          <p:cNvSpPr>
            <a:spLocks noGrp="1"/>
          </p:cNvSpPr>
          <p:nvPr>
            <p:ph type="dt" idx="11"/>
          </p:nvPr>
        </p:nvSpPr>
        <p:spPr/>
        <p:txBody>
          <a:bodyPr/>
          <a:lstStyle/>
          <a:p>
            <a:fld id="{E4D5D23D-C0CB-4BB1-9EA8-D861B7FF8E60}" type="datetimeFigureOut">
              <a:rPr lang="da-DK" smtClean="0"/>
              <a:t>27-09-2016</a:t>
            </a:fld>
            <a:endParaRPr lang="en-GB"/>
          </a:p>
        </p:txBody>
      </p:sp>
      <p:sp>
        <p:nvSpPr>
          <p:cNvPr id="6" name="Pladsholder til sidefod 5"/>
          <p:cNvSpPr>
            <a:spLocks noGrp="1"/>
          </p:cNvSpPr>
          <p:nvPr>
            <p:ph type="ftr" sz="quarter" idx="12"/>
          </p:nvPr>
        </p:nvSpPr>
        <p:spPr/>
        <p:txBody>
          <a:bodyPr/>
          <a:lstStyle/>
          <a:p>
            <a:endParaRPr lang="da-DK"/>
          </a:p>
        </p:txBody>
      </p:sp>
      <p:sp>
        <p:nvSpPr>
          <p:cNvPr id="7" name="Pladsholder til diasnummer 6"/>
          <p:cNvSpPr>
            <a:spLocks noGrp="1"/>
          </p:cNvSpPr>
          <p:nvPr>
            <p:ph type="sldNum" sz="quarter" idx="13"/>
          </p:nvPr>
        </p:nvSpPr>
        <p:spPr/>
        <p:txBody>
          <a:bodyPr/>
          <a:lstStyle/>
          <a:p>
            <a:fld id="{A5D20FB5-4D07-4BD6-99D2-1F83287C3B0C}" type="slidenum">
              <a:rPr lang="da-DK" smtClean="0"/>
              <a:t>10</a:t>
            </a:fld>
            <a:endParaRPr lang="en-GB"/>
          </a:p>
        </p:txBody>
      </p:sp>
      <p:sp>
        <p:nvSpPr>
          <p:cNvPr id="8" name="Pladsholder til sidehoved 3"/>
          <p:cNvSpPr>
            <a:spLocks noGrp="1"/>
          </p:cNvSpPr>
          <p:nvPr>
            <p:ph type="hdr" sz="quarter"/>
          </p:nvPr>
        </p:nvSpPr>
        <p:spPr>
          <a:xfrm>
            <a:off x="1" y="0"/>
            <a:ext cx="2192866" cy="502676"/>
          </a:xfrm>
          <a:prstGeom prst="rect">
            <a:avLst/>
          </a:prstGeom>
        </p:spPr>
        <p:txBody>
          <a:bodyPr/>
          <a:lstStyle/>
          <a:p>
            <a:r>
              <a:rPr lang="en-US" dirty="0"/>
              <a:t>Openness about malpractice in medical care</a:t>
            </a:r>
            <a:endParaRPr lang="en-GB" dirty="0"/>
          </a:p>
        </p:txBody>
      </p:sp>
    </p:spTree>
    <p:extLst>
      <p:ext uri="{BB962C8B-B14F-4D97-AF65-F5344CB8AC3E}">
        <p14:creationId xmlns:p14="http://schemas.microsoft.com/office/powerpoint/2010/main" val="3127819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dirty="0"/>
              <a:t>Healthcare institutions are </a:t>
            </a:r>
            <a:r>
              <a:rPr lang="da-DK" dirty="0" err="1"/>
              <a:t>governed</a:t>
            </a:r>
            <a:r>
              <a:rPr lang="da-DK" dirty="0"/>
              <a:t> by </a:t>
            </a:r>
            <a:r>
              <a:rPr dirty="0"/>
              <a:t>other rules than individual healthcare professionals.</a:t>
            </a:r>
            <a:endParaRPr lang="en-GB" baseline="0" dirty="0"/>
          </a:p>
        </p:txBody>
      </p:sp>
      <p:sp>
        <p:nvSpPr>
          <p:cNvPr id="5" name="Pladsholder til dato 4"/>
          <p:cNvSpPr>
            <a:spLocks noGrp="1"/>
          </p:cNvSpPr>
          <p:nvPr>
            <p:ph type="dt" idx="11"/>
          </p:nvPr>
        </p:nvSpPr>
        <p:spPr/>
        <p:txBody>
          <a:bodyPr/>
          <a:lstStyle/>
          <a:p>
            <a:fld id="{A85172D7-923F-4060-99EF-AFDD301A402A}" type="datetime1">
              <a:rPr lang="da-DK" smtClean="0"/>
              <a:t>27-09-2016</a:t>
            </a:fld>
            <a:endParaRPr lang="en-GB"/>
          </a:p>
        </p:txBody>
      </p:sp>
      <p:sp>
        <p:nvSpPr>
          <p:cNvPr id="6" name="Pladsholder til sidefod 5"/>
          <p:cNvSpPr>
            <a:spLocks noGrp="1"/>
          </p:cNvSpPr>
          <p:nvPr>
            <p:ph type="ftr" sz="quarter" idx="12"/>
          </p:nvPr>
        </p:nvSpPr>
        <p:spPr/>
        <p:txBody>
          <a:bodyPr/>
          <a:lstStyle/>
          <a:p>
            <a:endParaRPr lang="da-DK"/>
          </a:p>
        </p:txBody>
      </p:sp>
      <p:sp>
        <p:nvSpPr>
          <p:cNvPr id="7" name="Pladsholder til diasnummer 6"/>
          <p:cNvSpPr>
            <a:spLocks noGrp="1"/>
          </p:cNvSpPr>
          <p:nvPr>
            <p:ph type="sldNum" sz="quarter" idx="13"/>
          </p:nvPr>
        </p:nvSpPr>
        <p:spPr/>
        <p:txBody>
          <a:bodyPr/>
          <a:lstStyle/>
          <a:p>
            <a:fld id="{A5D20FB5-4D07-4BD6-99D2-1F83287C3B0C}" type="slidenum">
              <a:rPr lang="da-DK" smtClean="0"/>
              <a:t>11</a:t>
            </a:fld>
            <a:endParaRPr lang="en-GB"/>
          </a:p>
        </p:txBody>
      </p:sp>
      <p:sp>
        <p:nvSpPr>
          <p:cNvPr id="8" name="Pladsholder til sidehoved 3"/>
          <p:cNvSpPr>
            <a:spLocks noGrp="1"/>
          </p:cNvSpPr>
          <p:nvPr>
            <p:ph type="hdr" sz="quarter"/>
          </p:nvPr>
        </p:nvSpPr>
        <p:spPr>
          <a:xfrm>
            <a:off x="1" y="0"/>
            <a:ext cx="2192866" cy="502676"/>
          </a:xfrm>
          <a:prstGeom prst="rect">
            <a:avLst/>
          </a:prstGeom>
        </p:spPr>
        <p:txBody>
          <a:bodyPr/>
          <a:lstStyle/>
          <a:p>
            <a:r>
              <a:rPr lang="en-US" dirty="0"/>
              <a:t>Openness about malpractice in medical care</a:t>
            </a:r>
            <a:endParaRPr lang="en-GB" dirty="0"/>
          </a:p>
        </p:txBody>
      </p:sp>
    </p:spTree>
    <p:extLst>
      <p:ext uri="{BB962C8B-B14F-4D97-AF65-F5344CB8AC3E}">
        <p14:creationId xmlns:p14="http://schemas.microsoft.com/office/powerpoint/2010/main" val="4162764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dirty="0"/>
              <a:t>For hospitals, clinics and other treatment facilities, we are obliged to publish injunctions on the website of the Danish Patient Safety Authority and the Danish e-Health Portal, Sundhed.dk.</a:t>
            </a:r>
          </a:p>
          <a:p>
            <a:r>
              <a:rPr dirty="0"/>
              <a:t>The information is removed once the injunction is lifted.</a:t>
            </a:r>
            <a:r>
              <a:rPr lang="en-US" baseline="0" noProof="0" dirty="0"/>
              <a:t> </a:t>
            </a:r>
          </a:p>
          <a:p>
            <a:endParaRPr lang="en-GB" dirty="0"/>
          </a:p>
        </p:txBody>
      </p:sp>
      <p:sp>
        <p:nvSpPr>
          <p:cNvPr id="5" name="Pladsholder til dato 4"/>
          <p:cNvSpPr>
            <a:spLocks noGrp="1"/>
          </p:cNvSpPr>
          <p:nvPr>
            <p:ph type="dt" idx="11"/>
          </p:nvPr>
        </p:nvSpPr>
        <p:spPr/>
        <p:txBody>
          <a:bodyPr/>
          <a:lstStyle/>
          <a:p>
            <a:fld id="{6EDE317C-0098-4A8F-977B-1B8DD8538374}" type="datetime1">
              <a:rPr lang="da-DK" smtClean="0"/>
              <a:t>27-09-2016</a:t>
            </a:fld>
            <a:endParaRPr lang="en-GB"/>
          </a:p>
        </p:txBody>
      </p:sp>
      <p:sp>
        <p:nvSpPr>
          <p:cNvPr id="6" name="Pladsholder til sidefod 5"/>
          <p:cNvSpPr>
            <a:spLocks noGrp="1"/>
          </p:cNvSpPr>
          <p:nvPr>
            <p:ph type="ftr" sz="quarter" idx="12"/>
          </p:nvPr>
        </p:nvSpPr>
        <p:spPr/>
        <p:txBody>
          <a:bodyPr/>
          <a:lstStyle/>
          <a:p>
            <a:endParaRPr lang="da-DK"/>
          </a:p>
        </p:txBody>
      </p:sp>
      <p:sp>
        <p:nvSpPr>
          <p:cNvPr id="7" name="Pladsholder til diasnummer 6"/>
          <p:cNvSpPr>
            <a:spLocks noGrp="1"/>
          </p:cNvSpPr>
          <p:nvPr>
            <p:ph type="sldNum" sz="quarter" idx="13"/>
          </p:nvPr>
        </p:nvSpPr>
        <p:spPr/>
        <p:txBody>
          <a:bodyPr/>
          <a:lstStyle/>
          <a:p>
            <a:fld id="{A5D20FB5-4D07-4BD6-99D2-1F83287C3B0C}" type="slidenum">
              <a:rPr lang="da-DK" smtClean="0"/>
              <a:t>12</a:t>
            </a:fld>
            <a:endParaRPr lang="en-GB"/>
          </a:p>
        </p:txBody>
      </p:sp>
      <p:sp>
        <p:nvSpPr>
          <p:cNvPr id="8" name="Pladsholder til sidehoved 3"/>
          <p:cNvSpPr>
            <a:spLocks noGrp="1"/>
          </p:cNvSpPr>
          <p:nvPr>
            <p:ph type="hdr" sz="quarter"/>
          </p:nvPr>
        </p:nvSpPr>
        <p:spPr>
          <a:xfrm>
            <a:off x="1" y="0"/>
            <a:ext cx="2192866" cy="502676"/>
          </a:xfrm>
          <a:prstGeom prst="rect">
            <a:avLst/>
          </a:prstGeom>
        </p:spPr>
        <p:txBody>
          <a:bodyPr/>
          <a:lstStyle/>
          <a:p>
            <a:r>
              <a:rPr lang="en-US" dirty="0"/>
              <a:t>Openness about malpractice in medical care</a:t>
            </a:r>
            <a:endParaRPr lang="en-GB" dirty="0"/>
          </a:p>
        </p:txBody>
      </p:sp>
    </p:spTree>
    <p:extLst>
      <p:ext uri="{BB962C8B-B14F-4D97-AF65-F5344CB8AC3E}">
        <p14:creationId xmlns:p14="http://schemas.microsoft.com/office/powerpoint/2010/main" val="1126730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5" name="Pladsholder til dato 4"/>
          <p:cNvSpPr>
            <a:spLocks noGrp="1"/>
          </p:cNvSpPr>
          <p:nvPr>
            <p:ph type="dt" idx="11"/>
          </p:nvPr>
        </p:nvSpPr>
        <p:spPr/>
        <p:txBody>
          <a:bodyPr/>
          <a:lstStyle/>
          <a:p>
            <a:fld id="{700F39CF-3F64-4930-90CC-FE0E7129B92C}" type="datetime1">
              <a:rPr lang="da-DK" smtClean="0"/>
              <a:t>27-09-2016</a:t>
            </a:fld>
            <a:endParaRPr lang="en-GB"/>
          </a:p>
        </p:txBody>
      </p:sp>
      <p:sp>
        <p:nvSpPr>
          <p:cNvPr id="6" name="Pladsholder til sidefod 5"/>
          <p:cNvSpPr>
            <a:spLocks noGrp="1"/>
          </p:cNvSpPr>
          <p:nvPr>
            <p:ph type="ftr" sz="quarter" idx="12"/>
          </p:nvPr>
        </p:nvSpPr>
        <p:spPr/>
        <p:txBody>
          <a:bodyPr/>
          <a:lstStyle/>
          <a:p>
            <a:endParaRPr lang="da-DK"/>
          </a:p>
        </p:txBody>
      </p:sp>
      <p:sp>
        <p:nvSpPr>
          <p:cNvPr id="7" name="Pladsholder til slidenummer 6"/>
          <p:cNvSpPr>
            <a:spLocks noGrp="1"/>
          </p:cNvSpPr>
          <p:nvPr>
            <p:ph type="sldNum" sz="quarter" idx="13"/>
          </p:nvPr>
        </p:nvSpPr>
        <p:spPr/>
        <p:txBody>
          <a:bodyPr/>
          <a:lstStyle/>
          <a:p>
            <a:fld id="{A5D20FB5-4D07-4BD6-99D2-1F83287C3B0C}" type="slidenum">
              <a:rPr lang="da-DK" smtClean="0"/>
              <a:t>13</a:t>
            </a:fld>
            <a:endParaRPr lang="en-GB"/>
          </a:p>
        </p:txBody>
      </p:sp>
      <p:sp>
        <p:nvSpPr>
          <p:cNvPr id="8" name="Pladsholder til sidehoved 3"/>
          <p:cNvSpPr>
            <a:spLocks noGrp="1"/>
          </p:cNvSpPr>
          <p:nvPr>
            <p:ph type="hdr" sz="quarter"/>
          </p:nvPr>
        </p:nvSpPr>
        <p:spPr>
          <a:xfrm>
            <a:off x="1" y="0"/>
            <a:ext cx="2192866" cy="502676"/>
          </a:xfrm>
          <a:prstGeom prst="rect">
            <a:avLst/>
          </a:prstGeom>
        </p:spPr>
        <p:txBody>
          <a:bodyPr/>
          <a:lstStyle/>
          <a:p>
            <a:r>
              <a:rPr lang="en-US" dirty="0"/>
              <a:t>Openness about malpractice in medical care</a:t>
            </a:r>
            <a:endParaRPr lang="en-GB" dirty="0"/>
          </a:p>
        </p:txBody>
      </p:sp>
    </p:spTree>
    <p:extLst>
      <p:ext uri="{BB962C8B-B14F-4D97-AF65-F5344CB8AC3E}">
        <p14:creationId xmlns:p14="http://schemas.microsoft.com/office/powerpoint/2010/main" val="1204712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noProof="0" dirty="0"/>
              <a:t>Besides publication through the register of authorisations and websites, we continually send the information to all the Danish regions, Greenland, the Faroe Islands, all supervision units in Denmark, the office issuing authorisations and all pharmacies in Denmark.</a:t>
            </a:r>
            <a:endParaRPr lang="en-GB" noProof="0" dirty="0"/>
          </a:p>
        </p:txBody>
      </p:sp>
      <p:sp>
        <p:nvSpPr>
          <p:cNvPr id="5" name="Pladsholder til dato 4"/>
          <p:cNvSpPr>
            <a:spLocks noGrp="1"/>
          </p:cNvSpPr>
          <p:nvPr>
            <p:ph type="dt" idx="11"/>
          </p:nvPr>
        </p:nvSpPr>
        <p:spPr/>
        <p:txBody>
          <a:bodyPr/>
          <a:lstStyle/>
          <a:p>
            <a:fld id="{0BE04DCB-1905-4C0E-8756-D9409A12ECF6}" type="datetime1">
              <a:rPr lang="da-DK" smtClean="0"/>
              <a:t>27-09-2016</a:t>
            </a:fld>
            <a:endParaRPr lang="en-GB"/>
          </a:p>
        </p:txBody>
      </p:sp>
      <p:sp>
        <p:nvSpPr>
          <p:cNvPr id="6" name="Pladsholder til sidefod 5"/>
          <p:cNvSpPr>
            <a:spLocks noGrp="1"/>
          </p:cNvSpPr>
          <p:nvPr>
            <p:ph type="ftr" sz="quarter" idx="12"/>
          </p:nvPr>
        </p:nvSpPr>
        <p:spPr/>
        <p:txBody>
          <a:bodyPr/>
          <a:lstStyle/>
          <a:p>
            <a:endParaRPr lang="da-DK"/>
          </a:p>
        </p:txBody>
      </p:sp>
      <p:sp>
        <p:nvSpPr>
          <p:cNvPr id="7" name="Pladsholder til diasnummer 6"/>
          <p:cNvSpPr>
            <a:spLocks noGrp="1"/>
          </p:cNvSpPr>
          <p:nvPr>
            <p:ph type="sldNum" sz="quarter" idx="13"/>
          </p:nvPr>
        </p:nvSpPr>
        <p:spPr/>
        <p:txBody>
          <a:bodyPr/>
          <a:lstStyle/>
          <a:p>
            <a:fld id="{A5D20FB5-4D07-4BD6-99D2-1F83287C3B0C}" type="slidenum">
              <a:rPr lang="da-DK" smtClean="0"/>
              <a:t>14</a:t>
            </a:fld>
            <a:endParaRPr lang="en-GB"/>
          </a:p>
        </p:txBody>
      </p:sp>
      <p:sp>
        <p:nvSpPr>
          <p:cNvPr id="8" name="Pladsholder til sidehoved 3"/>
          <p:cNvSpPr>
            <a:spLocks noGrp="1"/>
          </p:cNvSpPr>
          <p:nvPr>
            <p:ph type="hdr" sz="quarter"/>
          </p:nvPr>
        </p:nvSpPr>
        <p:spPr>
          <a:xfrm>
            <a:off x="1" y="0"/>
            <a:ext cx="2192866" cy="502676"/>
          </a:xfrm>
          <a:prstGeom prst="rect">
            <a:avLst/>
          </a:prstGeom>
        </p:spPr>
        <p:txBody>
          <a:bodyPr/>
          <a:lstStyle/>
          <a:p>
            <a:r>
              <a:rPr lang="en-US" dirty="0"/>
              <a:t>Openness about malpractice in medical care</a:t>
            </a:r>
            <a:endParaRPr lang="en-GB" dirty="0"/>
          </a:p>
        </p:txBody>
      </p:sp>
    </p:spTree>
    <p:extLst>
      <p:ext uri="{BB962C8B-B14F-4D97-AF65-F5344CB8AC3E}">
        <p14:creationId xmlns:p14="http://schemas.microsoft.com/office/powerpoint/2010/main" val="3370370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dirty="0"/>
              <a:t>We have just published a leaflet with good advice and clarifications </a:t>
            </a:r>
            <a:r>
              <a:rPr lang="da-DK" dirty="0" err="1"/>
              <a:t>about</a:t>
            </a:r>
            <a:r>
              <a:rPr dirty="0"/>
              <a:t> hiring healthcare staff. The leaflet lists the possibilities available to employers to search for information about a healthcare professional before hiring. The leaflet has been extremely popular due to a number of </a:t>
            </a:r>
            <a:r>
              <a:rPr lang="da-DK" dirty="0" smtClean="0"/>
              <a:t>cases</a:t>
            </a:r>
            <a:r>
              <a:rPr dirty="0" smtClean="0"/>
              <a:t> </a:t>
            </a:r>
            <a:r>
              <a:rPr dirty="0"/>
              <a:t>in the regions where unqualified doctors had been hired.</a:t>
            </a:r>
            <a:endParaRPr lang="en-GB" dirty="0"/>
          </a:p>
        </p:txBody>
      </p:sp>
      <p:sp>
        <p:nvSpPr>
          <p:cNvPr id="5" name="Pladsholder til dato 4"/>
          <p:cNvSpPr>
            <a:spLocks noGrp="1"/>
          </p:cNvSpPr>
          <p:nvPr>
            <p:ph type="dt" idx="11"/>
          </p:nvPr>
        </p:nvSpPr>
        <p:spPr/>
        <p:txBody>
          <a:bodyPr/>
          <a:lstStyle/>
          <a:p>
            <a:fld id="{A5768652-E46D-4120-98B7-BEECEF643426}" type="datetime1">
              <a:rPr lang="da-DK" smtClean="0"/>
              <a:t>27-09-2016</a:t>
            </a:fld>
            <a:endParaRPr lang="en-GB"/>
          </a:p>
        </p:txBody>
      </p:sp>
      <p:sp>
        <p:nvSpPr>
          <p:cNvPr id="6" name="Pladsholder til sidefod 5"/>
          <p:cNvSpPr>
            <a:spLocks noGrp="1"/>
          </p:cNvSpPr>
          <p:nvPr>
            <p:ph type="ftr" sz="quarter" idx="12"/>
          </p:nvPr>
        </p:nvSpPr>
        <p:spPr/>
        <p:txBody>
          <a:bodyPr/>
          <a:lstStyle/>
          <a:p>
            <a:endParaRPr lang="da-DK"/>
          </a:p>
        </p:txBody>
      </p:sp>
      <p:sp>
        <p:nvSpPr>
          <p:cNvPr id="7" name="Pladsholder til diasnummer 6"/>
          <p:cNvSpPr>
            <a:spLocks noGrp="1"/>
          </p:cNvSpPr>
          <p:nvPr>
            <p:ph type="sldNum" sz="quarter" idx="13"/>
          </p:nvPr>
        </p:nvSpPr>
        <p:spPr/>
        <p:txBody>
          <a:bodyPr/>
          <a:lstStyle/>
          <a:p>
            <a:fld id="{A5D20FB5-4D07-4BD6-99D2-1F83287C3B0C}" type="slidenum">
              <a:rPr lang="da-DK" smtClean="0"/>
              <a:t>15</a:t>
            </a:fld>
            <a:endParaRPr lang="en-GB"/>
          </a:p>
        </p:txBody>
      </p:sp>
      <p:sp>
        <p:nvSpPr>
          <p:cNvPr id="8" name="Pladsholder til sidehoved 3"/>
          <p:cNvSpPr>
            <a:spLocks noGrp="1"/>
          </p:cNvSpPr>
          <p:nvPr>
            <p:ph type="hdr" sz="quarter"/>
          </p:nvPr>
        </p:nvSpPr>
        <p:spPr>
          <a:xfrm>
            <a:off x="1" y="0"/>
            <a:ext cx="2192866" cy="502676"/>
          </a:xfrm>
          <a:prstGeom prst="rect">
            <a:avLst/>
          </a:prstGeom>
        </p:spPr>
        <p:txBody>
          <a:bodyPr/>
          <a:lstStyle/>
          <a:p>
            <a:r>
              <a:rPr lang="en-US" dirty="0"/>
              <a:t>Openness about malpractice in medical care</a:t>
            </a:r>
            <a:endParaRPr lang="en-GB" dirty="0"/>
          </a:p>
        </p:txBody>
      </p:sp>
    </p:spTree>
    <p:extLst>
      <p:ext uri="{BB962C8B-B14F-4D97-AF65-F5344CB8AC3E}">
        <p14:creationId xmlns:p14="http://schemas.microsoft.com/office/powerpoint/2010/main" val="1584487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5" name="Pladsholder til dato 4"/>
          <p:cNvSpPr>
            <a:spLocks noGrp="1"/>
          </p:cNvSpPr>
          <p:nvPr>
            <p:ph type="dt" idx="11"/>
          </p:nvPr>
        </p:nvSpPr>
        <p:spPr/>
        <p:txBody>
          <a:bodyPr/>
          <a:lstStyle/>
          <a:p>
            <a:fld id="{BF557DC3-1536-47B3-B66E-134C80FAC262}" type="datetime1">
              <a:rPr lang="da-DK" smtClean="0"/>
              <a:t>27-09-2016</a:t>
            </a:fld>
            <a:endParaRPr lang="en-GB"/>
          </a:p>
        </p:txBody>
      </p:sp>
      <p:sp>
        <p:nvSpPr>
          <p:cNvPr id="6" name="Pladsholder til sidefod 5"/>
          <p:cNvSpPr>
            <a:spLocks noGrp="1"/>
          </p:cNvSpPr>
          <p:nvPr>
            <p:ph type="ftr" sz="quarter" idx="12"/>
          </p:nvPr>
        </p:nvSpPr>
        <p:spPr/>
        <p:txBody>
          <a:bodyPr/>
          <a:lstStyle/>
          <a:p>
            <a:endParaRPr lang="da-DK"/>
          </a:p>
        </p:txBody>
      </p:sp>
      <p:sp>
        <p:nvSpPr>
          <p:cNvPr id="7" name="Pladsholder til slidenummer 6"/>
          <p:cNvSpPr>
            <a:spLocks noGrp="1"/>
          </p:cNvSpPr>
          <p:nvPr>
            <p:ph type="sldNum" sz="quarter" idx="13"/>
          </p:nvPr>
        </p:nvSpPr>
        <p:spPr/>
        <p:txBody>
          <a:bodyPr/>
          <a:lstStyle/>
          <a:p>
            <a:fld id="{A5D20FB5-4D07-4BD6-99D2-1F83287C3B0C}" type="slidenum">
              <a:rPr lang="da-DK" smtClean="0"/>
              <a:t>16</a:t>
            </a:fld>
            <a:endParaRPr lang="en-GB"/>
          </a:p>
        </p:txBody>
      </p:sp>
      <p:sp>
        <p:nvSpPr>
          <p:cNvPr id="8" name="Pladsholder til sidehoved 3"/>
          <p:cNvSpPr>
            <a:spLocks noGrp="1"/>
          </p:cNvSpPr>
          <p:nvPr>
            <p:ph type="hdr" sz="quarter"/>
          </p:nvPr>
        </p:nvSpPr>
        <p:spPr>
          <a:xfrm>
            <a:off x="1" y="0"/>
            <a:ext cx="2192866" cy="502676"/>
          </a:xfrm>
          <a:prstGeom prst="rect">
            <a:avLst/>
          </a:prstGeom>
        </p:spPr>
        <p:txBody>
          <a:bodyPr/>
          <a:lstStyle/>
          <a:p>
            <a:r>
              <a:rPr lang="en-US" dirty="0"/>
              <a:t>Openness about malpractice in medical care</a:t>
            </a:r>
            <a:endParaRPr lang="en-GB" dirty="0"/>
          </a:p>
        </p:txBody>
      </p:sp>
    </p:spTree>
    <p:extLst>
      <p:ext uri="{BB962C8B-B14F-4D97-AF65-F5344CB8AC3E}">
        <p14:creationId xmlns:p14="http://schemas.microsoft.com/office/powerpoint/2010/main" val="2224191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The Danish Patient Safety Authority is in central </a:t>
            </a:r>
            <a:r>
              <a:rPr dirty="0"/>
              <a:t>Copenhagen. From our roof terrace, we have a magnificent view of Copenhagen</a:t>
            </a:r>
            <a:r>
              <a:rPr lang="da-DK" dirty="0"/>
              <a:t>,</a:t>
            </a:r>
            <a:r>
              <a:rPr dirty="0"/>
              <a:t> and </a:t>
            </a:r>
            <a:r>
              <a:rPr lang="da-DK" dirty="0" err="1"/>
              <a:t>we</a:t>
            </a:r>
            <a:r>
              <a:rPr lang="da-DK" dirty="0"/>
              <a:t> </a:t>
            </a:r>
            <a:r>
              <a:rPr lang="da-DK" dirty="0" err="1"/>
              <a:t>can</a:t>
            </a:r>
            <a:r>
              <a:rPr lang="da-DK" dirty="0"/>
              <a:t> </a:t>
            </a:r>
            <a:r>
              <a:rPr dirty="0"/>
              <a:t>actually </a:t>
            </a:r>
            <a:r>
              <a:rPr lang="da-DK" dirty="0" err="1"/>
              <a:t>see</a:t>
            </a:r>
            <a:r>
              <a:rPr lang="da-DK" dirty="0"/>
              <a:t> </a:t>
            </a:r>
            <a:r>
              <a:rPr dirty="0"/>
              <a:t>the Danish Ministry of Health.</a:t>
            </a:r>
            <a:r>
              <a:rPr lang="da-DK" dirty="0"/>
              <a:t> </a:t>
            </a:r>
            <a:endParaRPr lang="da-DK" dirty="0" smtClean="0"/>
          </a:p>
          <a:p>
            <a:r>
              <a:rPr dirty="0" smtClean="0"/>
              <a:t>It's </a:t>
            </a:r>
            <a:r>
              <a:rPr dirty="0"/>
              <a:t>a practical location, for they decide </a:t>
            </a:r>
            <a:r>
              <a:rPr lang="da-DK" dirty="0"/>
              <a:t>on </a:t>
            </a:r>
            <a:r>
              <a:rPr lang="da-DK" dirty="0" err="1"/>
              <a:t>our</a:t>
            </a:r>
            <a:r>
              <a:rPr lang="da-DK" dirty="0"/>
              <a:t> </a:t>
            </a:r>
            <a:r>
              <a:rPr lang="da-DK" dirty="0" err="1"/>
              <a:t>level</a:t>
            </a:r>
            <a:r>
              <a:rPr lang="da-DK" dirty="0"/>
              <a:t> of </a:t>
            </a:r>
            <a:r>
              <a:rPr lang="da-DK" dirty="0" err="1"/>
              <a:t>openness</a:t>
            </a:r>
            <a:r>
              <a:rPr lang="da-DK" dirty="0"/>
              <a:t> </a:t>
            </a:r>
            <a:r>
              <a:rPr lang="da-DK" dirty="0" err="1"/>
              <a:t>when</a:t>
            </a:r>
            <a:r>
              <a:rPr lang="da-DK" dirty="0"/>
              <a:t> it </a:t>
            </a:r>
            <a:r>
              <a:rPr lang="da-DK" dirty="0" err="1"/>
              <a:t>comes</a:t>
            </a:r>
            <a:r>
              <a:rPr lang="da-DK" dirty="0"/>
              <a:t> to </a:t>
            </a:r>
            <a:r>
              <a:rPr dirty="0"/>
              <a:t>supervision cases.</a:t>
            </a:r>
            <a:endParaRPr lang="en-GB" dirty="0"/>
          </a:p>
        </p:txBody>
      </p:sp>
      <p:sp>
        <p:nvSpPr>
          <p:cNvPr id="4" name="Pladsholder til sidehoved 3"/>
          <p:cNvSpPr>
            <a:spLocks noGrp="1"/>
          </p:cNvSpPr>
          <p:nvPr>
            <p:ph type="hdr" sz="quarter" idx="10"/>
          </p:nvPr>
        </p:nvSpPr>
        <p:spPr>
          <a:xfrm>
            <a:off x="1" y="0"/>
            <a:ext cx="2192866" cy="502676"/>
          </a:xfrm>
          <a:prstGeom prst="rect">
            <a:avLst/>
          </a:prstGeom>
        </p:spPr>
        <p:txBody>
          <a:bodyPr/>
          <a:lstStyle/>
          <a:p>
            <a:r>
              <a:rPr lang="en-US" dirty="0"/>
              <a:t>Openness about malpractice in medical care</a:t>
            </a:r>
            <a:endParaRPr lang="en-GB" dirty="0"/>
          </a:p>
        </p:txBody>
      </p:sp>
      <p:sp>
        <p:nvSpPr>
          <p:cNvPr id="5" name="Pladsholder til dato 4"/>
          <p:cNvSpPr>
            <a:spLocks noGrp="1"/>
          </p:cNvSpPr>
          <p:nvPr>
            <p:ph type="dt" idx="11"/>
          </p:nvPr>
        </p:nvSpPr>
        <p:spPr/>
        <p:txBody>
          <a:bodyPr/>
          <a:lstStyle/>
          <a:p>
            <a:fld id="{E4D5D23D-C0CB-4BB1-9EA8-D861B7FF8E60}" type="datetimeFigureOut">
              <a:rPr lang="da-DK" smtClean="0"/>
              <a:t>27-09-2016</a:t>
            </a:fld>
            <a:endParaRPr lang="en-GB"/>
          </a:p>
        </p:txBody>
      </p:sp>
      <p:sp>
        <p:nvSpPr>
          <p:cNvPr id="6" name="Pladsholder til sidefod 5"/>
          <p:cNvSpPr>
            <a:spLocks noGrp="1"/>
          </p:cNvSpPr>
          <p:nvPr>
            <p:ph type="ftr" sz="quarter" idx="12"/>
          </p:nvPr>
        </p:nvSpPr>
        <p:spPr/>
        <p:txBody>
          <a:bodyPr/>
          <a:lstStyle/>
          <a:p>
            <a:endParaRPr lang="da-DK"/>
          </a:p>
        </p:txBody>
      </p:sp>
      <p:sp>
        <p:nvSpPr>
          <p:cNvPr id="7" name="Pladsholder til diasnummer 6"/>
          <p:cNvSpPr>
            <a:spLocks noGrp="1"/>
          </p:cNvSpPr>
          <p:nvPr>
            <p:ph type="sldNum" sz="quarter" idx="13"/>
          </p:nvPr>
        </p:nvSpPr>
        <p:spPr/>
        <p:txBody>
          <a:bodyPr/>
          <a:lstStyle/>
          <a:p>
            <a:fld id="{A5D20FB5-4D07-4BD6-99D2-1F83287C3B0C}" type="slidenum">
              <a:rPr lang="da-DK" smtClean="0"/>
              <a:t>2</a:t>
            </a:fld>
            <a:endParaRPr lang="en-GB"/>
          </a:p>
        </p:txBody>
      </p:sp>
    </p:spTree>
    <p:extLst>
      <p:ext uri="{BB962C8B-B14F-4D97-AF65-F5344CB8AC3E}">
        <p14:creationId xmlns:p14="http://schemas.microsoft.com/office/powerpoint/2010/main" val="309156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5" name="Pladsholder til dato 4"/>
          <p:cNvSpPr>
            <a:spLocks noGrp="1"/>
          </p:cNvSpPr>
          <p:nvPr>
            <p:ph type="dt" idx="11"/>
          </p:nvPr>
        </p:nvSpPr>
        <p:spPr/>
        <p:txBody>
          <a:bodyPr/>
          <a:lstStyle/>
          <a:p>
            <a:fld id="{A7EF7521-67CF-4E0E-8D1E-03ABFADC26DA}" type="datetime1">
              <a:rPr lang="da-DK" smtClean="0"/>
              <a:t>27-09-2016</a:t>
            </a:fld>
            <a:endParaRPr lang="en-GB"/>
          </a:p>
        </p:txBody>
      </p:sp>
      <p:sp>
        <p:nvSpPr>
          <p:cNvPr id="6" name="Pladsholder til sidefod 5"/>
          <p:cNvSpPr>
            <a:spLocks noGrp="1"/>
          </p:cNvSpPr>
          <p:nvPr>
            <p:ph type="ftr" sz="quarter" idx="12"/>
          </p:nvPr>
        </p:nvSpPr>
        <p:spPr/>
        <p:txBody>
          <a:bodyPr/>
          <a:lstStyle/>
          <a:p>
            <a:endParaRPr lang="da-DK"/>
          </a:p>
        </p:txBody>
      </p:sp>
      <p:sp>
        <p:nvSpPr>
          <p:cNvPr id="7" name="Pladsholder til slidenummer 6"/>
          <p:cNvSpPr>
            <a:spLocks noGrp="1"/>
          </p:cNvSpPr>
          <p:nvPr>
            <p:ph type="sldNum" sz="quarter" idx="13"/>
          </p:nvPr>
        </p:nvSpPr>
        <p:spPr/>
        <p:txBody>
          <a:bodyPr/>
          <a:lstStyle/>
          <a:p>
            <a:fld id="{A5D20FB5-4D07-4BD6-99D2-1F83287C3B0C}" type="slidenum">
              <a:rPr lang="da-DK" smtClean="0"/>
              <a:t>3</a:t>
            </a:fld>
            <a:endParaRPr lang="en-GB"/>
          </a:p>
        </p:txBody>
      </p:sp>
      <p:sp>
        <p:nvSpPr>
          <p:cNvPr id="8" name="Pladsholder til sidehoved 3"/>
          <p:cNvSpPr>
            <a:spLocks noGrp="1"/>
          </p:cNvSpPr>
          <p:nvPr>
            <p:ph type="hdr" sz="quarter"/>
          </p:nvPr>
        </p:nvSpPr>
        <p:spPr>
          <a:xfrm>
            <a:off x="1" y="0"/>
            <a:ext cx="2192866" cy="502676"/>
          </a:xfrm>
          <a:prstGeom prst="rect">
            <a:avLst/>
          </a:prstGeom>
        </p:spPr>
        <p:txBody>
          <a:bodyPr/>
          <a:lstStyle/>
          <a:p>
            <a:r>
              <a:rPr lang="en-US" dirty="0"/>
              <a:t>Openness about malpractice in medical care</a:t>
            </a:r>
            <a:endParaRPr lang="en-GB" dirty="0"/>
          </a:p>
        </p:txBody>
      </p:sp>
    </p:spTree>
    <p:extLst>
      <p:ext uri="{BB962C8B-B14F-4D97-AF65-F5344CB8AC3E}">
        <p14:creationId xmlns:p14="http://schemas.microsoft.com/office/powerpoint/2010/main" val="1812623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dirty="0"/>
              <a:t>The group of individual healthcare professionals covers all authorisation groups in Denmark (e.g. doctors, nurses, physiotherapists, dentists, etc.).</a:t>
            </a:r>
            <a:endParaRPr lang="en-GB" dirty="0"/>
          </a:p>
        </p:txBody>
      </p:sp>
      <p:sp>
        <p:nvSpPr>
          <p:cNvPr id="5" name="Pladsholder til dato 4"/>
          <p:cNvSpPr>
            <a:spLocks noGrp="1"/>
          </p:cNvSpPr>
          <p:nvPr>
            <p:ph type="dt" idx="11"/>
          </p:nvPr>
        </p:nvSpPr>
        <p:spPr/>
        <p:txBody>
          <a:bodyPr/>
          <a:lstStyle/>
          <a:p>
            <a:fld id="{E4D5D23D-C0CB-4BB1-9EA8-D861B7FF8E60}" type="datetimeFigureOut">
              <a:rPr lang="da-DK" smtClean="0"/>
              <a:t>27-09-2016</a:t>
            </a:fld>
            <a:endParaRPr lang="en-GB"/>
          </a:p>
        </p:txBody>
      </p:sp>
      <p:sp>
        <p:nvSpPr>
          <p:cNvPr id="6" name="Pladsholder til sidefod 5"/>
          <p:cNvSpPr>
            <a:spLocks noGrp="1"/>
          </p:cNvSpPr>
          <p:nvPr>
            <p:ph type="ftr" sz="quarter" idx="12"/>
          </p:nvPr>
        </p:nvSpPr>
        <p:spPr/>
        <p:txBody>
          <a:bodyPr/>
          <a:lstStyle/>
          <a:p>
            <a:endParaRPr lang="da-DK"/>
          </a:p>
        </p:txBody>
      </p:sp>
      <p:sp>
        <p:nvSpPr>
          <p:cNvPr id="7" name="Pladsholder til diasnummer 6"/>
          <p:cNvSpPr>
            <a:spLocks noGrp="1"/>
          </p:cNvSpPr>
          <p:nvPr>
            <p:ph type="sldNum" sz="quarter" idx="13"/>
          </p:nvPr>
        </p:nvSpPr>
        <p:spPr/>
        <p:txBody>
          <a:bodyPr/>
          <a:lstStyle/>
          <a:p>
            <a:fld id="{A5D20FB5-4D07-4BD6-99D2-1F83287C3B0C}" type="slidenum">
              <a:rPr lang="da-DK" smtClean="0"/>
              <a:t>4</a:t>
            </a:fld>
            <a:endParaRPr lang="en-GB"/>
          </a:p>
        </p:txBody>
      </p:sp>
      <p:sp>
        <p:nvSpPr>
          <p:cNvPr id="8" name="Pladsholder til sidehoved 3"/>
          <p:cNvSpPr>
            <a:spLocks noGrp="1"/>
          </p:cNvSpPr>
          <p:nvPr>
            <p:ph type="hdr" sz="quarter"/>
          </p:nvPr>
        </p:nvSpPr>
        <p:spPr>
          <a:xfrm>
            <a:off x="1" y="0"/>
            <a:ext cx="2192866" cy="502676"/>
          </a:xfrm>
          <a:prstGeom prst="rect">
            <a:avLst/>
          </a:prstGeom>
        </p:spPr>
        <p:txBody>
          <a:bodyPr/>
          <a:lstStyle/>
          <a:p>
            <a:r>
              <a:rPr lang="en-US" dirty="0"/>
              <a:t>Openness about malpractice in medical care</a:t>
            </a:r>
            <a:endParaRPr lang="en-GB" dirty="0"/>
          </a:p>
        </p:txBody>
      </p:sp>
    </p:spTree>
    <p:extLst>
      <p:ext uri="{BB962C8B-B14F-4D97-AF65-F5344CB8AC3E}">
        <p14:creationId xmlns:p14="http://schemas.microsoft.com/office/powerpoint/2010/main" val="3942476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dirty="0"/>
              <a:t>The decisions to be published appear from executive orders. It applies to ……………………………..</a:t>
            </a:r>
            <a:endParaRPr lang="en-GB" dirty="0"/>
          </a:p>
        </p:txBody>
      </p:sp>
      <p:sp>
        <p:nvSpPr>
          <p:cNvPr id="5" name="Pladsholder til dato 4"/>
          <p:cNvSpPr>
            <a:spLocks noGrp="1"/>
          </p:cNvSpPr>
          <p:nvPr>
            <p:ph type="dt" idx="11"/>
          </p:nvPr>
        </p:nvSpPr>
        <p:spPr/>
        <p:txBody>
          <a:bodyPr/>
          <a:lstStyle/>
          <a:p>
            <a:fld id="{E4D5D23D-C0CB-4BB1-9EA8-D861B7FF8E60}" type="datetimeFigureOut">
              <a:rPr lang="da-DK" smtClean="0"/>
              <a:t>27-09-2016</a:t>
            </a:fld>
            <a:endParaRPr lang="en-GB"/>
          </a:p>
        </p:txBody>
      </p:sp>
      <p:sp>
        <p:nvSpPr>
          <p:cNvPr id="6" name="Pladsholder til sidefod 5"/>
          <p:cNvSpPr>
            <a:spLocks noGrp="1"/>
          </p:cNvSpPr>
          <p:nvPr>
            <p:ph type="ftr" sz="quarter" idx="12"/>
          </p:nvPr>
        </p:nvSpPr>
        <p:spPr/>
        <p:txBody>
          <a:bodyPr/>
          <a:lstStyle/>
          <a:p>
            <a:endParaRPr lang="da-DK"/>
          </a:p>
        </p:txBody>
      </p:sp>
      <p:sp>
        <p:nvSpPr>
          <p:cNvPr id="7" name="Pladsholder til diasnummer 6"/>
          <p:cNvSpPr>
            <a:spLocks noGrp="1"/>
          </p:cNvSpPr>
          <p:nvPr>
            <p:ph type="sldNum" sz="quarter" idx="13"/>
          </p:nvPr>
        </p:nvSpPr>
        <p:spPr/>
        <p:txBody>
          <a:bodyPr/>
          <a:lstStyle/>
          <a:p>
            <a:fld id="{A5D20FB5-4D07-4BD6-99D2-1F83287C3B0C}" type="slidenum">
              <a:rPr lang="da-DK" smtClean="0"/>
              <a:t>5</a:t>
            </a:fld>
            <a:endParaRPr lang="en-GB"/>
          </a:p>
        </p:txBody>
      </p:sp>
      <p:sp>
        <p:nvSpPr>
          <p:cNvPr id="8" name="Pladsholder til sidehoved 3"/>
          <p:cNvSpPr>
            <a:spLocks noGrp="1"/>
          </p:cNvSpPr>
          <p:nvPr>
            <p:ph type="hdr" sz="quarter"/>
          </p:nvPr>
        </p:nvSpPr>
        <p:spPr>
          <a:xfrm>
            <a:off x="1" y="0"/>
            <a:ext cx="2192866" cy="502676"/>
          </a:xfrm>
          <a:prstGeom prst="rect">
            <a:avLst/>
          </a:prstGeom>
        </p:spPr>
        <p:txBody>
          <a:bodyPr/>
          <a:lstStyle/>
          <a:p>
            <a:r>
              <a:rPr lang="en-US" dirty="0"/>
              <a:t>Openness about malpractice in medical care</a:t>
            </a:r>
            <a:endParaRPr lang="en-GB" dirty="0"/>
          </a:p>
        </p:txBody>
      </p:sp>
    </p:spTree>
    <p:extLst>
      <p:ext uri="{BB962C8B-B14F-4D97-AF65-F5344CB8AC3E}">
        <p14:creationId xmlns:p14="http://schemas.microsoft.com/office/powerpoint/2010/main" val="2682637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sz="1400" dirty="0"/>
              <a:t>We must publish the decisions we make ourselves and the voluntary withdrawals made by healthcare professionals as well as cases where a healthcare professional loses his or her authorisation by </a:t>
            </a:r>
            <a:r>
              <a:rPr lang="da-DK" sz="1400" dirty="0"/>
              <a:t>a </a:t>
            </a:r>
            <a:r>
              <a:rPr sz="1400" dirty="0"/>
              <a:t>court order.</a:t>
            </a:r>
            <a:endParaRPr lang="en-GB" sz="1400" dirty="0"/>
          </a:p>
        </p:txBody>
      </p:sp>
      <p:sp>
        <p:nvSpPr>
          <p:cNvPr id="5" name="Pladsholder til dato 4"/>
          <p:cNvSpPr>
            <a:spLocks noGrp="1"/>
          </p:cNvSpPr>
          <p:nvPr>
            <p:ph type="dt" idx="11"/>
          </p:nvPr>
        </p:nvSpPr>
        <p:spPr/>
        <p:txBody>
          <a:bodyPr/>
          <a:lstStyle/>
          <a:p>
            <a:fld id="{E4D5D23D-C0CB-4BB1-9EA8-D861B7FF8E60}" type="datetimeFigureOut">
              <a:rPr lang="da-DK" smtClean="0"/>
              <a:t>27-09-2016</a:t>
            </a:fld>
            <a:endParaRPr lang="en-GB"/>
          </a:p>
        </p:txBody>
      </p:sp>
      <p:sp>
        <p:nvSpPr>
          <p:cNvPr id="6" name="Pladsholder til sidefod 5"/>
          <p:cNvSpPr>
            <a:spLocks noGrp="1"/>
          </p:cNvSpPr>
          <p:nvPr>
            <p:ph type="ftr" sz="quarter" idx="12"/>
          </p:nvPr>
        </p:nvSpPr>
        <p:spPr/>
        <p:txBody>
          <a:bodyPr/>
          <a:lstStyle/>
          <a:p>
            <a:endParaRPr lang="da-DK"/>
          </a:p>
        </p:txBody>
      </p:sp>
      <p:sp>
        <p:nvSpPr>
          <p:cNvPr id="7" name="Pladsholder til diasnummer 6"/>
          <p:cNvSpPr>
            <a:spLocks noGrp="1"/>
          </p:cNvSpPr>
          <p:nvPr>
            <p:ph type="sldNum" sz="quarter" idx="13"/>
          </p:nvPr>
        </p:nvSpPr>
        <p:spPr/>
        <p:txBody>
          <a:bodyPr/>
          <a:lstStyle/>
          <a:p>
            <a:fld id="{A5D20FB5-4D07-4BD6-99D2-1F83287C3B0C}" type="slidenum">
              <a:rPr lang="da-DK" smtClean="0"/>
              <a:t>6</a:t>
            </a:fld>
            <a:endParaRPr lang="en-GB"/>
          </a:p>
        </p:txBody>
      </p:sp>
      <p:sp>
        <p:nvSpPr>
          <p:cNvPr id="8" name="Pladsholder til sidehoved 3"/>
          <p:cNvSpPr>
            <a:spLocks noGrp="1"/>
          </p:cNvSpPr>
          <p:nvPr>
            <p:ph type="hdr" sz="quarter"/>
          </p:nvPr>
        </p:nvSpPr>
        <p:spPr>
          <a:xfrm>
            <a:off x="1" y="0"/>
            <a:ext cx="2192866" cy="502676"/>
          </a:xfrm>
          <a:prstGeom prst="rect">
            <a:avLst/>
          </a:prstGeom>
        </p:spPr>
        <p:txBody>
          <a:bodyPr/>
          <a:lstStyle/>
          <a:p>
            <a:r>
              <a:rPr lang="en-US" dirty="0"/>
              <a:t>Openness about malpractice in medical care</a:t>
            </a:r>
            <a:endParaRPr lang="en-GB" dirty="0"/>
          </a:p>
        </p:txBody>
      </p:sp>
    </p:spTree>
    <p:extLst>
      <p:ext uri="{BB962C8B-B14F-4D97-AF65-F5344CB8AC3E}">
        <p14:creationId xmlns:p14="http://schemas.microsoft.com/office/powerpoint/2010/main" val="3728317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dirty="0"/>
              <a:t>We </a:t>
            </a:r>
            <a:r>
              <a:rPr lang="da-DK" dirty="0" err="1"/>
              <a:t>are</a:t>
            </a:r>
            <a:r>
              <a:rPr lang="da-DK" dirty="0"/>
              <a:t> </a:t>
            </a:r>
            <a:r>
              <a:rPr lang="da-DK" dirty="0" err="1"/>
              <a:t>obliged</a:t>
            </a:r>
            <a:r>
              <a:rPr lang="da-DK" dirty="0"/>
              <a:t> </a:t>
            </a:r>
            <a:r>
              <a:rPr dirty="0"/>
              <a:t>to publish the name, title and authorisation ID of the healthcare professional. In addition, we must describe the </a:t>
            </a:r>
            <a:r>
              <a:rPr lang="da-DK" dirty="0" err="1"/>
              <a:t>scope</a:t>
            </a:r>
            <a:r>
              <a:rPr dirty="0"/>
              <a:t> and justification of the supervisory measure.</a:t>
            </a:r>
            <a:endParaRPr lang="en-GB" dirty="0"/>
          </a:p>
        </p:txBody>
      </p:sp>
      <p:sp>
        <p:nvSpPr>
          <p:cNvPr id="5" name="Pladsholder til dato 4"/>
          <p:cNvSpPr>
            <a:spLocks noGrp="1"/>
          </p:cNvSpPr>
          <p:nvPr>
            <p:ph type="dt" idx="11"/>
          </p:nvPr>
        </p:nvSpPr>
        <p:spPr/>
        <p:txBody>
          <a:bodyPr/>
          <a:lstStyle/>
          <a:p>
            <a:fld id="{E4D5D23D-C0CB-4BB1-9EA8-D861B7FF8E60}" type="datetimeFigureOut">
              <a:rPr lang="da-DK" smtClean="0"/>
              <a:t>27-09-2016</a:t>
            </a:fld>
            <a:endParaRPr lang="en-GB"/>
          </a:p>
        </p:txBody>
      </p:sp>
      <p:sp>
        <p:nvSpPr>
          <p:cNvPr id="6" name="Pladsholder til sidefod 5"/>
          <p:cNvSpPr>
            <a:spLocks noGrp="1"/>
          </p:cNvSpPr>
          <p:nvPr>
            <p:ph type="ftr" sz="quarter" idx="12"/>
          </p:nvPr>
        </p:nvSpPr>
        <p:spPr/>
        <p:txBody>
          <a:bodyPr/>
          <a:lstStyle/>
          <a:p>
            <a:endParaRPr lang="da-DK"/>
          </a:p>
        </p:txBody>
      </p:sp>
      <p:sp>
        <p:nvSpPr>
          <p:cNvPr id="7" name="Pladsholder til diasnummer 6"/>
          <p:cNvSpPr>
            <a:spLocks noGrp="1"/>
          </p:cNvSpPr>
          <p:nvPr>
            <p:ph type="sldNum" sz="quarter" idx="13"/>
          </p:nvPr>
        </p:nvSpPr>
        <p:spPr/>
        <p:txBody>
          <a:bodyPr/>
          <a:lstStyle/>
          <a:p>
            <a:fld id="{A5D20FB5-4D07-4BD6-99D2-1F83287C3B0C}" type="slidenum">
              <a:rPr lang="da-DK" smtClean="0"/>
              <a:t>7</a:t>
            </a:fld>
            <a:endParaRPr lang="en-GB"/>
          </a:p>
        </p:txBody>
      </p:sp>
      <p:sp>
        <p:nvSpPr>
          <p:cNvPr id="8" name="Pladsholder til sidehoved 3"/>
          <p:cNvSpPr>
            <a:spLocks noGrp="1"/>
          </p:cNvSpPr>
          <p:nvPr>
            <p:ph type="hdr" sz="quarter"/>
          </p:nvPr>
        </p:nvSpPr>
        <p:spPr>
          <a:xfrm>
            <a:off x="1" y="0"/>
            <a:ext cx="2192866" cy="502676"/>
          </a:xfrm>
          <a:prstGeom prst="rect">
            <a:avLst/>
          </a:prstGeom>
        </p:spPr>
        <p:txBody>
          <a:bodyPr/>
          <a:lstStyle/>
          <a:p>
            <a:r>
              <a:rPr lang="en-US" dirty="0"/>
              <a:t>Openness about malpractice in medical care</a:t>
            </a:r>
            <a:endParaRPr lang="en-GB" dirty="0"/>
          </a:p>
        </p:txBody>
      </p:sp>
    </p:spTree>
    <p:extLst>
      <p:ext uri="{BB962C8B-B14F-4D97-AF65-F5344CB8AC3E}">
        <p14:creationId xmlns:p14="http://schemas.microsoft.com/office/powerpoint/2010/main" val="1029719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noProof="0" dirty="0"/>
              <a:t>Supervision-related penalties are published on a Danish website where information about the entire Danish healthcare sector is gathered</a:t>
            </a:r>
            <a:r>
              <a:rPr lang="en-US" baseline="0" noProof="0" dirty="0"/>
              <a:t>. This website is targeted at patients.</a:t>
            </a:r>
            <a:endParaRPr lang="en-GB" baseline="0" noProof="0" dirty="0"/>
          </a:p>
          <a:p>
            <a:r>
              <a:rPr lang="en-US" baseline="0" noProof="0" dirty="0"/>
              <a:t>Likewise, it is possible to search for information about individual healthcare professionals in the authorisation register on the website of the Danish Patient Safety Authority.</a:t>
            </a:r>
            <a:endParaRPr lang="en-GB" baseline="0" noProof="0" dirty="0"/>
          </a:p>
          <a:p>
            <a:endParaRPr lang="en-GB" dirty="0"/>
          </a:p>
        </p:txBody>
      </p:sp>
      <p:sp>
        <p:nvSpPr>
          <p:cNvPr id="5" name="Pladsholder til dato 4"/>
          <p:cNvSpPr>
            <a:spLocks noGrp="1"/>
          </p:cNvSpPr>
          <p:nvPr>
            <p:ph type="dt" idx="11"/>
          </p:nvPr>
        </p:nvSpPr>
        <p:spPr/>
        <p:txBody>
          <a:bodyPr/>
          <a:lstStyle/>
          <a:p>
            <a:fld id="{3CEAF5F3-6FB8-42CA-A7C4-1D44665DEB99}" type="datetime1">
              <a:rPr lang="da-DK" smtClean="0"/>
              <a:t>27-09-2016</a:t>
            </a:fld>
            <a:endParaRPr lang="en-GB"/>
          </a:p>
        </p:txBody>
      </p:sp>
      <p:sp>
        <p:nvSpPr>
          <p:cNvPr id="6" name="Pladsholder til sidefod 5"/>
          <p:cNvSpPr>
            <a:spLocks noGrp="1"/>
          </p:cNvSpPr>
          <p:nvPr>
            <p:ph type="ftr" sz="quarter" idx="12"/>
          </p:nvPr>
        </p:nvSpPr>
        <p:spPr/>
        <p:txBody>
          <a:bodyPr/>
          <a:lstStyle/>
          <a:p>
            <a:endParaRPr lang="da-DK"/>
          </a:p>
        </p:txBody>
      </p:sp>
      <p:sp>
        <p:nvSpPr>
          <p:cNvPr id="7" name="Pladsholder til diasnummer 6"/>
          <p:cNvSpPr>
            <a:spLocks noGrp="1"/>
          </p:cNvSpPr>
          <p:nvPr>
            <p:ph type="sldNum" sz="quarter" idx="13"/>
          </p:nvPr>
        </p:nvSpPr>
        <p:spPr/>
        <p:txBody>
          <a:bodyPr/>
          <a:lstStyle/>
          <a:p>
            <a:fld id="{A5D20FB5-4D07-4BD6-99D2-1F83287C3B0C}" type="slidenum">
              <a:rPr lang="da-DK" smtClean="0"/>
              <a:t>8</a:t>
            </a:fld>
            <a:endParaRPr lang="en-GB"/>
          </a:p>
        </p:txBody>
      </p:sp>
      <p:sp>
        <p:nvSpPr>
          <p:cNvPr id="8" name="Pladsholder til sidehoved 3"/>
          <p:cNvSpPr>
            <a:spLocks noGrp="1"/>
          </p:cNvSpPr>
          <p:nvPr>
            <p:ph type="hdr" sz="quarter"/>
          </p:nvPr>
        </p:nvSpPr>
        <p:spPr>
          <a:xfrm>
            <a:off x="1" y="0"/>
            <a:ext cx="2192866" cy="502676"/>
          </a:xfrm>
          <a:prstGeom prst="rect">
            <a:avLst/>
          </a:prstGeom>
        </p:spPr>
        <p:txBody>
          <a:bodyPr/>
          <a:lstStyle/>
          <a:p>
            <a:r>
              <a:rPr lang="en-US" dirty="0"/>
              <a:t>Openness about malpractice in medical care</a:t>
            </a:r>
            <a:endParaRPr lang="en-GB" dirty="0"/>
          </a:p>
        </p:txBody>
      </p:sp>
    </p:spTree>
    <p:extLst>
      <p:ext uri="{BB962C8B-B14F-4D97-AF65-F5344CB8AC3E}">
        <p14:creationId xmlns:p14="http://schemas.microsoft.com/office/powerpoint/2010/main" val="2839904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dirty="0"/>
              <a:t>Previously, we had a specific supervision list on which all persons </a:t>
            </a:r>
            <a:r>
              <a:rPr lang="da-DK" dirty="0" smtClean="0"/>
              <a:t>with</a:t>
            </a:r>
            <a:r>
              <a:rPr dirty="0" smtClean="0"/>
              <a:t> </a:t>
            </a:r>
            <a:r>
              <a:rPr dirty="0"/>
              <a:t>a supervision-related penalty appeared by name.</a:t>
            </a:r>
            <a:r>
              <a:rPr lang="en-US" baseline="0" noProof="0" dirty="0"/>
              <a:t> </a:t>
            </a:r>
            <a:r>
              <a:rPr dirty="0"/>
              <a:t>This list was very popular with journalists.</a:t>
            </a:r>
            <a:r>
              <a:rPr lang="en-US" baseline="0" noProof="0" dirty="0"/>
              <a:t> </a:t>
            </a:r>
            <a:r>
              <a:rPr lang="en-US" dirty="0"/>
              <a:t>Some journalists watched it closely to see if new healthcare professionals entered the list, following which they would request access to documents. </a:t>
            </a:r>
            <a:r>
              <a:rPr dirty="0"/>
              <a:t>So, we decided to discontinue the list.</a:t>
            </a:r>
            <a:endParaRPr lang="en-GB" baseline="0" noProof="0" dirty="0"/>
          </a:p>
          <a:p>
            <a:r>
              <a:rPr dirty="0"/>
              <a:t>All the information could already be found in a register.</a:t>
            </a:r>
            <a:r>
              <a:rPr lang="en-US" baseline="0" noProof="0" dirty="0"/>
              <a:t> </a:t>
            </a:r>
            <a:r>
              <a:rPr dirty="0"/>
              <a:t>By gathering all information in a register, we made it easier for the regions and recruiting authorities to obtain the correct information before hiring a healthcare professional.</a:t>
            </a:r>
            <a:r>
              <a:rPr lang="en-US" baseline="0" noProof="0" dirty="0"/>
              <a:t> </a:t>
            </a:r>
            <a:r>
              <a:rPr dirty="0"/>
              <a:t>They did not have to go through two registers to get the needed information.</a:t>
            </a:r>
            <a:endParaRPr lang="en-GB" noProof="0" dirty="0"/>
          </a:p>
        </p:txBody>
      </p:sp>
      <p:sp>
        <p:nvSpPr>
          <p:cNvPr id="5" name="Pladsholder til dato 4"/>
          <p:cNvSpPr>
            <a:spLocks noGrp="1"/>
          </p:cNvSpPr>
          <p:nvPr>
            <p:ph type="dt" idx="11"/>
          </p:nvPr>
        </p:nvSpPr>
        <p:spPr/>
        <p:txBody>
          <a:bodyPr/>
          <a:lstStyle/>
          <a:p>
            <a:fld id="{1AF17735-1EC6-4363-9542-BF4A21EFB6F6}" type="datetime1">
              <a:rPr lang="da-DK" smtClean="0"/>
              <a:t>27-09-2016</a:t>
            </a:fld>
            <a:endParaRPr lang="en-GB"/>
          </a:p>
        </p:txBody>
      </p:sp>
      <p:sp>
        <p:nvSpPr>
          <p:cNvPr id="6" name="Pladsholder til sidefod 5"/>
          <p:cNvSpPr>
            <a:spLocks noGrp="1"/>
          </p:cNvSpPr>
          <p:nvPr>
            <p:ph type="ftr" sz="quarter" idx="12"/>
          </p:nvPr>
        </p:nvSpPr>
        <p:spPr/>
        <p:txBody>
          <a:bodyPr/>
          <a:lstStyle/>
          <a:p>
            <a:endParaRPr lang="da-DK"/>
          </a:p>
        </p:txBody>
      </p:sp>
      <p:sp>
        <p:nvSpPr>
          <p:cNvPr id="7" name="Pladsholder til diasnummer 6"/>
          <p:cNvSpPr>
            <a:spLocks noGrp="1"/>
          </p:cNvSpPr>
          <p:nvPr>
            <p:ph type="sldNum" sz="quarter" idx="13"/>
          </p:nvPr>
        </p:nvSpPr>
        <p:spPr/>
        <p:txBody>
          <a:bodyPr/>
          <a:lstStyle/>
          <a:p>
            <a:fld id="{A5D20FB5-4D07-4BD6-99D2-1F83287C3B0C}" type="slidenum">
              <a:rPr lang="da-DK" smtClean="0"/>
              <a:t>9</a:t>
            </a:fld>
            <a:endParaRPr lang="en-GB"/>
          </a:p>
        </p:txBody>
      </p:sp>
      <p:sp>
        <p:nvSpPr>
          <p:cNvPr id="8" name="Pladsholder til sidehoved 3"/>
          <p:cNvSpPr>
            <a:spLocks noGrp="1"/>
          </p:cNvSpPr>
          <p:nvPr>
            <p:ph type="hdr" sz="quarter"/>
          </p:nvPr>
        </p:nvSpPr>
        <p:spPr>
          <a:xfrm>
            <a:off x="1" y="0"/>
            <a:ext cx="2192866" cy="502676"/>
          </a:xfrm>
          <a:prstGeom prst="rect">
            <a:avLst/>
          </a:prstGeom>
        </p:spPr>
        <p:txBody>
          <a:bodyPr/>
          <a:lstStyle/>
          <a:p>
            <a:r>
              <a:rPr lang="en-US" dirty="0"/>
              <a:t>Openness about malpractice in medical care</a:t>
            </a:r>
            <a:endParaRPr lang="en-GB" dirty="0"/>
          </a:p>
        </p:txBody>
      </p:sp>
    </p:spTree>
    <p:extLst>
      <p:ext uri="{BB962C8B-B14F-4D97-AF65-F5344CB8AC3E}">
        <p14:creationId xmlns:p14="http://schemas.microsoft.com/office/powerpoint/2010/main" val="4251925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spTree>
      <p:nvGrpSpPr>
        <p:cNvPr id="1" name=""/>
        <p:cNvGrpSpPr/>
        <p:nvPr/>
      </p:nvGrpSpPr>
      <p:grpSpPr>
        <a:xfrm>
          <a:off x="0" y="0"/>
          <a:ext cx="0" cy="0"/>
          <a:chOff x="0" y="0"/>
          <a:chExt cx="0" cy="0"/>
        </a:xfrm>
      </p:grpSpPr>
      <p:sp>
        <p:nvSpPr>
          <p:cNvPr id="6" name="L-form 5"/>
          <p:cNvSpPr/>
          <p:nvPr userDrawn="1"/>
        </p:nvSpPr>
        <p:spPr>
          <a:xfrm rot="16200000">
            <a:off x="1472077" y="-711000"/>
            <a:ext cx="6199847" cy="8280000"/>
          </a:xfrm>
          <a:custGeom>
            <a:avLst/>
            <a:gdLst>
              <a:gd name="connsiteX0" fmla="*/ 0 w 6131266"/>
              <a:gd name="connsiteY0" fmla="*/ 0 h 8280000"/>
              <a:gd name="connsiteX1" fmla="*/ 5239105 w 6131266"/>
              <a:gd name="connsiteY1" fmla="*/ 0 h 8280000"/>
              <a:gd name="connsiteX2" fmla="*/ 5239105 w 6131266"/>
              <a:gd name="connsiteY2" fmla="*/ 5214367 h 8280000"/>
              <a:gd name="connsiteX3" fmla="*/ 6131266 w 6131266"/>
              <a:gd name="connsiteY3" fmla="*/ 5214367 h 8280000"/>
              <a:gd name="connsiteX4" fmla="*/ 6131266 w 6131266"/>
              <a:gd name="connsiteY4" fmla="*/ 8280000 h 8280000"/>
              <a:gd name="connsiteX5" fmla="*/ 0 w 6131266"/>
              <a:gd name="connsiteY5" fmla="*/ 8280000 h 8280000"/>
              <a:gd name="connsiteX6" fmla="*/ 0 w 6131266"/>
              <a:gd name="connsiteY6" fmla="*/ 0 h 8280000"/>
              <a:gd name="connsiteX0" fmla="*/ 0 w 6131266"/>
              <a:gd name="connsiteY0" fmla="*/ 0 h 8280000"/>
              <a:gd name="connsiteX1" fmla="*/ 5239105 w 6131266"/>
              <a:gd name="connsiteY1" fmla="*/ 0 h 8280000"/>
              <a:gd name="connsiteX2" fmla="*/ 5239105 w 6131266"/>
              <a:gd name="connsiteY2" fmla="*/ 5214367 h 8280000"/>
              <a:gd name="connsiteX3" fmla="*/ 6131266 w 6131266"/>
              <a:gd name="connsiteY3" fmla="*/ 2302355 h 8280000"/>
              <a:gd name="connsiteX4" fmla="*/ 6131266 w 6131266"/>
              <a:gd name="connsiteY4" fmla="*/ 8280000 h 8280000"/>
              <a:gd name="connsiteX5" fmla="*/ 0 w 6131266"/>
              <a:gd name="connsiteY5" fmla="*/ 8280000 h 8280000"/>
              <a:gd name="connsiteX6" fmla="*/ 0 w 6131266"/>
              <a:gd name="connsiteY6" fmla="*/ 0 h 8280000"/>
              <a:gd name="connsiteX0" fmla="*/ 0 w 6131266"/>
              <a:gd name="connsiteY0" fmla="*/ 0 h 8280000"/>
              <a:gd name="connsiteX1" fmla="*/ 5239105 w 6131266"/>
              <a:gd name="connsiteY1" fmla="*/ 0 h 8280000"/>
              <a:gd name="connsiteX2" fmla="*/ 5239105 w 6131266"/>
              <a:gd name="connsiteY2" fmla="*/ 1943628 h 8280000"/>
              <a:gd name="connsiteX3" fmla="*/ 6131266 w 6131266"/>
              <a:gd name="connsiteY3" fmla="*/ 2302355 h 8280000"/>
              <a:gd name="connsiteX4" fmla="*/ 6131266 w 6131266"/>
              <a:gd name="connsiteY4" fmla="*/ 8280000 h 8280000"/>
              <a:gd name="connsiteX5" fmla="*/ 0 w 6131266"/>
              <a:gd name="connsiteY5" fmla="*/ 8280000 h 8280000"/>
              <a:gd name="connsiteX6" fmla="*/ 0 w 6131266"/>
              <a:gd name="connsiteY6" fmla="*/ 0 h 82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1266" h="8280000">
                <a:moveTo>
                  <a:pt x="0" y="0"/>
                </a:moveTo>
                <a:lnTo>
                  <a:pt x="5239105" y="0"/>
                </a:lnTo>
                <a:lnTo>
                  <a:pt x="5239105" y="1943628"/>
                </a:lnTo>
                <a:lnTo>
                  <a:pt x="6131266" y="2302355"/>
                </a:lnTo>
                <a:lnTo>
                  <a:pt x="6131266" y="8280000"/>
                </a:lnTo>
                <a:lnTo>
                  <a:pt x="0" y="8280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522" y="317778"/>
            <a:ext cx="1742534" cy="662163"/>
          </a:xfrm>
          <a:prstGeom prst="rect">
            <a:avLst/>
          </a:prstGeom>
        </p:spPr>
      </p:pic>
      <p:sp>
        <p:nvSpPr>
          <p:cNvPr id="3" name="Subtitle 2"/>
          <p:cNvSpPr>
            <a:spLocks noGrp="1"/>
          </p:cNvSpPr>
          <p:nvPr>
            <p:ph type="subTitle" idx="1" hasCustomPrompt="1"/>
          </p:nvPr>
        </p:nvSpPr>
        <p:spPr>
          <a:xfrm>
            <a:off x="689548" y="3478426"/>
            <a:ext cx="7764905" cy="1655762"/>
          </a:xfrm>
        </p:spPr>
        <p:txBody>
          <a:bodyPr>
            <a:normAutofit/>
          </a:bodyPr>
          <a:lstStyle>
            <a:lvl1pPr marL="0" indent="0" algn="l">
              <a:buNone/>
              <a:defRPr sz="26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p>
        </p:txBody>
      </p:sp>
      <p:sp>
        <p:nvSpPr>
          <p:cNvPr id="4" name="Title 1"/>
          <p:cNvSpPr>
            <a:spLocks noGrp="1"/>
          </p:cNvSpPr>
          <p:nvPr>
            <p:ph type="ctrTitle" hasCustomPrompt="1"/>
          </p:nvPr>
        </p:nvSpPr>
        <p:spPr>
          <a:xfrm>
            <a:off x="685800" y="1780133"/>
            <a:ext cx="7772400" cy="1441320"/>
          </a:xfrm>
        </p:spPr>
        <p:txBody>
          <a:bodyPr anchor="b" anchorCtr="0">
            <a:normAutofit/>
          </a:bodyPr>
          <a:lstStyle>
            <a:lvl1pPr algn="l">
              <a:defRPr sz="3600" b="1">
                <a:solidFill>
                  <a:schemeClr val="bg1"/>
                </a:solidFill>
                <a:latin typeface="Arial" panose="020B0604020202020204" pitchFamily="34" charset="0"/>
                <a:cs typeface="Arial" panose="020B0604020202020204" pitchFamily="34" charset="0"/>
              </a:defRPr>
            </a:lvl1pPr>
          </a:lstStyle>
          <a:p>
            <a:r>
              <a:rPr lang="en-US" dirty="0"/>
              <a:t>Click to edit</a:t>
            </a:r>
          </a:p>
        </p:txBody>
      </p:sp>
      <p:sp>
        <p:nvSpPr>
          <p:cNvPr id="12" name="Pladsholder til sidefod 3"/>
          <p:cNvSpPr>
            <a:spLocks noGrp="1"/>
          </p:cNvSpPr>
          <p:nvPr>
            <p:ph type="ftr" sz="quarter" idx="3"/>
          </p:nvPr>
        </p:nvSpPr>
        <p:spPr>
          <a:xfrm>
            <a:off x="694773" y="5732886"/>
            <a:ext cx="7757464" cy="216000"/>
          </a:xfrm>
          <a:prstGeom prst="rect">
            <a:avLst/>
          </a:prstGeom>
        </p:spPr>
        <p:txBody>
          <a:bodyPr vert="horz" lIns="91440" tIns="45720" rIns="91440" bIns="45720" rtlCol="0" anchor="ctr"/>
          <a:lstStyle>
            <a:lvl1pPr algn="l">
              <a:defRPr sz="1200" b="1">
                <a:solidFill>
                  <a:schemeClr val="bg1"/>
                </a:solidFill>
              </a:defRPr>
            </a:lvl1pPr>
          </a:lstStyle>
          <a:p>
            <a:r>
              <a:rPr lang="en-US" noProof="0" dirty="0"/>
              <a:t>22nd EPSO Conference</a:t>
            </a:r>
          </a:p>
        </p:txBody>
      </p:sp>
      <p:sp>
        <p:nvSpPr>
          <p:cNvPr id="13" name="Pladsholder til dato 12"/>
          <p:cNvSpPr>
            <a:spLocks noGrp="1"/>
          </p:cNvSpPr>
          <p:nvPr>
            <p:ph type="dt" sz="half" idx="2"/>
          </p:nvPr>
        </p:nvSpPr>
        <p:spPr>
          <a:xfrm>
            <a:off x="694438" y="5963476"/>
            <a:ext cx="7757800" cy="216000"/>
          </a:xfrm>
          <a:prstGeom prst="rect">
            <a:avLst/>
          </a:prstGeom>
        </p:spPr>
        <p:txBody>
          <a:bodyPr vert="horz" lIns="91440" tIns="45720" rIns="91440" bIns="45720" rtlCol="0" anchor="ctr"/>
          <a:lstStyle>
            <a:lvl1pPr algn="l">
              <a:defRPr sz="1200">
                <a:solidFill>
                  <a:schemeClr val="bg1"/>
                </a:solidFill>
              </a:defRPr>
            </a:lvl1pPr>
          </a:lstStyle>
          <a:p>
            <a:fld id="{C3EA228E-49C5-43E1-BEC0-3ED35F7F84D4}" type="datetime3">
              <a:rPr lang="en-US" smtClean="0"/>
              <a:t>27 September 2016</a:t>
            </a:fld>
            <a:endParaRPr lang="da-DK" dirty="0"/>
          </a:p>
        </p:txBody>
      </p:sp>
    </p:spTree>
    <p:extLst>
      <p:ext uri="{BB962C8B-B14F-4D97-AF65-F5344CB8AC3E}">
        <p14:creationId xmlns:p14="http://schemas.microsoft.com/office/powerpoint/2010/main" val="1964289780"/>
      </p:ext>
    </p:extLst>
  </p:cSld>
  <p:clrMapOvr>
    <a:masterClrMapping/>
  </p:clrMapOvr>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rugerdefineret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47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1930923"/>
            <a:ext cx="8280000" cy="3960000"/>
          </a:xfrm>
        </p:spPr>
        <p:txBody>
          <a:bodyPr/>
          <a:lstStyle/>
          <a:p>
            <a:pPr lvl="0"/>
            <a:r>
              <a:rPr lang="en-US" dirty="0"/>
              <a:t>Click to edit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itle Placeholder 1"/>
          <p:cNvSpPr>
            <a:spLocks noGrp="1"/>
          </p:cNvSpPr>
          <p:nvPr>
            <p:ph type="title" hasCustomPrompt="1"/>
          </p:nvPr>
        </p:nvSpPr>
        <p:spPr>
          <a:xfrm>
            <a:off x="432000" y="943053"/>
            <a:ext cx="8280000" cy="789419"/>
          </a:xfrm>
          <a:prstGeom prst="rect">
            <a:avLst/>
          </a:prstGeom>
        </p:spPr>
        <p:txBody>
          <a:bodyPr vert="horz" lIns="91440" tIns="45720" rIns="91440" bIns="45720" rtlCol="0" anchor="b" anchorCtr="0">
            <a:normAutofit/>
          </a:bodyPr>
          <a:lstStyle/>
          <a:p>
            <a:r>
              <a:rPr lang="en-US" dirty="0"/>
              <a:t>Click to edit</a:t>
            </a:r>
          </a:p>
        </p:txBody>
      </p:sp>
      <p:sp>
        <p:nvSpPr>
          <p:cNvPr id="14" name="Pladsholder til dato 12"/>
          <p:cNvSpPr>
            <a:spLocks noGrp="1"/>
          </p:cNvSpPr>
          <p:nvPr>
            <p:ph type="dt" sz="half" idx="2"/>
          </p:nvPr>
        </p:nvSpPr>
        <p:spPr>
          <a:xfrm>
            <a:off x="6554547" y="6147898"/>
            <a:ext cx="2133600" cy="365125"/>
          </a:xfrm>
          <a:prstGeom prst="rect">
            <a:avLst/>
          </a:prstGeom>
        </p:spPr>
        <p:txBody>
          <a:bodyPr vert="horz" lIns="91440" tIns="45720" rIns="91440" bIns="45720" rtlCol="0" anchor="ctr"/>
          <a:lstStyle>
            <a:lvl1pPr algn="r">
              <a:defRPr sz="1200">
                <a:solidFill>
                  <a:schemeClr val="bg1"/>
                </a:solidFill>
              </a:defRPr>
            </a:lvl1pPr>
          </a:lstStyle>
          <a:p>
            <a:fld id="{6F005565-1769-4BBD-A3E7-7808AC745E2B}" type="datetime3">
              <a:rPr lang="en-US" smtClean="0"/>
              <a:pPr/>
              <a:t>27 September 2016</a:t>
            </a:fld>
            <a:endParaRPr lang="da-DK" dirty="0"/>
          </a:p>
        </p:txBody>
      </p:sp>
      <p:sp>
        <p:nvSpPr>
          <p:cNvPr id="15" name="Pladsholder til sidefod 3"/>
          <p:cNvSpPr>
            <a:spLocks noGrp="1"/>
          </p:cNvSpPr>
          <p:nvPr>
            <p:ph type="ftr" sz="quarter" idx="3"/>
          </p:nvPr>
        </p:nvSpPr>
        <p:spPr>
          <a:xfrm>
            <a:off x="455853" y="6147898"/>
            <a:ext cx="6072168" cy="365125"/>
          </a:xfrm>
          <a:prstGeom prst="rect">
            <a:avLst/>
          </a:prstGeom>
        </p:spPr>
        <p:txBody>
          <a:bodyPr vert="horz" lIns="91440" tIns="45720" rIns="91440" bIns="45720" rtlCol="0" anchor="ctr"/>
          <a:lstStyle>
            <a:lvl1pPr algn="l">
              <a:defRPr sz="1200">
                <a:solidFill>
                  <a:schemeClr val="bg1"/>
                </a:solidFill>
              </a:defRPr>
            </a:lvl1pPr>
          </a:lstStyle>
          <a:p>
            <a:r>
              <a:rPr lang="en-US" noProof="0" dirty="0"/>
              <a:t>22nd EPSO Conference</a:t>
            </a:r>
          </a:p>
        </p:txBody>
      </p:sp>
    </p:spTree>
    <p:extLst>
      <p:ext uri="{BB962C8B-B14F-4D97-AF65-F5344CB8AC3E}">
        <p14:creationId xmlns:p14="http://schemas.microsoft.com/office/powerpoint/2010/main" val="1242285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m. manchet">
    <p:spTree>
      <p:nvGrpSpPr>
        <p:cNvPr id="1" name=""/>
        <p:cNvGrpSpPr/>
        <p:nvPr/>
      </p:nvGrpSpPr>
      <p:grpSpPr>
        <a:xfrm>
          <a:off x="0" y="0"/>
          <a:ext cx="0" cy="0"/>
          <a:chOff x="0" y="0"/>
          <a:chExt cx="0" cy="0"/>
        </a:xfrm>
      </p:grpSpPr>
      <p:sp>
        <p:nvSpPr>
          <p:cNvPr id="5" name="Content Placeholder 2"/>
          <p:cNvSpPr>
            <a:spLocks noGrp="1"/>
          </p:cNvSpPr>
          <p:nvPr>
            <p:ph idx="14" hasCustomPrompt="1"/>
          </p:nvPr>
        </p:nvSpPr>
        <p:spPr>
          <a:xfrm>
            <a:off x="432000" y="2297928"/>
            <a:ext cx="8280000" cy="3585044"/>
          </a:xfrm>
        </p:spPr>
        <p:txBody>
          <a:bodyPr/>
          <a:lstStyle/>
          <a:p>
            <a:pPr lvl="0"/>
            <a:r>
              <a:rPr lang="en-US" dirty="0"/>
              <a:t>Click to edit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Pladsholder til tekst 8"/>
          <p:cNvSpPr>
            <a:spLocks noGrp="1"/>
          </p:cNvSpPr>
          <p:nvPr>
            <p:ph type="body" sz="quarter" idx="13" hasCustomPrompt="1"/>
          </p:nvPr>
        </p:nvSpPr>
        <p:spPr>
          <a:xfrm>
            <a:off x="432000" y="1735852"/>
            <a:ext cx="8280000" cy="363681"/>
          </a:xfrm>
        </p:spPr>
        <p:txBody>
          <a:bodyPr anchor="ctr" anchorCtr="0">
            <a:normAutofit/>
          </a:bodyPr>
          <a:lstStyle>
            <a:lvl1pPr marL="0" indent="0">
              <a:buFontTx/>
              <a:buNone/>
              <a:defRPr sz="2200" i="1"/>
            </a:lvl1pPr>
            <a:lvl2pPr marL="255588" indent="0">
              <a:buFontTx/>
              <a:buNone/>
              <a:defRPr/>
            </a:lvl2pPr>
            <a:lvl3pPr marL="547688" indent="0">
              <a:buFontTx/>
              <a:buNone/>
              <a:defRPr/>
            </a:lvl3pPr>
            <a:lvl4pPr marL="787400" indent="0">
              <a:buFontTx/>
              <a:buNone/>
              <a:defRPr/>
            </a:lvl4pPr>
            <a:lvl5pPr marL="1041400" indent="0">
              <a:buFontTx/>
              <a:buNone/>
              <a:defRPr/>
            </a:lvl5pPr>
          </a:lstStyle>
          <a:p>
            <a:pPr lvl="0"/>
            <a:r>
              <a:rPr lang="en-US" noProof="0" dirty="0"/>
              <a:t>Subtitle</a:t>
            </a:r>
          </a:p>
        </p:txBody>
      </p:sp>
      <p:sp>
        <p:nvSpPr>
          <p:cNvPr id="8" name="Title Placeholder 1"/>
          <p:cNvSpPr>
            <a:spLocks noGrp="1"/>
          </p:cNvSpPr>
          <p:nvPr>
            <p:ph type="title" hasCustomPrompt="1"/>
          </p:nvPr>
        </p:nvSpPr>
        <p:spPr>
          <a:xfrm>
            <a:off x="432000" y="943053"/>
            <a:ext cx="8280000" cy="789419"/>
          </a:xfrm>
          <a:prstGeom prst="rect">
            <a:avLst/>
          </a:prstGeom>
        </p:spPr>
        <p:txBody>
          <a:bodyPr vert="horz" lIns="91440" tIns="45720" rIns="91440" bIns="45720" rtlCol="0" anchor="b" anchorCtr="0">
            <a:normAutofit/>
          </a:bodyPr>
          <a:lstStyle/>
          <a:p>
            <a:pPr lvl="0"/>
            <a:r>
              <a:rPr lang="en-US" dirty="0"/>
              <a:t>Click to edit</a:t>
            </a:r>
          </a:p>
        </p:txBody>
      </p:sp>
      <p:sp>
        <p:nvSpPr>
          <p:cNvPr id="13" name="Pladsholder til dato 12"/>
          <p:cNvSpPr>
            <a:spLocks noGrp="1"/>
          </p:cNvSpPr>
          <p:nvPr>
            <p:ph type="dt" sz="half" idx="2"/>
          </p:nvPr>
        </p:nvSpPr>
        <p:spPr>
          <a:xfrm>
            <a:off x="6554547" y="6147898"/>
            <a:ext cx="2133600" cy="365125"/>
          </a:xfrm>
          <a:prstGeom prst="rect">
            <a:avLst/>
          </a:prstGeom>
        </p:spPr>
        <p:txBody>
          <a:bodyPr vert="horz" lIns="91440" tIns="45720" rIns="91440" bIns="45720" rtlCol="0" anchor="ctr"/>
          <a:lstStyle>
            <a:lvl1pPr algn="l">
              <a:defRPr sz="1200">
                <a:solidFill>
                  <a:schemeClr val="bg1"/>
                </a:solidFill>
              </a:defRPr>
            </a:lvl1pPr>
          </a:lstStyle>
          <a:p>
            <a:pPr algn="r"/>
            <a:fld id="{C1DFDEE4-B5CC-44F6-A585-CF9ABFA1C2AD}" type="datetime3">
              <a:rPr lang="en-US" smtClean="0"/>
              <a:t>27 September 2016</a:t>
            </a:fld>
            <a:endParaRPr lang="da-DK" dirty="0"/>
          </a:p>
        </p:txBody>
      </p:sp>
      <p:sp>
        <p:nvSpPr>
          <p:cNvPr id="14" name="Pladsholder til sidefod 3"/>
          <p:cNvSpPr>
            <a:spLocks noGrp="1"/>
          </p:cNvSpPr>
          <p:nvPr>
            <p:ph type="ftr" sz="quarter" idx="3"/>
          </p:nvPr>
        </p:nvSpPr>
        <p:spPr>
          <a:xfrm>
            <a:off x="455853" y="6147898"/>
            <a:ext cx="6072168" cy="365125"/>
          </a:xfrm>
          <a:prstGeom prst="rect">
            <a:avLst/>
          </a:prstGeom>
        </p:spPr>
        <p:txBody>
          <a:bodyPr vert="horz" lIns="91440" tIns="45720" rIns="91440" bIns="45720" rtlCol="0" anchor="ctr"/>
          <a:lstStyle>
            <a:lvl1pPr algn="l">
              <a:defRPr sz="1200">
                <a:solidFill>
                  <a:schemeClr val="bg1"/>
                </a:solidFill>
              </a:defRPr>
            </a:lvl1pPr>
          </a:lstStyle>
          <a:p>
            <a:r>
              <a:rPr lang="en-US" noProof="0" dirty="0"/>
              <a:t>22nd EPSO Conference</a:t>
            </a:r>
          </a:p>
        </p:txBody>
      </p:sp>
    </p:spTree>
    <p:extLst>
      <p:ext uri="{BB962C8B-B14F-4D97-AF65-F5344CB8AC3E}">
        <p14:creationId xmlns:p14="http://schemas.microsoft.com/office/powerpoint/2010/main" val="256452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9065" y="1922688"/>
            <a:ext cx="4032000" cy="3960055"/>
          </a:xfrm>
        </p:spPr>
        <p:txBody>
          <a:bodyPr/>
          <a:lstStyle/>
          <a:p>
            <a:pPr lvl="0"/>
            <a:r>
              <a:rPr lang="en-US" dirty="0"/>
              <a:t>Click to edit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Content Placeholder 3"/>
          <p:cNvSpPr>
            <a:spLocks noGrp="1"/>
          </p:cNvSpPr>
          <p:nvPr>
            <p:ph sz="half" idx="2" hasCustomPrompt="1"/>
          </p:nvPr>
        </p:nvSpPr>
        <p:spPr>
          <a:xfrm>
            <a:off x="4629149" y="1922688"/>
            <a:ext cx="4085786" cy="3960055"/>
          </a:xfrm>
        </p:spPr>
        <p:txBody>
          <a:bodyPr/>
          <a:lstStyle/>
          <a:p>
            <a:pPr lvl="0"/>
            <a:r>
              <a:rPr lang="en-US" dirty="0"/>
              <a:t>Click to edit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Title Placeholder 1"/>
          <p:cNvSpPr>
            <a:spLocks noGrp="1"/>
          </p:cNvSpPr>
          <p:nvPr>
            <p:ph type="title" hasCustomPrompt="1"/>
          </p:nvPr>
        </p:nvSpPr>
        <p:spPr>
          <a:xfrm>
            <a:off x="432000" y="943053"/>
            <a:ext cx="8280000" cy="789419"/>
          </a:xfrm>
          <a:prstGeom prst="rect">
            <a:avLst/>
          </a:prstGeom>
        </p:spPr>
        <p:txBody>
          <a:bodyPr vert="horz" lIns="91440" tIns="45720" rIns="91440" bIns="45720" rtlCol="0" anchor="b" anchorCtr="0">
            <a:normAutofit/>
          </a:bodyPr>
          <a:lstStyle/>
          <a:p>
            <a:pPr lvl="0"/>
            <a:r>
              <a:rPr lang="en-US" dirty="0"/>
              <a:t>Click to edit</a:t>
            </a:r>
          </a:p>
        </p:txBody>
      </p:sp>
      <p:sp>
        <p:nvSpPr>
          <p:cNvPr id="10" name="Pladsholder til dato 12"/>
          <p:cNvSpPr>
            <a:spLocks noGrp="1"/>
          </p:cNvSpPr>
          <p:nvPr>
            <p:ph type="dt" sz="half" idx="10"/>
          </p:nvPr>
        </p:nvSpPr>
        <p:spPr>
          <a:xfrm>
            <a:off x="6554547" y="6147898"/>
            <a:ext cx="2133600" cy="365125"/>
          </a:xfrm>
          <a:prstGeom prst="rect">
            <a:avLst/>
          </a:prstGeom>
        </p:spPr>
        <p:txBody>
          <a:bodyPr vert="horz" lIns="91440" tIns="45720" rIns="91440" bIns="45720" rtlCol="0" anchor="ctr"/>
          <a:lstStyle>
            <a:lvl1pPr algn="l">
              <a:defRPr sz="1200">
                <a:solidFill>
                  <a:schemeClr val="bg1"/>
                </a:solidFill>
              </a:defRPr>
            </a:lvl1pPr>
          </a:lstStyle>
          <a:p>
            <a:pPr algn="r"/>
            <a:fld id="{1154A552-627D-4087-95C3-1C893B60FAB4}" type="datetime3">
              <a:rPr lang="en-US" smtClean="0"/>
              <a:t>27 September 2016</a:t>
            </a:fld>
            <a:endParaRPr lang="da-DK" dirty="0"/>
          </a:p>
        </p:txBody>
      </p:sp>
      <p:sp>
        <p:nvSpPr>
          <p:cNvPr id="11" name="Pladsholder til sidefod 3"/>
          <p:cNvSpPr>
            <a:spLocks noGrp="1"/>
          </p:cNvSpPr>
          <p:nvPr>
            <p:ph type="ftr" sz="quarter" idx="3"/>
          </p:nvPr>
        </p:nvSpPr>
        <p:spPr>
          <a:xfrm>
            <a:off x="455853" y="6147898"/>
            <a:ext cx="6072168" cy="365125"/>
          </a:xfrm>
          <a:prstGeom prst="rect">
            <a:avLst/>
          </a:prstGeom>
        </p:spPr>
        <p:txBody>
          <a:bodyPr vert="horz" lIns="91440" tIns="45720" rIns="91440" bIns="45720" rtlCol="0" anchor="ctr"/>
          <a:lstStyle>
            <a:lvl1pPr algn="l">
              <a:defRPr sz="1200">
                <a:solidFill>
                  <a:schemeClr val="bg1"/>
                </a:solidFill>
              </a:defRPr>
            </a:lvl1pPr>
          </a:lstStyle>
          <a:p>
            <a:r>
              <a:rPr lang="en-US" noProof="0" dirty="0"/>
              <a:t>22nd EPSO Conference</a:t>
            </a:r>
          </a:p>
        </p:txBody>
      </p:sp>
    </p:spTree>
    <p:extLst>
      <p:ext uri="{BB962C8B-B14F-4D97-AF65-F5344CB8AC3E}">
        <p14:creationId xmlns:p14="http://schemas.microsoft.com/office/powerpoint/2010/main" val="609857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Content Placeholder 2"/>
          <p:cNvSpPr>
            <a:spLocks noGrp="1"/>
          </p:cNvSpPr>
          <p:nvPr>
            <p:ph sz="half" idx="1" hasCustomPrompt="1"/>
          </p:nvPr>
        </p:nvSpPr>
        <p:spPr>
          <a:xfrm>
            <a:off x="436099" y="2858190"/>
            <a:ext cx="4032000" cy="3024553"/>
          </a:xfrm>
        </p:spPr>
        <p:txBody>
          <a:bodyPr>
            <a:normAutofit/>
          </a:bodyPr>
          <a:lstStyle>
            <a:lvl1pPr>
              <a:defRPr sz="2000"/>
            </a:lvl1pPr>
            <a:lvl2pPr>
              <a:defRPr sz="1800"/>
            </a:lvl2pPr>
            <a:lvl3pPr>
              <a:defRPr sz="1600"/>
            </a:lvl3pPr>
            <a:lvl4pPr>
              <a:defRPr sz="1400"/>
            </a:lvl4pPr>
            <a:lvl5pPr>
              <a:defRPr sz="1200"/>
            </a:lvl5pPr>
          </a:lstStyle>
          <a:p>
            <a:pPr lvl="0"/>
            <a:r>
              <a:rPr lang="en-US" dirty="0"/>
              <a:t>Click to edit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Content Placeholder 3"/>
          <p:cNvSpPr>
            <a:spLocks noGrp="1"/>
          </p:cNvSpPr>
          <p:nvPr>
            <p:ph sz="half" idx="2" hasCustomPrompt="1"/>
          </p:nvPr>
        </p:nvSpPr>
        <p:spPr>
          <a:xfrm>
            <a:off x="4678387" y="2858190"/>
            <a:ext cx="4032000" cy="3024553"/>
          </a:xfrm>
        </p:spPr>
        <p:txBody>
          <a:bodyPr>
            <a:normAutofit/>
          </a:bodyPr>
          <a:lstStyle>
            <a:lvl1pPr>
              <a:defRPr sz="2000"/>
            </a:lvl1pPr>
            <a:lvl2pPr>
              <a:defRPr sz="1800"/>
            </a:lvl2pPr>
            <a:lvl3pPr>
              <a:defRPr sz="1600"/>
            </a:lvl3pPr>
            <a:lvl4pPr>
              <a:defRPr sz="1400"/>
            </a:lvl4pPr>
            <a:lvl5pPr>
              <a:defRPr sz="1200"/>
            </a:lvl5pPr>
          </a:lstStyle>
          <a:p>
            <a:pPr lvl="0"/>
            <a:r>
              <a:rPr lang="en-US" dirty="0"/>
              <a:t>Click to edit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Title Placeholder 1"/>
          <p:cNvSpPr>
            <a:spLocks noGrp="1"/>
          </p:cNvSpPr>
          <p:nvPr>
            <p:ph type="title" hasCustomPrompt="1"/>
          </p:nvPr>
        </p:nvSpPr>
        <p:spPr>
          <a:xfrm>
            <a:off x="432000" y="943053"/>
            <a:ext cx="8280000" cy="789419"/>
          </a:xfrm>
          <a:prstGeom prst="rect">
            <a:avLst/>
          </a:prstGeom>
        </p:spPr>
        <p:txBody>
          <a:bodyPr vert="horz" lIns="91440" tIns="45720" rIns="91440" bIns="45720" rtlCol="0" anchor="b" anchorCtr="0">
            <a:normAutofit/>
          </a:bodyPr>
          <a:lstStyle/>
          <a:p>
            <a:pPr lvl="0"/>
            <a:r>
              <a:rPr lang="en-US" dirty="0"/>
              <a:t>Click to edit</a:t>
            </a:r>
          </a:p>
        </p:txBody>
      </p:sp>
      <p:sp>
        <p:nvSpPr>
          <p:cNvPr id="10" name="Text Placeholder 2"/>
          <p:cNvSpPr>
            <a:spLocks noGrp="1"/>
          </p:cNvSpPr>
          <p:nvPr>
            <p:ph type="body" idx="10" hasCustomPrompt="1"/>
          </p:nvPr>
        </p:nvSpPr>
        <p:spPr>
          <a:xfrm>
            <a:off x="440571" y="1922762"/>
            <a:ext cx="4032000" cy="82391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2" name="Text Placeholder 2"/>
          <p:cNvSpPr>
            <a:spLocks noGrp="1"/>
          </p:cNvSpPr>
          <p:nvPr>
            <p:ph type="body" idx="11" hasCustomPrompt="1"/>
          </p:nvPr>
        </p:nvSpPr>
        <p:spPr>
          <a:xfrm>
            <a:off x="4676592" y="1922687"/>
            <a:ext cx="4032000" cy="822961"/>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6" name="Pladsholder til dato 12"/>
          <p:cNvSpPr>
            <a:spLocks noGrp="1"/>
          </p:cNvSpPr>
          <p:nvPr>
            <p:ph type="dt" sz="half" idx="12"/>
          </p:nvPr>
        </p:nvSpPr>
        <p:spPr>
          <a:xfrm>
            <a:off x="6554547" y="614789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0917E80D-5270-4706-9B46-B5C36162999A}" type="datetime3">
              <a:rPr lang="en-US" smtClean="0"/>
              <a:t>27 September 2016</a:t>
            </a:fld>
            <a:endParaRPr lang="da-DK" dirty="0"/>
          </a:p>
        </p:txBody>
      </p:sp>
      <p:sp>
        <p:nvSpPr>
          <p:cNvPr id="17" name="Pladsholder til sidefod 3"/>
          <p:cNvSpPr>
            <a:spLocks noGrp="1"/>
          </p:cNvSpPr>
          <p:nvPr>
            <p:ph type="ftr" sz="quarter" idx="3"/>
          </p:nvPr>
        </p:nvSpPr>
        <p:spPr>
          <a:xfrm>
            <a:off x="455853" y="6147898"/>
            <a:ext cx="6072168" cy="365125"/>
          </a:xfrm>
          <a:prstGeom prst="rect">
            <a:avLst/>
          </a:prstGeom>
        </p:spPr>
        <p:txBody>
          <a:bodyPr vert="horz" lIns="91440" tIns="45720" rIns="91440" bIns="45720" rtlCol="0" anchor="ctr"/>
          <a:lstStyle>
            <a:lvl1pPr algn="l">
              <a:defRPr sz="1200">
                <a:solidFill>
                  <a:schemeClr val="bg1"/>
                </a:solidFill>
              </a:defRPr>
            </a:lvl1pPr>
          </a:lstStyle>
          <a:p>
            <a:r>
              <a:rPr lang="en-US" noProof="0" dirty="0"/>
              <a:t>22nd EPSO Conference</a:t>
            </a:r>
          </a:p>
        </p:txBody>
      </p:sp>
    </p:spTree>
    <p:extLst>
      <p:ext uri="{BB962C8B-B14F-4D97-AF65-F5344CB8AC3E}">
        <p14:creationId xmlns:p14="http://schemas.microsoft.com/office/powerpoint/2010/main" val="154427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un titel">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929" y="249011"/>
            <a:ext cx="1308623" cy="497277"/>
          </a:xfrm>
          <a:prstGeom prst="rect">
            <a:avLst/>
          </a:prstGeom>
        </p:spPr>
      </p:pic>
      <p:sp>
        <p:nvSpPr>
          <p:cNvPr id="6" name="Rektangel 5"/>
          <p:cNvSpPr/>
          <p:nvPr userDrawn="1"/>
        </p:nvSpPr>
        <p:spPr>
          <a:xfrm>
            <a:off x="1913207" y="328756"/>
            <a:ext cx="6798794" cy="417532"/>
          </a:xfrm>
          <a:custGeom>
            <a:avLst/>
            <a:gdLst>
              <a:gd name="connsiteX0" fmla="*/ 0 w 6696222"/>
              <a:gd name="connsiteY0" fmla="*/ 0 h 417532"/>
              <a:gd name="connsiteX1" fmla="*/ 6696222 w 6696222"/>
              <a:gd name="connsiteY1" fmla="*/ 0 h 417532"/>
              <a:gd name="connsiteX2" fmla="*/ 6696222 w 6696222"/>
              <a:gd name="connsiteY2" fmla="*/ 417532 h 417532"/>
              <a:gd name="connsiteX3" fmla="*/ 0 w 6696222"/>
              <a:gd name="connsiteY3" fmla="*/ 417532 h 417532"/>
              <a:gd name="connsiteX4" fmla="*/ 0 w 6696222"/>
              <a:gd name="connsiteY4" fmla="*/ 0 h 417532"/>
              <a:gd name="connsiteX0" fmla="*/ 133643 w 6829865"/>
              <a:gd name="connsiteY0" fmla="*/ 0 h 424566"/>
              <a:gd name="connsiteX1" fmla="*/ 6829865 w 6829865"/>
              <a:gd name="connsiteY1" fmla="*/ 0 h 424566"/>
              <a:gd name="connsiteX2" fmla="*/ 6829865 w 6829865"/>
              <a:gd name="connsiteY2" fmla="*/ 417532 h 424566"/>
              <a:gd name="connsiteX3" fmla="*/ 0 w 6829865"/>
              <a:gd name="connsiteY3" fmla="*/ 424566 h 424566"/>
              <a:gd name="connsiteX4" fmla="*/ 133643 w 6829865"/>
              <a:gd name="connsiteY4" fmla="*/ 0 h 424566"/>
              <a:gd name="connsiteX0" fmla="*/ 140716 w 6836938"/>
              <a:gd name="connsiteY0" fmla="*/ 0 h 417532"/>
              <a:gd name="connsiteX1" fmla="*/ 6836938 w 6836938"/>
              <a:gd name="connsiteY1" fmla="*/ 0 h 417532"/>
              <a:gd name="connsiteX2" fmla="*/ 6836938 w 6836938"/>
              <a:gd name="connsiteY2" fmla="*/ 417532 h 417532"/>
              <a:gd name="connsiteX3" fmla="*/ 0 w 6836938"/>
              <a:gd name="connsiteY3" fmla="*/ 417532 h 417532"/>
              <a:gd name="connsiteX4" fmla="*/ 140716 w 6836938"/>
              <a:gd name="connsiteY4" fmla="*/ 0 h 41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6938" h="417532">
                <a:moveTo>
                  <a:pt x="140716" y="0"/>
                </a:moveTo>
                <a:lnTo>
                  <a:pt x="6836938" y="0"/>
                </a:lnTo>
                <a:lnTo>
                  <a:pt x="6836938" y="417532"/>
                </a:lnTo>
                <a:lnTo>
                  <a:pt x="0" y="417532"/>
                </a:lnTo>
                <a:lnTo>
                  <a:pt x="14071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Rektangel 6"/>
          <p:cNvSpPr/>
          <p:nvPr userDrawn="1"/>
        </p:nvSpPr>
        <p:spPr>
          <a:xfrm>
            <a:off x="432000" y="3340468"/>
            <a:ext cx="8280000" cy="3193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Subtitle 2"/>
          <p:cNvSpPr>
            <a:spLocks noGrp="1"/>
          </p:cNvSpPr>
          <p:nvPr>
            <p:ph type="subTitle" idx="1" hasCustomPrompt="1"/>
          </p:nvPr>
        </p:nvSpPr>
        <p:spPr>
          <a:xfrm>
            <a:off x="689548" y="3478426"/>
            <a:ext cx="7764905" cy="1655762"/>
          </a:xfrm>
        </p:spPr>
        <p:txBody>
          <a:bodyPr>
            <a:normAutofit/>
          </a:bodyPr>
          <a:lstStyle>
            <a:lvl1pPr marL="0" indent="0" algn="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p>
        </p:txBody>
      </p:sp>
      <p:sp>
        <p:nvSpPr>
          <p:cNvPr id="9" name="Title 1"/>
          <p:cNvSpPr>
            <a:spLocks noGrp="1"/>
          </p:cNvSpPr>
          <p:nvPr>
            <p:ph type="ctrTitle" hasCustomPrompt="1"/>
          </p:nvPr>
        </p:nvSpPr>
        <p:spPr>
          <a:xfrm>
            <a:off x="685800" y="1780133"/>
            <a:ext cx="7772400" cy="1441320"/>
          </a:xfrm>
        </p:spPr>
        <p:txBody>
          <a:bodyPr anchor="b" anchorCtr="0">
            <a:normAutofit/>
          </a:bodyPr>
          <a:lstStyle>
            <a:lvl1pPr algn="r">
              <a:defRPr sz="3600" b="0">
                <a:solidFill>
                  <a:schemeClr val="tx1"/>
                </a:solidFill>
                <a:latin typeface="Arial" panose="020B0604020202020204" pitchFamily="34" charset="0"/>
                <a:cs typeface="Arial" panose="020B0604020202020204" pitchFamily="34" charset="0"/>
              </a:defRPr>
            </a:lvl1pPr>
          </a:lstStyle>
          <a:p>
            <a:r>
              <a:rPr lang="en-US" dirty="0"/>
              <a:t>Click to edit</a:t>
            </a:r>
          </a:p>
        </p:txBody>
      </p:sp>
      <p:sp>
        <p:nvSpPr>
          <p:cNvPr id="14" name="Pladsholder til sidefod 3"/>
          <p:cNvSpPr>
            <a:spLocks noGrp="1"/>
          </p:cNvSpPr>
          <p:nvPr>
            <p:ph type="ftr" sz="quarter" idx="3"/>
          </p:nvPr>
        </p:nvSpPr>
        <p:spPr>
          <a:xfrm>
            <a:off x="694773" y="5732886"/>
            <a:ext cx="7757464" cy="216000"/>
          </a:xfrm>
          <a:prstGeom prst="rect">
            <a:avLst/>
          </a:prstGeom>
        </p:spPr>
        <p:txBody>
          <a:bodyPr vert="horz" lIns="91440" tIns="45720" rIns="91440" bIns="45720" rtlCol="0" anchor="ctr"/>
          <a:lstStyle>
            <a:lvl1pPr algn="r">
              <a:defRPr sz="1200" b="1">
                <a:solidFill>
                  <a:schemeClr val="bg1"/>
                </a:solidFill>
              </a:defRPr>
            </a:lvl1pPr>
          </a:lstStyle>
          <a:p>
            <a:r>
              <a:rPr lang="en-US" noProof="0" dirty="0"/>
              <a:t>22nd EPSO Conference</a:t>
            </a:r>
          </a:p>
        </p:txBody>
      </p:sp>
      <p:sp>
        <p:nvSpPr>
          <p:cNvPr id="15" name="Pladsholder til dato 12"/>
          <p:cNvSpPr>
            <a:spLocks noGrp="1"/>
          </p:cNvSpPr>
          <p:nvPr>
            <p:ph type="dt" sz="half" idx="2"/>
          </p:nvPr>
        </p:nvSpPr>
        <p:spPr>
          <a:xfrm>
            <a:off x="694438" y="5963476"/>
            <a:ext cx="7757800" cy="216000"/>
          </a:xfrm>
          <a:prstGeom prst="rect">
            <a:avLst/>
          </a:prstGeom>
        </p:spPr>
        <p:txBody>
          <a:bodyPr vert="horz" lIns="91440" tIns="45720" rIns="91440" bIns="45720" rtlCol="0" anchor="ctr"/>
          <a:lstStyle>
            <a:lvl1pPr algn="r">
              <a:defRPr sz="1200">
                <a:solidFill>
                  <a:schemeClr val="bg1"/>
                </a:solidFill>
              </a:defRPr>
            </a:lvl1pPr>
          </a:lstStyle>
          <a:p>
            <a:fld id="{8E86B4C8-B5A5-4FDE-82FD-A69BF981B3D2}" type="datetime3">
              <a:rPr lang="en-US" smtClean="0"/>
              <a:t>27 September 2016</a:t>
            </a:fld>
            <a:endParaRPr lang="da-DK" dirty="0"/>
          </a:p>
        </p:txBody>
      </p:sp>
    </p:spTree>
    <p:extLst>
      <p:ext uri="{BB962C8B-B14F-4D97-AF65-F5344CB8AC3E}">
        <p14:creationId xmlns:p14="http://schemas.microsoft.com/office/powerpoint/2010/main" val="408956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7" name="Content Placeholder 2"/>
          <p:cNvSpPr>
            <a:spLocks noGrp="1"/>
          </p:cNvSpPr>
          <p:nvPr>
            <p:ph idx="14" hasCustomPrompt="1"/>
          </p:nvPr>
        </p:nvSpPr>
        <p:spPr>
          <a:xfrm>
            <a:off x="437321" y="2297928"/>
            <a:ext cx="3146087" cy="3585044"/>
          </a:xfrm>
        </p:spPr>
        <p:txBody>
          <a:bodyPr>
            <a:normAutofit/>
          </a:bodyPr>
          <a:lstStyle>
            <a:lvl1pPr>
              <a:defRPr sz="1400"/>
            </a:lvl1pPr>
            <a:lvl2pPr>
              <a:defRPr sz="1200"/>
            </a:lvl2pPr>
            <a:lvl3pPr>
              <a:defRPr sz="1100"/>
            </a:lvl3pPr>
            <a:lvl4pPr>
              <a:defRPr sz="1050"/>
            </a:lvl4pPr>
            <a:lvl5pPr>
              <a:defRPr sz="1000"/>
            </a:lvl5pPr>
          </a:lstStyle>
          <a:p>
            <a:pPr lvl="0"/>
            <a:r>
              <a:rPr lang="en-US" dirty="0"/>
              <a:t>Click to edit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Pladsholder til tekst 8"/>
          <p:cNvSpPr>
            <a:spLocks noGrp="1"/>
          </p:cNvSpPr>
          <p:nvPr>
            <p:ph type="body" sz="quarter" idx="13" hasCustomPrompt="1"/>
          </p:nvPr>
        </p:nvSpPr>
        <p:spPr>
          <a:xfrm>
            <a:off x="437321" y="1735852"/>
            <a:ext cx="3146087" cy="363681"/>
          </a:xfrm>
        </p:spPr>
        <p:txBody>
          <a:bodyPr anchor="ctr" anchorCtr="0">
            <a:noAutofit/>
          </a:bodyPr>
          <a:lstStyle>
            <a:lvl1pPr marL="0" indent="0">
              <a:buFontTx/>
              <a:buNone/>
              <a:defRPr sz="1400" i="1"/>
            </a:lvl1pPr>
            <a:lvl2pPr marL="255588" indent="0">
              <a:buFontTx/>
              <a:buNone/>
              <a:defRPr/>
            </a:lvl2pPr>
            <a:lvl3pPr marL="547688" indent="0">
              <a:buFontTx/>
              <a:buNone/>
              <a:defRPr/>
            </a:lvl3pPr>
            <a:lvl4pPr marL="787400" indent="0">
              <a:buFontTx/>
              <a:buNone/>
              <a:defRPr/>
            </a:lvl4pPr>
            <a:lvl5pPr marL="1041400" indent="0">
              <a:buFontTx/>
              <a:buNone/>
              <a:defRPr/>
            </a:lvl5pPr>
          </a:lstStyle>
          <a:p>
            <a:pPr lvl="0"/>
            <a:r>
              <a:rPr lang="da-DK" dirty="0" err="1"/>
              <a:t>Subtitle</a:t>
            </a:r>
            <a:endParaRPr lang="da-DK" dirty="0"/>
          </a:p>
        </p:txBody>
      </p:sp>
      <p:sp>
        <p:nvSpPr>
          <p:cNvPr id="3" name="Picture Placeholder 2"/>
          <p:cNvSpPr>
            <a:spLocks noGrp="1" noChangeAspect="1"/>
          </p:cNvSpPr>
          <p:nvPr>
            <p:ph type="pic" idx="1" hasCustomPrompt="1"/>
          </p:nvPr>
        </p:nvSpPr>
        <p:spPr>
          <a:xfrm>
            <a:off x="3887390" y="947670"/>
            <a:ext cx="4819287" cy="493629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on the icon to add a picture</a:t>
            </a:r>
          </a:p>
        </p:txBody>
      </p:sp>
      <p:sp>
        <p:nvSpPr>
          <p:cNvPr id="16" name="Pladsholder til dato 12"/>
          <p:cNvSpPr>
            <a:spLocks noGrp="1"/>
          </p:cNvSpPr>
          <p:nvPr>
            <p:ph type="dt" sz="half" idx="12"/>
          </p:nvPr>
        </p:nvSpPr>
        <p:spPr>
          <a:xfrm>
            <a:off x="6554547" y="6147898"/>
            <a:ext cx="2133600" cy="365125"/>
          </a:xfrm>
          <a:prstGeom prst="rect">
            <a:avLst/>
          </a:prstGeom>
        </p:spPr>
        <p:txBody>
          <a:bodyPr vert="horz" lIns="91440" tIns="45720" rIns="91440" bIns="45720" rtlCol="0" anchor="ctr"/>
          <a:lstStyle>
            <a:lvl1pPr algn="r">
              <a:defRPr sz="1200">
                <a:solidFill>
                  <a:schemeClr val="bg1"/>
                </a:solidFill>
              </a:defRPr>
            </a:lvl1pPr>
          </a:lstStyle>
          <a:p>
            <a:fld id="{21832DC3-71B0-4A5F-8C0A-893095C0EDC0}" type="datetime3">
              <a:rPr lang="en-US" smtClean="0"/>
              <a:pPr/>
              <a:t>27 September 2016</a:t>
            </a:fld>
            <a:endParaRPr lang="da-DK" dirty="0"/>
          </a:p>
        </p:txBody>
      </p:sp>
      <p:sp>
        <p:nvSpPr>
          <p:cNvPr id="17" name="Pladsholder til sidefod 3"/>
          <p:cNvSpPr>
            <a:spLocks noGrp="1"/>
          </p:cNvSpPr>
          <p:nvPr>
            <p:ph type="ftr" sz="quarter" idx="3"/>
          </p:nvPr>
        </p:nvSpPr>
        <p:spPr>
          <a:xfrm>
            <a:off x="455853" y="6147898"/>
            <a:ext cx="6072168" cy="365125"/>
          </a:xfrm>
          <a:prstGeom prst="rect">
            <a:avLst/>
          </a:prstGeom>
        </p:spPr>
        <p:txBody>
          <a:bodyPr vert="horz" lIns="91440" tIns="45720" rIns="91440" bIns="45720" rtlCol="0" anchor="ctr"/>
          <a:lstStyle>
            <a:lvl1pPr algn="l">
              <a:defRPr sz="1200">
                <a:solidFill>
                  <a:schemeClr val="bg1"/>
                </a:solidFill>
              </a:defRPr>
            </a:lvl1pPr>
          </a:lstStyle>
          <a:p>
            <a:r>
              <a:rPr lang="en-US" noProof="0" dirty="0"/>
              <a:t>22nd EPSO Conference</a:t>
            </a:r>
          </a:p>
        </p:txBody>
      </p:sp>
      <p:sp>
        <p:nvSpPr>
          <p:cNvPr id="11" name="Title Placeholder 1"/>
          <p:cNvSpPr>
            <a:spLocks noGrp="1"/>
          </p:cNvSpPr>
          <p:nvPr>
            <p:ph type="title" hasCustomPrompt="1"/>
          </p:nvPr>
        </p:nvSpPr>
        <p:spPr>
          <a:xfrm>
            <a:off x="437322" y="943053"/>
            <a:ext cx="3148716" cy="789419"/>
          </a:xfrm>
          <a:prstGeom prst="rect">
            <a:avLst/>
          </a:prstGeom>
        </p:spPr>
        <p:txBody>
          <a:bodyPr vert="horz" lIns="91440" tIns="45720" rIns="91440" bIns="45720" rtlCol="0" anchor="b" anchorCtr="0">
            <a:noAutofit/>
          </a:bodyPr>
          <a:lstStyle>
            <a:lvl1pPr>
              <a:defRPr sz="3200"/>
            </a:lvl1pPr>
          </a:lstStyle>
          <a:p>
            <a:pPr lvl="0"/>
            <a:r>
              <a:rPr lang="en-US" dirty="0"/>
              <a:t>Click to edit</a:t>
            </a:r>
          </a:p>
        </p:txBody>
      </p:sp>
    </p:spTree>
    <p:extLst>
      <p:ext uri="{BB962C8B-B14F-4D97-AF65-F5344CB8AC3E}">
        <p14:creationId xmlns:p14="http://schemas.microsoft.com/office/powerpoint/2010/main" val="934499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illede med billedtekst">
    <p:spTree>
      <p:nvGrpSpPr>
        <p:cNvPr id="1" name=""/>
        <p:cNvGrpSpPr/>
        <p:nvPr/>
      </p:nvGrpSpPr>
      <p:grpSpPr>
        <a:xfrm>
          <a:off x="0" y="0"/>
          <a:ext cx="0" cy="0"/>
          <a:chOff x="0" y="0"/>
          <a:chExt cx="0" cy="0"/>
        </a:xfrm>
      </p:grpSpPr>
      <p:sp>
        <p:nvSpPr>
          <p:cNvPr id="13" name="Content Placeholder 2"/>
          <p:cNvSpPr>
            <a:spLocks noGrp="1"/>
          </p:cNvSpPr>
          <p:nvPr>
            <p:ph idx="15" hasCustomPrompt="1"/>
          </p:nvPr>
        </p:nvSpPr>
        <p:spPr>
          <a:xfrm>
            <a:off x="5565912" y="2297928"/>
            <a:ext cx="3146087" cy="3585044"/>
          </a:xfrm>
        </p:spPr>
        <p:txBody>
          <a:bodyPr>
            <a:normAutofit/>
          </a:bodyPr>
          <a:lstStyle>
            <a:lvl1pPr>
              <a:defRPr sz="1400"/>
            </a:lvl1pPr>
            <a:lvl2pPr>
              <a:defRPr sz="1200"/>
            </a:lvl2pPr>
            <a:lvl3pPr>
              <a:defRPr sz="1100"/>
            </a:lvl3pPr>
            <a:lvl4pPr>
              <a:defRPr sz="1050"/>
            </a:lvl4pPr>
            <a:lvl5pPr>
              <a:defRPr sz="1000"/>
            </a:lvl5pPr>
          </a:lstStyle>
          <a:p>
            <a:pPr lvl="0"/>
            <a:r>
              <a:rPr lang="en-US" dirty="0"/>
              <a:t>Click to edit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Title Placeholder 1"/>
          <p:cNvSpPr>
            <a:spLocks noGrp="1"/>
          </p:cNvSpPr>
          <p:nvPr>
            <p:ph type="title" hasCustomPrompt="1"/>
          </p:nvPr>
        </p:nvSpPr>
        <p:spPr>
          <a:xfrm>
            <a:off x="5565912" y="943052"/>
            <a:ext cx="3148716" cy="789419"/>
          </a:xfrm>
          <a:prstGeom prst="rect">
            <a:avLst/>
          </a:prstGeom>
        </p:spPr>
        <p:txBody>
          <a:bodyPr vert="horz" lIns="91440" tIns="45720" rIns="91440" bIns="45720" rtlCol="0" anchor="b" anchorCtr="0">
            <a:noAutofit/>
          </a:bodyPr>
          <a:lstStyle>
            <a:lvl1pPr>
              <a:defRPr sz="3200"/>
            </a:lvl1pPr>
          </a:lstStyle>
          <a:p>
            <a:pPr lvl="0"/>
            <a:r>
              <a:rPr lang="en-US" noProof="0" dirty="0"/>
              <a:t>Click to edit</a:t>
            </a:r>
          </a:p>
        </p:txBody>
      </p:sp>
      <p:sp>
        <p:nvSpPr>
          <p:cNvPr id="8" name="Pladsholder til tekst 8"/>
          <p:cNvSpPr>
            <a:spLocks noGrp="1"/>
          </p:cNvSpPr>
          <p:nvPr>
            <p:ph type="body" sz="quarter" idx="13" hasCustomPrompt="1"/>
          </p:nvPr>
        </p:nvSpPr>
        <p:spPr>
          <a:xfrm>
            <a:off x="5565912" y="1735852"/>
            <a:ext cx="3146087" cy="363681"/>
          </a:xfrm>
        </p:spPr>
        <p:txBody>
          <a:bodyPr anchor="ctr" anchorCtr="0">
            <a:noAutofit/>
          </a:bodyPr>
          <a:lstStyle>
            <a:lvl1pPr marL="0" indent="0">
              <a:buFontTx/>
              <a:buNone/>
              <a:defRPr sz="1400" i="1"/>
            </a:lvl1pPr>
            <a:lvl2pPr marL="255588" indent="0">
              <a:buFontTx/>
              <a:buNone/>
              <a:defRPr/>
            </a:lvl2pPr>
            <a:lvl3pPr marL="547688" indent="0">
              <a:buFontTx/>
              <a:buNone/>
              <a:defRPr/>
            </a:lvl3pPr>
            <a:lvl4pPr marL="787400" indent="0">
              <a:buFontTx/>
              <a:buNone/>
              <a:defRPr/>
            </a:lvl4pPr>
            <a:lvl5pPr marL="1041400" indent="0">
              <a:buFontTx/>
              <a:buNone/>
              <a:defRPr/>
            </a:lvl5pPr>
          </a:lstStyle>
          <a:p>
            <a:pPr lvl="0"/>
            <a:r>
              <a:rPr lang="en-US" noProof="0" dirty="0"/>
              <a:t>Subtitle</a:t>
            </a:r>
          </a:p>
        </p:txBody>
      </p:sp>
      <p:sp>
        <p:nvSpPr>
          <p:cNvPr id="3" name="Picture Placeholder 2"/>
          <p:cNvSpPr>
            <a:spLocks noGrp="1" noChangeAspect="1"/>
          </p:cNvSpPr>
          <p:nvPr>
            <p:ph type="pic" idx="1" hasCustomPrompt="1"/>
          </p:nvPr>
        </p:nvSpPr>
        <p:spPr>
          <a:xfrm>
            <a:off x="428573" y="947670"/>
            <a:ext cx="4819287" cy="4936297"/>
          </a:xfrm>
          <a:solidFill>
            <a:schemeClr val="accent2"/>
          </a:solidFill>
        </p:spPr>
        <p:txBody>
          <a:bodyPr lIns="180000" tIns="180000" rIns="1800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to edit</a:t>
            </a:r>
          </a:p>
        </p:txBody>
      </p:sp>
      <p:sp>
        <p:nvSpPr>
          <p:cNvPr id="9" name="Pladsholder til sidefod 3"/>
          <p:cNvSpPr>
            <a:spLocks noGrp="1"/>
          </p:cNvSpPr>
          <p:nvPr>
            <p:ph type="ftr" sz="quarter" idx="3"/>
          </p:nvPr>
        </p:nvSpPr>
        <p:spPr>
          <a:xfrm>
            <a:off x="455853" y="6147898"/>
            <a:ext cx="6072168" cy="365125"/>
          </a:xfrm>
          <a:prstGeom prst="rect">
            <a:avLst/>
          </a:prstGeom>
        </p:spPr>
        <p:txBody>
          <a:bodyPr vert="horz" lIns="91440" tIns="45720" rIns="91440" bIns="45720" rtlCol="0" anchor="ctr"/>
          <a:lstStyle>
            <a:lvl1pPr algn="l">
              <a:defRPr sz="1200">
                <a:solidFill>
                  <a:schemeClr val="bg1"/>
                </a:solidFill>
              </a:defRPr>
            </a:lvl1pPr>
          </a:lstStyle>
          <a:p>
            <a:r>
              <a:rPr lang="en-US" noProof="0" dirty="0"/>
              <a:t>22nd EPSO Conference</a:t>
            </a:r>
          </a:p>
        </p:txBody>
      </p:sp>
      <p:sp>
        <p:nvSpPr>
          <p:cNvPr id="10" name="Pladsholder til dato 12"/>
          <p:cNvSpPr>
            <a:spLocks noGrp="1"/>
          </p:cNvSpPr>
          <p:nvPr>
            <p:ph type="dt" sz="half" idx="12"/>
          </p:nvPr>
        </p:nvSpPr>
        <p:spPr>
          <a:xfrm>
            <a:off x="6554547" y="6147898"/>
            <a:ext cx="2133600" cy="365125"/>
          </a:xfrm>
          <a:prstGeom prst="rect">
            <a:avLst/>
          </a:prstGeom>
        </p:spPr>
        <p:txBody>
          <a:bodyPr vert="horz" lIns="91440" tIns="45720" rIns="91440" bIns="45720" rtlCol="0" anchor="ctr"/>
          <a:lstStyle>
            <a:lvl1pPr algn="l">
              <a:defRPr sz="1200">
                <a:solidFill>
                  <a:schemeClr val="bg1"/>
                </a:solidFill>
              </a:defRPr>
            </a:lvl1pPr>
          </a:lstStyle>
          <a:p>
            <a:pPr algn="r"/>
            <a:fld id="{E732207A-FA1F-4711-903C-B7413640A9C1}" type="datetime3">
              <a:rPr lang="en-US" smtClean="0"/>
              <a:t>27 September 2016</a:t>
            </a:fld>
            <a:endParaRPr lang="da-DK" dirty="0"/>
          </a:p>
        </p:txBody>
      </p:sp>
    </p:spTree>
    <p:extLst>
      <p:ext uri="{BB962C8B-B14F-4D97-AF65-F5344CB8AC3E}">
        <p14:creationId xmlns:p14="http://schemas.microsoft.com/office/powerpoint/2010/main" val="3145898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elslide">
    <p:spTree>
      <p:nvGrpSpPr>
        <p:cNvPr id="1" name=""/>
        <p:cNvGrpSpPr/>
        <p:nvPr/>
      </p:nvGrpSpPr>
      <p:grpSpPr>
        <a:xfrm>
          <a:off x="0" y="0"/>
          <a:ext cx="0" cy="0"/>
          <a:chOff x="0" y="0"/>
          <a:chExt cx="0" cy="0"/>
        </a:xfrm>
      </p:grpSpPr>
      <p:sp>
        <p:nvSpPr>
          <p:cNvPr id="6" name="L-form 5"/>
          <p:cNvSpPr/>
          <p:nvPr userDrawn="1"/>
        </p:nvSpPr>
        <p:spPr>
          <a:xfrm rot="16200000">
            <a:off x="1472077" y="-711000"/>
            <a:ext cx="6199847" cy="8280000"/>
          </a:xfrm>
          <a:custGeom>
            <a:avLst/>
            <a:gdLst>
              <a:gd name="connsiteX0" fmla="*/ 0 w 6131266"/>
              <a:gd name="connsiteY0" fmla="*/ 0 h 8280000"/>
              <a:gd name="connsiteX1" fmla="*/ 5239105 w 6131266"/>
              <a:gd name="connsiteY1" fmla="*/ 0 h 8280000"/>
              <a:gd name="connsiteX2" fmla="*/ 5239105 w 6131266"/>
              <a:gd name="connsiteY2" fmla="*/ 5214367 h 8280000"/>
              <a:gd name="connsiteX3" fmla="*/ 6131266 w 6131266"/>
              <a:gd name="connsiteY3" fmla="*/ 5214367 h 8280000"/>
              <a:gd name="connsiteX4" fmla="*/ 6131266 w 6131266"/>
              <a:gd name="connsiteY4" fmla="*/ 8280000 h 8280000"/>
              <a:gd name="connsiteX5" fmla="*/ 0 w 6131266"/>
              <a:gd name="connsiteY5" fmla="*/ 8280000 h 8280000"/>
              <a:gd name="connsiteX6" fmla="*/ 0 w 6131266"/>
              <a:gd name="connsiteY6" fmla="*/ 0 h 8280000"/>
              <a:gd name="connsiteX0" fmla="*/ 0 w 6131266"/>
              <a:gd name="connsiteY0" fmla="*/ 0 h 8280000"/>
              <a:gd name="connsiteX1" fmla="*/ 5239105 w 6131266"/>
              <a:gd name="connsiteY1" fmla="*/ 0 h 8280000"/>
              <a:gd name="connsiteX2" fmla="*/ 5239105 w 6131266"/>
              <a:gd name="connsiteY2" fmla="*/ 5214367 h 8280000"/>
              <a:gd name="connsiteX3" fmla="*/ 6131266 w 6131266"/>
              <a:gd name="connsiteY3" fmla="*/ 2302355 h 8280000"/>
              <a:gd name="connsiteX4" fmla="*/ 6131266 w 6131266"/>
              <a:gd name="connsiteY4" fmla="*/ 8280000 h 8280000"/>
              <a:gd name="connsiteX5" fmla="*/ 0 w 6131266"/>
              <a:gd name="connsiteY5" fmla="*/ 8280000 h 8280000"/>
              <a:gd name="connsiteX6" fmla="*/ 0 w 6131266"/>
              <a:gd name="connsiteY6" fmla="*/ 0 h 8280000"/>
              <a:gd name="connsiteX0" fmla="*/ 0 w 6131266"/>
              <a:gd name="connsiteY0" fmla="*/ 0 h 8280000"/>
              <a:gd name="connsiteX1" fmla="*/ 5239105 w 6131266"/>
              <a:gd name="connsiteY1" fmla="*/ 0 h 8280000"/>
              <a:gd name="connsiteX2" fmla="*/ 5239105 w 6131266"/>
              <a:gd name="connsiteY2" fmla="*/ 1943628 h 8280000"/>
              <a:gd name="connsiteX3" fmla="*/ 6131266 w 6131266"/>
              <a:gd name="connsiteY3" fmla="*/ 2302355 h 8280000"/>
              <a:gd name="connsiteX4" fmla="*/ 6131266 w 6131266"/>
              <a:gd name="connsiteY4" fmla="*/ 8280000 h 8280000"/>
              <a:gd name="connsiteX5" fmla="*/ 0 w 6131266"/>
              <a:gd name="connsiteY5" fmla="*/ 8280000 h 8280000"/>
              <a:gd name="connsiteX6" fmla="*/ 0 w 6131266"/>
              <a:gd name="connsiteY6" fmla="*/ 0 h 82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1266" h="8280000">
                <a:moveTo>
                  <a:pt x="0" y="0"/>
                </a:moveTo>
                <a:lnTo>
                  <a:pt x="5239105" y="0"/>
                </a:lnTo>
                <a:lnTo>
                  <a:pt x="5239105" y="1943628"/>
                </a:lnTo>
                <a:lnTo>
                  <a:pt x="6131266" y="2302355"/>
                </a:lnTo>
                <a:lnTo>
                  <a:pt x="6131266" y="8280000"/>
                </a:lnTo>
                <a:lnTo>
                  <a:pt x="0" y="8280000"/>
                </a:lnTo>
                <a:lnTo>
                  <a:pt x="0" y="0"/>
                </a:lnTo>
                <a:close/>
              </a:path>
            </a:pathLst>
          </a:custGeom>
          <a:blipFill dpi="0" rotWithShape="0">
            <a:blip r:embed="rId2">
              <a:duotone>
                <a:prstClr val="black"/>
                <a:srgbClr val="2E9BFE">
                  <a:tint val="45000"/>
                  <a:satMod val="400000"/>
                </a:srgbClr>
              </a:duotone>
              <a:extLst>
                <a:ext uri="{BEBA8EAE-BF5A-486C-A8C5-ECC9F3942E4B}">
                  <a14:imgProps xmlns:a14="http://schemas.microsoft.com/office/drawing/2010/main">
                    <a14:imgLayer r:embed="rId3">
                      <a14:imgEffect>
                        <a14:brightnessContrast bright="-40000" contrast="-2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Subtitle 2"/>
          <p:cNvSpPr>
            <a:spLocks noGrp="1"/>
          </p:cNvSpPr>
          <p:nvPr>
            <p:ph type="subTitle" idx="1" hasCustomPrompt="1"/>
          </p:nvPr>
        </p:nvSpPr>
        <p:spPr>
          <a:xfrm>
            <a:off x="689548" y="3478426"/>
            <a:ext cx="7764905" cy="1655762"/>
          </a:xfrm>
        </p:spPr>
        <p:txBody>
          <a:bodyPr>
            <a:normAutofit/>
          </a:bodyPr>
          <a:lstStyle>
            <a:lvl1pPr marL="0" indent="0" algn="l">
              <a:buNone/>
              <a:defRPr sz="26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p>
        </p:txBody>
      </p:sp>
      <p:sp>
        <p:nvSpPr>
          <p:cNvPr id="4" name="Title 1"/>
          <p:cNvSpPr>
            <a:spLocks noGrp="1"/>
          </p:cNvSpPr>
          <p:nvPr>
            <p:ph type="ctrTitle" hasCustomPrompt="1"/>
          </p:nvPr>
        </p:nvSpPr>
        <p:spPr>
          <a:xfrm>
            <a:off x="685800" y="1780133"/>
            <a:ext cx="7772400" cy="1441320"/>
          </a:xfrm>
        </p:spPr>
        <p:txBody>
          <a:bodyPr anchor="b" anchorCtr="0">
            <a:normAutofit/>
          </a:bodyPr>
          <a:lstStyle>
            <a:lvl1pPr algn="l">
              <a:defRPr sz="3600" b="1">
                <a:solidFill>
                  <a:schemeClr val="bg1"/>
                </a:solidFill>
                <a:latin typeface="Arial" panose="020B0604020202020204" pitchFamily="34" charset="0"/>
                <a:cs typeface="Arial" panose="020B0604020202020204" pitchFamily="34" charset="0"/>
              </a:defRPr>
            </a:lvl1pPr>
          </a:lstStyle>
          <a:p>
            <a:r>
              <a:rPr lang="en-US" dirty="0"/>
              <a:t>Click to edit</a:t>
            </a:r>
          </a:p>
        </p:txBody>
      </p:sp>
      <p:pic>
        <p:nvPicPr>
          <p:cNvPr id="7" name="Billed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522" y="317778"/>
            <a:ext cx="1742534" cy="662163"/>
          </a:xfrm>
          <a:prstGeom prst="rect">
            <a:avLst/>
          </a:prstGeom>
        </p:spPr>
      </p:pic>
      <p:sp>
        <p:nvSpPr>
          <p:cNvPr id="14" name="Pladsholder til sidefod 3"/>
          <p:cNvSpPr>
            <a:spLocks noGrp="1"/>
          </p:cNvSpPr>
          <p:nvPr>
            <p:ph type="ftr" sz="quarter" idx="3"/>
          </p:nvPr>
        </p:nvSpPr>
        <p:spPr>
          <a:xfrm>
            <a:off x="694773" y="5732886"/>
            <a:ext cx="7757464" cy="216000"/>
          </a:xfrm>
          <a:prstGeom prst="rect">
            <a:avLst/>
          </a:prstGeom>
        </p:spPr>
        <p:txBody>
          <a:bodyPr vert="horz" lIns="91440" tIns="45720" rIns="91440" bIns="45720" rtlCol="0" anchor="ctr"/>
          <a:lstStyle>
            <a:lvl1pPr algn="l">
              <a:defRPr sz="1200" b="1">
                <a:solidFill>
                  <a:schemeClr val="bg1"/>
                </a:solidFill>
              </a:defRPr>
            </a:lvl1pPr>
          </a:lstStyle>
          <a:p>
            <a:r>
              <a:rPr lang="en-US" noProof="0" dirty="0"/>
              <a:t>22nd EPSO Conference</a:t>
            </a:r>
          </a:p>
        </p:txBody>
      </p:sp>
      <p:sp>
        <p:nvSpPr>
          <p:cNvPr id="15" name="Pladsholder til dato 12"/>
          <p:cNvSpPr>
            <a:spLocks noGrp="1"/>
          </p:cNvSpPr>
          <p:nvPr>
            <p:ph type="dt" sz="half" idx="2"/>
          </p:nvPr>
        </p:nvSpPr>
        <p:spPr>
          <a:xfrm>
            <a:off x="694438" y="5963476"/>
            <a:ext cx="7757800" cy="216000"/>
          </a:xfrm>
          <a:prstGeom prst="rect">
            <a:avLst/>
          </a:prstGeom>
        </p:spPr>
        <p:txBody>
          <a:bodyPr vert="horz" lIns="91440" tIns="45720" rIns="91440" bIns="45720" rtlCol="0" anchor="ctr"/>
          <a:lstStyle>
            <a:lvl1pPr algn="l">
              <a:defRPr sz="1200">
                <a:solidFill>
                  <a:schemeClr val="bg1"/>
                </a:solidFill>
              </a:defRPr>
            </a:lvl1pPr>
          </a:lstStyle>
          <a:p>
            <a:fld id="{F282832D-0AAF-4568-B1A1-9E377B9BCDFA}" type="datetime3">
              <a:rPr lang="en-US" smtClean="0"/>
              <a:t>27 September 2016</a:t>
            </a:fld>
            <a:endParaRPr lang="da-DK" dirty="0"/>
          </a:p>
        </p:txBody>
      </p:sp>
    </p:spTree>
    <p:extLst>
      <p:ext uri="{BB962C8B-B14F-4D97-AF65-F5344CB8AC3E}">
        <p14:creationId xmlns:p14="http://schemas.microsoft.com/office/powerpoint/2010/main" val="609470417"/>
      </p:ext>
    </p:extLst>
  </p:cSld>
  <p:clrMapOvr>
    <a:masterClrMapping/>
  </p:clrMapOvr>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943053"/>
            <a:ext cx="8280000" cy="789419"/>
          </a:xfrm>
          <a:prstGeom prst="rect">
            <a:avLst/>
          </a:prstGeom>
        </p:spPr>
        <p:txBody>
          <a:bodyPr vert="horz" lIns="91440" tIns="45720" rIns="91440" bIns="45720" rtlCol="0" anchor="b" anchorCtr="0">
            <a:normAutofit/>
          </a:bodyPr>
          <a:lstStyle/>
          <a:p>
            <a:r>
              <a:rPr lang="en-US" dirty="0"/>
              <a:t>Click to edit</a:t>
            </a:r>
          </a:p>
        </p:txBody>
      </p:sp>
      <p:sp>
        <p:nvSpPr>
          <p:cNvPr id="3" name="Text Placeholder 2"/>
          <p:cNvSpPr>
            <a:spLocks noGrp="1"/>
          </p:cNvSpPr>
          <p:nvPr>
            <p:ph type="body" idx="1"/>
          </p:nvPr>
        </p:nvSpPr>
        <p:spPr>
          <a:xfrm>
            <a:off x="432000" y="1930923"/>
            <a:ext cx="8280000" cy="3960000"/>
          </a:xfrm>
          <a:prstGeom prst="rect">
            <a:avLst/>
          </a:prstGeom>
        </p:spPr>
        <p:txBody>
          <a:bodyPr vert="horz" lIns="91440" tIns="45720" rIns="91440" bIns="45720" rtlCol="0">
            <a:normAutofit/>
          </a:bodyPr>
          <a:lstStyle/>
          <a:p>
            <a:pPr lvl="0"/>
            <a:r>
              <a:rPr lang="en-US" dirty="0"/>
              <a:t>Click to edit</a:t>
            </a:r>
          </a:p>
          <a:p>
            <a:pPr lvl="1"/>
            <a:r>
              <a:rPr lang="en-US" dirty="0"/>
              <a:t>Second level</a:t>
            </a:r>
          </a:p>
          <a:p>
            <a:pPr lvl="2"/>
            <a:r>
              <a:rPr lang="en-US" noProof="0" dirty="0"/>
              <a:t>Third</a:t>
            </a:r>
            <a:r>
              <a:rPr lang="en-US" dirty="0"/>
              <a:t> level</a:t>
            </a:r>
          </a:p>
          <a:p>
            <a:pPr lvl="3"/>
            <a:r>
              <a:rPr lang="en-US" dirty="0"/>
              <a:t>Fourth level</a:t>
            </a:r>
          </a:p>
          <a:p>
            <a:pPr lvl="4"/>
            <a:r>
              <a:rPr lang="en-US" dirty="0"/>
              <a:t>Fifth level</a:t>
            </a:r>
          </a:p>
        </p:txBody>
      </p:sp>
      <p:pic>
        <p:nvPicPr>
          <p:cNvPr id="5" name="Billed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8929" y="249011"/>
            <a:ext cx="1308623" cy="497277"/>
          </a:xfrm>
          <a:prstGeom prst="rect">
            <a:avLst/>
          </a:prstGeom>
        </p:spPr>
      </p:pic>
      <p:sp>
        <p:nvSpPr>
          <p:cNvPr id="6" name="Rektangel 5"/>
          <p:cNvSpPr/>
          <p:nvPr/>
        </p:nvSpPr>
        <p:spPr>
          <a:xfrm>
            <a:off x="1913207" y="328756"/>
            <a:ext cx="6798794" cy="417532"/>
          </a:xfrm>
          <a:custGeom>
            <a:avLst/>
            <a:gdLst>
              <a:gd name="connsiteX0" fmla="*/ 0 w 6696222"/>
              <a:gd name="connsiteY0" fmla="*/ 0 h 417532"/>
              <a:gd name="connsiteX1" fmla="*/ 6696222 w 6696222"/>
              <a:gd name="connsiteY1" fmla="*/ 0 h 417532"/>
              <a:gd name="connsiteX2" fmla="*/ 6696222 w 6696222"/>
              <a:gd name="connsiteY2" fmla="*/ 417532 h 417532"/>
              <a:gd name="connsiteX3" fmla="*/ 0 w 6696222"/>
              <a:gd name="connsiteY3" fmla="*/ 417532 h 417532"/>
              <a:gd name="connsiteX4" fmla="*/ 0 w 6696222"/>
              <a:gd name="connsiteY4" fmla="*/ 0 h 417532"/>
              <a:gd name="connsiteX0" fmla="*/ 133643 w 6829865"/>
              <a:gd name="connsiteY0" fmla="*/ 0 h 424566"/>
              <a:gd name="connsiteX1" fmla="*/ 6829865 w 6829865"/>
              <a:gd name="connsiteY1" fmla="*/ 0 h 424566"/>
              <a:gd name="connsiteX2" fmla="*/ 6829865 w 6829865"/>
              <a:gd name="connsiteY2" fmla="*/ 417532 h 424566"/>
              <a:gd name="connsiteX3" fmla="*/ 0 w 6829865"/>
              <a:gd name="connsiteY3" fmla="*/ 424566 h 424566"/>
              <a:gd name="connsiteX4" fmla="*/ 133643 w 6829865"/>
              <a:gd name="connsiteY4" fmla="*/ 0 h 424566"/>
              <a:gd name="connsiteX0" fmla="*/ 140716 w 6836938"/>
              <a:gd name="connsiteY0" fmla="*/ 0 h 417532"/>
              <a:gd name="connsiteX1" fmla="*/ 6836938 w 6836938"/>
              <a:gd name="connsiteY1" fmla="*/ 0 h 417532"/>
              <a:gd name="connsiteX2" fmla="*/ 6836938 w 6836938"/>
              <a:gd name="connsiteY2" fmla="*/ 417532 h 417532"/>
              <a:gd name="connsiteX3" fmla="*/ 0 w 6836938"/>
              <a:gd name="connsiteY3" fmla="*/ 417532 h 417532"/>
              <a:gd name="connsiteX4" fmla="*/ 140716 w 6836938"/>
              <a:gd name="connsiteY4" fmla="*/ 0 h 41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6938" h="417532">
                <a:moveTo>
                  <a:pt x="140716" y="0"/>
                </a:moveTo>
                <a:lnTo>
                  <a:pt x="6836938" y="0"/>
                </a:lnTo>
                <a:lnTo>
                  <a:pt x="6836938" y="417532"/>
                </a:lnTo>
                <a:lnTo>
                  <a:pt x="0" y="417532"/>
                </a:lnTo>
                <a:lnTo>
                  <a:pt x="14071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ktangel 6"/>
          <p:cNvSpPr/>
          <p:nvPr/>
        </p:nvSpPr>
        <p:spPr>
          <a:xfrm>
            <a:off x="432000" y="6126480"/>
            <a:ext cx="8280000" cy="4079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ladsholder til dato 12"/>
          <p:cNvSpPr>
            <a:spLocks noGrp="1"/>
          </p:cNvSpPr>
          <p:nvPr>
            <p:ph type="dt" sz="half" idx="2"/>
          </p:nvPr>
        </p:nvSpPr>
        <p:spPr>
          <a:xfrm>
            <a:off x="6554547" y="6147898"/>
            <a:ext cx="2133600" cy="365125"/>
          </a:xfrm>
          <a:prstGeom prst="rect">
            <a:avLst/>
          </a:prstGeom>
        </p:spPr>
        <p:txBody>
          <a:bodyPr vert="horz" lIns="91440" tIns="45720" rIns="91440" bIns="45720" rtlCol="0" anchor="ctr"/>
          <a:lstStyle>
            <a:lvl1pPr algn="r">
              <a:defRPr sz="1200">
                <a:solidFill>
                  <a:schemeClr val="bg1"/>
                </a:solidFill>
              </a:defRPr>
            </a:lvl1pPr>
          </a:lstStyle>
          <a:p>
            <a:fld id="{4642D6C8-6A20-4D99-B42B-001C046C6427}" type="datetime3">
              <a:rPr lang="en-US" smtClean="0"/>
              <a:pPr/>
              <a:t>27 September 2016</a:t>
            </a:fld>
            <a:endParaRPr lang="en-US" dirty="0"/>
          </a:p>
        </p:txBody>
      </p:sp>
      <p:sp>
        <p:nvSpPr>
          <p:cNvPr id="9" name="Pladsholder til sidefod 3"/>
          <p:cNvSpPr>
            <a:spLocks noGrp="1"/>
          </p:cNvSpPr>
          <p:nvPr>
            <p:ph type="ftr" sz="quarter" idx="3"/>
          </p:nvPr>
        </p:nvSpPr>
        <p:spPr>
          <a:xfrm>
            <a:off x="455853" y="6147898"/>
            <a:ext cx="6072168" cy="365125"/>
          </a:xfrm>
          <a:prstGeom prst="rect">
            <a:avLst/>
          </a:prstGeom>
        </p:spPr>
        <p:txBody>
          <a:bodyPr vert="horz" lIns="91440" tIns="45720" rIns="91440" bIns="45720" rtlCol="0" anchor="ctr"/>
          <a:lstStyle>
            <a:lvl1pPr algn="l">
              <a:defRPr sz="1200">
                <a:solidFill>
                  <a:schemeClr val="bg1"/>
                </a:solidFill>
              </a:defRPr>
            </a:lvl1pPr>
          </a:lstStyle>
          <a:p>
            <a:r>
              <a:rPr lang="en-US" noProof="0" dirty="0"/>
              <a:t>22nd EPSO Conference</a:t>
            </a:r>
          </a:p>
        </p:txBody>
      </p:sp>
    </p:spTree>
    <p:extLst>
      <p:ext uri="{BB962C8B-B14F-4D97-AF65-F5344CB8AC3E}">
        <p14:creationId xmlns:p14="http://schemas.microsoft.com/office/powerpoint/2010/main" val="406365126"/>
      </p:ext>
    </p:extLst>
  </p:cSld>
  <p:clrMap bg1="lt1" tx1="dk1" bg2="lt2" tx2="dk2" accent1="accent1" accent2="accent2" accent3="accent3" accent4="accent4" accent5="accent5" accent6="accent6" hlink="hlink" folHlink="folHlink"/>
  <p:sldLayoutIdLst>
    <p:sldLayoutId id="2147483675" r:id="rId1"/>
    <p:sldLayoutId id="2147483662" r:id="rId2"/>
    <p:sldLayoutId id="2147483677" r:id="rId3"/>
    <p:sldLayoutId id="2147483664" r:id="rId4"/>
    <p:sldLayoutId id="2147483665" r:id="rId5"/>
    <p:sldLayoutId id="2147483666" r:id="rId6"/>
    <p:sldLayoutId id="2147483669" r:id="rId7"/>
    <p:sldLayoutId id="2147483681" r:id="rId8"/>
    <p:sldLayoutId id="2147483680" r:id="rId9"/>
    <p:sldLayoutId id="2147483682" r:id="rId10"/>
  </p:sldLayoutIdLst>
  <p:hf sldNum="0" hdr="0"/>
  <p:txStyles>
    <p:titleStyle>
      <a:lvl1pPr algn="l" defTabSz="914400" rtl="0" eaLnBrk="1" latinLnBrk="0" hangingPunct="1">
        <a:lnSpc>
          <a:spcPct val="90000"/>
        </a:lnSpc>
        <a:spcBef>
          <a:spcPct val="0"/>
        </a:spcBef>
        <a:buNone/>
        <a:defRPr lang="en-US" sz="3600" kern="1200" dirty="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547688" indent="-2921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01688" indent="-254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027113" indent="-2397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258888" indent="-217488"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tps.dk/da/ds/opslagautre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p:cNvSpPr>
            <a:spLocks noGrp="1"/>
          </p:cNvSpPr>
          <p:nvPr>
            <p:ph type="subTitle" idx="1"/>
          </p:nvPr>
        </p:nvSpPr>
        <p:spPr>
          <a:xfrm>
            <a:off x="689548" y="3136900"/>
            <a:ext cx="7764905" cy="2577652"/>
          </a:xfrm>
        </p:spPr>
        <p:txBody>
          <a:bodyPr>
            <a:normAutofit fontScale="92500" lnSpcReduction="10000"/>
          </a:bodyPr>
          <a:lstStyle/>
          <a:p>
            <a:pPr algn="ctr"/>
            <a:endParaRPr lang="da-DK" sz="2200" dirty="0" smtClean="0"/>
          </a:p>
          <a:p>
            <a:pPr algn="ctr"/>
            <a:r>
              <a:rPr sz="2200" dirty="0" smtClean="0"/>
              <a:t>Input </a:t>
            </a:r>
            <a:r>
              <a:rPr sz="2200" dirty="0"/>
              <a:t>from Denmark </a:t>
            </a:r>
          </a:p>
          <a:p>
            <a:endParaRPr lang="en-GB" dirty="0"/>
          </a:p>
          <a:p>
            <a:endParaRPr lang="en-GB" dirty="0"/>
          </a:p>
          <a:p>
            <a:r>
              <a:rPr sz="1800" b="1" dirty="0"/>
              <a:t>Anette Lykke Petri</a:t>
            </a:r>
          </a:p>
          <a:p>
            <a:r>
              <a:rPr sz="1600" dirty="0"/>
              <a:t>Head of Division, Consultant, </a:t>
            </a:r>
            <a:r>
              <a:rPr sz="1600" dirty="0" smtClean="0"/>
              <a:t>PhD</a:t>
            </a:r>
            <a:endParaRPr lang="da-DK" sz="1600" dirty="0" smtClean="0"/>
          </a:p>
          <a:p>
            <a:r>
              <a:rPr lang="da-DK" sz="1600" dirty="0" smtClean="0"/>
              <a:t>Danish Patient Safety Authority</a:t>
            </a:r>
          </a:p>
          <a:p>
            <a:endParaRPr lang="en-GB" sz="1900" dirty="0"/>
          </a:p>
        </p:txBody>
      </p:sp>
      <p:sp>
        <p:nvSpPr>
          <p:cNvPr id="3" name="Titel 2"/>
          <p:cNvSpPr>
            <a:spLocks noGrp="1"/>
          </p:cNvSpPr>
          <p:nvPr>
            <p:ph type="ctrTitle"/>
          </p:nvPr>
        </p:nvSpPr>
        <p:spPr/>
        <p:txBody>
          <a:bodyPr/>
          <a:lstStyle/>
          <a:p>
            <a:pPr algn="ctr"/>
            <a:r>
              <a:rPr lang="en-US" dirty="0"/>
              <a:t>Openness about malpractice in medical care</a:t>
            </a:r>
            <a:endParaRPr dirty="0"/>
          </a:p>
        </p:txBody>
      </p:sp>
      <p:sp>
        <p:nvSpPr>
          <p:cNvPr id="4" name="Pladsholder til sidefod 3"/>
          <p:cNvSpPr>
            <a:spLocks noGrp="1"/>
          </p:cNvSpPr>
          <p:nvPr>
            <p:ph type="ftr" sz="quarter" idx="3"/>
          </p:nvPr>
        </p:nvSpPr>
        <p:spPr/>
        <p:txBody>
          <a:bodyPr/>
          <a:lstStyle/>
          <a:p>
            <a:r>
              <a:rPr lang="en-US" noProof="0"/>
              <a:t>22</a:t>
            </a:r>
            <a:r>
              <a:rPr lang="en-US" baseline="30000" noProof="0"/>
              <a:t>nd</a:t>
            </a:r>
            <a:r>
              <a:rPr lang="en-US" noProof="0"/>
              <a:t> EPSO Conference</a:t>
            </a:r>
            <a:endParaRPr lang="en-GB" noProof="0" dirty="0"/>
          </a:p>
        </p:txBody>
      </p:sp>
      <p:sp>
        <p:nvSpPr>
          <p:cNvPr id="5" name="Pladsholder til dato 4"/>
          <p:cNvSpPr>
            <a:spLocks noGrp="1"/>
          </p:cNvSpPr>
          <p:nvPr>
            <p:ph type="dt" sz="half" idx="2"/>
          </p:nvPr>
        </p:nvSpPr>
        <p:spPr/>
        <p:txBody>
          <a:bodyPr/>
          <a:lstStyle/>
          <a:p>
            <a:fld id="{F282832D-0AAF-4568-B1A1-9E377B9BCDFA}" type="datetime3">
              <a:rPr lang="en-US" smtClean="0"/>
              <a:t>27 September 2016</a:t>
            </a:fld>
            <a:endParaRPr lang="en-GB" dirty="0"/>
          </a:p>
        </p:txBody>
      </p:sp>
    </p:spTree>
    <p:extLst>
      <p:ext uri="{BB962C8B-B14F-4D97-AF65-F5344CB8AC3E}">
        <p14:creationId xmlns:p14="http://schemas.microsoft.com/office/powerpoint/2010/main" val="1015232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8"/>
          <p:cNvSpPr>
            <a:spLocks noGrp="1"/>
          </p:cNvSpPr>
          <p:nvPr>
            <p:ph idx="14"/>
          </p:nvPr>
        </p:nvSpPr>
        <p:spPr>
          <a:xfrm>
            <a:off x="437321" y="2297928"/>
            <a:ext cx="4746929" cy="3585044"/>
          </a:xfrm>
        </p:spPr>
        <p:txBody>
          <a:bodyPr>
            <a:normAutofit/>
          </a:bodyPr>
          <a:lstStyle/>
          <a:p>
            <a:pPr marL="0" indent="0">
              <a:buNone/>
            </a:pPr>
            <a:r>
              <a:rPr dirty="0"/>
              <a:t>In the register of authorised health professionals, you can search by the type of decisions made the by the Danish Patient Safety Authority:</a:t>
            </a:r>
          </a:p>
          <a:p>
            <a:r>
              <a:rPr dirty="0"/>
              <a:t>Intensified supervision</a:t>
            </a:r>
            <a:endParaRPr lang="en-GB" dirty="0"/>
          </a:p>
          <a:p>
            <a:r>
              <a:rPr dirty="0"/>
              <a:t>Professional performance injunction</a:t>
            </a:r>
            <a:endParaRPr lang="en-GB" dirty="0"/>
          </a:p>
          <a:p>
            <a:r>
              <a:rPr dirty="0"/>
              <a:t>Authorisation restrictions</a:t>
            </a:r>
            <a:endParaRPr lang="en-GB" dirty="0"/>
          </a:p>
          <a:p>
            <a:r>
              <a:rPr dirty="0"/>
              <a:t>Without valid authorisation</a:t>
            </a:r>
            <a:endParaRPr lang="en-GB" dirty="0"/>
          </a:p>
          <a:p>
            <a:r>
              <a:rPr dirty="0"/>
              <a:t>Suspension</a:t>
            </a:r>
          </a:p>
          <a:p>
            <a:r>
              <a:rPr lang="da-DK" dirty="0"/>
              <a:t>Work p</a:t>
            </a:r>
            <a:r>
              <a:rPr dirty="0" err="1"/>
              <a:t>rohibition</a:t>
            </a:r>
            <a:endParaRPr lang="en-GB" dirty="0"/>
          </a:p>
          <a:p>
            <a:pPr marL="0" indent="0">
              <a:buNone/>
            </a:pPr>
            <a:endParaRPr lang="en-GB" dirty="0"/>
          </a:p>
          <a:p>
            <a:endParaRPr lang="en-GB" dirty="0"/>
          </a:p>
          <a:p>
            <a:pPr marL="0" indent="0">
              <a:buNone/>
            </a:pPr>
            <a:r>
              <a:rPr dirty="0"/>
              <a:t>Link: </a:t>
            </a:r>
            <a:r>
              <a:rPr lang="en-US" dirty="0">
                <a:hlinkClick r:id="rId3"/>
              </a:rPr>
              <a:t>http://stps.dk/da/ds/opslagautreg</a:t>
            </a:r>
            <a:r>
              <a:rPr dirty="0"/>
              <a:t> </a:t>
            </a:r>
          </a:p>
        </p:txBody>
      </p:sp>
      <p:sp>
        <p:nvSpPr>
          <p:cNvPr id="8" name="Pladsholder til tekst 7"/>
          <p:cNvSpPr>
            <a:spLocks noGrp="1"/>
          </p:cNvSpPr>
          <p:nvPr>
            <p:ph type="body" sz="quarter" idx="13"/>
          </p:nvPr>
        </p:nvSpPr>
        <p:spPr>
          <a:xfrm>
            <a:off x="437321" y="1735852"/>
            <a:ext cx="4746929" cy="363681"/>
          </a:xfrm>
        </p:spPr>
        <p:txBody>
          <a:bodyPr/>
          <a:lstStyle/>
          <a:p>
            <a:pPr algn="ctr"/>
            <a:r>
              <a:rPr dirty="0"/>
              <a:t>Registered health professionals in Denmark</a:t>
            </a:r>
          </a:p>
        </p:txBody>
      </p:sp>
      <p:sp>
        <p:nvSpPr>
          <p:cNvPr id="5" name="Pladsholder til dato 4"/>
          <p:cNvSpPr>
            <a:spLocks noGrp="1"/>
          </p:cNvSpPr>
          <p:nvPr>
            <p:ph type="dt" sz="half" idx="12"/>
          </p:nvPr>
        </p:nvSpPr>
        <p:spPr/>
        <p:txBody>
          <a:bodyPr/>
          <a:lstStyle/>
          <a:p>
            <a:fld id="{8E86B4C8-B5A5-4FDE-82FD-A69BF981B3D2}" type="datetime3">
              <a:rPr lang="en-US" smtClean="0"/>
              <a:t>27 September 2016</a:t>
            </a:fld>
            <a:endParaRPr lang="en-GB" dirty="0"/>
          </a:p>
        </p:txBody>
      </p:sp>
      <p:sp>
        <p:nvSpPr>
          <p:cNvPr id="4" name="Pladsholder til sidefod 3"/>
          <p:cNvSpPr>
            <a:spLocks noGrp="1"/>
          </p:cNvSpPr>
          <p:nvPr>
            <p:ph type="ftr" sz="quarter" idx="3"/>
          </p:nvPr>
        </p:nvSpPr>
        <p:spPr/>
        <p:txBody>
          <a:bodyPr/>
          <a:lstStyle/>
          <a:p>
            <a:r>
              <a:rPr lang="en-US" noProof="0"/>
              <a:t>22</a:t>
            </a:r>
            <a:r>
              <a:rPr lang="en-US" baseline="30000" noProof="0"/>
              <a:t>nd</a:t>
            </a:r>
            <a:r>
              <a:rPr lang="en-US" noProof="0"/>
              <a:t> EPSO Conference</a:t>
            </a:r>
            <a:endParaRPr lang="en-GB" noProof="0" dirty="0"/>
          </a:p>
        </p:txBody>
      </p:sp>
      <p:sp>
        <p:nvSpPr>
          <p:cNvPr id="6" name="Titel 5"/>
          <p:cNvSpPr>
            <a:spLocks noGrp="1"/>
          </p:cNvSpPr>
          <p:nvPr>
            <p:ph type="title"/>
          </p:nvPr>
        </p:nvSpPr>
        <p:spPr>
          <a:xfrm>
            <a:off x="437322" y="943053"/>
            <a:ext cx="4750896" cy="789419"/>
          </a:xfrm>
        </p:spPr>
        <p:txBody>
          <a:bodyPr/>
          <a:lstStyle/>
          <a:p>
            <a:pPr algn="ctr"/>
            <a:r>
              <a:rPr b="1" dirty="0"/>
              <a:t>Online register</a:t>
            </a:r>
            <a:endParaRPr lang="en-GB" b="1"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9172" y="993914"/>
            <a:ext cx="3167966" cy="49066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9131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dirty="0"/>
              <a:t>Healthcare</a:t>
            </a:r>
            <a:r>
              <a:t/>
            </a:r>
            <a:br/>
            <a:r>
              <a:rPr dirty="0"/>
              <a:t>institutions</a:t>
            </a:r>
            <a:endParaRPr lang="en-GB" dirty="0"/>
          </a:p>
        </p:txBody>
      </p:sp>
      <p:sp>
        <p:nvSpPr>
          <p:cNvPr id="5" name="Pladsholder til sidefod 4"/>
          <p:cNvSpPr>
            <a:spLocks noGrp="1"/>
          </p:cNvSpPr>
          <p:nvPr>
            <p:ph type="ftr" sz="quarter" idx="3"/>
          </p:nvPr>
        </p:nvSpPr>
        <p:spPr/>
        <p:txBody>
          <a:bodyPr/>
          <a:lstStyle/>
          <a:p>
            <a:r>
              <a:rPr lang="en-US" noProof="0"/>
              <a:t>22</a:t>
            </a:r>
            <a:r>
              <a:rPr lang="en-US" baseline="30000" noProof="0"/>
              <a:t>nd</a:t>
            </a:r>
            <a:r>
              <a:rPr lang="en-US" noProof="0"/>
              <a:t> EPSO Conference</a:t>
            </a:r>
            <a:endParaRPr lang="en-GB" noProof="0" dirty="0"/>
          </a:p>
        </p:txBody>
      </p:sp>
      <p:sp>
        <p:nvSpPr>
          <p:cNvPr id="4" name="Pladsholder til dato 3"/>
          <p:cNvSpPr>
            <a:spLocks noGrp="1"/>
          </p:cNvSpPr>
          <p:nvPr>
            <p:ph type="dt" sz="half" idx="2"/>
          </p:nvPr>
        </p:nvSpPr>
        <p:spPr/>
        <p:txBody>
          <a:bodyPr/>
          <a:lstStyle/>
          <a:p>
            <a:pPr algn="r"/>
            <a:fld id="{6F005565-1769-4BBD-A3E7-7808AC745E2B}" type="datetime3">
              <a:rPr lang="en-US" smtClean="0"/>
              <a:t>27 September 2016</a:t>
            </a:fld>
            <a:endParaRPr lang="en-GB" dirty="0"/>
          </a:p>
        </p:txBody>
      </p:sp>
      <p:pic>
        <p:nvPicPr>
          <p:cNvPr id="2" name="Billede 1"/>
          <p:cNvPicPr>
            <a:picLocks noChangeAspect="1"/>
          </p:cNvPicPr>
          <p:nvPr/>
        </p:nvPicPr>
        <p:blipFill>
          <a:blip r:embed="rId3">
            <a:extLst>
              <a:ext uri="{BEBA8EAE-BF5A-486C-A8C5-ECC9F3942E4B}">
                <a14:imgProps xmlns:a14="http://schemas.microsoft.com/office/drawing/2010/main">
                  <a14:imgLayer r:embed="rId4">
                    <a14:imgEffect>
                      <a14:backgroundRemoval t="2983" b="95881" l="2982" r="95183">
                        <a14:foregroundMark x1="52752" y1="14063" x2="49885" y2="72017"/>
                        <a14:foregroundMark x1="48165" y1="9091" x2="55046" y2="10227"/>
                        <a14:foregroundMark x1="63417" y1="43750" x2="61239" y2="82386"/>
                        <a14:foregroundMark x1="73394" y1="42330" x2="87844" y2="79972"/>
                        <a14:foregroundMark x1="66514" y1="53551" x2="81881" y2="50568"/>
                        <a14:foregroundMark x1="66284" y1="75284" x2="84060" y2="75852"/>
                        <a14:foregroundMark x1="69839" y1="80256" x2="79358" y2="81392"/>
                        <a14:foregroundMark x1="50115" y1="74148" x2="61697" y2="75568"/>
                        <a14:foregroundMark x1="12385" y1="76136" x2="11927" y2="90625"/>
                        <a14:foregroundMark x1="26147" y1="76420" x2="36812" y2="89347"/>
                        <a14:foregroundMark x1="13303" y1="91193" x2="29014" y2="90909"/>
                        <a14:foregroundMark x1="41743" y1="17330" x2="36583" y2="64631"/>
                        <a14:foregroundMark x1="61697" y1="13778" x2="67890" y2="57386"/>
                        <a14:foregroundMark x1="66972" y1="39347" x2="81193" y2="43750"/>
                        <a14:foregroundMark x1="85780" y1="38778" x2="83830" y2="48295"/>
                        <a14:foregroundMark x1="43693" y1="12358" x2="33945" y2="20313"/>
                        <a14:foregroundMark x1="66972" y1="17614" x2="67890" y2="29119"/>
                        <a14:foregroundMark x1="9060" y1="62358" x2="34862" y2="64063"/>
                        <a14:foregroundMark x1="15711" y1="76705" x2="40596" y2="89631"/>
                        <a14:foregroundMark x1="18119" y1="72017" x2="43349" y2="72727"/>
                        <a14:foregroundMark x1="41743" y1="72301" x2="41284" y2="84659"/>
                        <a14:backgroundMark x1="16628" y1="67898" x2="23853" y2="67188"/>
                      </a14:backgroundRemoval>
                    </a14:imgEffect>
                  </a14:imgLayer>
                </a14:imgProps>
              </a:ext>
              <a:ext uri="{28A0092B-C50C-407E-A947-70E740481C1C}">
                <a14:useLocalDpi xmlns:a14="http://schemas.microsoft.com/office/drawing/2010/main" val="0"/>
              </a:ext>
            </a:extLst>
          </a:blip>
          <a:stretch>
            <a:fillRect/>
          </a:stretch>
        </p:blipFill>
        <p:spPr>
          <a:xfrm>
            <a:off x="1037644" y="2423770"/>
            <a:ext cx="4637199" cy="3743793"/>
          </a:xfrm>
          <a:prstGeom prst="rect">
            <a:avLst/>
          </a:prstGeom>
        </p:spPr>
      </p:pic>
    </p:spTree>
    <p:extLst>
      <p:ext uri="{BB962C8B-B14F-4D97-AF65-F5344CB8AC3E}">
        <p14:creationId xmlns:p14="http://schemas.microsoft.com/office/powerpoint/2010/main" val="2016692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normAutofit/>
          </a:bodyPr>
          <a:lstStyle/>
          <a:p>
            <a:pPr>
              <a:spcAft>
                <a:spcPts val="600"/>
              </a:spcAft>
            </a:pPr>
            <a:r>
              <a:rPr lang="en-GB" dirty="0"/>
              <a:t>Injunctions imposed on hospitals, clinics and other treatment facilities.</a:t>
            </a:r>
          </a:p>
          <a:p>
            <a:pPr marL="0" indent="0">
              <a:spcAft>
                <a:spcPts val="600"/>
              </a:spcAft>
              <a:buNone/>
            </a:pPr>
            <a:endParaRPr lang="en-GB" dirty="0"/>
          </a:p>
          <a:p>
            <a:pPr>
              <a:spcAft>
                <a:spcPts val="600"/>
              </a:spcAft>
            </a:pPr>
            <a:r>
              <a:rPr lang="en-GB" dirty="0"/>
              <a:t>Where to publish it?</a:t>
            </a:r>
          </a:p>
          <a:p>
            <a:pPr lvl="1">
              <a:spcAft>
                <a:spcPts val="600"/>
              </a:spcAft>
            </a:pPr>
            <a:r>
              <a:rPr lang="en-GB" dirty="0"/>
              <a:t>On the website of the Danish Patient Safety Authority and on the Danish e-Health Portal, Sundhed.dk.</a:t>
            </a:r>
          </a:p>
          <a:p>
            <a:pPr lvl="1">
              <a:spcAft>
                <a:spcPts val="600"/>
              </a:spcAft>
            </a:pPr>
            <a:r>
              <a:rPr lang="en-GB" dirty="0"/>
              <a:t>Injunctions must be easy to find on the treatment facility‘s website.</a:t>
            </a:r>
          </a:p>
          <a:p>
            <a:pPr lvl="1">
              <a:spcAft>
                <a:spcPts val="600"/>
              </a:spcAft>
            </a:pPr>
            <a:r>
              <a:rPr lang="en-GB" dirty="0"/>
              <a:t>It must be easily accessible at the treatment facility's premises.</a:t>
            </a:r>
          </a:p>
          <a:p>
            <a:pPr lvl="1">
              <a:spcAft>
                <a:spcPts val="600"/>
              </a:spcAft>
            </a:pPr>
            <a:r>
              <a:rPr lang="en-GB" dirty="0"/>
              <a:t>Failure to do so is punishable by a fine.</a:t>
            </a:r>
          </a:p>
          <a:p>
            <a:endParaRPr lang="en-GB" dirty="0"/>
          </a:p>
        </p:txBody>
      </p:sp>
      <p:sp>
        <p:nvSpPr>
          <p:cNvPr id="3" name="Titel 2"/>
          <p:cNvSpPr>
            <a:spLocks noGrp="1"/>
          </p:cNvSpPr>
          <p:nvPr>
            <p:ph type="title"/>
          </p:nvPr>
        </p:nvSpPr>
        <p:spPr/>
        <p:txBody>
          <a:bodyPr/>
          <a:lstStyle/>
          <a:p>
            <a:pPr algn="ctr"/>
            <a:r>
              <a:rPr b="1" dirty="0"/>
              <a:t>What must be published?</a:t>
            </a:r>
            <a:endParaRPr lang="en-GB" b="1" dirty="0"/>
          </a:p>
        </p:txBody>
      </p:sp>
      <p:sp>
        <p:nvSpPr>
          <p:cNvPr id="4" name="Pladsholder til dato 3"/>
          <p:cNvSpPr>
            <a:spLocks noGrp="1"/>
          </p:cNvSpPr>
          <p:nvPr>
            <p:ph type="dt" sz="half" idx="2"/>
          </p:nvPr>
        </p:nvSpPr>
        <p:spPr/>
        <p:txBody>
          <a:bodyPr/>
          <a:lstStyle/>
          <a:p>
            <a:pPr algn="r"/>
            <a:fld id="{6F005565-1769-4BBD-A3E7-7808AC745E2B}" type="datetime3">
              <a:rPr lang="en-US" smtClean="0"/>
              <a:t>27 September 2016</a:t>
            </a:fld>
            <a:endParaRPr lang="en-GB" dirty="0"/>
          </a:p>
        </p:txBody>
      </p:sp>
      <p:sp>
        <p:nvSpPr>
          <p:cNvPr id="5" name="Pladsholder til sidefod 4"/>
          <p:cNvSpPr>
            <a:spLocks noGrp="1"/>
          </p:cNvSpPr>
          <p:nvPr>
            <p:ph type="ftr" sz="quarter" idx="3"/>
          </p:nvPr>
        </p:nvSpPr>
        <p:spPr/>
        <p:txBody>
          <a:bodyPr/>
          <a:lstStyle/>
          <a:p>
            <a:r>
              <a:rPr lang="en-US" noProof="0"/>
              <a:t>22</a:t>
            </a:r>
            <a:r>
              <a:rPr lang="en-US" baseline="30000" noProof="0"/>
              <a:t>nd</a:t>
            </a:r>
            <a:r>
              <a:rPr lang="en-US" noProof="0"/>
              <a:t> EPSO Conference</a:t>
            </a:r>
            <a:endParaRPr lang="en-GB" noProof="0" dirty="0"/>
          </a:p>
        </p:txBody>
      </p:sp>
    </p:spTree>
    <p:extLst>
      <p:ext uri="{BB962C8B-B14F-4D97-AF65-F5344CB8AC3E}">
        <p14:creationId xmlns:p14="http://schemas.microsoft.com/office/powerpoint/2010/main" val="1490720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4"/>
          </p:nvPr>
        </p:nvSpPr>
        <p:spPr>
          <a:xfrm>
            <a:off x="437320" y="2227707"/>
            <a:ext cx="4439479" cy="2927227"/>
          </a:xfrm>
        </p:spPr>
        <p:txBody>
          <a:bodyPr>
            <a:normAutofit/>
          </a:bodyPr>
          <a:lstStyle/>
          <a:p>
            <a:pPr>
              <a:spcAft>
                <a:spcPts val="600"/>
              </a:spcAft>
            </a:pPr>
            <a:r>
              <a:rPr dirty="0"/>
              <a:t>Until </a:t>
            </a:r>
            <a:r>
              <a:rPr dirty="0" smtClean="0"/>
              <a:t>2017</a:t>
            </a:r>
            <a:r>
              <a:rPr dirty="0"/>
              <a:t>, we conduct frequency-based supervision</a:t>
            </a:r>
            <a:r>
              <a:rPr lang="da-DK" dirty="0"/>
              <a:t>s</a:t>
            </a:r>
            <a:r>
              <a:rPr dirty="0"/>
              <a:t> of:</a:t>
            </a:r>
          </a:p>
          <a:p>
            <a:pPr lvl="1">
              <a:spcAft>
                <a:spcPts val="600"/>
              </a:spcAft>
            </a:pPr>
            <a:r>
              <a:rPr dirty="0"/>
              <a:t>Cosmetic clinics</a:t>
            </a:r>
            <a:endParaRPr lang="en-GB" sz="1800" dirty="0"/>
          </a:p>
          <a:p>
            <a:pPr lvl="1">
              <a:spcAft>
                <a:spcPts val="600"/>
              </a:spcAft>
            </a:pPr>
            <a:r>
              <a:rPr lang="en-US" dirty="0"/>
              <a:t>Private treatment facilities</a:t>
            </a:r>
            <a:endParaRPr lang="en-GB" dirty="0"/>
          </a:p>
          <a:p>
            <a:pPr lvl="1">
              <a:spcAft>
                <a:spcPts val="600"/>
              </a:spcAft>
            </a:pPr>
            <a:r>
              <a:rPr lang="en-US" dirty="0"/>
              <a:t>Nursing homes</a:t>
            </a:r>
            <a:endParaRPr lang="en-GB" dirty="0"/>
          </a:p>
          <a:p>
            <a:pPr marL="255588" lvl="1" indent="0">
              <a:spcAft>
                <a:spcPts val="600"/>
              </a:spcAft>
              <a:buNone/>
            </a:pPr>
            <a:endParaRPr lang="en-GB" sz="1800" dirty="0"/>
          </a:p>
          <a:p>
            <a:pPr>
              <a:spcAft>
                <a:spcPts val="600"/>
              </a:spcAft>
            </a:pPr>
            <a:r>
              <a:rPr dirty="0"/>
              <a:t>For each treatment facility, we issue a report, which is published on the same places as injunctions are published. </a:t>
            </a:r>
            <a:endParaRPr lang="en-GB" sz="2000" dirty="0"/>
          </a:p>
        </p:txBody>
      </p:sp>
      <p:sp>
        <p:nvSpPr>
          <p:cNvPr id="5" name="Pladsholder til dato 4"/>
          <p:cNvSpPr>
            <a:spLocks noGrp="1"/>
          </p:cNvSpPr>
          <p:nvPr>
            <p:ph type="dt" sz="half" idx="12"/>
          </p:nvPr>
        </p:nvSpPr>
        <p:spPr/>
        <p:txBody>
          <a:bodyPr/>
          <a:lstStyle/>
          <a:p>
            <a:pPr algn="r"/>
            <a:fld id="{21832DC3-71B0-4A5F-8C0A-893095C0EDC0}" type="datetime3">
              <a:rPr lang="en-US" smtClean="0"/>
              <a:t>27 September 2016</a:t>
            </a:fld>
            <a:endParaRPr lang="en-GB" dirty="0"/>
          </a:p>
        </p:txBody>
      </p:sp>
      <p:sp>
        <p:nvSpPr>
          <p:cNvPr id="6" name="Pladsholder til sidefod 5"/>
          <p:cNvSpPr>
            <a:spLocks noGrp="1"/>
          </p:cNvSpPr>
          <p:nvPr>
            <p:ph type="ftr" sz="quarter" idx="3"/>
          </p:nvPr>
        </p:nvSpPr>
        <p:spPr/>
        <p:txBody>
          <a:bodyPr/>
          <a:lstStyle/>
          <a:p>
            <a:r>
              <a:rPr lang="en-US" noProof="0"/>
              <a:t>22</a:t>
            </a:r>
            <a:r>
              <a:rPr lang="en-US" baseline="30000" noProof="0"/>
              <a:t>nd</a:t>
            </a:r>
            <a:r>
              <a:rPr lang="en-US" noProof="0"/>
              <a:t> EPSO Conference</a:t>
            </a:r>
            <a:endParaRPr lang="en-GB" noProof="0" dirty="0"/>
          </a:p>
        </p:txBody>
      </p:sp>
      <p:sp>
        <p:nvSpPr>
          <p:cNvPr id="7" name="Titel 6"/>
          <p:cNvSpPr>
            <a:spLocks noGrp="1"/>
          </p:cNvSpPr>
          <p:nvPr>
            <p:ph type="title"/>
          </p:nvPr>
        </p:nvSpPr>
        <p:spPr>
          <a:xfrm>
            <a:off x="437321" y="943053"/>
            <a:ext cx="4470331" cy="789419"/>
          </a:xfrm>
        </p:spPr>
        <p:txBody>
          <a:bodyPr/>
          <a:lstStyle/>
          <a:p>
            <a:pPr algn="ctr"/>
            <a:r>
              <a:rPr b="1" dirty="0"/>
              <a:t>Supervision reports</a:t>
            </a:r>
            <a:endParaRPr lang="en-GB" b="1" dirty="0"/>
          </a:p>
        </p:txBody>
      </p:sp>
      <p:pic>
        <p:nvPicPr>
          <p:cNvPr id="10" name="Pladsholder til billede 9"/>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02" b="-488"/>
          <a:stretch/>
        </p:blipFill>
        <p:spPr>
          <a:xfrm>
            <a:off x="5372099" y="1097583"/>
            <a:ext cx="3327401" cy="46745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4777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dsholder til indhold 14"/>
          <p:cNvSpPr>
            <a:spLocks noGrp="1"/>
          </p:cNvSpPr>
          <p:nvPr>
            <p:ph idx="1"/>
          </p:nvPr>
        </p:nvSpPr>
        <p:spPr>
          <a:xfrm>
            <a:off x="432000" y="2178449"/>
            <a:ext cx="8280000" cy="2954962"/>
          </a:xfrm>
        </p:spPr>
        <p:txBody>
          <a:bodyPr>
            <a:normAutofit lnSpcReduction="10000"/>
          </a:bodyPr>
          <a:lstStyle/>
          <a:p>
            <a:r>
              <a:rPr dirty="0"/>
              <a:t>The five regions in Denmark</a:t>
            </a:r>
            <a:endParaRPr lang="en-GB" dirty="0"/>
          </a:p>
          <a:p>
            <a:r>
              <a:rPr dirty="0"/>
              <a:t>Greenland</a:t>
            </a:r>
            <a:endParaRPr lang="en-GB" dirty="0"/>
          </a:p>
          <a:p>
            <a:r>
              <a:rPr dirty="0"/>
              <a:t>The Faroe Islands</a:t>
            </a:r>
            <a:endParaRPr lang="en-GB" dirty="0"/>
          </a:p>
          <a:p>
            <a:r>
              <a:rPr dirty="0"/>
              <a:t>Other supervision units in Denmark</a:t>
            </a:r>
            <a:endParaRPr lang="en-GB" dirty="0"/>
          </a:p>
          <a:p>
            <a:r>
              <a:rPr dirty="0"/>
              <a:t>The office issuing authorisations</a:t>
            </a:r>
            <a:endParaRPr lang="en-GB" dirty="0"/>
          </a:p>
          <a:p>
            <a:r>
              <a:rPr dirty="0"/>
              <a:t>Pharmacies </a:t>
            </a:r>
            <a:endParaRPr lang="da-DK" dirty="0" smtClean="0"/>
          </a:p>
          <a:p>
            <a:r>
              <a:rPr lang="da-DK" dirty="0" smtClean="0"/>
              <a:t>IMI (</a:t>
            </a:r>
            <a:r>
              <a:rPr lang="da-DK" dirty="0" err="1"/>
              <a:t>Internal</a:t>
            </a:r>
            <a:r>
              <a:rPr lang="da-DK" dirty="0"/>
              <a:t> Market Information </a:t>
            </a:r>
            <a:r>
              <a:rPr lang="da-DK" dirty="0" smtClean="0"/>
              <a:t>System)</a:t>
            </a:r>
            <a:endParaRPr lang="en-GB" dirty="0"/>
          </a:p>
          <a:p>
            <a:endParaRPr lang="en-GB" dirty="0"/>
          </a:p>
        </p:txBody>
      </p:sp>
      <p:sp>
        <p:nvSpPr>
          <p:cNvPr id="14" name="Titel 13"/>
          <p:cNvSpPr>
            <a:spLocks noGrp="1"/>
          </p:cNvSpPr>
          <p:nvPr>
            <p:ph type="title"/>
          </p:nvPr>
        </p:nvSpPr>
        <p:spPr/>
        <p:txBody>
          <a:bodyPr/>
          <a:lstStyle/>
          <a:p>
            <a:pPr algn="ctr"/>
            <a:r>
              <a:rPr b="1" dirty="0"/>
              <a:t>Information for other authorities</a:t>
            </a:r>
            <a:endParaRPr lang="en-GB" b="1" dirty="0"/>
          </a:p>
        </p:txBody>
      </p:sp>
      <p:sp>
        <p:nvSpPr>
          <p:cNvPr id="5" name="Pladsholder til dato 4"/>
          <p:cNvSpPr>
            <a:spLocks noGrp="1"/>
          </p:cNvSpPr>
          <p:nvPr>
            <p:ph type="dt" sz="half" idx="2"/>
          </p:nvPr>
        </p:nvSpPr>
        <p:spPr/>
        <p:txBody>
          <a:bodyPr/>
          <a:lstStyle/>
          <a:p>
            <a:fld id="{21832DC3-71B0-4A5F-8C0A-893095C0EDC0}" type="datetime3">
              <a:rPr lang="en-US" smtClean="0"/>
              <a:pPr/>
              <a:t>27 September 2016</a:t>
            </a:fld>
            <a:endParaRPr lang="en-GB" dirty="0"/>
          </a:p>
        </p:txBody>
      </p:sp>
      <p:sp>
        <p:nvSpPr>
          <p:cNvPr id="6" name="Pladsholder til sidefod 5"/>
          <p:cNvSpPr>
            <a:spLocks noGrp="1"/>
          </p:cNvSpPr>
          <p:nvPr>
            <p:ph type="ftr" sz="quarter" idx="3"/>
          </p:nvPr>
        </p:nvSpPr>
        <p:spPr/>
        <p:txBody>
          <a:bodyPr/>
          <a:lstStyle/>
          <a:p>
            <a:r>
              <a:rPr lang="en-US" noProof="0"/>
              <a:t>22</a:t>
            </a:r>
            <a:r>
              <a:rPr lang="en-US" baseline="30000" noProof="0"/>
              <a:t>nd</a:t>
            </a:r>
            <a:r>
              <a:rPr lang="en-US" noProof="0"/>
              <a:t> EPSO Conference</a:t>
            </a:r>
            <a:endParaRPr lang="en-GB" noProof="0" dirty="0"/>
          </a:p>
        </p:txBody>
      </p:sp>
    </p:spTree>
    <p:extLst>
      <p:ext uri="{BB962C8B-B14F-4D97-AF65-F5344CB8AC3E}">
        <p14:creationId xmlns:p14="http://schemas.microsoft.com/office/powerpoint/2010/main" val="3591521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8"/>
          <p:cNvSpPr>
            <a:spLocks noGrp="1"/>
          </p:cNvSpPr>
          <p:nvPr>
            <p:ph idx="14"/>
          </p:nvPr>
        </p:nvSpPr>
        <p:spPr>
          <a:xfrm>
            <a:off x="432000" y="2297928"/>
            <a:ext cx="4120950" cy="3585044"/>
          </a:xfrm>
        </p:spPr>
        <p:txBody>
          <a:bodyPr>
            <a:normAutofit lnSpcReduction="10000"/>
          </a:bodyPr>
          <a:lstStyle/>
          <a:p>
            <a:r>
              <a:rPr dirty="0"/>
              <a:t>In September 2016, we published a leaflet targeting the authorities responsible for recruitment.</a:t>
            </a:r>
          </a:p>
          <a:p>
            <a:endParaRPr lang="en-GB" sz="2000" dirty="0"/>
          </a:p>
          <a:p>
            <a:r>
              <a:rPr dirty="0"/>
              <a:t>The leaflet draws attention to the responsibility that employers have when recruiting healthcare staff and the information we make available to employers.</a:t>
            </a:r>
            <a:endParaRPr lang="en-GB" sz="2000" dirty="0"/>
          </a:p>
        </p:txBody>
      </p:sp>
      <p:sp>
        <p:nvSpPr>
          <p:cNvPr id="3" name="Pladsholder til tekst 2"/>
          <p:cNvSpPr>
            <a:spLocks noGrp="1"/>
          </p:cNvSpPr>
          <p:nvPr>
            <p:ph type="body" sz="quarter" idx="13"/>
          </p:nvPr>
        </p:nvSpPr>
        <p:spPr/>
        <p:txBody>
          <a:bodyPr>
            <a:normAutofit lnSpcReduction="10000"/>
          </a:bodyPr>
          <a:lstStyle/>
          <a:p>
            <a:pPr algn="ctr"/>
            <a:r>
              <a:rPr dirty="0"/>
              <a:t>– Good advice and clarifications</a:t>
            </a:r>
            <a:endParaRPr lang="en-GB" dirty="0"/>
          </a:p>
        </p:txBody>
      </p:sp>
      <p:sp>
        <p:nvSpPr>
          <p:cNvPr id="2" name="Titel 1"/>
          <p:cNvSpPr>
            <a:spLocks noGrp="1"/>
          </p:cNvSpPr>
          <p:nvPr>
            <p:ph type="title"/>
          </p:nvPr>
        </p:nvSpPr>
        <p:spPr/>
        <p:txBody>
          <a:bodyPr>
            <a:noAutofit/>
          </a:bodyPr>
          <a:lstStyle/>
          <a:p>
            <a:pPr algn="ctr"/>
            <a:r>
              <a:rPr b="1" dirty="0"/>
              <a:t>Hiring of healthcare staff</a:t>
            </a:r>
            <a:endParaRPr lang="en-GB" sz="3400" b="1" dirty="0"/>
          </a:p>
        </p:txBody>
      </p:sp>
      <p:sp>
        <p:nvSpPr>
          <p:cNvPr id="5" name="Pladsholder til dato 4"/>
          <p:cNvSpPr>
            <a:spLocks noGrp="1"/>
          </p:cNvSpPr>
          <p:nvPr>
            <p:ph type="dt" sz="half" idx="2"/>
          </p:nvPr>
        </p:nvSpPr>
        <p:spPr/>
        <p:txBody>
          <a:bodyPr/>
          <a:lstStyle/>
          <a:p>
            <a:pPr algn="r"/>
            <a:fld id="{21832DC3-71B0-4A5F-8C0A-893095C0EDC0}" type="datetime3">
              <a:rPr lang="en-US" smtClean="0"/>
              <a:t>27 September 2016</a:t>
            </a:fld>
            <a:endParaRPr lang="en-GB" dirty="0"/>
          </a:p>
        </p:txBody>
      </p:sp>
      <p:sp>
        <p:nvSpPr>
          <p:cNvPr id="6" name="Pladsholder til sidefod 5"/>
          <p:cNvSpPr>
            <a:spLocks noGrp="1"/>
          </p:cNvSpPr>
          <p:nvPr>
            <p:ph type="ftr" sz="quarter" idx="3"/>
          </p:nvPr>
        </p:nvSpPr>
        <p:spPr/>
        <p:txBody>
          <a:bodyPr/>
          <a:lstStyle/>
          <a:p>
            <a:r>
              <a:rPr lang="en-US" noProof="0"/>
              <a:t>22</a:t>
            </a:r>
            <a:r>
              <a:rPr lang="en-US" baseline="30000" noProof="0"/>
              <a:t>nd</a:t>
            </a:r>
            <a:r>
              <a:rPr lang="en-US" noProof="0"/>
              <a:t> EPSO Conference</a:t>
            </a:r>
            <a:endParaRPr lang="en-GB" noProof="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6509" y="2294953"/>
            <a:ext cx="2600325" cy="36783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668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4"/>
          </p:nvPr>
        </p:nvSpPr>
        <p:spPr>
          <a:xfrm>
            <a:off x="432000" y="1926373"/>
            <a:ext cx="8280000" cy="4186367"/>
          </a:xfrm>
        </p:spPr>
        <p:txBody>
          <a:bodyPr>
            <a:normAutofit/>
          </a:bodyPr>
          <a:lstStyle/>
          <a:p>
            <a:r>
              <a:rPr sz="1400" dirty="0"/>
              <a:t>In Denmark, supervision decisions are handled with great openness</a:t>
            </a:r>
            <a:r>
              <a:rPr sz="1400" dirty="0" smtClean="0"/>
              <a:t>.</a:t>
            </a:r>
            <a:endParaRPr lang="da-DK" sz="1400" dirty="0" smtClean="0"/>
          </a:p>
          <a:p>
            <a:pPr marL="0" indent="0">
              <a:buNone/>
            </a:pPr>
            <a:endParaRPr sz="1400" dirty="0"/>
          </a:p>
          <a:p>
            <a:r>
              <a:rPr sz="1400" dirty="0"/>
              <a:t>The only exception is highly personal data (abuse, disease)</a:t>
            </a:r>
            <a:r>
              <a:rPr sz="1400" dirty="0" smtClean="0"/>
              <a:t>.</a:t>
            </a:r>
            <a:endParaRPr lang="da-DK" sz="1400" dirty="0" smtClean="0"/>
          </a:p>
          <a:p>
            <a:pPr marL="0" indent="0">
              <a:buNone/>
            </a:pPr>
            <a:endParaRPr sz="1400" dirty="0"/>
          </a:p>
          <a:p>
            <a:r>
              <a:rPr sz="1400" dirty="0"/>
              <a:t>Our mission is to ensure safety and security for patients. </a:t>
            </a:r>
            <a:endParaRPr lang="da-DK" sz="1400" dirty="0" smtClean="0"/>
          </a:p>
          <a:p>
            <a:pPr marL="0" indent="0">
              <a:buNone/>
            </a:pPr>
            <a:endParaRPr lang="da-DK" sz="1400" dirty="0" smtClean="0"/>
          </a:p>
          <a:p>
            <a:r>
              <a:rPr lang="da-DK" sz="1400" dirty="0" err="1"/>
              <a:t>Complex</a:t>
            </a:r>
            <a:r>
              <a:rPr lang="da-DK" sz="1400" dirty="0"/>
              <a:t> situations </a:t>
            </a:r>
            <a:r>
              <a:rPr lang="da-DK" sz="1400" dirty="0" err="1"/>
              <a:t>related</a:t>
            </a:r>
            <a:r>
              <a:rPr lang="da-DK" sz="1400" dirty="0"/>
              <a:t> to </a:t>
            </a:r>
            <a:r>
              <a:rPr lang="da-DK" sz="1400" dirty="0" err="1"/>
              <a:t>poor</a:t>
            </a:r>
            <a:r>
              <a:rPr lang="da-DK" sz="1400" dirty="0"/>
              <a:t> </a:t>
            </a:r>
            <a:r>
              <a:rPr lang="da-DK" sz="1400" dirty="0" err="1"/>
              <a:t>healthcare</a:t>
            </a:r>
            <a:r>
              <a:rPr lang="da-DK" sz="1400" dirty="0"/>
              <a:t> </a:t>
            </a:r>
            <a:r>
              <a:rPr lang="da-DK" sz="1400" dirty="0" err="1"/>
              <a:t>quality</a:t>
            </a:r>
            <a:r>
              <a:rPr lang="da-DK" sz="1400" dirty="0"/>
              <a:t> </a:t>
            </a:r>
            <a:r>
              <a:rPr lang="da-DK" sz="1400" dirty="0" err="1"/>
              <a:t>are</a:t>
            </a:r>
            <a:r>
              <a:rPr lang="da-DK" sz="1400" dirty="0"/>
              <a:t> </a:t>
            </a:r>
            <a:r>
              <a:rPr lang="da-DK" sz="1400" dirty="0" err="1"/>
              <a:t>currently</a:t>
            </a:r>
            <a:r>
              <a:rPr lang="da-DK" sz="1400" dirty="0"/>
              <a:t> </a:t>
            </a:r>
            <a:r>
              <a:rPr lang="da-DK" sz="1400" dirty="0" err="1"/>
              <a:t>handled</a:t>
            </a:r>
            <a:r>
              <a:rPr lang="da-DK" sz="1400" dirty="0"/>
              <a:t> in the regions, </a:t>
            </a:r>
            <a:r>
              <a:rPr lang="da-DK" sz="1400" dirty="0" err="1"/>
              <a:t>which</a:t>
            </a:r>
            <a:r>
              <a:rPr lang="da-DK" sz="1400" dirty="0"/>
              <a:t> hold data in the </a:t>
            </a:r>
            <a:r>
              <a:rPr lang="da-DK" sz="1400" dirty="0" err="1"/>
              <a:t>clinical</a:t>
            </a:r>
            <a:r>
              <a:rPr lang="da-DK" sz="1400" dirty="0"/>
              <a:t> </a:t>
            </a:r>
            <a:r>
              <a:rPr lang="da-DK" sz="1400" dirty="0" err="1"/>
              <a:t>quality</a:t>
            </a:r>
            <a:r>
              <a:rPr lang="da-DK" sz="1400" dirty="0"/>
              <a:t> databases. </a:t>
            </a:r>
            <a:r>
              <a:rPr lang="da-DK" sz="1400" dirty="0" err="1"/>
              <a:t>T</a:t>
            </a:r>
            <a:r>
              <a:rPr lang="da-DK" sz="1400" dirty="0" err="1" smtClean="0"/>
              <a:t>hese</a:t>
            </a:r>
            <a:r>
              <a:rPr lang="da-DK" sz="1400" dirty="0" smtClean="0"/>
              <a:t> </a:t>
            </a:r>
            <a:r>
              <a:rPr lang="da-DK" sz="1400" dirty="0"/>
              <a:t>data </a:t>
            </a:r>
            <a:r>
              <a:rPr lang="da-DK" sz="1400" dirty="0" err="1"/>
              <a:t>will</a:t>
            </a:r>
            <a:r>
              <a:rPr lang="da-DK" sz="1400" dirty="0"/>
              <a:t> </a:t>
            </a:r>
            <a:r>
              <a:rPr lang="da-DK" sz="1400" dirty="0" err="1"/>
              <a:t>become</a:t>
            </a:r>
            <a:r>
              <a:rPr lang="da-DK" sz="1400" dirty="0"/>
              <a:t> part of </a:t>
            </a:r>
            <a:r>
              <a:rPr lang="da-DK" sz="1400" dirty="0" err="1"/>
              <a:t>our</a:t>
            </a:r>
            <a:r>
              <a:rPr lang="da-DK" sz="1400" dirty="0"/>
              <a:t> </a:t>
            </a:r>
            <a:r>
              <a:rPr lang="da-DK" sz="1400" dirty="0" err="1"/>
              <a:t>risk-based</a:t>
            </a:r>
            <a:r>
              <a:rPr lang="da-DK" sz="1400" dirty="0"/>
              <a:t> </a:t>
            </a:r>
            <a:r>
              <a:rPr lang="da-DK" sz="1400" dirty="0" smtClean="0"/>
              <a:t>supervision in the future.</a:t>
            </a:r>
          </a:p>
          <a:p>
            <a:pPr marL="0" indent="0">
              <a:buNone/>
            </a:pPr>
            <a:endParaRPr sz="1400" dirty="0"/>
          </a:p>
          <a:p>
            <a:r>
              <a:rPr sz="1400" dirty="0"/>
              <a:t>The </a:t>
            </a:r>
            <a:r>
              <a:rPr sz="1400" dirty="0" smtClean="0"/>
              <a:t>disadvantage</a:t>
            </a:r>
            <a:r>
              <a:rPr lang="da-DK" sz="1400" dirty="0" smtClean="0"/>
              <a:t> of </a:t>
            </a:r>
            <a:r>
              <a:rPr lang="da-DK" sz="1400" dirty="0" err="1" smtClean="0"/>
              <a:t>openness</a:t>
            </a:r>
            <a:r>
              <a:rPr sz="1400" dirty="0" smtClean="0"/>
              <a:t> </a:t>
            </a:r>
            <a:r>
              <a:rPr sz="1400" dirty="0"/>
              <a:t>is that it may stigmatize healthcare professionals/hospitals or clinics</a:t>
            </a:r>
            <a:r>
              <a:rPr sz="1400" dirty="0" smtClean="0"/>
              <a:t>.</a:t>
            </a:r>
            <a:endParaRPr lang="da-DK" sz="1400" dirty="0" smtClean="0"/>
          </a:p>
          <a:p>
            <a:pPr marL="0" indent="0">
              <a:buNone/>
            </a:pPr>
            <a:endParaRPr sz="1400" dirty="0"/>
          </a:p>
          <a:p>
            <a:r>
              <a:rPr sz="1400" dirty="0"/>
              <a:t>The disadvantage for us is that we use many resources on giving journalists access to documents because of openness – mal</a:t>
            </a:r>
            <a:r>
              <a:rPr lang="da-DK" sz="1400" dirty="0" err="1"/>
              <a:t>practice</a:t>
            </a:r>
            <a:r>
              <a:rPr sz="1400" dirty="0"/>
              <a:t> among healthcare professionals makes good headlines.</a:t>
            </a:r>
            <a:endParaRPr lang="en-GB" sz="1400" dirty="0"/>
          </a:p>
        </p:txBody>
      </p:sp>
      <p:sp>
        <p:nvSpPr>
          <p:cNvPr id="3" name="Pladsholder til tekst 2"/>
          <p:cNvSpPr>
            <a:spLocks noGrp="1"/>
          </p:cNvSpPr>
          <p:nvPr>
            <p:ph type="body" sz="quarter" idx="13"/>
          </p:nvPr>
        </p:nvSpPr>
        <p:spPr/>
        <p:txBody>
          <a:bodyPr>
            <a:normAutofit lnSpcReduction="10000"/>
          </a:bodyPr>
          <a:lstStyle/>
          <a:p>
            <a:endParaRPr lang="da-DK" dirty="0" smtClean="0"/>
          </a:p>
          <a:p>
            <a:endParaRPr lang="da-DK" dirty="0"/>
          </a:p>
          <a:p>
            <a:endParaRPr lang="da-DK" dirty="0"/>
          </a:p>
        </p:txBody>
      </p:sp>
      <p:sp>
        <p:nvSpPr>
          <p:cNvPr id="4" name="Titel 3"/>
          <p:cNvSpPr>
            <a:spLocks noGrp="1"/>
          </p:cNvSpPr>
          <p:nvPr>
            <p:ph type="title"/>
          </p:nvPr>
        </p:nvSpPr>
        <p:spPr/>
        <p:txBody>
          <a:bodyPr/>
          <a:lstStyle/>
          <a:p>
            <a:pPr algn="ctr"/>
            <a:r>
              <a:rPr b="1" dirty="0"/>
              <a:t>Conclusion</a:t>
            </a:r>
            <a:endParaRPr lang="en-GB" b="1" dirty="0"/>
          </a:p>
        </p:txBody>
      </p:sp>
      <p:sp>
        <p:nvSpPr>
          <p:cNvPr id="5" name="Pladsholder til dato 4"/>
          <p:cNvSpPr>
            <a:spLocks noGrp="1"/>
          </p:cNvSpPr>
          <p:nvPr>
            <p:ph type="dt" sz="half" idx="2"/>
          </p:nvPr>
        </p:nvSpPr>
        <p:spPr/>
        <p:txBody>
          <a:bodyPr/>
          <a:lstStyle/>
          <a:p>
            <a:pPr algn="r"/>
            <a:fld id="{C1DFDEE4-B5CC-44F6-A585-CF9ABFA1C2AD}" type="datetime3">
              <a:rPr lang="en-US" smtClean="0"/>
              <a:t>27 September 2016</a:t>
            </a:fld>
            <a:endParaRPr lang="en-GB" dirty="0"/>
          </a:p>
        </p:txBody>
      </p:sp>
      <p:sp>
        <p:nvSpPr>
          <p:cNvPr id="6" name="Pladsholder til sidefod 5"/>
          <p:cNvSpPr>
            <a:spLocks noGrp="1"/>
          </p:cNvSpPr>
          <p:nvPr>
            <p:ph type="ftr" sz="quarter" idx="3"/>
          </p:nvPr>
        </p:nvSpPr>
        <p:spPr/>
        <p:txBody>
          <a:bodyPr/>
          <a:lstStyle/>
          <a:p>
            <a:r>
              <a:rPr lang="en-US" noProof="0"/>
              <a:t>22</a:t>
            </a:r>
            <a:r>
              <a:rPr lang="en-US" baseline="30000" noProof="0"/>
              <a:t>nd</a:t>
            </a:r>
            <a:r>
              <a:rPr lang="en-US" noProof="0"/>
              <a:t> EPSO Conference</a:t>
            </a:r>
            <a:endParaRPr lang="en-GB" noProof="0" dirty="0"/>
          </a:p>
        </p:txBody>
      </p:sp>
    </p:spTree>
    <p:extLst>
      <p:ext uri="{BB962C8B-B14F-4D97-AF65-F5344CB8AC3E}">
        <p14:creationId xmlns:p14="http://schemas.microsoft.com/office/powerpoint/2010/main" val="258079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07" y="-31807"/>
            <a:ext cx="4679896" cy="3500562"/>
          </a:xfrm>
          <a:prstGeom prst="rect">
            <a:avLst/>
          </a:prstGeom>
        </p:spPr>
      </p:pic>
      <p:pic>
        <p:nvPicPr>
          <p:cNvPr id="9" name="Billed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4293" y="3378905"/>
            <a:ext cx="4679896" cy="3500562"/>
          </a:xfrm>
          <a:prstGeom prst="rect">
            <a:avLst/>
          </a:prstGeom>
        </p:spPr>
      </p:pic>
      <p:pic>
        <p:nvPicPr>
          <p:cNvPr id="7" name="Billed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4293" y="-31807"/>
            <a:ext cx="4679896" cy="3500562"/>
          </a:xfrm>
          <a:prstGeom prst="rect">
            <a:avLst/>
          </a:prstGeom>
        </p:spPr>
      </p:pic>
      <p:pic>
        <p:nvPicPr>
          <p:cNvPr id="10" name="Billed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07" y="-40951"/>
            <a:ext cx="9251896" cy="6920418"/>
          </a:xfrm>
          <a:prstGeom prst="rect">
            <a:avLst/>
          </a:prstGeom>
        </p:spPr>
      </p:pic>
      <p:sp>
        <p:nvSpPr>
          <p:cNvPr id="2" name="Titel 1"/>
          <p:cNvSpPr>
            <a:spLocks noGrp="1"/>
          </p:cNvSpPr>
          <p:nvPr>
            <p:ph type="title"/>
          </p:nvPr>
        </p:nvSpPr>
        <p:spPr>
          <a:xfrm>
            <a:off x="432000" y="-39590"/>
            <a:ext cx="8280000" cy="789419"/>
          </a:xfrm>
        </p:spPr>
        <p:txBody>
          <a:bodyPr>
            <a:noAutofit/>
          </a:bodyPr>
          <a:lstStyle/>
          <a:p>
            <a:pPr algn="ctr"/>
            <a:r>
              <a:rPr lang="en-US" sz="3100" dirty="0">
                <a:solidFill>
                  <a:schemeClr val="bg1"/>
                </a:solidFill>
              </a:rPr>
              <a:t>View from the Danish Patient Safety Authority</a:t>
            </a:r>
            <a:endParaRPr lang="en-GB" sz="3100" dirty="0">
              <a:solidFill>
                <a:schemeClr val="bg1"/>
              </a:solidFill>
            </a:endParaRPr>
          </a:p>
        </p:txBody>
      </p:sp>
    </p:spTree>
    <p:extLst>
      <p:ext uri="{BB962C8B-B14F-4D97-AF65-F5344CB8AC3E}">
        <p14:creationId xmlns:p14="http://schemas.microsoft.com/office/powerpoint/2010/main" val="664618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p:txBody>
          <a:bodyPr/>
          <a:lstStyle/>
          <a:p>
            <a:r>
              <a:rPr dirty="0"/>
              <a:t>In Denmark, our openness is regulated by executive orders.</a:t>
            </a:r>
          </a:p>
          <a:p>
            <a:endParaRPr lang="en-GB" dirty="0"/>
          </a:p>
          <a:p>
            <a:r>
              <a:rPr dirty="0"/>
              <a:t> It applies to supervision-related penalties imposed on treatment facilities as well as individual healthcare professionals.</a:t>
            </a:r>
          </a:p>
          <a:p>
            <a:pPr marL="0" indent="0">
              <a:buNone/>
            </a:pPr>
            <a:endParaRPr lang="en-GB" dirty="0"/>
          </a:p>
          <a:p>
            <a:r>
              <a:rPr dirty="0"/>
              <a:t>We are also obliged to publish reports on the supervision of private treatment facilities, cosmetic clinics and nursing homes – regardless of whether conclusions are good or bad.</a:t>
            </a:r>
            <a:endParaRPr lang="en-GB" dirty="0"/>
          </a:p>
        </p:txBody>
      </p:sp>
      <p:sp>
        <p:nvSpPr>
          <p:cNvPr id="6" name="Titel 5"/>
          <p:cNvSpPr>
            <a:spLocks noGrp="1"/>
          </p:cNvSpPr>
          <p:nvPr>
            <p:ph type="title"/>
          </p:nvPr>
        </p:nvSpPr>
        <p:spPr/>
        <p:txBody>
          <a:bodyPr>
            <a:normAutofit/>
          </a:bodyPr>
          <a:lstStyle/>
          <a:p>
            <a:pPr algn="ctr"/>
            <a:r>
              <a:rPr b="1" dirty="0"/>
              <a:t>Openness about malpractice</a:t>
            </a:r>
            <a:endParaRPr lang="en-GB" b="1" dirty="0"/>
          </a:p>
        </p:txBody>
      </p:sp>
      <p:sp>
        <p:nvSpPr>
          <p:cNvPr id="5" name="Pladsholder til dato 4"/>
          <p:cNvSpPr>
            <a:spLocks noGrp="1"/>
          </p:cNvSpPr>
          <p:nvPr>
            <p:ph type="dt" sz="half" idx="2"/>
          </p:nvPr>
        </p:nvSpPr>
        <p:spPr/>
        <p:txBody>
          <a:bodyPr/>
          <a:lstStyle/>
          <a:p>
            <a:fld id="{F282832D-0AAF-4568-B1A1-9E377B9BCDFA}" type="datetime3">
              <a:rPr lang="en-US" smtClean="0"/>
              <a:t>27 September 2016</a:t>
            </a:fld>
            <a:endParaRPr lang="en-GB" dirty="0"/>
          </a:p>
        </p:txBody>
      </p:sp>
      <p:sp>
        <p:nvSpPr>
          <p:cNvPr id="4" name="Pladsholder til sidefod 3"/>
          <p:cNvSpPr>
            <a:spLocks noGrp="1"/>
          </p:cNvSpPr>
          <p:nvPr>
            <p:ph type="ftr" sz="quarter" idx="3"/>
          </p:nvPr>
        </p:nvSpPr>
        <p:spPr/>
        <p:txBody>
          <a:bodyPr/>
          <a:lstStyle/>
          <a:p>
            <a:r>
              <a:rPr lang="en-US" noProof="0"/>
              <a:t>22</a:t>
            </a:r>
            <a:r>
              <a:rPr lang="en-US" baseline="30000" noProof="0"/>
              <a:t>nd</a:t>
            </a:r>
            <a:r>
              <a:rPr lang="en-US" noProof="0"/>
              <a:t> EPSO Conference</a:t>
            </a:r>
            <a:endParaRPr lang="en-GB" noProof="0" dirty="0"/>
          </a:p>
        </p:txBody>
      </p:sp>
    </p:spTree>
    <p:extLst>
      <p:ext uri="{BB962C8B-B14F-4D97-AF65-F5344CB8AC3E}">
        <p14:creationId xmlns:p14="http://schemas.microsoft.com/office/powerpoint/2010/main" val="919896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3232298" y="1780133"/>
            <a:ext cx="5225902" cy="1441320"/>
          </a:xfrm>
        </p:spPr>
        <p:txBody>
          <a:bodyPr/>
          <a:lstStyle/>
          <a:p>
            <a:r>
              <a:rPr dirty="0"/>
              <a:t>Individual healthcare professionals</a:t>
            </a:r>
            <a:endParaRPr lang="en-GB" dirty="0"/>
          </a:p>
        </p:txBody>
      </p:sp>
      <p:sp>
        <p:nvSpPr>
          <p:cNvPr id="4" name="Pladsholder til sidefod 3"/>
          <p:cNvSpPr>
            <a:spLocks noGrp="1"/>
          </p:cNvSpPr>
          <p:nvPr>
            <p:ph type="ftr" sz="quarter" idx="3"/>
          </p:nvPr>
        </p:nvSpPr>
        <p:spPr/>
        <p:txBody>
          <a:bodyPr/>
          <a:lstStyle/>
          <a:p>
            <a:r>
              <a:rPr lang="en-US" noProof="0"/>
              <a:t>22</a:t>
            </a:r>
            <a:r>
              <a:rPr lang="en-US" baseline="30000" noProof="0"/>
              <a:t>nd</a:t>
            </a:r>
            <a:r>
              <a:rPr lang="en-US" noProof="0"/>
              <a:t> EPSO Conference</a:t>
            </a:r>
            <a:endParaRPr lang="en-GB" noProof="0" dirty="0"/>
          </a:p>
        </p:txBody>
      </p:sp>
      <p:sp>
        <p:nvSpPr>
          <p:cNvPr id="5" name="Pladsholder til dato 4"/>
          <p:cNvSpPr>
            <a:spLocks noGrp="1"/>
          </p:cNvSpPr>
          <p:nvPr>
            <p:ph type="dt" sz="half" idx="2"/>
          </p:nvPr>
        </p:nvSpPr>
        <p:spPr/>
        <p:txBody>
          <a:bodyPr/>
          <a:lstStyle/>
          <a:p>
            <a:fld id="{8E86B4C8-B5A5-4FDE-82FD-A69BF981B3D2}" type="datetime3">
              <a:rPr lang="en-US" smtClean="0"/>
              <a:t>27 September 2016</a:t>
            </a:fld>
            <a:endParaRPr lang="en-GB" dirty="0"/>
          </a:p>
        </p:txBody>
      </p:sp>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539" b="91929" l="8396" r="93516">
                        <a14:foregroundMark x1="22860" y1="64675" x2="23358" y2="73270"/>
                        <a14:foregroundMark x1="41397" y1="62055" x2="51205" y2="69392"/>
                        <a14:backgroundMark x1="34248" y1="58386" x2="34248" y2="64675"/>
                        <a14:backgroundMark x1="35661" y1="51572" x2="35910" y2="50000"/>
                        <a14:backgroundMark x1="32170" y1="44864" x2="31754" y2="47379"/>
                        <a14:backgroundMark x1="17955" y1="47379" x2="17955" y2="47379"/>
                        <a14:backgroundMark x1="56359" y1="41929" x2="56359" y2="41929"/>
                        <a14:backgroundMark x1="56110" y1="61635" x2="56110" y2="61635"/>
                        <a14:backgroundMark x1="72818" y1="43816" x2="72818" y2="43816"/>
                        <a14:backgroundMark x1="70740" y1="36373" x2="70740" y2="36373"/>
                        <a14:backgroundMark x1="71820" y1="54403" x2="71820" y2="54403"/>
                        <a14:backgroundMark x1="72236" y1="72537" x2="72236" y2="72537"/>
                        <a14:backgroundMark x1="77639" y1="70964" x2="77639" y2="70964"/>
                        <a14:backgroundMark x1="72569" y1="62369" x2="72569" y2="62369"/>
                        <a14:backgroundMark x1="56027" y1="39308" x2="56027" y2="39308"/>
                        <a14:backgroundMark x1="60848" y1="37841" x2="60848" y2="37841"/>
                      </a14:backgroundRemoval>
                    </a14:imgEffect>
                  </a14:imgLayer>
                </a14:imgProps>
              </a:ext>
              <a:ext uri="{28A0092B-C50C-407E-A947-70E740481C1C}">
                <a14:useLocalDpi xmlns:a14="http://schemas.microsoft.com/office/drawing/2010/main" val="0"/>
              </a:ext>
            </a:extLst>
          </a:blip>
          <a:srcRect/>
          <a:stretch>
            <a:fillRect/>
          </a:stretch>
        </p:blipFill>
        <p:spPr bwMode="auto">
          <a:xfrm>
            <a:off x="522671" y="2486024"/>
            <a:ext cx="5049455" cy="400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517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sz="half" idx="1"/>
          </p:nvPr>
        </p:nvSpPr>
        <p:spPr>
          <a:xfrm>
            <a:off x="429064" y="2234786"/>
            <a:ext cx="4333436" cy="3960055"/>
          </a:xfrm>
        </p:spPr>
        <p:txBody>
          <a:bodyPr>
            <a:normAutofit/>
          </a:bodyPr>
          <a:lstStyle/>
          <a:p>
            <a:pPr>
              <a:spcAft>
                <a:spcPts val="600"/>
              </a:spcAft>
            </a:pPr>
            <a:r>
              <a:rPr lang="en-GB" sz="2000" dirty="0"/>
              <a:t>Obligation to publish decisions on:</a:t>
            </a:r>
          </a:p>
          <a:p>
            <a:pPr lvl="1">
              <a:spcAft>
                <a:spcPts val="600"/>
              </a:spcAft>
            </a:pPr>
            <a:r>
              <a:rPr lang="en-GB" sz="1800" dirty="0"/>
              <a:t>Professional performance injunctions</a:t>
            </a:r>
          </a:p>
          <a:p>
            <a:pPr lvl="1">
              <a:spcAft>
                <a:spcPts val="600"/>
              </a:spcAft>
            </a:pPr>
            <a:r>
              <a:rPr lang="en-GB" sz="1800" dirty="0"/>
              <a:t>Temporary or permanent authorisation withdrawals</a:t>
            </a:r>
          </a:p>
          <a:p>
            <a:pPr lvl="1">
              <a:spcAft>
                <a:spcPts val="600"/>
              </a:spcAft>
            </a:pPr>
            <a:r>
              <a:rPr lang="en-GB" sz="1800" dirty="0"/>
              <a:t>Activity area restrictions</a:t>
            </a:r>
          </a:p>
          <a:p>
            <a:pPr lvl="1">
              <a:spcAft>
                <a:spcPts val="600"/>
              </a:spcAft>
            </a:pPr>
            <a:r>
              <a:rPr lang="en-GB" sz="1800" dirty="0"/>
              <a:t>Suspensions</a:t>
            </a:r>
          </a:p>
          <a:p>
            <a:pPr lvl="1">
              <a:spcAft>
                <a:spcPts val="600"/>
              </a:spcAft>
            </a:pPr>
            <a:r>
              <a:rPr lang="en-GB" sz="1800" dirty="0"/>
              <a:t>Work prohibitions</a:t>
            </a:r>
          </a:p>
          <a:p>
            <a:pPr lvl="1">
              <a:spcAft>
                <a:spcPts val="600"/>
              </a:spcAft>
            </a:pPr>
            <a:r>
              <a:rPr lang="en-GB" sz="1800" dirty="0"/>
              <a:t>Intensified supervision</a:t>
            </a:r>
          </a:p>
        </p:txBody>
      </p:sp>
      <p:sp>
        <p:nvSpPr>
          <p:cNvPr id="6" name="Titel 5"/>
          <p:cNvSpPr>
            <a:spLocks noGrp="1"/>
          </p:cNvSpPr>
          <p:nvPr>
            <p:ph type="title"/>
          </p:nvPr>
        </p:nvSpPr>
        <p:spPr/>
        <p:txBody>
          <a:bodyPr>
            <a:normAutofit fontScale="90000"/>
          </a:bodyPr>
          <a:lstStyle/>
          <a:p>
            <a:pPr algn="ctr"/>
            <a:r>
              <a:rPr sz="2800" b="1" dirty="0"/>
              <a:t>Publication of decisions made in supervision cases</a:t>
            </a:r>
            <a:endParaRPr lang="en-GB" sz="2800" b="1" dirty="0"/>
          </a:p>
        </p:txBody>
      </p:sp>
      <p:sp>
        <p:nvSpPr>
          <p:cNvPr id="5" name="Pladsholder til dato 4"/>
          <p:cNvSpPr>
            <a:spLocks noGrp="1"/>
          </p:cNvSpPr>
          <p:nvPr>
            <p:ph type="dt" sz="half" idx="10"/>
          </p:nvPr>
        </p:nvSpPr>
        <p:spPr/>
        <p:txBody>
          <a:bodyPr/>
          <a:lstStyle/>
          <a:p>
            <a:fld id="{8E86B4C8-B5A5-4FDE-82FD-A69BF981B3D2}" type="datetime3">
              <a:rPr lang="en-US" smtClean="0"/>
              <a:t>27 September 2016</a:t>
            </a:fld>
            <a:endParaRPr lang="en-GB" dirty="0"/>
          </a:p>
        </p:txBody>
      </p:sp>
      <p:sp>
        <p:nvSpPr>
          <p:cNvPr id="4" name="Pladsholder til sidefod 3"/>
          <p:cNvSpPr>
            <a:spLocks noGrp="1"/>
          </p:cNvSpPr>
          <p:nvPr>
            <p:ph type="ftr" sz="quarter" idx="3"/>
          </p:nvPr>
        </p:nvSpPr>
        <p:spPr/>
        <p:txBody>
          <a:bodyPr/>
          <a:lstStyle/>
          <a:p>
            <a:r>
              <a:rPr lang="en-US" noProof="0"/>
              <a:t>22</a:t>
            </a:r>
            <a:r>
              <a:rPr lang="en-US" baseline="30000" noProof="0"/>
              <a:t>nd</a:t>
            </a:r>
            <a:r>
              <a:rPr lang="en-US" noProof="0"/>
              <a:t> EPSO Conference</a:t>
            </a:r>
            <a:endParaRPr lang="en-GB" noProof="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1920" y="2279177"/>
            <a:ext cx="2995938" cy="25712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boks 1"/>
          <p:cNvSpPr txBox="1"/>
          <p:nvPr/>
        </p:nvSpPr>
        <p:spPr>
          <a:xfrm>
            <a:off x="7729536" y="4460323"/>
            <a:ext cx="466725" cy="1015663"/>
          </a:xfrm>
          <a:prstGeom prst="rect">
            <a:avLst/>
          </a:prstGeom>
          <a:noFill/>
        </p:spPr>
        <p:txBody>
          <a:bodyPr wrap="square" rtlCol="0">
            <a:spAutoFit/>
          </a:bodyPr>
          <a:lstStyle/>
          <a:p>
            <a:r>
              <a:rPr lang="da-DK" sz="6000" dirty="0">
                <a:latin typeface="Arial" panose="020B0604020202020204" pitchFamily="34" charset="0"/>
              </a:rPr>
              <a:t>§</a:t>
            </a:r>
            <a:endParaRPr lang="en-GB" sz="6000" dirty="0">
              <a:latin typeface="Arial" panose="020B0604020202020204" pitchFamily="34" charset="0"/>
              <a:cs typeface="Arial" panose="020B0604020202020204" pitchFamily="34" charset="0"/>
            </a:endParaRPr>
          </a:p>
        </p:txBody>
      </p:sp>
      <p:sp>
        <p:nvSpPr>
          <p:cNvPr id="16" name="Tekstboks 15"/>
          <p:cNvSpPr txBox="1"/>
          <p:nvPr/>
        </p:nvSpPr>
        <p:spPr>
          <a:xfrm>
            <a:off x="8182632" y="3459508"/>
            <a:ext cx="466725" cy="400110"/>
          </a:xfrm>
          <a:prstGeom prst="rect">
            <a:avLst/>
          </a:prstGeom>
          <a:noFill/>
        </p:spPr>
        <p:txBody>
          <a:bodyPr wrap="square" rtlCol="0">
            <a:spAutoFit/>
          </a:bodyPr>
          <a:lstStyle/>
          <a:p>
            <a:r>
              <a:rPr lang="da-DK" sz="2000" dirty="0">
                <a:latin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sp>
        <p:nvSpPr>
          <p:cNvPr id="17" name="Tekstboks 16"/>
          <p:cNvSpPr txBox="1"/>
          <p:nvPr/>
        </p:nvSpPr>
        <p:spPr>
          <a:xfrm>
            <a:off x="8254070" y="2595309"/>
            <a:ext cx="466725" cy="769441"/>
          </a:xfrm>
          <a:prstGeom prst="rect">
            <a:avLst/>
          </a:prstGeom>
          <a:noFill/>
        </p:spPr>
        <p:txBody>
          <a:bodyPr wrap="square" rtlCol="0">
            <a:spAutoFit/>
          </a:bodyPr>
          <a:lstStyle/>
          <a:p>
            <a:r>
              <a:rPr lang="da-DK" sz="4400" dirty="0">
                <a:latin typeface="Arial" panose="020B0604020202020204" pitchFamily="34" charset="0"/>
              </a:rPr>
              <a:t>§</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671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432000" y="2318355"/>
            <a:ext cx="8280000" cy="3632958"/>
          </a:xfrm>
        </p:spPr>
        <p:txBody>
          <a:bodyPr/>
          <a:lstStyle/>
          <a:p>
            <a:r>
              <a:rPr dirty="0"/>
              <a:t>The </a:t>
            </a:r>
            <a:r>
              <a:rPr lang="da-DK" dirty="0" err="1"/>
              <a:t>scope</a:t>
            </a:r>
            <a:r>
              <a:rPr dirty="0"/>
              <a:t> and justification of the supervisory measure imposed by the Danish Patient Safety Authority.</a:t>
            </a:r>
          </a:p>
          <a:p>
            <a:pPr marL="0" indent="0">
              <a:buNone/>
            </a:pPr>
            <a:endParaRPr lang="en-GB" dirty="0"/>
          </a:p>
          <a:p>
            <a:r>
              <a:rPr dirty="0"/>
              <a:t>Voluntary authorisation withdrawals and activity area restrictions</a:t>
            </a:r>
            <a:r>
              <a:rPr lang="da-DK" dirty="0"/>
              <a:t>.</a:t>
            </a:r>
            <a:endParaRPr lang="en-GB" dirty="0"/>
          </a:p>
          <a:p>
            <a:pPr marL="0" indent="0">
              <a:buNone/>
            </a:pPr>
            <a:endParaRPr lang="en-GB" dirty="0"/>
          </a:p>
          <a:p>
            <a:r>
              <a:rPr lang="da-DK" dirty="0" err="1"/>
              <a:t>Authorisation</a:t>
            </a:r>
            <a:r>
              <a:rPr lang="da-DK" dirty="0"/>
              <a:t> w</a:t>
            </a:r>
            <a:r>
              <a:rPr dirty="0" err="1"/>
              <a:t>ithdrawal</a:t>
            </a:r>
            <a:r>
              <a:rPr lang="da-DK" dirty="0"/>
              <a:t>s </a:t>
            </a:r>
            <a:r>
              <a:rPr dirty="0"/>
              <a:t>or activity area restrictions by court order </a:t>
            </a:r>
            <a:r>
              <a:rPr dirty="0" smtClean="0"/>
              <a:t>(the </a:t>
            </a:r>
            <a:r>
              <a:rPr dirty="0"/>
              <a:t>Danish Criminal Code and the Danish Health Act).</a:t>
            </a:r>
          </a:p>
          <a:p>
            <a:endParaRPr lang="en-GB" dirty="0"/>
          </a:p>
          <a:p>
            <a:endParaRPr lang="en-GB" dirty="0"/>
          </a:p>
        </p:txBody>
      </p:sp>
      <p:sp>
        <p:nvSpPr>
          <p:cNvPr id="3" name="Titel 2"/>
          <p:cNvSpPr>
            <a:spLocks noGrp="1"/>
          </p:cNvSpPr>
          <p:nvPr>
            <p:ph type="title"/>
          </p:nvPr>
        </p:nvSpPr>
        <p:spPr/>
        <p:txBody>
          <a:bodyPr/>
          <a:lstStyle/>
          <a:p>
            <a:pPr algn="ctr"/>
            <a:r>
              <a:rPr b="1" dirty="0"/>
              <a:t>What is to be published?</a:t>
            </a:r>
            <a:endParaRPr lang="en-GB" b="1" dirty="0"/>
          </a:p>
        </p:txBody>
      </p:sp>
      <p:sp>
        <p:nvSpPr>
          <p:cNvPr id="4" name="Pladsholder til dato 3"/>
          <p:cNvSpPr>
            <a:spLocks noGrp="1"/>
          </p:cNvSpPr>
          <p:nvPr>
            <p:ph type="dt" sz="half" idx="2"/>
          </p:nvPr>
        </p:nvSpPr>
        <p:spPr/>
        <p:txBody>
          <a:bodyPr/>
          <a:lstStyle/>
          <a:p>
            <a:pPr algn="r"/>
            <a:fld id="{6F005565-1769-4BBD-A3E7-7808AC745E2B}" type="datetime3">
              <a:rPr lang="en-US" smtClean="0"/>
              <a:t>27 September 2016</a:t>
            </a:fld>
            <a:endParaRPr lang="en-GB" dirty="0"/>
          </a:p>
        </p:txBody>
      </p:sp>
      <p:sp>
        <p:nvSpPr>
          <p:cNvPr id="5" name="Pladsholder til sidefod 4"/>
          <p:cNvSpPr>
            <a:spLocks noGrp="1"/>
          </p:cNvSpPr>
          <p:nvPr>
            <p:ph type="ftr" sz="quarter" idx="3"/>
          </p:nvPr>
        </p:nvSpPr>
        <p:spPr/>
        <p:txBody>
          <a:bodyPr/>
          <a:lstStyle/>
          <a:p>
            <a:r>
              <a:rPr lang="en-US" noProof="0"/>
              <a:t>22</a:t>
            </a:r>
            <a:r>
              <a:rPr lang="en-US" baseline="30000" noProof="0"/>
              <a:t>nd</a:t>
            </a:r>
            <a:r>
              <a:rPr lang="en-US" noProof="0"/>
              <a:t> EPSO Conference</a:t>
            </a:r>
            <a:endParaRPr lang="en-GB" noProof="0" dirty="0"/>
          </a:p>
        </p:txBody>
      </p:sp>
    </p:spTree>
    <p:extLst>
      <p:ext uri="{BB962C8B-B14F-4D97-AF65-F5344CB8AC3E}">
        <p14:creationId xmlns:p14="http://schemas.microsoft.com/office/powerpoint/2010/main" val="3115409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dirty="0"/>
              <a:t>Name of the healthcare professional</a:t>
            </a:r>
            <a:endParaRPr lang="en-GB" dirty="0"/>
          </a:p>
          <a:p>
            <a:pPr marL="0" indent="0">
              <a:buNone/>
            </a:pPr>
            <a:endParaRPr lang="en-GB" dirty="0"/>
          </a:p>
          <a:p>
            <a:r>
              <a:rPr dirty="0"/>
              <a:t>Title of the healthcare professional</a:t>
            </a:r>
            <a:endParaRPr lang="en-GB" dirty="0"/>
          </a:p>
          <a:p>
            <a:pPr marL="0" indent="0">
              <a:buNone/>
            </a:pPr>
            <a:endParaRPr lang="en-GB" dirty="0"/>
          </a:p>
          <a:p>
            <a:r>
              <a:rPr dirty="0"/>
              <a:t>Authorisation ID</a:t>
            </a:r>
            <a:endParaRPr lang="en-GB" dirty="0"/>
          </a:p>
          <a:p>
            <a:pPr marL="0" indent="0">
              <a:buNone/>
            </a:pPr>
            <a:endParaRPr lang="en-GB" dirty="0"/>
          </a:p>
          <a:p>
            <a:r>
              <a:rPr dirty="0"/>
              <a:t>The </a:t>
            </a:r>
            <a:r>
              <a:rPr lang="da-DK" dirty="0" err="1"/>
              <a:t>scope</a:t>
            </a:r>
            <a:r>
              <a:rPr dirty="0"/>
              <a:t> and justification of the supervisory measure</a:t>
            </a:r>
            <a:endParaRPr lang="en-GB" dirty="0"/>
          </a:p>
          <a:p>
            <a:pPr marL="0" indent="0">
              <a:buNone/>
            </a:pPr>
            <a:endParaRPr lang="en-GB" dirty="0"/>
          </a:p>
          <a:p>
            <a:r>
              <a:rPr dirty="0"/>
              <a:t>Effective date</a:t>
            </a:r>
            <a:endParaRPr lang="en-GB" dirty="0"/>
          </a:p>
        </p:txBody>
      </p:sp>
      <p:sp>
        <p:nvSpPr>
          <p:cNvPr id="3" name="Titel 2"/>
          <p:cNvSpPr>
            <a:spLocks noGrp="1"/>
          </p:cNvSpPr>
          <p:nvPr>
            <p:ph type="title"/>
          </p:nvPr>
        </p:nvSpPr>
        <p:spPr>
          <a:xfrm>
            <a:off x="432000" y="770861"/>
            <a:ext cx="8280000" cy="789419"/>
          </a:xfrm>
        </p:spPr>
        <p:txBody>
          <a:bodyPr>
            <a:normAutofit fontScale="90000"/>
          </a:bodyPr>
          <a:lstStyle/>
          <a:p>
            <a:pPr algn="ctr"/>
            <a:r>
              <a:rPr b="1" dirty="0"/>
              <a:t>How many details must be published?</a:t>
            </a:r>
            <a:endParaRPr lang="en-GB" b="1" dirty="0"/>
          </a:p>
        </p:txBody>
      </p:sp>
      <p:sp>
        <p:nvSpPr>
          <p:cNvPr id="4" name="Pladsholder til dato 3"/>
          <p:cNvSpPr>
            <a:spLocks noGrp="1"/>
          </p:cNvSpPr>
          <p:nvPr>
            <p:ph type="dt" sz="half" idx="2"/>
          </p:nvPr>
        </p:nvSpPr>
        <p:spPr/>
        <p:txBody>
          <a:bodyPr/>
          <a:lstStyle/>
          <a:p>
            <a:pPr algn="r"/>
            <a:fld id="{6F005565-1769-4BBD-A3E7-7808AC745E2B}" type="datetime3">
              <a:rPr lang="en-US" smtClean="0"/>
              <a:t>27 September 2016</a:t>
            </a:fld>
            <a:endParaRPr lang="en-GB" dirty="0"/>
          </a:p>
        </p:txBody>
      </p:sp>
      <p:sp>
        <p:nvSpPr>
          <p:cNvPr id="5" name="Pladsholder til sidefod 4"/>
          <p:cNvSpPr>
            <a:spLocks noGrp="1"/>
          </p:cNvSpPr>
          <p:nvPr>
            <p:ph type="ftr" sz="quarter" idx="3"/>
          </p:nvPr>
        </p:nvSpPr>
        <p:spPr/>
        <p:txBody>
          <a:bodyPr/>
          <a:lstStyle/>
          <a:p>
            <a:r>
              <a:rPr lang="en-US" noProof="0"/>
              <a:t>22</a:t>
            </a:r>
            <a:r>
              <a:rPr lang="en-US" baseline="30000" noProof="0"/>
              <a:t>nd</a:t>
            </a:r>
            <a:r>
              <a:rPr lang="en-US" noProof="0"/>
              <a:t> EPSO Conference</a:t>
            </a:r>
            <a:endParaRPr lang="en-GB" noProof="0" dirty="0"/>
          </a:p>
        </p:txBody>
      </p:sp>
    </p:spTree>
    <p:extLst>
      <p:ext uri="{BB962C8B-B14F-4D97-AF65-F5344CB8AC3E}">
        <p14:creationId xmlns:p14="http://schemas.microsoft.com/office/powerpoint/2010/main" val="3421362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432000" y="2743200"/>
            <a:ext cx="3844725" cy="1828800"/>
          </a:xfrm>
        </p:spPr>
        <p:txBody>
          <a:bodyPr>
            <a:normAutofit lnSpcReduction="10000"/>
          </a:bodyPr>
          <a:lstStyle/>
          <a:p>
            <a:r>
              <a:rPr dirty="0"/>
              <a:t>On the Danish e-Health Portal, </a:t>
            </a:r>
            <a:r>
              <a:rPr lang="da-DK" dirty="0"/>
              <a:t>S</a:t>
            </a:r>
            <a:r>
              <a:rPr dirty="0"/>
              <a:t>undhed.dk</a:t>
            </a:r>
            <a:endParaRPr lang="en-GB" dirty="0"/>
          </a:p>
          <a:p>
            <a:pPr marL="0" indent="0">
              <a:buNone/>
            </a:pPr>
            <a:endParaRPr lang="en-GB" dirty="0"/>
          </a:p>
          <a:p>
            <a:r>
              <a:rPr dirty="0"/>
              <a:t>In the authorisation register (STPS.dk)</a:t>
            </a:r>
            <a:endParaRPr lang="en-GB" dirty="0"/>
          </a:p>
          <a:p>
            <a:endParaRPr lang="en-GB" dirty="0"/>
          </a:p>
        </p:txBody>
      </p:sp>
      <p:sp>
        <p:nvSpPr>
          <p:cNvPr id="3" name="Titel 2"/>
          <p:cNvSpPr>
            <a:spLocks noGrp="1"/>
          </p:cNvSpPr>
          <p:nvPr>
            <p:ph type="title"/>
          </p:nvPr>
        </p:nvSpPr>
        <p:spPr/>
        <p:txBody>
          <a:bodyPr>
            <a:normAutofit/>
          </a:bodyPr>
          <a:lstStyle/>
          <a:p>
            <a:pPr algn="ctr"/>
            <a:r>
              <a:rPr b="1" dirty="0"/>
              <a:t>Where to publish it?</a:t>
            </a:r>
            <a:endParaRPr lang="en-GB" b="1" dirty="0"/>
          </a:p>
        </p:txBody>
      </p:sp>
      <p:sp>
        <p:nvSpPr>
          <p:cNvPr id="4" name="Pladsholder til dato 3"/>
          <p:cNvSpPr>
            <a:spLocks noGrp="1"/>
          </p:cNvSpPr>
          <p:nvPr>
            <p:ph type="dt" sz="half" idx="2"/>
          </p:nvPr>
        </p:nvSpPr>
        <p:spPr/>
        <p:txBody>
          <a:bodyPr/>
          <a:lstStyle/>
          <a:p>
            <a:pPr algn="r"/>
            <a:fld id="{6F005565-1769-4BBD-A3E7-7808AC745E2B}" type="datetime3">
              <a:rPr lang="en-US" smtClean="0"/>
              <a:t>27 September 2016</a:t>
            </a:fld>
            <a:endParaRPr lang="en-GB" dirty="0"/>
          </a:p>
        </p:txBody>
      </p:sp>
      <p:sp>
        <p:nvSpPr>
          <p:cNvPr id="5" name="Pladsholder til sidefod 4"/>
          <p:cNvSpPr>
            <a:spLocks noGrp="1"/>
          </p:cNvSpPr>
          <p:nvPr>
            <p:ph type="ftr" sz="quarter" idx="3"/>
          </p:nvPr>
        </p:nvSpPr>
        <p:spPr/>
        <p:txBody>
          <a:bodyPr/>
          <a:lstStyle/>
          <a:p>
            <a:r>
              <a:rPr lang="en-US" noProof="0"/>
              <a:t>22</a:t>
            </a:r>
            <a:r>
              <a:rPr lang="en-US" baseline="30000" noProof="0"/>
              <a:t>nd</a:t>
            </a:r>
            <a:r>
              <a:rPr lang="en-US" noProof="0"/>
              <a:t> EPSO Conference</a:t>
            </a:r>
            <a:endParaRPr lang="en-GB" noProof="0" dirty="0"/>
          </a:p>
        </p:txBody>
      </p:sp>
      <p:pic>
        <p:nvPicPr>
          <p:cNvPr id="6" name="Billed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656852" y="2133600"/>
            <a:ext cx="3530671" cy="3609974"/>
          </a:xfrm>
          <a:prstGeom prst="rect">
            <a:avLst/>
          </a:prstGeom>
          <a:ln>
            <a:noFill/>
          </a:ln>
          <a:effectLst>
            <a:outerShdw blurRad="190500" algn="tl" rotWithShape="0">
              <a:srgbClr val="000000">
                <a:alpha val="70000"/>
              </a:srgbClr>
            </a:outerShdw>
          </a:effec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3212" y="1803205"/>
            <a:ext cx="2331803" cy="36115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6478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4"/>
          </p:nvPr>
        </p:nvSpPr>
        <p:spPr>
          <a:xfrm>
            <a:off x="437321" y="2453706"/>
            <a:ext cx="4782379" cy="2884180"/>
          </a:xfrm>
        </p:spPr>
        <p:txBody>
          <a:bodyPr/>
          <a:lstStyle/>
          <a:p>
            <a:pPr marL="0" indent="0">
              <a:buNone/>
            </a:pPr>
            <a:r>
              <a:rPr lang="en-US" sz="2000" dirty="0"/>
              <a:t>Until 2016:</a:t>
            </a:r>
          </a:p>
          <a:p>
            <a:pPr lvl="1"/>
            <a:r>
              <a:rPr sz="1800" dirty="0"/>
              <a:t>A public supervision list</a:t>
            </a:r>
            <a:endParaRPr lang="en-GB" sz="2800" dirty="0"/>
          </a:p>
          <a:p>
            <a:pPr lvl="1"/>
            <a:endParaRPr lang="en-GB" sz="1800" dirty="0"/>
          </a:p>
          <a:p>
            <a:pPr marL="255588" lvl="1" indent="0">
              <a:buNone/>
            </a:pPr>
            <a:endParaRPr lang="en-GB" sz="1800" dirty="0"/>
          </a:p>
          <a:p>
            <a:pPr marL="0" indent="0">
              <a:buNone/>
            </a:pPr>
            <a:r>
              <a:rPr lang="en-US" sz="2000" dirty="0"/>
              <a:t>From 2016:</a:t>
            </a:r>
          </a:p>
          <a:p>
            <a:pPr lvl="1"/>
            <a:r>
              <a:rPr sz="1800" dirty="0"/>
              <a:t>A register with all statutory supervision information</a:t>
            </a:r>
            <a:endParaRPr lang="en-GB" sz="2800" dirty="0"/>
          </a:p>
          <a:p>
            <a:endParaRPr lang="en-GB" dirty="0"/>
          </a:p>
        </p:txBody>
      </p:sp>
      <p:sp>
        <p:nvSpPr>
          <p:cNvPr id="5" name="Pladsholder til dato 4"/>
          <p:cNvSpPr>
            <a:spLocks noGrp="1"/>
          </p:cNvSpPr>
          <p:nvPr>
            <p:ph type="dt" sz="half" idx="12"/>
          </p:nvPr>
        </p:nvSpPr>
        <p:spPr/>
        <p:txBody>
          <a:bodyPr/>
          <a:lstStyle/>
          <a:p>
            <a:pPr algn="r"/>
            <a:fld id="{21832DC3-71B0-4A5F-8C0A-893095C0EDC0}" type="datetime3">
              <a:rPr lang="en-US" smtClean="0"/>
              <a:t>27 September 2016</a:t>
            </a:fld>
            <a:endParaRPr lang="en-GB" dirty="0"/>
          </a:p>
        </p:txBody>
      </p:sp>
      <p:sp>
        <p:nvSpPr>
          <p:cNvPr id="6" name="Pladsholder til sidefod 5"/>
          <p:cNvSpPr>
            <a:spLocks noGrp="1"/>
          </p:cNvSpPr>
          <p:nvPr>
            <p:ph type="ftr" sz="quarter" idx="3"/>
          </p:nvPr>
        </p:nvSpPr>
        <p:spPr/>
        <p:txBody>
          <a:bodyPr/>
          <a:lstStyle/>
          <a:p>
            <a:r>
              <a:rPr lang="en-US" noProof="0"/>
              <a:t>22</a:t>
            </a:r>
            <a:r>
              <a:rPr lang="en-US" baseline="30000" noProof="0"/>
              <a:t>nd</a:t>
            </a:r>
            <a:r>
              <a:rPr lang="en-US" noProof="0"/>
              <a:t> EPSO Conference</a:t>
            </a:r>
            <a:endParaRPr lang="en-GB" noProof="0" dirty="0"/>
          </a:p>
        </p:txBody>
      </p:sp>
      <p:sp>
        <p:nvSpPr>
          <p:cNvPr id="7" name="Titel 6"/>
          <p:cNvSpPr>
            <a:spLocks noGrp="1"/>
          </p:cNvSpPr>
          <p:nvPr>
            <p:ph type="title"/>
          </p:nvPr>
        </p:nvSpPr>
        <p:spPr>
          <a:xfrm>
            <a:off x="437322" y="943053"/>
            <a:ext cx="4621004" cy="789419"/>
          </a:xfrm>
        </p:spPr>
        <p:txBody>
          <a:bodyPr/>
          <a:lstStyle/>
          <a:p>
            <a:pPr algn="ctr"/>
            <a:r>
              <a:rPr b="1" dirty="0"/>
              <a:t>Supervision list</a:t>
            </a:r>
            <a:endParaRPr lang="en-GB" b="1" dirty="0"/>
          </a:p>
        </p:txBody>
      </p:sp>
      <p:pic>
        <p:nvPicPr>
          <p:cNvPr id="8"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372100" y="1039107"/>
            <a:ext cx="2619375" cy="4818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33387"/>
      </p:ext>
    </p:extLst>
  </p:cSld>
  <p:clrMapOvr>
    <a:masterClrMapping/>
  </p:clrMapOvr>
</p:sld>
</file>

<file path=ppt/theme/theme1.xml><?xml version="1.0" encoding="utf-8"?>
<a:theme xmlns:a="http://schemas.openxmlformats.org/drawingml/2006/main" name="PP_STPS">
  <a:themeElements>
    <a:clrScheme name="STPS Farvetema">
      <a:dk1>
        <a:sysClr val="windowText" lastClr="000000"/>
      </a:dk1>
      <a:lt1>
        <a:sysClr val="window" lastClr="FFFFFF"/>
      </a:lt1>
      <a:dk2>
        <a:srgbClr val="000000"/>
      </a:dk2>
      <a:lt2>
        <a:srgbClr val="9ACAA5"/>
      </a:lt2>
      <a:accent1>
        <a:srgbClr val="6E9DB8"/>
      </a:accent1>
      <a:accent2>
        <a:srgbClr val="00456A"/>
      </a:accent2>
      <a:accent3>
        <a:srgbClr val="BFD730"/>
      </a:accent3>
      <a:accent4>
        <a:srgbClr val="5F9E45"/>
      </a:accent4>
      <a:accent5>
        <a:srgbClr val="D3DCE5"/>
      </a:accent5>
      <a:accent6>
        <a:srgbClr val="A6AFBA"/>
      </a:accent6>
      <a:hlink>
        <a:srgbClr val="000000"/>
      </a:hlink>
      <a:folHlink>
        <a:srgbClr val="748293"/>
      </a:folHlink>
    </a:clrScheme>
    <a:fontScheme name="Office-t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PS Standard" id="{9EBED60C-36C5-41E4-87C4-71CD526FC3B4}" vid="{54558D2C-7A44-4E04-AE90-FF2D294D62B8}"/>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PP_STPS</Template>
  <TotalTime>1011</TotalTime>
  <Words>1357</Words>
  <Application>Microsoft Office PowerPoint</Application>
  <PresentationFormat>Diavoorstelling (4:3)</PresentationFormat>
  <Paragraphs>204</Paragraphs>
  <Slides>16</Slides>
  <Notes>16</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PP_STPS</vt:lpstr>
      <vt:lpstr>Openness about malpractice in medical care</vt:lpstr>
      <vt:lpstr>View from the Danish Patient Safety Authority</vt:lpstr>
      <vt:lpstr>Openness about malpractice</vt:lpstr>
      <vt:lpstr>Individual healthcare professionals</vt:lpstr>
      <vt:lpstr>Publication of decisions made in supervision cases</vt:lpstr>
      <vt:lpstr>What is to be published?</vt:lpstr>
      <vt:lpstr>How many details must be published?</vt:lpstr>
      <vt:lpstr>Where to publish it?</vt:lpstr>
      <vt:lpstr>Supervision list</vt:lpstr>
      <vt:lpstr>Online register</vt:lpstr>
      <vt:lpstr>Healthcare institutions</vt:lpstr>
      <vt:lpstr>What must be published?</vt:lpstr>
      <vt:lpstr>Supervision reports</vt:lpstr>
      <vt:lpstr>Information for other authorities</vt:lpstr>
      <vt:lpstr>Hiring of healthcare staff</vt:lpstr>
      <vt:lpstr>Conclusion</vt:lpstr>
    </vt:vector>
  </TitlesOfParts>
  <Company>National Board of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Karina Bjerre</dc:creator>
  <cp:lastModifiedBy>Mari Murel</cp:lastModifiedBy>
  <cp:revision>94</cp:revision>
  <cp:lastPrinted>2016-09-22T14:16:59Z</cp:lastPrinted>
  <dcterms:created xsi:type="dcterms:W3CDTF">2016-09-15T07:05:13Z</dcterms:created>
  <dcterms:modified xsi:type="dcterms:W3CDTF">2016-09-27T09:08:15Z</dcterms:modified>
</cp:coreProperties>
</file>