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74" r:id="rId3"/>
    <p:sldId id="275" r:id="rId4"/>
    <p:sldId id="277" r:id="rId5"/>
    <p:sldId id="282" r:id="rId6"/>
    <p:sldId id="280" r:id="rId7"/>
    <p:sldId id="279" r:id="rId8"/>
    <p:sldId id="283" r:id="rId9"/>
    <p:sldId id="278" r:id="rId10"/>
  </p:sldIdLst>
  <p:sldSz cx="9144000" cy="6858000" type="screen4x3"/>
  <p:notesSz cx="6808788" cy="9940925"/>
  <p:defaultTextStyle>
    <a:defPPr>
      <a:defRPr lang="en-GB"/>
    </a:defPPr>
    <a:lvl1pPr algn="l" rtl="0" fontAlgn="base">
      <a:spcBef>
        <a:spcPct val="0"/>
      </a:spcBef>
      <a:spcAft>
        <a:spcPct val="0"/>
      </a:spcAft>
      <a:defRPr kern="1200">
        <a:solidFill>
          <a:schemeClr val="tx1"/>
        </a:solidFill>
        <a:latin typeface="Arial" pitchFamily="34" charset="0"/>
        <a:ea typeface="Geneva" charset="-128"/>
        <a:cs typeface="+mn-cs"/>
      </a:defRPr>
    </a:lvl1pPr>
    <a:lvl2pPr marL="457200" algn="l" rtl="0" fontAlgn="base">
      <a:spcBef>
        <a:spcPct val="0"/>
      </a:spcBef>
      <a:spcAft>
        <a:spcPct val="0"/>
      </a:spcAft>
      <a:defRPr kern="1200">
        <a:solidFill>
          <a:schemeClr val="tx1"/>
        </a:solidFill>
        <a:latin typeface="Arial" pitchFamily="34" charset="0"/>
        <a:ea typeface="Geneva" charset="-128"/>
        <a:cs typeface="+mn-cs"/>
      </a:defRPr>
    </a:lvl2pPr>
    <a:lvl3pPr marL="914400" algn="l" rtl="0" fontAlgn="base">
      <a:spcBef>
        <a:spcPct val="0"/>
      </a:spcBef>
      <a:spcAft>
        <a:spcPct val="0"/>
      </a:spcAft>
      <a:defRPr kern="1200">
        <a:solidFill>
          <a:schemeClr val="tx1"/>
        </a:solidFill>
        <a:latin typeface="Arial" pitchFamily="34" charset="0"/>
        <a:ea typeface="Geneva" charset="-128"/>
        <a:cs typeface="+mn-cs"/>
      </a:defRPr>
    </a:lvl3pPr>
    <a:lvl4pPr marL="1371600" algn="l" rtl="0" fontAlgn="base">
      <a:spcBef>
        <a:spcPct val="0"/>
      </a:spcBef>
      <a:spcAft>
        <a:spcPct val="0"/>
      </a:spcAft>
      <a:defRPr kern="1200">
        <a:solidFill>
          <a:schemeClr val="tx1"/>
        </a:solidFill>
        <a:latin typeface="Arial" pitchFamily="34" charset="0"/>
        <a:ea typeface="Geneva" charset="-128"/>
        <a:cs typeface="+mn-cs"/>
      </a:defRPr>
    </a:lvl4pPr>
    <a:lvl5pPr marL="1828800" algn="l" rtl="0" fontAlgn="base">
      <a:spcBef>
        <a:spcPct val="0"/>
      </a:spcBef>
      <a:spcAft>
        <a:spcPct val="0"/>
      </a:spcAft>
      <a:defRPr kern="1200">
        <a:solidFill>
          <a:schemeClr val="tx1"/>
        </a:solidFill>
        <a:latin typeface="Arial" pitchFamily="34" charset="0"/>
        <a:ea typeface="Geneva" charset="-128"/>
        <a:cs typeface="+mn-cs"/>
      </a:defRPr>
    </a:lvl5pPr>
    <a:lvl6pPr marL="2286000" algn="l" defTabSz="914400" rtl="0" eaLnBrk="1" latinLnBrk="0" hangingPunct="1">
      <a:defRPr kern="1200">
        <a:solidFill>
          <a:schemeClr val="tx1"/>
        </a:solidFill>
        <a:latin typeface="Arial" pitchFamily="34" charset="0"/>
        <a:ea typeface="Geneva" charset="-128"/>
        <a:cs typeface="+mn-cs"/>
      </a:defRPr>
    </a:lvl6pPr>
    <a:lvl7pPr marL="2743200" algn="l" defTabSz="914400" rtl="0" eaLnBrk="1" latinLnBrk="0" hangingPunct="1">
      <a:defRPr kern="1200">
        <a:solidFill>
          <a:schemeClr val="tx1"/>
        </a:solidFill>
        <a:latin typeface="Arial" pitchFamily="34" charset="0"/>
        <a:ea typeface="Geneva" charset="-128"/>
        <a:cs typeface="+mn-cs"/>
      </a:defRPr>
    </a:lvl7pPr>
    <a:lvl8pPr marL="3200400" algn="l" defTabSz="914400" rtl="0" eaLnBrk="1" latinLnBrk="0" hangingPunct="1">
      <a:defRPr kern="1200">
        <a:solidFill>
          <a:schemeClr val="tx1"/>
        </a:solidFill>
        <a:latin typeface="Arial" pitchFamily="34" charset="0"/>
        <a:ea typeface="Geneva" charset="-128"/>
        <a:cs typeface="+mn-cs"/>
      </a:defRPr>
    </a:lvl8pPr>
    <a:lvl9pPr marL="3657600" algn="l" defTabSz="914400" rtl="0" eaLnBrk="1" latinLnBrk="0" hangingPunct="1">
      <a:defRPr kern="1200">
        <a:solidFill>
          <a:schemeClr val="tx1"/>
        </a:solidFill>
        <a:latin typeface="Arial" pitchFamily="34" charset="0"/>
        <a:ea typeface="Genev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9471F"/>
    <a:srgbClr val="490000"/>
    <a:srgbClr val="C41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81" autoAdjust="0"/>
  </p:normalViewPr>
  <p:slideViewPr>
    <p:cSldViewPr snapToGrid="0">
      <p:cViewPr>
        <p:scale>
          <a:sx n="80" d="100"/>
          <a:sy n="80" d="100"/>
        </p:scale>
        <p:origin x="-990"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40" d="100"/>
          <a:sy n="40" d="100"/>
        </p:scale>
        <p:origin x="-2376" y="0"/>
      </p:cViewPr>
      <p:guideLst>
        <p:guide orient="horz" pos="3131"/>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575" cy="496888"/>
          </a:xfrm>
          <a:prstGeom prst="rect">
            <a:avLst/>
          </a:prstGeom>
        </p:spPr>
        <p:txBody>
          <a:bodyPr vert="horz" lIns="92281" tIns="46141" rIns="92281" bIns="46141" rtlCol="0"/>
          <a:lstStyle>
            <a:lvl1pPr algn="l">
              <a:defRPr sz="1200" dirty="0">
                <a:latin typeface="Arial" charset="0"/>
                <a:ea typeface="Geneva" charset="0"/>
                <a:cs typeface="+mn-cs"/>
              </a:defRPr>
            </a:lvl1pPr>
          </a:lstStyle>
          <a:p>
            <a:pPr>
              <a:defRPr/>
            </a:pPr>
            <a:endParaRPr lang="da-DK"/>
          </a:p>
        </p:txBody>
      </p:sp>
      <p:sp>
        <p:nvSpPr>
          <p:cNvPr id="3" name="Pladsholder til dato 2"/>
          <p:cNvSpPr>
            <a:spLocks noGrp="1"/>
          </p:cNvSpPr>
          <p:nvPr>
            <p:ph type="dt" idx="1"/>
          </p:nvPr>
        </p:nvSpPr>
        <p:spPr>
          <a:xfrm>
            <a:off x="3857625" y="0"/>
            <a:ext cx="2949575" cy="496888"/>
          </a:xfrm>
          <a:prstGeom prst="rect">
            <a:avLst/>
          </a:prstGeom>
        </p:spPr>
        <p:txBody>
          <a:bodyPr vert="horz" wrap="square" lIns="92281" tIns="46141" rIns="92281" bIns="46141" numCol="1" anchor="t" anchorCtr="0" compatLnSpc="1">
            <a:prstTxWarp prst="textNoShape">
              <a:avLst/>
            </a:prstTxWarp>
          </a:bodyPr>
          <a:lstStyle>
            <a:lvl1pPr algn="r">
              <a:defRPr sz="1200"/>
            </a:lvl1pPr>
          </a:lstStyle>
          <a:p>
            <a:pPr>
              <a:defRPr/>
            </a:pPr>
            <a:fld id="{1D3C5A87-9FD0-4083-9A02-C55005793144}" type="datetimeFigureOut">
              <a:rPr lang="da-DK"/>
              <a:pPr>
                <a:defRPr/>
              </a:pPr>
              <a:t>26-09-2016</a:t>
            </a:fld>
            <a:endParaRPr lang="da-DK" dirty="0"/>
          </a:p>
        </p:txBody>
      </p:sp>
      <p:sp>
        <p:nvSpPr>
          <p:cNvPr id="4" name="Pladsholder til diasbillede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81" tIns="46141" rIns="92281" bIns="46141" rtlCol="0" anchor="ctr"/>
          <a:lstStyle/>
          <a:p>
            <a:pPr lvl="0"/>
            <a:endParaRPr lang="da-DK" noProof="0" dirty="0" smtClean="0"/>
          </a:p>
        </p:txBody>
      </p:sp>
      <p:sp>
        <p:nvSpPr>
          <p:cNvPr id="5" name="Pladsholder til noter 4"/>
          <p:cNvSpPr>
            <a:spLocks noGrp="1"/>
          </p:cNvSpPr>
          <p:nvPr>
            <p:ph type="body" sz="quarter" idx="3"/>
          </p:nvPr>
        </p:nvSpPr>
        <p:spPr>
          <a:xfrm>
            <a:off x="681038" y="4721225"/>
            <a:ext cx="5446712" cy="4473575"/>
          </a:xfrm>
          <a:prstGeom prst="rect">
            <a:avLst/>
          </a:prstGeom>
        </p:spPr>
        <p:txBody>
          <a:bodyPr vert="horz" lIns="92281" tIns="46141" rIns="92281" bIns="46141" rtlCol="0"/>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42450"/>
            <a:ext cx="2949575" cy="496888"/>
          </a:xfrm>
          <a:prstGeom prst="rect">
            <a:avLst/>
          </a:prstGeom>
        </p:spPr>
        <p:txBody>
          <a:bodyPr vert="horz" lIns="92281" tIns="46141" rIns="92281" bIns="46141" rtlCol="0" anchor="b"/>
          <a:lstStyle>
            <a:lvl1pPr algn="l">
              <a:defRPr sz="1200" dirty="0">
                <a:latin typeface="Arial" charset="0"/>
                <a:ea typeface="Geneva" charset="0"/>
                <a:cs typeface="+mn-cs"/>
              </a:defRPr>
            </a:lvl1pPr>
          </a:lstStyle>
          <a:p>
            <a:pPr>
              <a:defRPr/>
            </a:pPr>
            <a:endParaRPr lang="da-DK"/>
          </a:p>
        </p:txBody>
      </p:sp>
      <p:sp>
        <p:nvSpPr>
          <p:cNvPr id="7" name="Pladsholder til diasnummer 6"/>
          <p:cNvSpPr>
            <a:spLocks noGrp="1"/>
          </p:cNvSpPr>
          <p:nvPr>
            <p:ph type="sldNum" sz="quarter" idx="5"/>
          </p:nvPr>
        </p:nvSpPr>
        <p:spPr>
          <a:xfrm>
            <a:off x="3857625" y="9442450"/>
            <a:ext cx="2949575" cy="496888"/>
          </a:xfrm>
          <a:prstGeom prst="rect">
            <a:avLst/>
          </a:prstGeom>
        </p:spPr>
        <p:txBody>
          <a:bodyPr vert="horz" wrap="square" lIns="92281" tIns="46141" rIns="92281" bIns="46141" numCol="1" anchor="b" anchorCtr="0" compatLnSpc="1">
            <a:prstTxWarp prst="textNoShape">
              <a:avLst/>
            </a:prstTxWarp>
          </a:bodyPr>
          <a:lstStyle>
            <a:lvl1pPr algn="r">
              <a:defRPr sz="1200"/>
            </a:lvl1pPr>
          </a:lstStyle>
          <a:p>
            <a:pPr>
              <a:defRPr/>
            </a:pPr>
            <a:fld id="{4750C65E-9AAC-4E64-9A82-788EF0BD45BC}" type="slidenum">
              <a:rPr lang="da-DK"/>
              <a:pPr>
                <a:defRPr/>
              </a:pPr>
              <a:t>‹nr.›</a:t>
            </a:fld>
            <a:endParaRPr lang="da-DK" dirty="0"/>
          </a:p>
        </p:txBody>
      </p:sp>
    </p:spTree>
    <p:extLst>
      <p:ext uri="{BB962C8B-B14F-4D97-AF65-F5344CB8AC3E}">
        <p14:creationId xmlns:p14="http://schemas.microsoft.com/office/powerpoint/2010/main" val="29226372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r>
              <a:rPr lang="da-DK" sz="1200" kern="1200" dirty="0" smtClean="0">
                <a:solidFill>
                  <a:schemeClr val="tx1"/>
                </a:solidFill>
                <a:latin typeface="+mn-lt"/>
                <a:ea typeface="Geneva" charset="0"/>
                <a:cs typeface="Geneva" charset="0"/>
              </a:rPr>
              <a:t>My </a:t>
            </a:r>
            <a:r>
              <a:rPr lang="da-DK" sz="1200" kern="1200" dirty="0" err="1" smtClean="0">
                <a:solidFill>
                  <a:schemeClr val="tx1"/>
                </a:solidFill>
                <a:latin typeface="+mn-lt"/>
                <a:ea typeface="Geneva" charset="0"/>
                <a:cs typeface="Geneva" charset="0"/>
              </a:rPr>
              <a:t>name</a:t>
            </a:r>
            <a:r>
              <a:rPr lang="da-DK" sz="1200" kern="1200" dirty="0" smtClean="0">
                <a:solidFill>
                  <a:schemeClr val="tx1"/>
                </a:solidFill>
                <a:latin typeface="+mn-lt"/>
                <a:ea typeface="Geneva" charset="0"/>
                <a:cs typeface="Geneva" charset="0"/>
              </a:rPr>
              <a:t> is Henrik Frostholm.</a:t>
            </a:r>
          </a:p>
          <a:p>
            <a:endParaRPr lang="da-DK" sz="1200" kern="1200" dirty="0" smtClean="0">
              <a:solidFill>
                <a:schemeClr val="tx1"/>
              </a:solidFill>
              <a:latin typeface="+mn-lt"/>
              <a:ea typeface="Geneva" charset="0"/>
              <a:cs typeface="Geneva" charset="0"/>
            </a:endParaRPr>
          </a:p>
          <a:p>
            <a:r>
              <a:rPr lang="da-DK" sz="1200" kern="1200" dirty="0" err="1" smtClean="0">
                <a:solidFill>
                  <a:schemeClr val="tx1"/>
                </a:solidFill>
                <a:latin typeface="+mn-lt"/>
                <a:ea typeface="Geneva" charset="0"/>
                <a:cs typeface="Geneva" charset="0"/>
              </a:rPr>
              <a:t>I’m</a:t>
            </a:r>
            <a:r>
              <a:rPr lang="da-DK" sz="1200" kern="1200" dirty="0" smtClean="0">
                <a:solidFill>
                  <a:schemeClr val="tx1"/>
                </a:solidFill>
                <a:latin typeface="+mn-lt"/>
                <a:ea typeface="Geneva" charset="0"/>
                <a:cs typeface="Geneva" charset="0"/>
              </a:rPr>
              <a:t> a</a:t>
            </a:r>
            <a:r>
              <a:rPr lang="da-DK" sz="1200" kern="1200" baseline="0" dirty="0" smtClean="0">
                <a:solidFill>
                  <a:schemeClr val="tx1"/>
                </a:solidFill>
                <a:latin typeface="+mn-lt"/>
                <a:ea typeface="Geneva" charset="0"/>
                <a:cs typeface="Geneva" charset="0"/>
              </a:rPr>
              <a:t> </a:t>
            </a:r>
            <a:r>
              <a:rPr lang="da-DK" sz="1200" kern="1200" baseline="0" dirty="0" err="1" smtClean="0">
                <a:solidFill>
                  <a:schemeClr val="tx1"/>
                </a:solidFill>
                <a:latin typeface="+mn-lt"/>
                <a:ea typeface="Geneva" charset="0"/>
                <a:cs typeface="Geneva" charset="0"/>
              </a:rPr>
              <a:t>deputy</a:t>
            </a:r>
            <a:r>
              <a:rPr lang="da-DK" sz="1200" kern="1200" baseline="0" dirty="0" smtClean="0">
                <a:solidFill>
                  <a:schemeClr val="tx1"/>
                </a:solidFill>
                <a:latin typeface="+mn-lt"/>
                <a:ea typeface="Geneva" charset="0"/>
                <a:cs typeface="Geneva" charset="0"/>
              </a:rPr>
              <a:t> head of </a:t>
            </a:r>
            <a:r>
              <a:rPr lang="da-DK" sz="1200" kern="1200" baseline="0" dirty="0" err="1" smtClean="0">
                <a:solidFill>
                  <a:schemeClr val="tx1"/>
                </a:solidFill>
                <a:latin typeface="+mn-lt"/>
                <a:ea typeface="Geneva" charset="0"/>
                <a:cs typeface="Geneva" charset="0"/>
              </a:rPr>
              <a:t>office</a:t>
            </a:r>
            <a:r>
              <a:rPr lang="da-DK" sz="1200" kern="1200" baseline="0" dirty="0" smtClean="0">
                <a:solidFill>
                  <a:schemeClr val="tx1"/>
                </a:solidFill>
                <a:latin typeface="+mn-lt"/>
                <a:ea typeface="Geneva" charset="0"/>
                <a:cs typeface="Geneva" charset="0"/>
              </a:rPr>
              <a:t> - at the National Board of Social Services - in Denmark.</a:t>
            </a:r>
            <a:endParaRPr lang="da-DK" sz="1200" kern="1200" dirty="0" smtClean="0">
              <a:solidFill>
                <a:schemeClr val="tx1"/>
              </a:solidFill>
              <a:latin typeface="+mn-lt"/>
              <a:ea typeface="Geneva" charset="0"/>
              <a:cs typeface="Geneva" charset="0"/>
            </a:endParaRPr>
          </a:p>
          <a:p>
            <a:endParaRPr lang="da-DK" sz="1200" kern="1200" dirty="0" smtClean="0">
              <a:solidFill>
                <a:schemeClr val="tx1"/>
              </a:solidFill>
              <a:latin typeface="+mn-lt"/>
              <a:ea typeface="Geneva" charset="0"/>
              <a:cs typeface="Geneva" charset="0"/>
            </a:endParaRPr>
          </a:p>
          <a:p>
            <a:r>
              <a:rPr lang="da-DK" sz="1200" kern="1200" dirty="0" smtClean="0">
                <a:solidFill>
                  <a:schemeClr val="tx1"/>
                </a:solidFill>
                <a:latin typeface="+mn-lt"/>
                <a:ea typeface="Geneva" charset="0"/>
                <a:cs typeface="Geneva" charset="0"/>
              </a:rPr>
              <a:t>At the national </a:t>
            </a:r>
            <a:r>
              <a:rPr lang="da-DK" sz="1200" kern="1200" dirty="0" err="1" smtClean="0">
                <a:solidFill>
                  <a:schemeClr val="tx1"/>
                </a:solidFill>
                <a:latin typeface="+mn-lt"/>
                <a:ea typeface="Geneva" charset="0"/>
                <a:cs typeface="Geneva" charset="0"/>
              </a:rPr>
              <a:t>board</a:t>
            </a:r>
            <a:r>
              <a:rPr lang="da-DK" sz="1200" kern="1200" dirty="0" smtClean="0">
                <a:solidFill>
                  <a:schemeClr val="tx1"/>
                </a:solidFill>
                <a:latin typeface="+mn-lt"/>
                <a:ea typeface="Geneva" charset="0"/>
                <a:cs typeface="Geneva" charset="0"/>
              </a:rPr>
              <a:t> - </a:t>
            </a:r>
            <a:r>
              <a:rPr lang="da-DK" sz="1200" kern="1200" dirty="0" err="1" smtClean="0">
                <a:solidFill>
                  <a:schemeClr val="tx1"/>
                </a:solidFill>
                <a:latin typeface="+mn-lt"/>
                <a:ea typeface="Geneva" charset="0"/>
                <a:cs typeface="Geneva" charset="0"/>
              </a:rPr>
              <a:t>I’m</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working</a:t>
            </a:r>
            <a:r>
              <a:rPr lang="da-DK" sz="1200" kern="1200" dirty="0" smtClean="0">
                <a:solidFill>
                  <a:schemeClr val="tx1"/>
                </a:solidFill>
                <a:latin typeface="+mn-lt"/>
                <a:ea typeface="Geneva" charset="0"/>
                <a:cs typeface="Geneva" charset="0"/>
              </a:rPr>
              <a:t> with the </a:t>
            </a:r>
            <a:r>
              <a:rPr lang="da-DK" sz="1200" kern="1200" dirty="0" err="1" smtClean="0">
                <a:solidFill>
                  <a:schemeClr val="tx1"/>
                </a:solidFill>
                <a:latin typeface="+mn-lt"/>
                <a:ea typeface="Geneva" charset="0"/>
                <a:cs typeface="Geneva" charset="0"/>
              </a:rPr>
              <a:t>implementation</a:t>
            </a:r>
            <a:r>
              <a:rPr lang="da-DK" sz="1200" kern="1200" dirty="0" smtClean="0">
                <a:solidFill>
                  <a:schemeClr val="tx1"/>
                </a:solidFill>
                <a:latin typeface="+mn-lt"/>
                <a:ea typeface="Geneva" charset="0"/>
                <a:cs typeface="Geneva" charset="0"/>
              </a:rPr>
              <a:t> of the new reform of supervision of</a:t>
            </a:r>
            <a:r>
              <a:rPr lang="da-DK" sz="1200" kern="1200" baseline="0" dirty="0" smtClean="0">
                <a:solidFill>
                  <a:schemeClr val="tx1"/>
                </a:solidFill>
                <a:latin typeface="+mn-lt"/>
                <a:ea typeface="Geneva" charset="0"/>
                <a:cs typeface="Geneva" charset="0"/>
              </a:rPr>
              <a:t> </a:t>
            </a:r>
            <a:r>
              <a:rPr lang="da-DK" sz="1200" kern="1200" baseline="0" dirty="0" err="1" smtClean="0">
                <a:solidFill>
                  <a:schemeClr val="tx1"/>
                </a:solidFill>
                <a:latin typeface="+mn-lt"/>
                <a:ea typeface="Geneva" charset="0"/>
                <a:cs typeface="Geneva" charset="0"/>
              </a:rPr>
              <a:t>specialized</a:t>
            </a:r>
            <a:r>
              <a:rPr lang="da-DK" sz="1200" kern="1200" baseline="0" dirty="0" smtClean="0">
                <a:solidFill>
                  <a:schemeClr val="tx1"/>
                </a:solidFill>
                <a:latin typeface="+mn-lt"/>
                <a:ea typeface="Geneva" charset="0"/>
                <a:cs typeface="Geneva" charset="0"/>
              </a:rPr>
              <a:t> social services.</a:t>
            </a:r>
          </a:p>
          <a:p>
            <a:endParaRPr lang="da-DK" sz="1200" kern="1200" baseline="0" dirty="0" smtClean="0">
              <a:solidFill>
                <a:schemeClr val="tx1"/>
              </a:solidFill>
              <a:latin typeface="+mn-lt"/>
              <a:ea typeface="Geneva" charset="0"/>
              <a:cs typeface="Geneva" charset="0"/>
            </a:endParaRPr>
          </a:p>
          <a:p>
            <a:r>
              <a:rPr lang="da-DK" sz="1200" kern="1200" baseline="0" dirty="0" err="1" smtClean="0">
                <a:solidFill>
                  <a:schemeClr val="tx1"/>
                </a:solidFill>
                <a:latin typeface="+mn-lt"/>
                <a:ea typeface="Geneva" charset="0"/>
                <a:cs typeface="Geneva" charset="0"/>
              </a:rPr>
              <a:t>Today</a:t>
            </a:r>
            <a:r>
              <a:rPr lang="da-DK" sz="1200" kern="1200" baseline="0" dirty="0" smtClean="0">
                <a:solidFill>
                  <a:schemeClr val="tx1"/>
                </a:solidFill>
                <a:latin typeface="+mn-lt"/>
                <a:ea typeface="Geneva" charset="0"/>
                <a:cs typeface="Geneva" charset="0"/>
              </a:rPr>
              <a:t> </a:t>
            </a:r>
            <a:r>
              <a:rPr lang="da-DK" sz="1200" kern="1200" baseline="0" dirty="0" err="1" smtClean="0">
                <a:solidFill>
                  <a:schemeClr val="tx1"/>
                </a:solidFill>
                <a:latin typeface="+mn-lt"/>
                <a:ea typeface="Geneva" charset="0"/>
                <a:cs typeface="Geneva" charset="0"/>
              </a:rPr>
              <a:t>I’m</a:t>
            </a:r>
            <a:r>
              <a:rPr lang="da-DK" sz="1200" kern="1200" baseline="0" dirty="0" smtClean="0">
                <a:solidFill>
                  <a:schemeClr val="tx1"/>
                </a:solidFill>
                <a:latin typeface="+mn-lt"/>
                <a:ea typeface="Geneva" charset="0"/>
                <a:cs typeface="Geneva" charset="0"/>
              </a:rPr>
              <a:t> </a:t>
            </a:r>
            <a:r>
              <a:rPr lang="da-DK" sz="1200" kern="1200" baseline="0" dirty="0" err="1" smtClean="0">
                <a:solidFill>
                  <a:schemeClr val="tx1"/>
                </a:solidFill>
                <a:latin typeface="+mn-lt"/>
                <a:ea typeface="Geneva" charset="0"/>
                <a:cs typeface="Geneva" charset="0"/>
              </a:rPr>
              <a:t>going</a:t>
            </a:r>
            <a:r>
              <a:rPr lang="da-DK" sz="1200" kern="1200" baseline="0" dirty="0" smtClean="0">
                <a:solidFill>
                  <a:schemeClr val="tx1"/>
                </a:solidFill>
                <a:latin typeface="+mn-lt"/>
                <a:ea typeface="Geneva" charset="0"/>
                <a:cs typeface="Geneva" charset="0"/>
              </a:rPr>
              <a:t> to give </a:t>
            </a:r>
            <a:r>
              <a:rPr lang="da-DK" sz="1200" kern="1200" baseline="0" dirty="0" err="1" smtClean="0">
                <a:solidFill>
                  <a:schemeClr val="tx1"/>
                </a:solidFill>
                <a:latin typeface="+mn-lt"/>
                <a:ea typeface="Geneva" charset="0"/>
                <a:cs typeface="Geneva" charset="0"/>
              </a:rPr>
              <a:t>you</a:t>
            </a:r>
            <a:r>
              <a:rPr lang="da-DK" sz="1200" kern="1200" baseline="0" dirty="0" smtClean="0">
                <a:solidFill>
                  <a:schemeClr val="tx1"/>
                </a:solidFill>
                <a:latin typeface="+mn-lt"/>
                <a:ea typeface="Geneva" charset="0"/>
                <a:cs typeface="Geneva" charset="0"/>
              </a:rPr>
              <a:t> a </a:t>
            </a:r>
            <a:r>
              <a:rPr lang="da-DK" sz="1200" kern="1200" baseline="0" dirty="0" err="1" smtClean="0">
                <a:solidFill>
                  <a:schemeClr val="tx1"/>
                </a:solidFill>
                <a:latin typeface="+mn-lt"/>
                <a:ea typeface="Geneva" charset="0"/>
                <a:cs typeface="Geneva" charset="0"/>
              </a:rPr>
              <a:t>quick</a:t>
            </a:r>
            <a:r>
              <a:rPr lang="da-DK" sz="1200" kern="1200" baseline="0" dirty="0" smtClean="0">
                <a:solidFill>
                  <a:schemeClr val="tx1"/>
                </a:solidFill>
                <a:latin typeface="+mn-lt"/>
                <a:ea typeface="Geneva" charset="0"/>
                <a:cs typeface="Geneva" charset="0"/>
              </a:rPr>
              <a:t> </a:t>
            </a:r>
            <a:r>
              <a:rPr lang="da-DK" sz="1200" kern="1200" baseline="0" dirty="0" err="1" smtClean="0">
                <a:solidFill>
                  <a:schemeClr val="tx1"/>
                </a:solidFill>
                <a:latin typeface="+mn-lt"/>
                <a:ea typeface="Geneva" charset="0"/>
                <a:cs typeface="Geneva" charset="0"/>
              </a:rPr>
              <a:t>outline</a:t>
            </a:r>
            <a:r>
              <a:rPr lang="da-DK" sz="1200" kern="1200" baseline="0" dirty="0" smtClean="0">
                <a:solidFill>
                  <a:schemeClr val="tx1"/>
                </a:solidFill>
                <a:latin typeface="+mn-lt"/>
                <a:ea typeface="Geneva" charset="0"/>
                <a:cs typeface="Geneva" charset="0"/>
              </a:rPr>
              <a:t> of </a:t>
            </a:r>
            <a:r>
              <a:rPr lang="da-DK" sz="1200" kern="1200" baseline="0" dirty="0" err="1" smtClean="0">
                <a:solidFill>
                  <a:schemeClr val="tx1"/>
                </a:solidFill>
                <a:latin typeface="+mn-lt"/>
                <a:ea typeface="Geneva" charset="0"/>
                <a:cs typeface="Geneva" charset="0"/>
              </a:rPr>
              <a:t>one</a:t>
            </a:r>
            <a:r>
              <a:rPr lang="da-DK" sz="1200" kern="1200" baseline="0" dirty="0" smtClean="0">
                <a:solidFill>
                  <a:schemeClr val="tx1"/>
                </a:solidFill>
                <a:latin typeface="+mn-lt"/>
                <a:ea typeface="Geneva" charset="0"/>
                <a:cs typeface="Geneva" charset="0"/>
              </a:rPr>
              <a:t> of the central elements of the reform – </a:t>
            </a:r>
            <a:r>
              <a:rPr lang="da-DK" sz="1200" kern="1200" baseline="0" dirty="0" err="1" smtClean="0">
                <a:solidFill>
                  <a:schemeClr val="tx1"/>
                </a:solidFill>
                <a:latin typeface="+mn-lt"/>
                <a:ea typeface="Geneva" charset="0"/>
                <a:cs typeface="Geneva" charset="0"/>
              </a:rPr>
              <a:t>which</a:t>
            </a:r>
            <a:r>
              <a:rPr lang="da-DK" sz="1200" kern="1200" baseline="0" dirty="0" smtClean="0">
                <a:solidFill>
                  <a:schemeClr val="tx1"/>
                </a:solidFill>
                <a:latin typeface="+mn-lt"/>
                <a:ea typeface="Geneva" charset="0"/>
                <a:cs typeface="Geneva" charset="0"/>
              </a:rPr>
              <a:t> is </a:t>
            </a:r>
            <a:r>
              <a:rPr lang="da-DK" sz="1200" kern="1200" baseline="0" dirty="0" err="1" smtClean="0">
                <a:solidFill>
                  <a:schemeClr val="tx1"/>
                </a:solidFill>
                <a:latin typeface="+mn-lt"/>
                <a:ea typeface="Geneva" charset="0"/>
                <a:cs typeface="Geneva" charset="0"/>
              </a:rPr>
              <a:t>openness</a:t>
            </a:r>
            <a:r>
              <a:rPr lang="da-DK" sz="1200" kern="1200" baseline="0" dirty="0" smtClean="0">
                <a:solidFill>
                  <a:schemeClr val="tx1"/>
                </a:solidFill>
                <a:latin typeface="+mn-lt"/>
                <a:ea typeface="Geneva" charset="0"/>
                <a:cs typeface="Geneva" charset="0"/>
              </a:rPr>
              <a:t> </a:t>
            </a:r>
            <a:r>
              <a:rPr lang="da-DK" sz="1200" kern="1200" baseline="0" dirty="0" err="1" smtClean="0">
                <a:solidFill>
                  <a:schemeClr val="tx1"/>
                </a:solidFill>
                <a:latin typeface="+mn-lt"/>
                <a:ea typeface="Geneva" charset="0"/>
                <a:cs typeface="Geneva" charset="0"/>
              </a:rPr>
              <a:t>about</a:t>
            </a:r>
            <a:r>
              <a:rPr lang="da-DK" sz="1200" kern="1200" baseline="0" dirty="0" smtClean="0">
                <a:solidFill>
                  <a:schemeClr val="tx1"/>
                </a:solidFill>
                <a:latin typeface="+mn-lt"/>
                <a:ea typeface="Geneva" charset="0"/>
                <a:cs typeface="Geneva" charset="0"/>
              </a:rPr>
              <a:t> </a:t>
            </a:r>
            <a:r>
              <a:rPr lang="da-DK" sz="1200" kern="1200" baseline="0" dirty="0" err="1" smtClean="0">
                <a:solidFill>
                  <a:schemeClr val="tx1"/>
                </a:solidFill>
                <a:latin typeface="+mn-lt"/>
                <a:ea typeface="Geneva" charset="0"/>
                <a:cs typeface="Geneva" charset="0"/>
              </a:rPr>
              <a:t>malfunctioning</a:t>
            </a:r>
            <a:r>
              <a:rPr lang="da-DK" sz="1200" kern="1200" baseline="0" dirty="0" smtClean="0">
                <a:solidFill>
                  <a:schemeClr val="tx1"/>
                </a:solidFill>
                <a:latin typeface="+mn-lt"/>
                <a:ea typeface="Geneva" charset="0"/>
                <a:cs typeface="Geneva" charset="0"/>
              </a:rPr>
              <a:t> in social </a:t>
            </a:r>
            <a:r>
              <a:rPr lang="da-DK" sz="1200" kern="1200" baseline="0" dirty="0" err="1" smtClean="0">
                <a:solidFill>
                  <a:schemeClr val="tx1"/>
                </a:solidFill>
                <a:latin typeface="+mn-lt"/>
                <a:ea typeface="Geneva" charset="0"/>
                <a:cs typeface="Geneva" charset="0"/>
              </a:rPr>
              <a:t>practice</a:t>
            </a:r>
            <a:r>
              <a:rPr lang="da-DK" sz="1200" kern="1200" baseline="0" dirty="0" smtClean="0">
                <a:solidFill>
                  <a:schemeClr val="tx1"/>
                </a:solidFill>
                <a:latin typeface="+mn-lt"/>
                <a:ea typeface="Geneva" charset="0"/>
                <a:cs typeface="Geneva" charset="0"/>
              </a:rPr>
              <a:t> in Denmark </a:t>
            </a:r>
            <a:endParaRPr lang="da-DK" sz="1200" kern="1200" dirty="0" smtClean="0">
              <a:solidFill>
                <a:schemeClr val="tx1"/>
              </a:solidFill>
              <a:latin typeface="+mn-lt"/>
              <a:ea typeface="Geneva" charset="0"/>
              <a:cs typeface="Geneva" charset="0"/>
            </a:endParaRPr>
          </a:p>
        </p:txBody>
      </p:sp>
      <p:sp>
        <p:nvSpPr>
          <p:cNvPr id="4" name="Pladsholder til diasnummer 3"/>
          <p:cNvSpPr>
            <a:spLocks noGrp="1"/>
          </p:cNvSpPr>
          <p:nvPr>
            <p:ph type="sldNum" sz="quarter" idx="10"/>
          </p:nvPr>
        </p:nvSpPr>
        <p:spPr/>
        <p:txBody>
          <a:bodyPr/>
          <a:lstStyle/>
          <a:p>
            <a:pPr>
              <a:defRPr/>
            </a:pPr>
            <a:fld id="{4750C65E-9AAC-4E64-9A82-788EF0BD45BC}" type="slidenum">
              <a:rPr lang="da-DK" smtClean="0"/>
              <a:pPr>
                <a:defRPr/>
              </a:pPr>
              <a:t>1</a:t>
            </a:fld>
            <a:endParaRPr lang="da-D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pPr>
              <a:buFont typeface="Arial" pitchFamily="34" charset="0"/>
              <a:buNone/>
              <a:defRPr/>
            </a:pPr>
            <a:r>
              <a:rPr lang="da-DK" sz="1200" u="sng" dirty="0" smtClean="0">
                <a:solidFill>
                  <a:schemeClr val="tx1"/>
                </a:solidFill>
              </a:rPr>
              <a:t>In Denmark</a:t>
            </a:r>
            <a:r>
              <a:rPr lang="da-DK" sz="1200" u="sng" baseline="0" dirty="0" smtClean="0">
                <a:solidFill>
                  <a:schemeClr val="tx1"/>
                </a:solidFill>
              </a:rPr>
              <a:t> in 2014 </a:t>
            </a:r>
            <a:r>
              <a:rPr lang="da-DK" sz="1200" u="sng" baseline="0" dirty="0" err="1" smtClean="0">
                <a:solidFill>
                  <a:schemeClr val="tx1"/>
                </a:solidFill>
              </a:rPr>
              <a:t>we</a:t>
            </a:r>
            <a:r>
              <a:rPr lang="da-DK" sz="1200" u="sng" baseline="0" dirty="0" smtClean="0">
                <a:solidFill>
                  <a:schemeClr val="tx1"/>
                </a:solidFill>
              </a:rPr>
              <a:t> </a:t>
            </a:r>
            <a:r>
              <a:rPr lang="da-DK" sz="1200" u="sng" baseline="0" dirty="0" err="1" smtClean="0">
                <a:solidFill>
                  <a:schemeClr val="tx1"/>
                </a:solidFill>
              </a:rPr>
              <a:t>got</a:t>
            </a:r>
            <a:r>
              <a:rPr lang="da-DK" sz="1200" u="sng" baseline="0" dirty="0" smtClean="0">
                <a:solidFill>
                  <a:schemeClr val="tx1"/>
                </a:solidFill>
              </a:rPr>
              <a:t> a new </a:t>
            </a:r>
            <a:r>
              <a:rPr lang="da-DK" sz="1200" u="sng" dirty="0" smtClean="0">
                <a:solidFill>
                  <a:schemeClr val="tx1"/>
                </a:solidFill>
              </a:rPr>
              <a:t>act on social supervision</a:t>
            </a:r>
          </a:p>
          <a:p>
            <a:pPr>
              <a:defRPr/>
            </a:pPr>
            <a:endParaRPr lang="da-DK" sz="1200" u="none" dirty="0" smtClean="0">
              <a:solidFill>
                <a:schemeClr val="tx1"/>
              </a:solidFill>
            </a:endParaRPr>
          </a:p>
          <a:p>
            <a:pPr>
              <a:buFont typeface="Arial" pitchFamily="34" charset="0"/>
              <a:buChar char="•"/>
              <a:defRPr/>
            </a:pPr>
            <a:r>
              <a:rPr lang="da-DK" sz="1200" u="none" baseline="0" dirty="0" smtClean="0">
                <a:solidFill>
                  <a:schemeClr val="tx1"/>
                </a:solidFill>
              </a:rPr>
              <a:t> The act is the </a:t>
            </a:r>
            <a:r>
              <a:rPr lang="da-DK" sz="1200" u="none" baseline="0" dirty="0" err="1" smtClean="0">
                <a:solidFill>
                  <a:schemeClr val="tx1"/>
                </a:solidFill>
              </a:rPr>
              <a:t>centerpiece</a:t>
            </a:r>
            <a:r>
              <a:rPr lang="da-DK" sz="1200" u="none" baseline="0" dirty="0" smtClean="0">
                <a:solidFill>
                  <a:schemeClr val="tx1"/>
                </a:solidFill>
              </a:rPr>
              <a:t> in the reform of the supervision of </a:t>
            </a:r>
            <a:r>
              <a:rPr lang="da-DK" sz="1200" u="none" baseline="0" dirty="0" err="1" smtClean="0">
                <a:solidFill>
                  <a:schemeClr val="tx1"/>
                </a:solidFill>
              </a:rPr>
              <a:t>specialized</a:t>
            </a:r>
            <a:r>
              <a:rPr lang="da-DK" sz="1200" u="none" baseline="0" dirty="0" smtClean="0">
                <a:solidFill>
                  <a:schemeClr val="tx1"/>
                </a:solidFill>
              </a:rPr>
              <a:t> social services</a:t>
            </a:r>
          </a:p>
          <a:p>
            <a:pPr>
              <a:buFont typeface="Arial" pitchFamily="34" charset="0"/>
              <a:buChar char="•"/>
              <a:defRPr/>
            </a:pPr>
            <a:endParaRPr lang="da-DK" sz="1200" u="none" baseline="0" dirty="0" smtClean="0">
              <a:solidFill>
                <a:schemeClr val="tx1"/>
              </a:solidFill>
            </a:endParaRPr>
          </a:p>
          <a:p>
            <a:pPr>
              <a:buFont typeface="Arial" pitchFamily="34" charset="0"/>
              <a:buChar char="•"/>
              <a:defRPr/>
            </a:pPr>
            <a:r>
              <a:rPr lang="da-DK" sz="1200" u="none" baseline="0" dirty="0" smtClean="0">
                <a:solidFill>
                  <a:schemeClr val="tx1"/>
                </a:solidFill>
              </a:rPr>
              <a:t> The </a:t>
            </a:r>
            <a:r>
              <a:rPr lang="da-DK" sz="1200" u="none" baseline="0" dirty="0" err="1" smtClean="0">
                <a:solidFill>
                  <a:schemeClr val="tx1"/>
                </a:solidFill>
              </a:rPr>
              <a:t>act</a:t>
            </a:r>
            <a:r>
              <a:rPr lang="da-DK" sz="1200" u="none" baseline="0" dirty="0" smtClean="0">
                <a:solidFill>
                  <a:schemeClr val="tx1"/>
                </a:solidFill>
              </a:rPr>
              <a:t> covers </a:t>
            </a:r>
            <a:r>
              <a:rPr lang="da-DK" sz="1200" u="none" baseline="0" dirty="0" err="1" smtClean="0">
                <a:solidFill>
                  <a:schemeClr val="tx1"/>
                </a:solidFill>
              </a:rPr>
              <a:t>almost</a:t>
            </a:r>
            <a:r>
              <a:rPr lang="da-DK" sz="1200" u="none" baseline="0" dirty="0" smtClean="0">
                <a:solidFill>
                  <a:schemeClr val="tx1"/>
                </a:solidFill>
              </a:rPr>
              <a:t> 2,200 social </a:t>
            </a:r>
            <a:r>
              <a:rPr lang="da-DK" sz="1200" u="none" baseline="0" dirty="0" err="1" smtClean="0">
                <a:solidFill>
                  <a:schemeClr val="tx1"/>
                </a:solidFill>
              </a:rPr>
              <a:t>facilities</a:t>
            </a:r>
            <a:r>
              <a:rPr lang="da-DK" sz="1200" u="none" baseline="0" dirty="0" smtClean="0">
                <a:solidFill>
                  <a:schemeClr val="tx1"/>
                </a:solidFill>
              </a:rPr>
              <a:t> and 6,500 foster </a:t>
            </a:r>
            <a:r>
              <a:rPr lang="da-DK" sz="1200" u="none" baseline="0" dirty="0" err="1" smtClean="0">
                <a:solidFill>
                  <a:schemeClr val="tx1"/>
                </a:solidFill>
              </a:rPr>
              <a:t>care</a:t>
            </a:r>
            <a:r>
              <a:rPr lang="da-DK" sz="1200" u="none" baseline="0" dirty="0" smtClean="0">
                <a:solidFill>
                  <a:schemeClr val="tx1"/>
                </a:solidFill>
              </a:rPr>
              <a:t> families in Denmark</a:t>
            </a:r>
          </a:p>
          <a:p>
            <a:pPr>
              <a:buFont typeface="Arial" pitchFamily="34" charset="0"/>
              <a:buChar char="•"/>
              <a:defRPr/>
            </a:pPr>
            <a:endParaRPr lang="da-DK" sz="1200" u="none" baseline="0" dirty="0" smtClean="0">
              <a:solidFill>
                <a:schemeClr val="tx1"/>
              </a:solidFill>
            </a:endParaRPr>
          </a:p>
          <a:p>
            <a:pPr>
              <a:buFont typeface="Arial" pitchFamily="34" charset="0"/>
              <a:buChar char="•"/>
              <a:defRPr/>
            </a:pPr>
            <a:r>
              <a:rPr lang="da-DK" sz="1200" u="none" baseline="0" dirty="0" smtClean="0">
                <a:solidFill>
                  <a:schemeClr val="tx1"/>
                </a:solidFill>
              </a:rPr>
              <a:t> The act has </a:t>
            </a:r>
            <a:r>
              <a:rPr lang="da-DK" sz="1200" u="none" baseline="0" dirty="0" err="1" smtClean="0">
                <a:solidFill>
                  <a:schemeClr val="tx1"/>
                </a:solidFill>
              </a:rPr>
              <a:t>been</a:t>
            </a:r>
            <a:r>
              <a:rPr lang="da-DK" sz="1200" u="none" baseline="0" dirty="0" smtClean="0">
                <a:solidFill>
                  <a:schemeClr val="tx1"/>
                </a:solidFill>
              </a:rPr>
              <a:t> in </a:t>
            </a:r>
            <a:r>
              <a:rPr lang="da-DK" sz="1200" u="none" baseline="0" dirty="0" err="1" smtClean="0">
                <a:solidFill>
                  <a:schemeClr val="tx1"/>
                </a:solidFill>
              </a:rPr>
              <a:t>effect</a:t>
            </a:r>
            <a:r>
              <a:rPr lang="da-DK" sz="1200" u="none" baseline="0" dirty="0" smtClean="0">
                <a:solidFill>
                  <a:schemeClr val="tx1"/>
                </a:solidFill>
              </a:rPr>
              <a:t> </a:t>
            </a:r>
            <a:r>
              <a:rPr lang="da-DK" sz="1200" u="none" baseline="0" dirty="0" err="1" smtClean="0">
                <a:solidFill>
                  <a:schemeClr val="tx1"/>
                </a:solidFill>
              </a:rPr>
              <a:t>now</a:t>
            </a:r>
            <a:r>
              <a:rPr lang="da-DK" sz="1200" u="none" baseline="0" dirty="0" smtClean="0">
                <a:solidFill>
                  <a:schemeClr val="tx1"/>
                </a:solidFill>
              </a:rPr>
              <a:t> for </a:t>
            </a:r>
            <a:r>
              <a:rPr lang="da-DK" sz="1200" u="none" baseline="0" dirty="0" err="1" smtClean="0">
                <a:solidFill>
                  <a:schemeClr val="tx1"/>
                </a:solidFill>
              </a:rPr>
              <a:t>almost</a:t>
            </a:r>
            <a:r>
              <a:rPr lang="da-DK" sz="1200" u="none" baseline="0" dirty="0" smtClean="0">
                <a:solidFill>
                  <a:schemeClr val="tx1"/>
                </a:solidFill>
              </a:rPr>
              <a:t> </a:t>
            </a:r>
            <a:r>
              <a:rPr lang="da-DK" sz="1200" u="none" baseline="0" dirty="0" err="1" smtClean="0">
                <a:solidFill>
                  <a:schemeClr val="tx1"/>
                </a:solidFill>
              </a:rPr>
              <a:t>three</a:t>
            </a:r>
            <a:r>
              <a:rPr lang="da-DK" sz="1200" u="none" baseline="0" dirty="0" smtClean="0">
                <a:solidFill>
                  <a:schemeClr val="tx1"/>
                </a:solidFill>
              </a:rPr>
              <a:t> </a:t>
            </a:r>
            <a:r>
              <a:rPr lang="da-DK" sz="1200" u="none" baseline="0" dirty="0" err="1" smtClean="0">
                <a:solidFill>
                  <a:schemeClr val="tx1"/>
                </a:solidFill>
              </a:rPr>
              <a:t>years</a:t>
            </a:r>
            <a:r>
              <a:rPr lang="da-DK" sz="1200" u="none" baseline="0" dirty="0" smtClean="0">
                <a:solidFill>
                  <a:schemeClr val="tx1"/>
                </a:solidFill>
              </a:rPr>
              <a:t> – and </a:t>
            </a:r>
            <a:r>
              <a:rPr lang="da-DK" sz="1200" u="none" baseline="0" dirty="0" err="1" smtClean="0">
                <a:solidFill>
                  <a:schemeClr val="tx1"/>
                </a:solidFill>
              </a:rPr>
              <a:t>we</a:t>
            </a:r>
            <a:r>
              <a:rPr lang="da-DK" sz="1200" u="none" baseline="0" dirty="0" smtClean="0">
                <a:solidFill>
                  <a:schemeClr val="tx1"/>
                </a:solidFill>
              </a:rPr>
              <a:t> </a:t>
            </a:r>
            <a:r>
              <a:rPr lang="da-DK" sz="1200" u="none" baseline="0" dirty="0" err="1" smtClean="0">
                <a:solidFill>
                  <a:schemeClr val="tx1"/>
                </a:solidFill>
              </a:rPr>
              <a:t>are</a:t>
            </a:r>
            <a:r>
              <a:rPr lang="da-DK" sz="1200" u="none" baseline="0" dirty="0" smtClean="0">
                <a:solidFill>
                  <a:schemeClr val="tx1"/>
                </a:solidFill>
              </a:rPr>
              <a:t> still </a:t>
            </a:r>
            <a:r>
              <a:rPr lang="da-DK" sz="1200" u="none" baseline="0" dirty="0" err="1" smtClean="0">
                <a:solidFill>
                  <a:schemeClr val="tx1"/>
                </a:solidFill>
              </a:rPr>
              <a:t>working</a:t>
            </a:r>
            <a:r>
              <a:rPr lang="da-DK" sz="1200" u="none" baseline="0" dirty="0" smtClean="0">
                <a:solidFill>
                  <a:schemeClr val="tx1"/>
                </a:solidFill>
              </a:rPr>
              <a:t> </a:t>
            </a:r>
            <a:r>
              <a:rPr lang="da-DK" sz="1200" u="none" baseline="0" dirty="0" err="1" smtClean="0">
                <a:solidFill>
                  <a:schemeClr val="tx1"/>
                </a:solidFill>
              </a:rPr>
              <a:t>hard</a:t>
            </a:r>
            <a:r>
              <a:rPr lang="da-DK" sz="1200" u="none" baseline="0" dirty="0" smtClean="0">
                <a:solidFill>
                  <a:schemeClr val="tx1"/>
                </a:solidFill>
              </a:rPr>
              <a:t> on the </a:t>
            </a:r>
            <a:r>
              <a:rPr lang="da-DK" sz="1200" u="none" baseline="0" dirty="0" err="1" smtClean="0">
                <a:solidFill>
                  <a:schemeClr val="tx1"/>
                </a:solidFill>
              </a:rPr>
              <a:t>implementation</a:t>
            </a:r>
            <a:r>
              <a:rPr lang="da-DK" sz="1200" u="none" baseline="0" dirty="0" smtClean="0">
                <a:solidFill>
                  <a:schemeClr val="tx1"/>
                </a:solidFill>
              </a:rPr>
              <a:t> of all the </a:t>
            </a:r>
            <a:r>
              <a:rPr lang="da-DK" sz="1200" u="none" baseline="0" dirty="0" err="1" smtClean="0">
                <a:solidFill>
                  <a:schemeClr val="tx1"/>
                </a:solidFill>
              </a:rPr>
              <a:t>aspects</a:t>
            </a:r>
            <a:r>
              <a:rPr lang="da-DK" sz="1200" u="none" baseline="0" dirty="0" smtClean="0">
                <a:solidFill>
                  <a:schemeClr val="tx1"/>
                </a:solidFill>
              </a:rPr>
              <a:t> of the reform</a:t>
            </a:r>
          </a:p>
          <a:p>
            <a:pPr>
              <a:buFont typeface="Arial" pitchFamily="34" charset="0"/>
              <a:buChar char="•"/>
              <a:defRPr/>
            </a:pPr>
            <a:endParaRPr lang="da-DK" sz="1200" u="none" baseline="0" dirty="0" smtClean="0">
              <a:solidFill>
                <a:schemeClr val="tx1"/>
              </a:solidFill>
            </a:endParaRPr>
          </a:p>
          <a:p>
            <a:pPr>
              <a:buFont typeface="Arial" pitchFamily="34" charset="0"/>
              <a:buChar char="•"/>
              <a:defRPr/>
            </a:pPr>
            <a:r>
              <a:rPr lang="da-DK" sz="1200" u="none" baseline="0" dirty="0" smtClean="0">
                <a:solidFill>
                  <a:schemeClr val="tx1"/>
                </a:solidFill>
              </a:rPr>
              <a:t> The </a:t>
            </a:r>
            <a:r>
              <a:rPr lang="da-DK" sz="1200" u="none" baseline="0" dirty="0" err="1" smtClean="0">
                <a:solidFill>
                  <a:schemeClr val="tx1"/>
                </a:solidFill>
              </a:rPr>
              <a:t>horizon</a:t>
            </a:r>
            <a:r>
              <a:rPr lang="da-DK" sz="1200" u="none" baseline="0" dirty="0" smtClean="0">
                <a:solidFill>
                  <a:schemeClr val="tx1"/>
                </a:solidFill>
              </a:rPr>
              <a:t> of </a:t>
            </a:r>
            <a:r>
              <a:rPr lang="da-DK" sz="1200" u="none" baseline="0" dirty="0" err="1" smtClean="0">
                <a:solidFill>
                  <a:schemeClr val="tx1"/>
                </a:solidFill>
              </a:rPr>
              <a:t>implementation</a:t>
            </a:r>
            <a:r>
              <a:rPr lang="da-DK" sz="1200" u="none" baseline="0" dirty="0" smtClean="0">
                <a:solidFill>
                  <a:schemeClr val="tx1"/>
                </a:solidFill>
              </a:rPr>
              <a:t> of </a:t>
            </a:r>
            <a:r>
              <a:rPr lang="da-DK" sz="1200" u="none" baseline="0" dirty="0" err="1" smtClean="0">
                <a:solidFill>
                  <a:schemeClr val="tx1"/>
                </a:solidFill>
              </a:rPr>
              <a:t>this</a:t>
            </a:r>
            <a:r>
              <a:rPr lang="da-DK" sz="1200" u="none" baseline="0" dirty="0" smtClean="0">
                <a:solidFill>
                  <a:schemeClr val="tx1"/>
                </a:solidFill>
              </a:rPr>
              <a:t> kind of reform is </a:t>
            </a:r>
            <a:r>
              <a:rPr lang="da-DK" sz="1200" u="none" baseline="0" dirty="0" err="1" smtClean="0">
                <a:solidFill>
                  <a:schemeClr val="tx1"/>
                </a:solidFill>
              </a:rPr>
              <a:t>typically</a:t>
            </a:r>
            <a:r>
              <a:rPr lang="da-DK" sz="1200" u="none" baseline="0" dirty="0" smtClean="0">
                <a:solidFill>
                  <a:schemeClr val="tx1"/>
                </a:solidFill>
              </a:rPr>
              <a:t> 3-4 </a:t>
            </a:r>
            <a:r>
              <a:rPr lang="da-DK" sz="1200" u="none" baseline="0" dirty="0" err="1" smtClean="0">
                <a:solidFill>
                  <a:schemeClr val="tx1"/>
                </a:solidFill>
              </a:rPr>
              <a:t>years</a:t>
            </a:r>
            <a:r>
              <a:rPr lang="da-DK" sz="1200" u="none" baseline="0" dirty="0" smtClean="0">
                <a:solidFill>
                  <a:schemeClr val="tx1"/>
                </a:solidFill>
              </a:rPr>
              <a:t>, </a:t>
            </a:r>
            <a:r>
              <a:rPr lang="da-DK" sz="1200" u="none" baseline="0" dirty="0" err="1" smtClean="0">
                <a:solidFill>
                  <a:schemeClr val="tx1"/>
                </a:solidFill>
              </a:rPr>
              <a:t>before</a:t>
            </a:r>
            <a:r>
              <a:rPr lang="da-DK" sz="1200" u="none" baseline="0" dirty="0" smtClean="0">
                <a:solidFill>
                  <a:schemeClr val="tx1"/>
                </a:solidFill>
              </a:rPr>
              <a:t> all the </a:t>
            </a:r>
            <a:r>
              <a:rPr lang="da-DK" sz="1200" u="none" baseline="0" dirty="0" err="1" smtClean="0">
                <a:solidFill>
                  <a:schemeClr val="tx1"/>
                </a:solidFill>
              </a:rPr>
              <a:t>core</a:t>
            </a:r>
            <a:r>
              <a:rPr lang="da-DK" sz="1200" u="none" baseline="0" dirty="0" smtClean="0">
                <a:solidFill>
                  <a:schemeClr val="tx1"/>
                </a:solidFill>
              </a:rPr>
              <a:t> components </a:t>
            </a:r>
            <a:r>
              <a:rPr lang="da-DK" sz="1200" u="none" baseline="0" dirty="0" err="1" smtClean="0">
                <a:solidFill>
                  <a:schemeClr val="tx1"/>
                </a:solidFill>
              </a:rPr>
              <a:t>are</a:t>
            </a:r>
            <a:r>
              <a:rPr lang="da-DK" sz="1200" u="none" baseline="0" dirty="0" smtClean="0">
                <a:solidFill>
                  <a:schemeClr val="tx1"/>
                </a:solidFill>
              </a:rPr>
              <a:t> in </a:t>
            </a:r>
            <a:r>
              <a:rPr lang="da-DK" sz="1200" u="none" baseline="0" dirty="0" err="1" smtClean="0">
                <a:solidFill>
                  <a:schemeClr val="tx1"/>
                </a:solidFill>
              </a:rPr>
              <a:t>place</a:t>
            </a:r>
            <a:r>
              <a:rPr lang="da-DK" sz="1200" u="none" baseline="0" dirty="0" smtClean="0">
                <a:solidFill>
                  <a:schemeClr val="tx1"/>
                </a:solidFill>
              </a:rPr>
              <a:t> and </a:t>
            </a:r>
            <a:r>
              <a:rPr lang="da-DK" sz="1200" u="none" baseline="0" dirty="0" err="1" smtClean="0">
                <a:solidFill>
                  <a:schemeClr val="tx1"/>
                </a:solidFill>
              </a:rPr>
              <a:t>starting</a:t>
            </a:r>
            <a:r>
              <a:rPr lang="da-DK" sz="1200" u="none" baseline="0" dirty="0" smtClean="0">
                <a:solidFill>
                  <a:schemeClr val="tx1"/>
                </a:solidFill>
              </a:rPr>
              <a:t> to </a:t>
            </a:r>
            <a:r>
              <a:rPr lang="da-DK" sz="1200" u="none" baseline="0" dirty="0" err="1" smtClean="0">
                <a:solidFill>
                  <a:schemeClr val="tx1"/>
                </a:solidFill>
              </a:rPr>
              <a:t>work</a:t>
            </a:r>
            <a:r>
              <a:rPr lang="da-DK" sz="1200" u="none" baseline="0" dirty="0" smtClean="0">
                <a:solidFill>
                  <a:schemeClr val="tx1"/>
                </a:solidFill>
              </a:rPr>
              <a:t> as </a:t>
            </a:r>
            <a:r>
              <a:rPr lang="da-DK" sz="1200" u="none" baseline="0" dirty="0" err="1" smtClean="0">
                <a:solidFill>
                  <a:schemeClr val="tx1"/>
                </a:solidFill>
              </a:rPr>
              <a:t>intended</a:t>
            </a:r>
            <a:endParaRPr lang="da-DK" sz="1200" u="sng" dirty="0" smtClean="0">
              <a:solidFill>
                <a:schemeClr val="tx1"/>
              </a:solidFill>
            </a:endParaRPr>
          </a:p>
          <a:p>
            <a:pPr>
              <a:defRPr/>
            </a:pPr>
            <a:endParaRPr lang="da-DK" sz="1200" u="sng" dirty="0" smtClean="0">
              <a:solidFill>
                <a:schemeClr val="tx1"/>
              </a:solidFill>
            </a:endParaRPr>
          </a:p>
          <a:p>
            <a:pPr>
              <a:defRPr/>
            </a:pPr>
            <a:endParaRPr lang="da-DK" sz="1200" u="sng" dirty="0" smtClean="0">
              <a:solidFill>
                <a:schemeClr val="tx1"/>
              </a:solidFill>
            </a:endParaRPr>
          </a:p>
          <a:p>
            <a:pPr>
              <a:defRPr/>
            </a:pPr>
            <a:r>
              <a:rPr lang="da-DK" sz="1200" u="sng" dirty="0" smtClean="0">
                <a:solidFill>
                  <a:schemeClr val="tx1"/>
                </a:solidFill>
              </a:rPr>
              <a:t>The </a:t>
            </a:r>
            <a:r>
              <a:rPr lang="da-DK" sz="1200" u="sng" dirty="0" err="1" smtClean="0">
                <a:solidFill>
                  <a:schemeClr val="tx1"/>
                </a:solidFill>
              </a:rPr>
              <a:t>purpose</a:t>
            </a:r>
            <a:r>
              <a:rPr lang="da-DK" sz="1200" u="sng" dirty="0" smtClean="0">
                <a:solidFill>
                  <a:schemeClr val="tx1"/>
                </a:solidFill>
              </a:rPr>
              <a:t> of the reform is:</a:t>
            </a:r>
          </a:p>
          <a:p>
            <a:pPr eaLnBrk="1" hangingPunct="1">
              <a:buNone/>
              <a:defRPr/>
            </a:pPr>
            <a:endParaRPr lang="da-DK" sz="1050" b="1" kern="1200" dirty="0" smtClean="0">
              <a:solidFill>
                <a:schemeClr val="tx1"/>
              </a:solidFill>
              <a:latin typeface="+mn-lt"/>
              <a:ea typeface="Geneva" charset="0"/>
              <a:cs typeface="Geneva" charset="0"/>
            </a:endParaRPr>
          </a:p>
          <a:p>
            <a:pPr eaLnBrk="1" hangingPunct="1">
              <a:buClr>
                <a:srgbClr val="C00000"/>
              </a:buClr>
              <a:buFont typeface="Arial" pitchFamily="34" charset="0"/>
              <a:buChar char="•"/>
              <a:defRPr/>
            </a:pP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Improving</a:t>
            </a:r>
            <a:r>
              <a:rPr lang="da-DK" sz="1200" kern="1200" dirty="0" smtClean="0">
                <a:solidFill>
                  <a:schemeClr val="tx1"/>
                </a:solidFill>
                <a:latin typeface="+mn-lt"/>
                <a:ea typeface="Geneva" charset="0"/>
                <a:cs typeface="Geneva" charset="0"/>
              </a:rPr>
              <a:t> </a:t>
            </a:r>
            <a:r>
              <a:rPr lang="da-DK" sz="1200" b="1" kern="1200" dirty="0" err="1" smtClean="0">
                <a:solidFill>
                  <a:schemeClr val="tx1"/>
                </a:solidFill>
                <a:latin typeface="+mn-lt"/>
                <a:ea typeface="Geneva" charset="0"/>
                <a:cs typeface="Geneva" charset="0"/>
              </a:rPr>
              <a:t>quality</a:t>
            </a:r>
            <a:r>
              <a:rPr lang="da-DK" sz="1200" b="1" kern="1200" dirty="0" smtClean="0">
                <a:solidFill>
                  <a:schemeClr val="tx1"/>
                </a:solidFill>
                <a:latin typeface="+mn-lt"/>
                <a:ea typeface="Geneva" charset="0"/>
                <a:cs typeface="Geneva" charset="0"/>
              </a:rPr>
              <a:t> </a:t>
            </a:r>
            <a:r>
              <a:rPr lang="da-DK" sz="1200" b="0" kern="1200" dirty="0" err="1" smtClean="0">
                <a:solidFill>
                  <a:schemeClr val="tx1"/>
                </a:solidFill>
                <a:latin typeface="+mn-lt"/>
                <a:ea typeface="Geneva" charset="0"/>
                <a:cs typeface="Geneva" charset="0"/>
              </a:rPr>
              <a:t>control</a:t>
            </a:r>
            <a:r>
              <a:rPr lang="da-DK" sz="1200" b="0" kern="1200" dirty="0" smtClean="0">
                <a:solidFill>
                  <a:schemeClr val="tx1"/>
                </a:solidFill>
                <a:latin typeface="+mn-lt"/>
                <a:ea typeface="Geneva" charset="0"/>
                <a:cs typeface="Geneva" charset="0"/>
              </a:rPr>
              <a:t> </a:t>
            </a:r>
            <a:r>
              <a:rPr lang="da-DK" sz="1200" kern="1200" dirty="0" smtClean="0">
                <a:solidFill>
                  <a:schemeClr val="tx1"/>
                </a:solidFill>
                <a:latin typeface="+mn-lt"/>
                <a:ea typeface="Geneva" charset="0"/>
                <a:cs typeface="Geneva" charset="0"/>
              </a:rPr>
              <a:t>of social </a:t>
            </a:r>
            <a:r>
              <a:rPr lang="da-DK" sz="1200" kern="1200" dirty="0" err="1" smtClean="0">
                <a:solidFill>
                  <a:schemeClr val="tx1"/>
                </a:solidFill>
                <a:latin typeface="+mn-lt"/>
                <a:ea typeface="Geneva" charset="0"/>
                <a:cs typeface="Geneva" charset="0"/>
              </a:rPr>
              <a:t>facilities</a:t>
            </a:r>
            <a:r>
              <a:rPr lang="da-DK" sz="1200" kern="1200" dirty="0" smtClean="0">
                <a:solidFill>
                  <a:schemeClr val="tx1"/>
                </a:solidFill>
                <a:latin typeface="+mn-lt"/>
                <a:ea typeface="Geneva" charset="0"/>
                <a:cs typeface="Geneva" charset="0"/>
              </a:rPr>
              <a:t/>
            </a:r>
            <a:br>
              <a:rPr lang="da-DK" sz="1200" kern="1200" dirty="0" smtClean="0">
                <a:solidFill>
                  <a:schemeClr val="tx1"/>
                </a:solidFill>
                <a:latin typeface="+mn-lt"/>
                <a:ea typeface="Geneva" charset="0"/>
                <a:cs typeface="Geneva" charset="0"/>
              </a:rPr>
            </a:br>
            <a:endParaRPr lang="da-DK" sz="1200" kern="1200" dirty="0" smtClean="0">
              <a:solidFill>
                <a:schemeClr val="tx1"/>
              </a:solidFill>
              <a:latin typeface="+mn-lt"/>
              <a:ea typeface="Geneva" charset="0"/>
              <a:cs typeface="Geneva" charset="0"/>
            </a:endParaRPr>
          </a:p>
          <a:p>
            <a:pPr eaLnBrk="1" hangingPunct="1">
              <a:buClr>
                <a:srgbClr val="C00000"/>
              </a:buClr>
              <a:buFont typeface="Arial" pitchFamily="34" charset="0"/>
              <a:buChar char="•"/>
              <a:defRPr/>
            </a:pP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Securing</a:t>
            </a:r>
            <a:r>
              <a:rPr lang="da-DK" sz="1200" kern="1200" dirty="0" smtClean="0">
                <a:solidFill>
                  <a:schemeClr val="tx1"/>
                </a:solidFill>
                <a:latin typeface="+mn-lt"/>
                <a:ea typeface="Geneva" charset="0"/>
                <a:cs typeface="Geneva" charset="0"/>
              </a:rPr>
              <a:t> a more professional and independent social supervision </a:t>
            </a:r>
            <a:r>
              <a:rPr lang="da-DK" sz="1200" b="0" kern="1200" dirty="0" smtClean="0">
                <a:solidFill>
                  <a:schemeClr val="tx1"/>
                </a:solidFill>
                <a:latin typeface="+mn-lt"/>
                <a:ea typeface="Geneva" charset="0"/>
                <a:cs typeface="Geneva" charset="0"/>
              </a:rPr>
              <a:t>(the </a:t>
            </a:r>
            <a:r>
              <a:rPr lang="da-DK" sz="1200" b="0" kern="1200" dirty="0" err="1" smtClean="0">
                <a:solidFill>
                  <a:schemeClr val="tx1"/>
                </a:solidFill>
                <a:latin typeface="+mn-lt"/>
                <a:ea typeface="Geneva" charset="0"/>
                <a:cs typeface="Geneva" charset="0"/>
              </a:rPr>
              <a:t>creation</a:t>
            </a:r>
            <a:r>
              <a:rPr lang="da-DK" sz="1200" b="0" kern="1200" dirty="0" smtClean="0">
                <a:solidFill>
                  <a:schemeClr val="tx1"/>
                </a:solidFill>
                <a:latin typeface="+mn-lt"/>
                <a:ea typeface="Geneva" charset="0"/>
                <a:cs typeface="Geneva" charset="0"/>
              </a:rPr>
              <a:t> of </a:t>
            </a:r>
            <a:r>
              <a:rPr lang="da-DK" sz="1200" b="0" kern="1200" dirty="0" err="1" smtClean="0">
                <a:solidFill>
                  <a:schemeClr val="tx1"/>
                </a:solidFill>
                <a:latin typeface="+mn-lt"/>
                <a:ea typeface="Geneva" charset="0"/>
                <a:cs typeface="Geneva" charset="0"/>
              </a:rPr>
              <a:t>five</a:t>
            </a:r>
            <a:r>
              <a:rPr lang="da-DK" sz="1200" b="0" kern="1200" dirty="0" smtClean="0">
                <a:solidFill>
                  <a:schemeClr val="tx1"/>
                </a:solidFill>
                <a:latin typeface="+mn-lt"/>
                <a:ea typeface="Geneva" charset="0"/>
                <a:cs typeface="Geneva" charset="0"/>
              </a:rPr>
              <a:t> </a:t>
            </a:r>
            <a:r>
              <a:rPr lang="da-DK" b="0" dirty="0" smtClean="0"/>
              <a:t>social </a:t>
            </a:r>
            <a:r>
              <a:rPr lang="da-DK" b="0" dirty="0" err="1" smtClean="0"/>
              <a:t>supervisory</a:t>
            </a:r>
            <a:r>
              <a:rPr lang="da-DK" b="0" dirty="0" smtClean="0"/>
              <a:t> </a:t>
            </a:r>
            <a:r>
              <a:rPr lang="da-DK" b="0" dirty="0" err="1" smtClean="0"/>
              <a:t>authorities</a:t>
            </a:r>
            <a:r>
              <a:rPr lang="da-DK" b="0" dirty="0" smtClean="0"/>
              <a:t> – </a:t>
            </a:r>
            <a:r>
              <a:rPr lang="da-DK" b="0" dirty="0" err="1" smtClean="0"/>
              <a:t>earlier</a:t>
            </a:r>
            <a:r>
              <a:rPr lang="da-DK" b="0" baseline="0" dirty="0" smtClean="0"/>
              <a:t> </a:t>
            </a:r>
            <a:r>
              <a:rPr lang="da-DK" b="0" baseline="0" dirty="0" err="1" smtClean="0"/>
              <a:t>we</a:t>
            </a:r>
            <a:r>
              <a:rPr lang="da-DK" b="0" baseline="0" dirty="0" smtClean="0"/>
              <a:t> had more </a:t>
            </a:r>
            <a:r>
              <a:rPr lang="da-DK" b="0" baseline="0" dirty="0" err="1" smtClean="0"/>
              <a:t>than</a:t>
            </a:r>
            <a:r>
              <a:rPr lang="da-DK" b="0" baseline="0" dirty="0" smtClean="0"/>
              <a:t> a 100 </a:t>
            </a:r>
            <a:r>
              <a:rPr lang="da-DK" b="0" baseline="0" dirty="0" err="1" smtClean="0"/>
              <a:t>local</a:t>
            </a:r>
            <a:r>
              <a:rPr lang="da-DK" b="0" baseline="0" dirty="0" smtClean="0"/>
              <a:t> </a:t>
            </a:r>
            <a:r>
              <a:rPr lang="da-DK" b="0" baseline="0" dirty="0" err="1" smtClean="0"/>
              <a:t>authorities</a:t>
            </a:r>
            <a:r>
              <a:rPr lang="da-DK" b="0" baseline="0" dirty="0" smtClean="0"/>
              <a:t>)</a:t>
            </a:r>
            <a:r>
              <a:rPr lang="da-DK" sz="1200" kern="1200" dirty="0" smtClean="0">
                <a:solidFill>
                  <a:schemeClr val="tx1"/>
                </a:solidFill>
                <a:latin typeface="+mn-lt"/>
                <a:ea typeface="Geneva" charset="0"/>
                <a:cs typeface="Geneva" charset="0"/>
              </a:rPr>
              <a:t/>
            </a:r>
            <a:br>
              <a:rPr lang="da-DK" sz="1200" kern="1200" dirty="0" smtClean="0">
                <a:solidFill>
                  <a:schemeClr val="tx1"/>
                </a:solidFill>
                <a:latin typeface="+mn-lt"/>
                <a:ea typeface="Geneva" charset="0"/>
                <a:cs typeface="Geneva" charset="0"/>
              </a:rPr>
            </a:br>
            <a:endParaRPr lang="da-DK" sz="1200" kern="1200" dirty="0" smtClean="0">
              <a:solidFill>
                <a:schemeClr val="tx1"/>
              </a:solidFill>
              <a:latin typeface="+mn-lt"/>
              <a:ea typeface="Geneva" charset="0"/>
              <a:cs typeface="Geneva" charset="0"/>
            </a:endParaRPr>
          </a:p>
          <a:p>
            <a:pPr eaLnBrk="1" hangingPunct="1">
              <a:buClr>
                <a:srgbClr val="C00000"/>
              </a:buClr>
              <a:buFont typeface="Arial" pitchFamily="34" charset="0"/>
              <a:buChar char="•"/>
              <a:defRPr/>
            </a:pP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Systematic</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use</a:t>
            </a:r>
            <a:r>
              <a:rPr lang="da-DK" sz="1200" kern="1200" dirty="0" smtClean="0">
                <a:solidFill>
                  <a:schemeClr val="tx1"/>
                </a:solidFill>
                <a:latin typeface="+mn-lt"/>
                <a:ea typeface="Geneva" charset="0"/>
                <a:cs typeface="Geneva" charset="0"/>
              </a:rPr>
              <a:t> of </a:t>
            </a:r>
            <a:r>
              <a:rPr lang="da-DK" sz="1200" kern="1200" dirty="0" err="1" smtClean="0">
                <a:solidFill>
                  <a:schemeClr val="tx1"/>
                </a:solidFill>
                <a:latin typeface="+mn-lt"/>
                <a:ea typeface="Geneva" charset="0"/>
                <a:cs typeface="Geneva" charset="0"/>
              </a:rPr>
              <a:t>best</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knowledge</a:t>
            </a:r>
            <a:r>
              <a:rPr lang="da-DK" sz="1200" kern="1200" dirty="0" smtClean="0">
                <a:solidFill>
                  <a:schemeClr val="tx1"/>
                </a:solidFill>
                <a:latin typeface="+mn-lt"/>
                <a:ea typeface="Geneva" charset="0"/>
                <a:cs typeface="Geneva" charset="0"/>
              </a:rPr>
              <a:t> – as a base for supervision and </a:t>
            </a:r>
            <a:r>
              <a:rPr lang="da-DK" sz="1200" kern="1200" dirty="0" err="1" smtClean="0">
                <a:solidFill>
                  <a:schemeClr val="tx1"/>
                </a:solidFill>
                <a:latin typeface="+mn-lt"/>
                <a:ea typeface="Geneva" charset="0"/>
                <a:cs typeface="Geneva" charset="0"/>
              </a:rPr>
              <a:t>evaluation</a:t>
            </a:r>
            <a:r>
              <a:rPr lang="da-DK" sz="1200" kern="1200" dirty="0" smtClean="0">
                <a:solidFill>
                  <a:schemeClr val="tx1"/>
                </a:solidFill>
                <a:latin typeface="+mn-lt"/>
                <a:ea typeface="Geneva" charset="0"/>
                <a:cs typeface="Geneva" charset="0"/>
              </a:rPr>
              <a:t> of</a:t>
            </a:r>
            <a:r>
              <a:rPr lang="da-DK" sz="1200" kern="1200" baseline="0" dirty="0" smtClean="0">
                <a:solidFill>
                  <a:schemeClr val="tx1"/>
                </a:solidFill>
                <a:latin typeface="+mn-lt"/>
                <a:ea typeface="Geneva" charset="0"/>
                <a:cs typeface="Geneva" charset="0"/>
              </a:rPr>
              <a:t> the </a:t>
            </a:r>
            <a:r>
              <a:rPr lang="da-DK" sz="1200" kern="1200" baseline="0" dirty="0" err="1" smtClean="0">
                <a:solidFill>
                  <a:schemeClr val="tx1"/>
                </a:solidFill>
                <a:latin typeface="+mn-lt"/>
                <a:ea typeface="Geneva" charset="0"/>
                <a:cs typeface="Geneva" charset="0"/>
              </a:rPr>
              <a:t>facilities</a:t>
            </a:r>
            <a:r>
              <a:rPr lang="da-DK" sz="1200" kern="1200" dirty="0" smtClean="0">
                <a:solidFill>
                  <a:schemeClr val="tx1"/>
                </a:solidFill>
                <a:latin typeface="+mn-lt"/>
                <a:ea typeface="Geneva" charset="0"/>
                <a:cs typeface="Geneva" charset="0"/>
              </a:rPr>
              <a:t/>
            </a:r>
            <a:br>
              <a:rPr lang="da-DK" sz="1200" kern="1200" dirty="0" smtClean="0">
                <a:solidFill>
                  <a:schemeClr val="tx1"/>
                </a:solidFill>
                <a:latin typeface="+mn-lt"/>
                <a:ea typeface="Geneva" charset="0"/>
                <a:cs typeface="Geneva" charset="0"/>
              </a:rPr>
            </a:br>
            <a:endParaRPr lang="da-DK" sz="1200" kern="1200" dirty="0" smtClean="0">
              <a:solidFill>
                <a:schemeClr val="tx1"/>
              </a:solidFill>
              <a:latin typeface="+mn-lt"/>
              <a:ea typeface="Geneva" charset="0"/>
              <a:cs typeface="Geneva" charset="0"/>
            </a:endParaRPr>
          </a:p>
          <a:p>
            <a:pPr eaLnBrk="1" hangingPunct="1">
              <a:buClr>
                <a:srgbClr val="C00000"/>
              </a:buClr>
              <a:buFont typeface="Arial" pitchFamily="34" charset="0"/>
              <a:buChar char="•"/>
              <a:defRPr/>
            </a:pP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Strong</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focus</a:t>
            </a:r>
            <a:r>
              <a:rPr lang="da-DK" sz="1200" kern="1200" baseline="0" dirty="0" smtClean="0">
                <a:solidFill>
                  <a:schemeClr val="tx1"/>
                </a:solidFill>
                <a:latin typeface="+mn-lt"/>
                <a:ea typeface="Geneva" charset="0"/>
                <a:cs typeface="Geneva" charset="0"/>
              </a:rPr>
              <a:t> on </a:t>
            </a:r>
            <a:r>
              <a:rPr lang="da-DK" sz="1200" kern="1200" baseline="0" dirty="0" err="1" smtClean="0">
                <a:solidFill>
                  <a:schemeClr val="tx1"/>
                </a:solidFill>
                <a:latin typeface="+mn-lt"/>
                <a:ea typeface="Geneva" charset="0"/>
                <a:cs typeface="Geneva" charset="0"/>
              </a:rPr>
              <a:t>r</a:t>
            </a:r>
            <a:r>
              <a:rPr lang="da-DK" sz="1200" kern="1200" dirty="0" err="1" smtClean="0">
                <a:solidFill>
                  <a:schemeClr val="tx1"/>
                </a:solidFill>
                <a:latin typeface="+mn-lt"/>
                <a:ea typeface="Geneva" charset="0"/>
                <a:cs typeface="Geneva" charset="0"/>
              </a:rPr>
              <a:t>esults</a:t>
            </a:r>
            <a:r>
              <a:rPr lang="da-DK" sz="1200" kern="1200" dirty="0" smtClean="0">
                <a:solidFill>
                  <a:schemeClr val="tx1"/>
                </a:solidFill>
                <a:latin typeface="+mn-lt"/>
                <a:ea typeface="Geneva" charset="0"/>
                <a:cs typeface="Geneva" charset="0"/>
              </a:rPr>
              <a:t>/progression for the </a:t>
            </a:r>
            <a:r>
              <a:rPr lang="da-DK" sz="1200" kern="1200" dirty="0" err="1" smtClean="0">
                <a:solidFill>
                  <a:schemeClr val="tx1"/>
                </a:solidFill>
                <a:latin typeface="+mn-lt"/>
                <a:ea typeface="Geneva" charset="0"/>
                <a:cs typeface="Geneva" charset="0"/>
              </a:rPr>
              <a:t>citizens</a:t>
            </a:r>
            <a:r>
              <a:rPr lang="da-DK" sz="1200" kern="1200" dirty="0" smtClean="0">
                <a:solidFill>
                  <a:schemeClr val="tx1"/>
                </a:solidFill>
                <a:latin typeface="+mn-lt"/>
                <a:ea typeface="Geneva" charset="0"/>
                <a:cs typeface="Geneva" charset="0"/>
              </a:rPr>
              <a:t> (the </a:t>
            </a:r>
            <a:r>
              <a:rPr lang="da-DK" sz="1200" kern="1200" dirty="0" err="1" smtClean="0">
                <a:solidFill>
                  <a:schemeClr val="tx1"/>
                </a:solidFill>
                <a:latin typeface="+mn-lt"/>
                <a:ea typeface="Geneva" charset="0"/>
                <a:cs typeface="Geneva" charset="0"/>
              </a:rPr>
              <a:t>quality</a:t>
            </a:r>
            <a:r>
              <a:rPr lang="da-DK" sz="1200" kern="1200" dirty="0" smtClean="0">
                <a:solidFill>
                  <a:schemeClr val="tx1"/>
                </a:solidFill>
                <a:latin typeface="+mn-lt"/>
                <a:ea typeface="Geneva" charset="0"/>
                <a:cs typeface="Geneva" charset="0"/>
              </a:rPr>
              <a:t> model in</a:t>
            </a:r>
            <a:r>
              <a:rPr lang="da-DK" sz="1200" kern="1200" baseline="0" dirty="0" smtClean="0">
                <a:solidFill>
                  <a:schemeClr val="tx1"/>
                </a:solidFill>
                <a:latin typeface="+mn-lt"/>
                <a:ea typeface="Geneva" charset="0"/>
                <a:cs typeface="Geneva" charset="0"/>
              </a:rPr>
              <a:t> the reform </a:t>
            </a:r>
            <a:r>
              <a:rPr lang="da-DK" sz="1200" kern="1200" baseline="0" dirty="0" err="1" smtClean="0">
                <a:solidFill>
                  <a:schemeClr val="tx1"/>
                </a:solidFill>
                <a:latin typeface="+mn-lt"/>
                <a:ea typeface="Geneva" charset="0"/>
                <a:cs typeface="Geneva" charset="0"/>
              </a:rPr>
              <a:t>focuses</a:t>
            </a:r>
            <a:r>
              <a:rPr lang="da-DK" sz="1200" kern="1200" baseline="0" dirty="0" smtClean="0">
                <a:solidFill>
                  <a:schemeClr val="tx1"/>
                </a:solidFill>
                <a:latin typeface="+mn-lt"/>
                <a:ea typeface="Geneva" charset="0"/>
                <a:cs typeface="Geneva" charset="0"/>
              </a:rPr>
              <a:t> on </a:t>
            </a:r>
            <a:r>
              <a:rPr lang="da-DK" sz="1200" kern="1200" baseline="0" dirty="0" err="1" smtClean="0">
                <a:solidFill>
                  <a:schemeClr val="tx1"/>
                </a:solidFill>
                <a:latin typeface="+mn-lt"/>
                <a:ea typeface="Geneva" charset="0"/>
                <a:cs typeface="Geneva" charset="0"/>
              </a:rPr>
              <a:t>results</a:t>
            </a:r>
            <a:r>
              <a:rPr lang="da-DK" sz="1200" kern="1200" baseline="0" dirty="0" smtClean="0">
                <a:solidFill>
                  <a:schemeClr val="tx1"/>
                </a:solidFill>
                <a:latin typeface="+mn-lt"/>
                <a:ea typeface="Geneva" charset="0"/>
                <a:cs typeface="Geneva" charset="0"/>
              </a:rPr>
              <a:t>, </a:t>
            </a:r>
            <a:r>
              <a:rPr lang="da-DK" sz="1200" kern="1200" dirty="0" smtClean="0">
                <a:solidFill>
                  <a:schemeClr val="tx1"/>
                </a:solidFill>
                <a:latin typeface="+mn-lt"/>
                <a:ea typeface="Geneva" charset="0"/>
                <a:cs typeface="Geneva" charset="0"/>
              </a:rPr>
              <a:t>not proces and not </a:t>
            </a:r>
            <a:r>
              <a:rPr lang="da-DK" sz="1200" kern="1200" dirty="0" err="1" smtClean="0">
                <a:solidFill>
                  <a:schemeClr val="tx1"/>
                </a:solidFill>
                <a:latin typeface="+mn-lt"/>
                <a:ea typeface="Geneva" charset="0"/>
                <a:cs typeface="Geneva" charset="0"/>
              </a:rPr>
              <a:t>structure</a:t>
            </a:r>
            <a:r>
              <a:rPr lang="da-DK" sz="1200" kern="1200" dirty="0" smtClean="0">
                <a:solidFill>
                  <a:schemeClr val="tx1"/>
                </a:solidFill>
                <a:latin typeface="+mn-lt"/>
                <a:ea typeface="Geneva" charset="0"/>
                <a:cs typeface="Geneva" charset="0"/>
              </a:rPr>
              <a:t>)</a:t>
            </a:r>
            <a:br>
              <a:rPr lang="da-DK" sz="1200" kern="1200" dirty="0" smtClean="0">
                <a:solidFill>
                  <a:schemeClr val="tx1"/>
                </a:solidFill>
                <a:latin typeface="+mn-lt"/>
                <a:ea typeface="Geneva" charset="0"/>
                <a:cs typeface="Geneva" charset="0"/>
              </a:rPr>
            </a:br>
            <a:endParaRPr lang="da-DK" sz="1200" kern="1200" dirty="0" smtClean="0">
              <a:solidFill>
                <a:schemeClr val="tx1"/>
              </a:solidFill>
              <a:latin typeface="+mn-lt"/>
              <a:ea typeface="Geneva" charset="0"/>
              <a:cs typeface="Geneva" charset="0"/>
            </a:endParaRPr>
          </a:p>
          <a:p>
            <a:pPr eaLnBrk="1" hangingPunct="1">
              <a:buClr>
                <a:srgbClr val="C00000"/>
              </a:buClr>
              <a:buFont typeface="Arial" pitchFamily="34" charset="0"/>
              <a:buChar char="•"/>
              <a:defRPr/>
            </a:pP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Matching</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target</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groups</a:t>
            </a:r>
            <a:r>
              <a:rPr lang="da-DK" sz="1200" kern="1200" dirty="0" smtClean="0">
                <a:solidFill>
                  <a:schemeClr val="tx1"/>
                </a:solidFill>
                <a:latin typeface="+mn-lt"/>
                <a:ea typeface="Geneva" charset="0"/>
                <a:cs typeface="Geneva" charset="0"/>
              </a:rPr>
              <a:t> and </a:t>
            </a:r>
            <a:r>
              <a:rPr lang="da-DK" sz="1200" kern="1200" dirty="0" err="1" smtClean="0">
                <a:solidFill>
                  <a:schemeClr val="tx1"/>
                </a:solidFill>
                <a:latin typeface="+mn-lt"/>
                <a:ea typeface="Geneva" charset="0"/>
                <a:cs typeface="Geneva" charset="0"/>
              </a:rPr>
              <a:t>methods</a:t>
            </a:r>
            <a:r>
              <a:rPr lang="da-DK" sz="1200" kern="1200" dirty="0" smtClean="0">
                <a:solidFill>
                  <a:schemeClr val="tx1"/>
                </a:solidFill>
                <a:latin typeface="+mn-lt"/>
                <a:ea typeface="Geneva" charset="0"/>
                <a:cs typeface="Geneva" charset="0"/>
              </a:rPr>
              <a:t> is </a:t>
            </a:r>
            <a:r>
              <a:rPr lang="da-DK" sz="1200" kern="1200" dirty="0" err="1" smtClean="0">
                <a:solidFill>
                  <a:schemeClr val="tx1"/>
                </a:solidFill>
                <a:latin typeface="+mn-lt"/>
                <a:ea typeface="Geneva" charset="0"/>
                <a:cs typeface="Geneva" charset="0"/>
              </a:rPr>
              <a:t>essential</a:t>
            </a:r>
            <a:r>
              <a:rPr lang="da-DK" sz="1200" kern="1200" dirty="0" smtClean="0">
                <a:solidFill>
                  <a:schemeClr val="tx1"/>
                </a:solidFill>
                <a:latin typeface="+mn-lt"/>
                <a:ea typeface="Geneva" charset="0"/>
                <a:cs typeface="Geneva" charset="0"/>
              </a:rPr>
              <a:t> – if </a:t>
            </a:r>
            <a:r>
              <a:rPr lang="da-DK" sz="1200" kern="1200" dirty="0" err="1" smtClean="0">
                <a:solidFill>
                  <a:schemeClr val="tx1"/>
                </a:solidFill>
                <a:latin typeface="+mn-lt"/>
                <a:ea typeface="Geneva" charset="0"/>
                <a:cs typeface="Geneva" charset="0"/>
              </a:rPr>
              <a:t>you</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want</a:t>
            </a:r>
            <a:r>
              <a:rPr lang="da-DK" sz="1200" kern="1200" dirty="0" smtClean="0">
                <a:solidFill>
                  <a:schemeClr val="tx1"/>
                </a:solidFill>
                <a:latin typeface="+mn-lt"/>
                <a:ea typeface="Geneva" charset="0"/>
                <a:cs typeface="Geneva" charset="0"/>
              </a:rPr>
              <a:t> to </a:t>
            </a:r>
            <a:r>
              <a:rPr lang="da-DK" sz="1200" kern="1200" dirty="0" err="1" smtClean="0">
                <a:solidFill>
                  <a:schemeClr val="tx1"/>
                </a:solidFill>
                <a:latin typeface="+mn-lt"/>
                <a:ea typeface="Geneva" charset="0"/>
                <a:cs typeface="Geneva" charset="0"/>
              </a:rPr>
              <a:t>achieve</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results</a:t>
            </a:r>
            <a:r>
              <a:rPr lang="da-DK" sz="1200" kern="1200" dirty="0" smtClean="0">
                <a:solidFill>
                  <a:schemeClr val="tx1"/>
                </a:solidFill>
                <a:latin typeface="+mn-lt"/>
                <a:ea typeface="Geneva" charset="0"/>
                <a:cs typeface="Geneva" charset="0"/>
              </a:rPr>
              <a:t>!</a:t>
            </a:r>
            <a:br>
              <a:rPr lang="da-DK" sz="1200" kern="1200" dirty="0" smtClean="0">
                <a:solidFill>
                  <a:schemeClr val="tx1"/>
                </a:solidFill>
                <a:latin typeface="+mn-lt"/>
                <a:ea typeface="Geneva" charset="0"/>
                <a:cs typeface="Geneva" charset="0"/>
              </a:rPr>
            </a:br>
            <a:endParaRPr lang="da-DK" sz="1200" kern="1200" dirty="0" smtClean="0">
              <a:solidFill>
                <a:schemeClr val="tx1"/>
              </a:solidFill>
              <a:latin typeface="+mn-lt"/>
              <a:ea typeface="Geneva" charset="0"/>
              <a:cs typeface="Geneva" charset="0"/>
            </a:endParaRPr>
          </a:p>
          <a:p>
            <a:pPr eaLnBrk="1" hangingPunct="1">
              <a:buClr>
                <a:srgbClr val="C00000"/>
              </a:buClr>
              <a:buFont typeface="Arial" pitchFamily="34" charset="0"/>
              <a:buChar char="•"/>
              <a:defRPr/>
            </a:pP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Greater</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transparency</a:t>
            </a:r>
            <a:r>
              <a:rPr lang="da-DK" sz="1200" kern="1200" dirty="0" smtClean="0">
                <a:solidFill>
                  <a:schemeClr val="tx1"/>
                </a:solidFill>
                <a:latin typeface="+mn-lt"/>
                <a:ea typeface="Geneva" charset="0"/>
                <a:cs typeface="Geneva" charset="0"/>
              </a:rPr>
              <a:t> in </a:t>
            </a:r>
            <a:r>
              <a:rPr lang="da-DK" sz="1200" kern="1200" dirty="0" err="1" smtClean="0">
                <a:solidFill>
                  <a:schemeClr val="tx1"/>
                </a:solidFill>
                <a:latin typeface="+mn-lt"/>
                <a:ea typeface="Geneva" charset="0"/>
                <a:cs typeface="Geneva" charset="0"/>
              </a:rPr>
              <a:t>financial</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issues</a:t>
            </a:r>
            <a:r>
              <a:rPr lang="da-DK" sz="1200" kern="1200" dirty="0" smtClean="0">
                <a:solidFill>
                  <a:schemeClr val="tx1"/>
                </a:solidFill>
                <a:latin typeface="+mn-lt"/>
                <a:ea typeface="Geneva" charset="0"/>
                <a:cs typeface="Geneva" charset="0"/>
              </a:rPr>
              <a:t> – and </a:t>
            </a:r>
            <a:r>
              <a:rPr lang="da-DK" sz="1200" kern="1200" dirty="0" err="1" smtClean="0">
                <a:solidFill>
                  <a:schemeClr val="tx1"/>
                </a:solidFill>
                <a:latin typeface="+mn-lt"/>
                <a:ea typeface="Geneva" charset="0"/>
                <a:cs typeface="Geneva" charset="0"/>
              </a:rPr>
              <a:t>effective</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use</a:t>
            </a:r>
            <a:r>
              <a:rPr lang="da-DK" sz="1200" kern="1200" dirty="0" smtClean="0">
                <a:solidFill>
                  <a:schemeClr val="tx1"/>
                </a:solidFill>
                <a:latin typeface="+mn-lt"/>
                <a:ea typeface="Geneva" charset="0"/>
                <a:cs typeface="Geneva" charset="0"/>
              </a:rPr>
              <a:t> of public </a:t>
            </a:r>
            <a:r>
              <a:rPr lang="da-DK" sz="1200" kern="1200" dirty="0" err="1" smtClean="0">
                <a:solidFill>
                  <a:schemeClr val="tx1"/>
                </a:solidFill>
                <a:latin typeface="+mn-lt"/>
                <a:ea typeface="Geneva" charset="0"/>
                <a:cs typeface="Geneva" charset="0"/>
              </a:rPr>
              <a:t>funding</a:t>
            </a:r>
            <a:endParaRPr lang="da-DK" sz="1200" kern="1200" dirty="0" smtClean="0">
              <a:solidFill>
                <a:schemeClr val="tx1"/>
              </a:solidFill>
              <a:latin typeface="+mn-lt"/>
              <a:ea typeface="Geneva" charset="0"/>
              <a:cs typeface="Geneva" charset="0"/>
            </a:endParaRPr>
          </a:p>
          <a:p>
            <a:pPr eaLnBrk="1" hangingPunct="1">
              <a:buClr>
                <a:srgbClr val="C00000"/>
              </a:buClr>
              <a:buFont typeface="Arial" pitchFamily="34" charset="0"/>
              <a:buChar char="•"/>
              <a:defRPr/>
            </a:pPr>
            <a:endParaRPr lang="da-DK" sz="1200" kern="1200" dirty="0" smtClean="0">
              <a:solidFill>
                <a:schemeClr val="tx1"/>
              </a:solidFill>
              <a:latin typeface="+mn-lt"/>
              <a:ea typeface="Geneva" charset="0"/>
              <a:cs typeface="Geneva" charset="0"/>
            </a:endParaRPr>
          </a:p>
          <a:p>
            <a:pPr eaLnBrk="1" hangingPunct="1">
              <a:buClr>
                <a:srgbClr val="C00000"/>
              </a:buClr>
              <a:buFont typeface="Arial" pitchFamily="34" charset="0"/>
              <a:buChar char="•"/>
              <a:defRPr/>
            </a:pPr>
            <a:r>
              <a:rPr lang="da-DK" sz="1200" kern="1200" dirty="0" smtClean="0">
                <a:solidFill>
                  <a:schemeClr val="tx1"/>
                </a:solidFill>
                <a:latin typeface="+mn-lt"/>
                <a:ea typeface="Geneva" charset="0"/>
                <a:cs typeface="Geneva" charset="0"/>
              </a:rPr>
              <a:t> Re-</a:t>
            </a:r>
            <a:r>
              <a:rPr lang="da-DK" sz="1200" kern="1200" dirty="0" err="1" smtClean="0">
                <a:solidFill>
                  <a:schemeClr val="tx1"/>
                </a:solidFill>
                <a:latin typeface="+mn-lt"/>
                <a:ea typeface="Geneva" charset="0"/>
                <a:cs typeface="Geneva" charset="0"/>
              </a:rPr>
              <a:t>approving</a:t>
            </a:r>
            <a:r>
              <a:rPr lang="da-DK" sz="1200" kern="1200" dirty="0" smtClean="0">
                <a:solidFill>
                  <a:schemeClr val="tx1"/>
                </a:solidFill>
                <a:latin typeface="+mn-lt"/>
                <a:ea typeface="Geneva" charset="0"/>
                <a:cs typeface="Geneva" charset="0"/>
              </a:rPr>
              <a:t> all social </a:t>
            </a:r>
            <a:r>
              <a:rPr lang="da-DK" sz="1200" kern="1200" dirty="0" err="1" smtClean="0">
                <a:solidFill>
                  <a:schemeClr val="tx1"/>
                </a:solidFill>
                <a:latin typeface="+mn-lt"/>
                <a:ea typeface="Geneva" charset="0"/>
                <a:cs typeface="Geneva" charset="0"/>
              </a:rPr>
              <a:t>facilities</a:t>
            </a:r>
            <a:r>
              <a:rPr lang="da-DK" sz="1200" kern="1200" dirty="0" smtClean="0">
                <a:solidFill>
                  <a:schemeClr val="tx1"/>
                </a:solidFill>
                <a:latin typeface="+mn-lt"/>
                <a:ea typeface="Geneva" charset="0"/>
                <a:cs typeface="Geneva" charset="0"/>
              </a:rPr>
              <a:t> in DK in 2014-2015</a:t>
            </a:r>
          </a:p>
          <a:p>
            <a:pPr eaLnBrk="1" hangingPunct="1">
              <a:buClr>
                <a:srgbClr val="C00000"/>
              </a:buClr>
              <a:buFont typeface="Arial" pitchFamily="34" charset="0"/>
              <a:buChar char="•"/>
              <a:defRPr/>
            </a:pPr>
            <a:endParaRPr lang="da-DK" sz="1200" kern="1200" dirty="0" smtClean="0">
              <a:solidFill>
                <a:schemeClr val="tx1"/>
              </a:solidFill>
              <a:latin typeface="+mn-lt"/>
              <a:ea typeface="Geneva" charset="0"/>
              <a:cs typeface="Geneva" charset="0"/>
            </a:endParaRPr>
          </a:p>
          <a:p>
            <a:pPr marL="0" marR="0" indent="0" algn="l" defTabSz="457200" rtl="0" eaLnBrk="1" fontAlgn="base" latinLnBrk="0" hangingPunct="1">
              <a:lnSpc>
                <a:spcPct val="100000"/>
              </a:lnSpc>
              <a:spcBef>
                <a:spcPct val="30000"/>
              </a:spcBef>
              <a:spcAft>
                <a:spcPct val="0"/>
              </a:spcAft>
              <a:buClr>
                <a:srgbClr val="C00000"/>
              </a:buClr>
              <a:buSzTx/>
              <a:buFont typeface="Arial" pitchFamily="34" charset="0"/>
              <a:buChar char="•"/>
              <a:tabLst/>
              <a:defRPr/>
            </a:pPr>
            <a:r>
              <a:rPr lang="da-DK" sz="1200" kern="1200" dirty="0" smtClean="0">
                <a:solidFill>
                  <a:schemeClr val="tx1"/>
                </a:solidFill>
                <a:latin typeface="+mn-lt"/>
                <a:ea typeface="Geneva" charset="0"/>
                <a:cs typeface="Geneva" charset="0"/>
              </a:rPr>
              <a:t>AND </a:t>
            </a:r>
            <a:r>
              <a:rPr lang="da-DK" sz="1200" kern="1200" dirty="0" err="1" smtClean="0">
                <a:solidFill>
                  <a:schemeClr val="tx1"/>
                </a:solidFill>
                <a:latin typeface="+mn-lt"/>
                <a:ea typeface="Geneva" charset="0"/>
                <a:cs typeface="Geneva" charset="0"/>
              </a:rPr>
              <a:t>Tranparancy</a:t>
            </a:r>
            <a:r>
              <a:rPr lang="da-DK" sz="1200" kern="1200" dirty="0" smtClean="0">
                <a:solidFill>
                  <a:schemeClr val="tx1"/>
                </a:solidFill>
                <a:latin typeface="+mn-lt"/>
                <a:ea typeface="Geneva" charset="0"/>
                <a:cs typeface="Geneva" charset="0"/>
              </a:rPr>
              <a:t>/</a:t>
            </a:r>
            <a:r>
              <a:rPr lang="da-DK" sz="1200" kern="1200" dirty="0" err="1" smtClean="0">
                <a:solidFill>
                  <a:schemeClr val="tx1"/>
                </a:solidFill>
                <a:latin typeface="+mn-lt"/>
                <a:ea typeface="Geneva" charset="0"/>
                <a:cs typeface="Geneva" charset="0"/>
              </a:rPr>
              <a:t>openness</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about</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malfunctioning</a:t>
            </a:r>
            <a:r>
              <a:rPr lang="da-DK" sz="1200" kern="1200" dirty="0" smtClean="0">
                <a:solidFill>
                  <a:schemeClr val="tx1"/>
                </a:solidFill>
                <a:latin typeface="+mn-lt"/>
                <a:ea typeface="Geneva" charset="0"/>
                <a:cs typeface="Geneva" charset="0"/>
              </a:rPr>
              <a:t> </a:t>
            </a:r>
            <a:r>
              <a:rPr lang="da-DK" sz="1200" kern="1200" dirty="0" err="1" smtClean="0">
                <a:solidFill>
                  <a:schemeClr val="tx1"/>
                </a:solidFill>
                <a:latin typeface="+mn-lt"/>
                <a:ea typeface="Geneva" charset="0"/>
                <a:cs typeface="Geneva" charset="0"/>
              </a:rPr>
              <a:t>practice</a:t>
            </a:r>
            <a:r>
              <a:rPr lang="da-DK" sz="1200" kern="1200" dirty="0" smtClean="0">
                <a:solidFill>
                  <a:schemeClr val="tx1"/>
                </a:solidFill>
                <a:latin typeface="+mn-lt"/>
                <a:ea typeface="Geneva" charset="0"/>
                <a:cs typeface="Geneva" charset="0"/>
              </a:rPr>
              <a:t>  </a:t>
            </a:r>
          </a:p>
        </p:txBody>
      </p:sp>
      <p:sp>
        <p:nvSpPr>
          <p:cNvPr id="4" name="Pladsholder til diasnummer 3"/>
          <p:cNvSpPr>
            <a:spLocks noGrp="1"/>
          </p:cNvSpPr>
          <p:nvPr>
            <p:ph type="sldNum" sz="quarter" idx="10"/>
          </p:nvPr>
        </p:nvSpPr>
        <p:spPr/>
        <p:txBody>
          <a:bodyPr/>
          <a:lstStyle/>
          <a:p>
            <a:pPr>
              <a:defRPr/>
            </a:pPr>
            <a:fld id="{4750C65E-9AAC-4E64-9A82-788EF0BD45BC}" type="slidenum">
              <a:rPr lang="da-DK" smtClean="0"/>
              <a:pPr>
                <a:defRPr/>
              </a:pPr>
              <a:t>2</a:t>
            </a:fld>
            <a:endParaRPr lang="da-DK"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smtClean="0"/>
              <a:t>Slidetekst sat ind her, så du kan se noterne på selve computeren.</a:t>
            </a:r>
          </a:p>
          <a:p>
            <a:endParaRPr lang="da-DK" b="1" baseline="0" dirty="0" smtClean="0"/>
          </a:p>
          <a:p>
            <a:pPr eaLnBrk="1" hangingPunct="1">
              <a:buClr>
                <a:srgbClr val="C00000"/>
              </a:buClr>
              <a:buFont typeface="Wingdings" pitchFamily="2" charset="2"/>
              <a:buChar char="Ø"/>
              <a:defRPr/>
            </a:pPr>
            <a:r>
              <a:rPr lang="da-DK" dirty="0" smtClean="0"/>
              <a:t>The social supervision is </a:t>
            </a:r>
            <a:r>
              <a:rPr lang="da-DK" dirty="0" err="1" smtClean="0"/>
              <a:t>handled</a:t>
            </a:r>
            <a:r>
              <a:rPr lang="da-DK" dirty="0" smtClean="0"/>
              <a:t> by</a:t>
            </a:r>
            <a:br>
              <a:rPr lang="da-DK" dirty="0" smtClean="0"/>
            </a:br>
            <a:r>
              <a:rPr lang="da-DK" dirty="0" smtClean="0"/>
              <a:t> 5 </a:t>
            </a:r>
            <a:r>
              <a:rPr lang="da-DK" dirty="0" err="1" smtClean="0"/>
              <a:t>selected</a:t>
            </a:r>
            <a:r>
              <a:rPr lang="da-DK" dirty="0" smtClean="0"/>
              <a:t> </a:t>
            </a:r>
            <a:r>
              <a:rPr lang="da-DK" dirty="0" err="1" smtClean="0"/>
              <a:t>municipalities</a:t>
            </a:r>
            <a:r>
              <a:rPr lang="da-DK" dirty="0" smtClean="0"/>
              <a:t> - </a:t>
            </a:r>
            <a:r>
              <a:rPr lang="da-DK" dirty="0" err="1" smtClean="0"/>
              <a:t>one</a:t>
            </a:r>
            <a:r>
              <a:rPr lang="da-DK" dirty="0" smtClean="0"/>
              <a:t> in </a:t>
            </a:r>
            <a:r>
              <a:rPr lang="da-DK" dirty="0" err="1" smtClean="0"/>
              <a:t>each</a:t>
            </a:r>
            <a:r>
              <a:rPr lang="da-DK" dirty="0" smtClean="0"/>
              <a:t/>
            </a:r>
            <a:br>
              <a:rPr lang="da-DK" dirty="0" smtClean="0"/>
            </a:br>
            <a:r>
              <a:rPr lang="da-DK" dirty="0" smtClean="0"/>
              <a:t> region of Denmark (from 98 to 5).</a:t>
            </a:r>
            <a:br>
              <a:rPr lang="da-DK" dirty="0" smtClean="0"/>
            </a:br>
            <a:endParaRPr lang="da-DK" dirty="0" smtClean="0"/>
          </a:p>
          <a:p>
            <a:pPr eaLnBrk="1" hangingPunct="1">
              <a:buClr>
                <a:srgbClr val="C00000"/>
              </a:buClr>
              <a:buFont typeface="Wingdings" pitchFamily="2" charset="2"/>
              <a:buChar char="Ø"/>
              <a:defRPr/>
            </a:pPr>
            <a:r>
              <a:rPr lang="da-DK" dirty="0" smtClean="0"/>
              <a:t>The 5 </a:t>
            </a:r>
            <a:r>
              <a:rPr lang="da-DK" dirty="0" err="1" smtClean="0"/>
              <a:t>municipal</a:t>
            </a:r>
            <a:r>
              <a:rPr lang="da-DK" dirty="0" smtClean="0"/>
              <a:t> </a:t>
            </a:r>
            <a:r>
              <a:rPr lang="da-DK" dirty="0" err="1" smtClean="0"/>
              <a:t>councils</a:t>
            </a:r>
            <a:r>
              <a:rPr lang="da-DK" dirty="0" smtClean="0"/>
              <a:t> </a:t>
            </a:r>
            <a:r>
              <a:rPr lang="da-DK" dirty="0" err="1" smtClean="0"/>
              <a:t>are</a:t>
            </a:r>
            <a:r>
              <a:rPr lang="da-DK" dirty="0" smtClean="0"/>
              <a:t> referred</a:t>
            </a:r>
            <a:br>
              <a:rPr lang="da-DK" dirty="0" smtClean="0"/>
            </a:br>
            <a:r>
              <a:rPr lang="da-DK" dirty="0" smtClean="0"/>
              <a:t>to as </a:t>
            </a:r>
            <a:r>
              <a:rPr lang="da-DK" b="1" dirty="0" smtClean="0"/>
              <a:t>social </a:t>
            </a:r>
            <a:r>
              <a:rPr lang="da-DK" b="1" dirty="0" err="1" smtClean="0"/>
              <a:t>supervisory</a:t>
            </a:r>
            <a:r>
              <a:rPr lang="da-DK" b="1" dirty="0" smtClean="0"/>
              <a:t> </a:t>
            </a:r>
            <a:r>
              <a:rPr lang="da-DK" b="1" dirty="0" err="1" smtClean="0"/>
              <a:t>authorities</a:t>
            </a:r>
            <a:r>
              <a:rPr lang="da-DK" dirty="0" smtClean="0"/>
              <a:t>.</a:t>
            </a:r>
            <a:br>
              <a:rPr lang="da-DK" dirty="0" smtClean="0"/>
            </a:br>
            <a:endParaRPr lang="da-DK" dirty="0" smtClean="0"/>
          </a:p>
          <a:p>
            <a:pPr eaLnBrk="1" hangingPunct="1">
              <a:buClr>
                <a:srgbClr val="C00000"/>
              </a:buClr>
              <a:buFont typeface="Wingdings" pitchFamily="2" charset="2"/>
              <a:buChar char="Ø"/>
              <a:defRPr/>
            </a:pPr>
            <a:r>
              <a:rPr lang="en-US" dirty="0" smtClean="0"/>
              <a:t>Ministry of Social Affairs - active in implementation at local authority level.</a:t>
            </a:r>
          </a:p>
          <a:p>
            <a:pPr eaLnBrk="1" hangingPunct="1">
              <a:buClr>
                <a:srgbClr val="C00000"/>
              </a:buClr>
              <a:buFont typeface="Wingdings" pitchFamily="2" charset="2"/>
              <a:buChar char="Ø"/>
              <a:defRPr/>
            </a:pPr>
            <a:endParaRPr lang="da-DK" dirty="0" smtClean="0"/>
          </a:p>
          <a:p>
            <a:pPr eaLnBrk="1" hangingPunct="1">
              <a:buClr>
                <a:srgbClr val="C00000"/>
              </a:buClr>
              <a:buFont typeface="Wingdings" pitchFamily="2" charset="2"/>
              <a:buChar char="Ø"/>
              <a:defRPr/>
            </a:pPr>
            <a:r>
              <a:rPr lang="da-DK" dirty="0" smtClean="0"/>
              <a:t>The </a:t>
            </a:r>
            <a:r>
              <a:rPr lang="da-DK" dirty="0" err="1" smtClean="0"/>
              <a:t>Governmental</a:t>
            </a:r>
            <a:r>
              <a:rPr lang="da-DK" dirty="0" smtClean="0"/>
              <a:t> Audit of the 5 social </a:t>
            </a:r>
            <a:r>
              <a:rPr lang="da-DK" dirty="0" err="1" smtClean="0"/>
              <a:t>supervisory</a:t>
            </a:r>
            <a:r>
              <a:rPr lang="da-DK" dirty="0" smtClean="0"/>
              <a:t> </a:t>
            </a:r>
            <a:r>
              <a:rPr lang="da-DK" dirty="0" err="1" smtClean="0"/>
              <a:t>authorities</a:t>
            </a:r>
            <a:r>
              <a:rPr lang="da-DK" dirty="0" smtClean="0"/>
              <a:t> is </a:t>
            </a:r>
            <a:r>
              <a:rPr lang="da-DK" dirty="0" err="1" smtClean="0"/>
              <a:t>conducted</a:t>
            </a:r>
            <a:r>
              <a:rPr lang="da-DK" dirty="0" smtClean="0"/>
              <a:t/>
            </a:r>
            <a:br>
              <a:rPr lang="da-DK" dirty="0" smtClean="0"/>
            </a:br>
            <a:r>
              <a:rPr lang="da-DK" dirty="0" smtClean="0"/>
              <a:t>by The National Board of Social Services.</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pPr>
              <a:defRPr/>
            </a:pPr>
            <a:fld id="{4750C65E-9AAC-4E64-9A82-788EF0BD45BC}" type="slidenum">
              <a:rPr lang="da-DK" smtClean="0"/>
              <a:pPr>
                <a:defRPr/>
              </a:pPr>
              <a:t>3</a:t>
            </a:fld>
            <a:endParaRPr lang="da-DK" dirty="0"/>
          </a:p>
        </p:txBody>
      </p:sp>
    </p:spTree>
    <p:extLst>
      <p:ext uri="{BB962C8B-B14F-4D97-AF65-F5344CB8AC3E}">
        <p14:creationId xmlns:p14="http://schemas.microsoft.com/office/powerpoint/2010/main" val="392757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b="0" noProof="0" dirty="0" smtClean="0"/>
              <a:t>Social Services Gateway is a</a:t>
            </a:r>
            <a:r>
              <a:rPr lang="en-US" b="0" baseline="0" noProof="0" dirty="0" smtClean="0"/>
              <a:t> public </a:t>
            </a:r>
            <a:r>
              <a:rPr lang="en-US" sz="1200" b="0" i="0" kern="1200" noProof="0" dirty="0" smtClean="0">
                <a:solidFill>
                  <a:schemeClr val="tx1"/>
                </a:solidFill>
                <a:effectLst/>
                <a:latin typeface="+mn-lt"/>
                <a:ea typeface="Geneva" charset="0"/>
                <a:cs typeface="Geneva" charset="0"/>
              </a:rPr>
              <a:t>search-engine</a:t>
            </a:r>
            <a:r>
              <a:rPr lang="en-US" sz="1200" b="0" i="0" kern="1200" baseline="0" noProof="0" dirty="0" smtClean="0">
                <a:solidFill>
                  <a:schemeClr val="tx1"/>
                </a:solidFill>
                <a:effectLst/>
                <a:latin typeface="+mn-lt"/>
                <a:ea typeface="Geneva" charset="0"/>
                <a:cs typeface="Geneva" charset="0"/>
              </a:rPr>
              <a:t> where all facilities and foster homes are published. The search-engine is intended to improve the municipals opportunities to create the right match between facility and citizen. At the same time it serves to create openness and overview too all citizens about existing facilities.</a:t>
            </a:r>
          </a:p>
          <a:p>
            <a:endParaRPr lang="en-US" sz="1200" b="0" i="0" kern="1200" baseline="0" noProof="0" dirty="0" smtClean="0">
              <a:solidFill>
                <a:schemeClr val="tx1"/>
              </a:solidFill>
              <a:effectLst/>
              <a:latin typeface="+mn-lt"/>
              <a:ea typeface="Geneva" charset="0"/>
              <a:cs typeface="Geneva" charset="0"/>
            </a:endParaRPr>
          </a:p>
          <a:p>
            <a:r>
              <a:rPr lang="en-US" sz="1200" b="0" i="0" kern="1200" baseline="0" noProof="0" dirty="0" smtClean="0">
                <a:solidFill>
                  <a:schemeClr val="tx1"/>
                </a:solidFill>
                <a:effectLst/>
                <a:latin typeface="+mn-lt"/>
                <a:ea typeface="Geneva" charset="0"/>
                <a:cs typeface="Geneva" charset="0"/>
              </a:rPr>
              <a:t>If a facility is not on the Social Services Gateway, the municipals cannot find - nor use the facility.   </a:t>
            </a:r>
          </a:p>
          <a:p>
            <a:endParaRPr lang="en-US" b="0" noProof="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noProof="0" dirty="0" smtClean="0"/>
              <a:t>This</a:t>
            </a:r>
            <a:r>
              <a:rPr lang="en-US" baseline="0" noProof="0" dirty="0" smtClean="0"/>
              <a:t> also means that the sanction of withdrawing the approval of a facility – results in closing of the facility, simply because the municipals cannot subscribe citizens. </a:t>
            </a:r>
            <a:endParaRPr lang="en-US" noProof="0" dirty="0" smtClean="0"/>
          </a:p>
          <a:p>
            <a:endParaRPr lang="en-US" b="0" noProof="0" dirty="0" smtClean="0"/>
          </a:p>
          <a:p>
            <a:endParaRPr lang="en-US" dirty="0" smtClean="0"/>
          </a:p>
        </p:txBody>
      </p:sp>
      <p:sp>
        <p:nvSpPr>
          <p:cNvPr id="4" name="Pladsholder til diasnummer 3"/>
          <p:cNvSpPr>
            <a:spLocks noGrp="1"/>
          </p:cNvSpPr>
          <p:nvPr>
            <p:ph type="sldNum" sz="quarter" idx="10"/>
          </p:nvPr>
        </p:nvSpPr>
        <p:spPr/>
        <p:txBody>
          <a:bodyPr/>
          <a:lstStyle/>
          <a:p>
            <a:pPr>
              <a:defRPr/>
            </a:pPr>
            <a:fld id="{4750C65E-9AAC-4E64-9A82-788EF0BD45BC}" type="slidenum">
              <a:rPr lang="da-DK" smtClean="0"/>
              <a:pPr>
                <a:defRPr/>
              </a:pPr>
              <a:t>4</a:t>
            </a:fld>
            <a:endParaRPr lang="da-DK" dirty="0"/>
          </a:p>
        </p:txBody>
      </p:sp>
    </p:spTree>
    <p:extLst>
      <p:ext uri="{BB962C8B-B14F-4D97-AF65-F5344CB8AC3E}">
        <p14:creationId xmlns:p14="http://schemas.microsoft.com/office/powerpoint/2010/main" val="274365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smtClean="0"/>
              <a:t>The quality of facilities shall be accessed on the themes mentioned here. </a:t>
            </a:r>
          </a:p>
          <a:p>
            <a:endParaRPr lang="en-US" dirty="0" smtClean="0"/>
          </a:p>
          <a:p>
            <a:r>
              <a:rPr lang="en-US" dirty="0" smtClean="0"/>
              <a:t>The</a:t>
            </a:r>
            <a:r>
              <a:rPr lang="en-US" baseline="0" dirty="0" smtClean="0"/>
              <a:t> conclusion of all</a:t>
            </a:r>
            <a:r>
              <a:rPr lang="en-US" dirty="0" smtClean="0"/>
              <a:t> seven themes, are published</a:t>
            </a:r>
            <a:r>
              <a:rPr lang="en-US" baseline="0" dirty="0" smtClean="0"/>
              <a:t> on </a:t>
            </a:r>
            <a:r>
              <a:rPr lang="en-US" sz="1200" b="0" i="0" kern="1200" baseline="0" noProof="0" dirty="0" smtClean="0">
                <a:solidFill>
                  <a:schemeClr val="tx1"/>
                </a:solidFill>
                <a:effectLst/>
                <a:latin typeface="+mn-lt"/>
                <a:ea typeface="Geneva" charset="0"/>
                <a:cs typeface="Geneva" charset="0"/>
              </a:rPr>
              <a:t>the Social Services Gateway.</a:t>
            </a:r>
          </a:p>
          <a:p>
            <a:endParaRPr lang="en-US" sz="1200" b="0" i="0" kern="1200" baseline="0" noProof="0" dirty="0" smtClean="0">
              <a:solidFill>
                <a:schemeClr val="tx1"/>
              </a:solidFill>
              <a:effectLst/>
              <a:latin typeface="+mn-lt"/>
              <a:ea typeface="Geneva" charset="0"/>
            </a:endParaRPr>
          </a:p>
          <a:p>
            <a:r>
              <a:rPr lang="en-US" sz="1200" b="0" i="0" kern="1200" baseline="0" noProof="0" dirty="0" smtClean="0">
                <a:solidFill>
                  <a:schemeClr val="tx1"/>
                </a:solidFill>
                <a:effectLst/>
                <a:latin typeface="+mn-lt"/>
                <a:ea typeface="Geneva" charset="0"/>
              </a:rPr>
              <a:t>If any sanctions or malfunctioning occurs – it will, as mentioned on the previous slide,  be visible on the Social Services Gateway</a:t>
            </a:r>
            <a:endParaRPr lang="en-US" dirty="0"/>
          </a:p>
        </p:txBody>
      </p:sp>
      <p:sp>
        <p:nvSpPr>
          <p:cNvPr id="4" name="Pladsholder til diasnummer 3"/>
          <p:cNvSpPr>
            <a:spLocks noGrp="1"/>
          </p:cNvSpPr>
          <p:nvPr>
            <p:ph type="sldNum" sz="quarter" idx="10"/>
          </p:nvPr>
        </p:nvSpPr>
        <p:spPr/>
        <p:txBody>
          <a:bodyPr/>
          <a:lstStyle/>
          <a:p>
            <a:pPr>
              <a:defRPr/>
            </a:pPr>
            <a:fld id="{4750C65E-9AAC-4E64-9A82-788EF0BD45BC}" type="slidenum">
              <a:rPr lang="da-DK" smtClean="0"/>
              <a:pPr>
                <a:defRPr/>
              </a:pPr>
              <a:t>5</a:t>
            </a:fld>
            <a:endParaRPr lang="da-DK" dirty="0"/>
          </a:p>
        </p:txBody>
      </p:sp>
    </p:spTree>
    <p:extLst>
      <p:ext uri="{BB962C8B-B14F-4D97-AF65-F5344CB8AC3E}">
        <p14:creationId xmlns:p14="http://schemas.microsoft.com/office/powerpoint/2010/main" val="284526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en-US" sz="1200" b="1" noProof="0" dirty="0" smtClean="0"/>
              <a:t>These are the four types of sanctions that indicate</a:t>
            </a:r>
            <a:r>
              <a:rPr lang="en-US" sz="1200" b="1" baseline="0" noProof="0" dirty="0" smtClean="0"/>
              <a:t> malfunctioning</a:t>
            </a:r>
            <a:r>
              <a:rPr lang="en-US" sz="1200" b="1" noProof="0" dirty="0" smtClean="0"/>
              <a:t>. </a:t>
            </a:r>
          </a:p>
          <a:p>
            <a:pPr marL="0" indent="0">
              <a:buNone/>
            </a:pPr>
            <a:endParaRPr lang="en-US" sz="1200" b="1" noProof="0" dirty="0" smtClean="0"/>
          </a:p>
          <a:p>
            <a:pPr marL="0" indent="0">
              <a:buNone/>
            </a:pPr>
            <a:r>
              <a:rPr lang="en-US" sz="1200" b="1" noProof="0" dirty="0" smtClean="0"/>
              <a:t>The</a:t>
            </a:r>
            <a:r>
              <a:rPr lang="en-US" sz="1200" b="1" baseline="0" noProof="0" dirty="0" smtClean="0"/>
              <a:t> sanctions has legal basis (</a:t>
            </a:r>
            <a:r>
              <a:rPr lang="en-US" sz="1200" b="1" baseline="0" noProof="0" dirty="0" err="1" smtClean="0"/>
              <a:t>hjemmel</a:t>
            </a:r>
            <a:r>
              <a:rPr lang="en-US" sz="1200" b="1" baseline="0" noProof="0" dirty="0" smtClean="0"/>
              <a:t>) in the Danish Act on Social Supervision.</a:t>
            </a:r>
          </a:p>
          <a:p>
            <a:pPr marL="0" indent="0">
              <a:buNone/>
            </a:pPr>
            <a:r>
              <a:rPr lang="en-US" sz="1200" b="1" baseline="0" noProof="0" dirty="0" smtClean="0"/>
              <a:t> </a:t>
            </a:r>
            <a:endParaRPr lang="da-DK" sz="1200" b="1" dirty="0" smtClean="0"/>
          </a:p>
          <a:p>
            <a:pPr marL="0" indent="0">
              <a:buNone/>
            </a:pPr>
            <a:r>
              <a:rPr lang="da-DK" sz="1200" b="1" dirty="0" err="1" smtClean="0"/>
              <a:t>Conditions</a:t>
            </a:r>
            <a:r>
              <a:rPr lang="da-DK" sz="1200" b="1" dirty="0" smtClean="0"/>
              <a:t> (vilkår)</a:t>
            </a:r>
          </a:p>
          <a:p>
            <a:r>
              <a:rPr lang="en-US" sz="1200" dirty="0" smtClean="0"/>
              <a:t>The social supervisory authority may, in connection with the approval or the continuing </a:t>
            </a:r>
            <a:r>
              <a:rPr lang="en-US" sz="1200" baseline="0" dirty="0" smtClean="0"/>
              <a:t>supervision</a:t>
            </a:r>
            <a:r>
              <a:rPr lang="en-US" sz="1200" dirty="0" smtClean="0"/>
              <a:t>, lay down particular conditions.</a:t>
            </a:r>
          </a:p>
          <a:p>
            <a:endParaRPr lang="en-US" sz="1200" dirty="0" smtClean="0"/>
          </a:p>
          <a:p>
            <a:pPr marL="0" indent="0">
              <a:buNone/>
            </a:pPr>
            <a:r>
              <a:rPr lang="en-US" sz="1200" b="1" dirty="0" smtClean="0"/>
              <a:t>Enforcement order (</a:t>
            </a:r>
            <a:r>
              <a:rPr lang="en-US" sz="1200" b="1" dirty="0" err="1" smtClean="0"/>
              <a:t>påbud</a:t>
            </a:r>
            <a:r>
              <a:rPr lang="en-US" sz="1200" b="1" dirty="0" smtClean="0"/>
              <a:t>)</a:t>
            </a:r>
          </a:p>
          <a:p>
            <a:r>
              <a:rPr lang="en-US" sz="1200" dirty="0" smtClean="0"/>
              <a:t>The social supervisory authority shall decide to issue an enforcement order where compliance is a condition for continued approval. The social supervisory authority shall fix a deadline for compliance with an enforcement notice.</a:t>
            </a:r>
          </a:p>
          <a:p>
            <a:pPr marL="0" indent="0">
              <a:buNone/>
            </a:pPr>
            <a:endParaRPr lang="da-DK" sz="1200" dirty="0" smtClean="0"/>
          </a:p>
          <a:p>
            <a:pPr marL="0" indent="0">
              <a:buNone/>
            </a:pPr>
            <a:r>
              <a:rPr lang="da-DK" sz="1200" b="1" dirty="0" err="1" smtClean="0"/>
              <a:t>Increased</a:t>
            </a:r>
            <a:r>
              <a:rPr lang="da-DK" sz="1200" b="1" dirty="0" smtClean="0"/>
              <a:t> supervision (skærpet tilsyn)</a:t>
            </a:r>
          </a:p>
          <a:p>
            <a:r>
              <a:rPr lang="en-US" sz="1200" dirty="0" smtClean="0"/>
              <a:t>The social supervisory authority shall decide to increase supervision when the circumstances in the individual facility so warrant. A decision to increase supervision shall be made for three months at a time and be stated in the Social Services Gateway. In the context of a decision to increase supervision, the social supervisory authority shall issue an enforcement order, cf. subsection hereof </a:t>
            </a:r>
          </a:p>
          <a:p>
            <a:endParaRPr lang="en-US"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Withdrawal of the approval of a facility (</a:t>
            </a:r>
            <a:r>
              <a:rPr lang="en-US" b="1" dirty="0" err="1" smtClean="0"/>
              <a:t>ophør</a:t>
            </a:r>
            <a:r>
              <a:rPr lang="en-US" b="1" dirty="0" smtClean="0"/>
              <a:t>)</a:t>
            </a:r>
            <a:endParaRPr lang="da-DK" b="1" dirty="0" smtClean="0"/>
          </a:p>
          <a:p>
            <a:r>
              <a:rPr lang="en-US" dirty="0" smtClean="0"/>
              <a:t>The social supervisory authority may decide to withdraw the approval of a facility if the facility no longer satisfies the conditions for approval</a:t>
            </a:r>
            <a:endParaRPr lang="en-US" sz="1200" dirty="0" smtClean="0"/>
          </a:p>
          <a:p>
            <a:endParaRPr lang="da-DK" sz="1200" dirty="0" smtClean="0"/>
          </a:p>
        </p:txBody>
      </p:sp>
      <p:sp>
        <p:nvSpPr>
          <p:cNvPr id="4" name="Pladsholder til diasnummer 3"/>
          <p:cNvSpPr>
            <a:spLocks noGrp="1"/>
          </p:cNvSpPr>
          <p:nvPr>
            <p:ph type="sldNum" sz="quarter" idx="10"/>
          </p:nvPr>
        </p:nvSpPr>
        <p:spPr/>
        <p:txBody>
          <a:bodyPr/>
          <a:lstStyle/>
          <a:p>
            <a:pPr>
              <a:defRPr/>
            </a:pPr>
            <a:fld id="{4750C65E-9AAC-4E64-9A82-788EF0BD45BC}" type="slidenum">
              <a:rPr lang="da-DK" smtClean="0"/>
              <a:pPr>
                <a:defRPr/>
              </a:pPr>
              <a:t>6</a:t>
            </a:fld>
            <a:endParaRPr lang="da-DK" dirty="0"/>
          </a:p>
        </p:txBody>
      </p:sp>
    </p:spTree>
    <p:extLst>
      <p:ext uri="{BB962C8B-B14F-4D97-AF65-F5344CB8AC3E}">
        <p14:creationId xmlns:p14="http://schemas.microsoft.com/office/powerpoint/2010/main" val="260580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Dialogue</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social supervisory authority shall, as part of the operational supervision, ensure compliance with the quality standards of the facility and enter into dialogue with the facility for the purpose of maintaining and developing the quality of the facility</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The social supervisory authority shall notify the municipalities responsible.</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If the social supervisory authority becomes aware of any matters of concern in a facility, the social supervisory authority shall notify the municipalities responsible for the stay of the individual citizens in the facility pursuant to the Act on Social Services, cf. sections 9-9b of the Act on Legal Protection and Administration in Social Matters when such matters may affect the citizens.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err="1" smtClean="0"/>
              <a:t>Registeration</a:t>
            </a:r>
            <a:r>
              <a:rPr lang="en-US" b="1" dirty="0" smtClean="0"/>
              <a:t> of information in the “Social Services Gateway”</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National Board of Health and Welfare shall register information in the Social Services Gateway, about facilities (more about this in a min.)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information shall include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approval of a facility;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current status of the facility in terms of the approval, including information about any terms, enforcement notices and increased supervision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and the outcome of the supervision of a facility</a:t>
            </a:r>
            <a:endParaRPr lang="da-DK"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da-DK" dirty="0" smtClean="0"/>
              <a:t>The social </a:t>
            </a:r>
            <a:r>
              <a:rPr lang="da-DK" dirty="0" err="1" smtClean="0"/>
              <a:t>supervisory</a:t>
            </a:r>
            <a:r>
              <a:rPr lang="da-DK" dirty="0" smtClean="0"/>
              <a:t> </a:t>
            </a:r>
            <a:r>
              <a:rPr lang="da-DK" b="0" dirty="0" err="1" smtClean="0"/>
              <a:t>authorities</a:t>
            </a:r>
            <a:r>
              <a:rPr lang="da-DK" b="1" dirty="0" smtClean="0"/>
              <a:t> </a:t>
            </a:r>
            <a:r>
              <a:rPr lang="da-DK" dirty="0" err="1" smtClean="0"/>
              <a:t>shall</a:t>
            </a:r>
            <a:r>
              <a:rPr lang="da-DK" dirty="0" smtClean="0"/>
              <a:t> </a:t>
            </a:r>
            <a:r>
              <a:rPr lang="da-DK" dirty="0" err="1" smtClean="0"/>
              <a:t>notify</a:t>
            </a:r>
            <a:r>
              <a:rPr lang="da-DK" dirty="0" smtClean="0"/>
              <a:t> </a:t>
            </a:r>
            <a:r>
              <a:rPr lang="da-DK" dirty="0" err="1" smtClean="0"/>
              <a:t>other</a:t>
            </a:r>
            <a:r>
              <a:rPr lang="da-DK" dirty="0" smtClean="0"/>
              <a:t> </a:t>
            </a:r>
            <a:r>
              <a:rPr lang="da-DK" dirty="0" err="1" smtClean="0"/>
              <a:t>authorities</a:t>
            </a:r>
            <a:r>
              <a:rPr lang="da-DK" dirty="0" smtClean="0"/>
              <a:t>,</a:t>
            </a:r>
            <a:r>
              <a:rPr lang="da-DK" baseline="0" dirty="0" smtClean="0"/>
              <a:t> not </a:t>
            </a:r>
            <a:r>
              <a:rPr lang="da-DK" baseline="0" dirty="0" err="1" smtClean="0"/>
              <a:t>only</a:t>
            </a:r>
            <a:r>
              <a:rPr lang="da-DK" dirty="0" smtClean="0"/>
              <a:t> </a:t>
            </a:r>
            <a:r>
              <a:rPr lang="da-DK" dirty="0" err="1" smtClean="0"/>
              <a:t>when</a:t>
            </a:r>
            <a:r>
              <a:rPr lang="da-DK" dirty="0" smtClean="0"/>
              <a:t> </a:t>
            </a:r>
            <a:r>
              <a:rPr lang="da-DK" dirty="0" err="1" smtClean="0"/>
              <a:t>worried</a:t>
            </a:r>
            <a:r>
              <a:rPr lang="da-DK" dirty="0" smtClean="0"/>
              <a:t> </a:t>
            </a:r>
            <a:r>
              <a:rPr lang="da-DK" dirty="0" err="1" smtClean="0"/>
              <a:t>about</a:t>
            </a:r>
            <a:r>
              <a:rPr lang="da-DK" dirty="0" smtClean="0"/>
              <a:t> </a:t>
            </a:r>
            <a:r>
              <a:rPr lang="da-DK" dirty="0" err="1" smtClean="0"/>
              <a:t>certain</a:t>
            </a:r>
            <a:r>
              <a:rPr lang="da-DK" dirty="0" smtClean="0"/>
              <a:t> </a:t>
            </a:r>
            <a:r>
              <a:rPr lang="da-DK" dirty="0" err="1" smtClean="0"/>
              <a:t>citizens</a:t>
            </a:r>
            <a:r>
              <a:rPr lang="da-DK" dirty="0" smtClean="0"/>
              <a:t>,</a:t>
            </a:r>
            <a:r>
              <a:rPr lang="da-DK" baseline="0" dirty="0" smtClean="0"/>
              <a:t> but </a:t>
            </a:r>
            <a:r>
              <a:rPr lang="da-DK" baseline="0" dirty="0" err="1" smtClean="0"/>
              <a:t>also</a:t>
            </a:r>
            <a:r>
              <a:rPr lang="da-DK" baseline="0" dirty="0" smtClean="0"/>
              <a:t> </a:t>
            </a:r>
            <a:r>
              <a:rPr lang="da-DK" baseline="0" dirty="0" err="1" smtClean="0"/>
              <a:t>other</a:t>
            </a:r>
            <a:r>
              <a:rPr lang="da-DK" baseline="0" dirty="0" smtClean="0"/>
              <a:t> elements at the </a:t>
            </a:r>
            <a:r>
              <a:rPr lang="da-DK" baseline="0" dirty="0" err="1" smtClean="0"/>
              <a:t>facilty</a:t>
            </a:r>
            <a:r>
              <a:rPr lang="da-DK" baseline="0" dirty="0" smtClean="0"/>
              <a:t>.</a:t>
            </a:r>
            <a:endParaRPr lang="da-DK" dirty="0" smtClean="0"/>
          </a:p>
        </p:txBody>
      </p:sp>
      <p:sp>
        <p:nvSpPr>
          <p:cNvPr id="4" name="Pladsholder til diasnummer 3"/>
          <p:cNvSpPr>
            <a:spLocks noGrp="1"/>
          </p:cNvSpPr>
          <p:nvPr>
            <p:ph type="sldNum" sz="quarter" idx="10"/>
          </p:nvPr>
        </p:nvSpPr>
        <p:spPr/>
        <p:txBody>
          <a:bodyPr/>
          <a:lstStyle/>
          <a:p>
            <a:pPr>
              <a:defRPr/>
            </a:pPr>
            <a:fld id="{4750C65E-9AAC-4E64-9A82-788EF0BD45BC}" type="slidenum">
              <a:rPr lang="da-DK" smtClean="0"/>
              <a:pPr>
                <a:defRPr/>
              </a:pPr>
              <a:t>7</a:t>
            </a:fld>
            <a:endParaRPr lang="da-DK" dirty="0"/>
          </a:p>
        </p:txBody>
      </p:sp>
    </p:spTree>
    <p:extLst>
      <p:ext uri="{BB962C8B-B14F-4D97-AF65-F5344CB8AC3E}">
        <p14:creationId xmlns:p14="http://schemas.microsoft.com/office/powerpoint/2010/main" val="3960857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4750C65E-9AAC-4E64-9A82-788EF0BD45BC}" type="slidenum">
              <a:rPr lang="da-DK" smtClean="0"/>
              <a:pPr>
                <a:defRPr/>
              </a:pPr>
              <a:t>8</a:t>
            </a:fld>
            <a:endParaRPr lang="da-DK" dirty="0"/>
          </a:p>
        </p:txBody>
      </p:sp>
    </p:spTree>
    <p:extLst>
      <p:ext uri="{BB962C8B-B14F-4D97-AF65-F5344CB8AC3E}">
        <p14:creationId xmlns:p14="http://schemas.microsoft.com/office/powerpoint/2010/main" val="125016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smtClean="0"/>
              <a:t>This is an example of a facility that is under increased supervision on the Social Services Gateway. The page showed in this screen dumb, is the</a:t>
            </a:r>
            <a:r>
              <a:rPr lang="en-US" baseline="0" dirty="0" smtClean="0"/>
              <a:t> front page of the facility selected and the headline is “a presentation of the facility.”  </a:t>
            </a:r>
            <a:r>
              <a:rPr lang="en-US" dirty="0" smtClean="0"/>
              <a:t> </a:t>
            </a:r>
          </a:p>
          <a:p>
            <a:endParaRPr lang="en-US" dirty="0" smtClean="0"/>
          </a:p>
          <a:p>
            <a:r>
              <a:rPr lang="en-US" dirty="0" smtClean="0"/>
              <a:t>The arrow shows</a:t>
            </a:r>
            <a:r>
              <a:rPr lang="en-US" baseline="0" dirty="0" smtClean="0"/>
              <a:t> the facilities approval and in Danish it’s stated here, that the facility is approved - </a:t>
            </a:r>
            <a:r>
              <a:rPr lang="en-US" b="1" baseline="0" dirty="0" smtClean="0"/>
              <a:t>but </a:t>
            </a:r>
            <a:r>
              <a:rPr lang="en-US" b="1" baseline="0" smtClean="0"/>
              <a:t>under “</a:t>
            </a:r>
            <a:r>
              <a:rPr lang="en-US" b="1" smtClean="0"/>
              <a:t>increased supervision”</a:t>
            </a:r>
            <a:r>
              <a:rPr lang="en-US" smtClean="0"/>
              <a:t>.</a:t>
            </a:r>
            <a:endParaRPr lang="en-US" dirty="0" smtClean="0"/>
          </a:p>
          <a:p>
            <a:endParaRPr lang="en-US" dirty="0" smtClean="0"/>
          </a:p>
        </p:txBody>
      </p:sp>
      <p:sp>
        <p:nvSpPr>
          <p:cNvPr id="4" name="Pladsholder til diasnummer 3"/>
          <p:cNvSpPr>
            <a:spLocks noGrp="1"/>
          </p:cNvSpPr>
          <p:nvPr>
            <p:ph type="sldNum" sz="quarter" idx="10"/>
          </p:nvPr>
        </p:nvSpPr>
        <p:spPr/>
        <p:txBody>
          <a:bodyPr/>
          <a:lstStyle/>
          <a:p>
            <a:pPr>
              <a:defRPr/>
            </a:pPr>
            <a:fld id="{4750C65E-9AAC-4E64-9A82-788EF0BD45BC}" type="slidenum">
              <a:rPr lang="da-DK" smtClean="0"/>
              <a:pPr>
                <a:defRPr/>
              </a:pPr>
              <a:t>9</a:t>
            </a:fld>
            <a:endParaRPr lang="da-DK" dirty="0"/>
          </a:p>
        </p:txBody>
      </p:sp>
    </p:spTree>
    <p:extLst>
      <p:ext uri="{BB962C8B-B14F-4D97-AF65-F5344CB8AC3E}">
        <p14:creationId xmlns:p14="http://schemas.microsoft.com/office/powerpoint/2010/main" val="2206685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Billede 7" descr="PP baggrund.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Billede 9"/>
          <p:cNvPicPr>
            <a:picLocks noChangeAspect="1"/>
          </p:cNvPicPr>
          <p:nvPr userDrawn="1"/>
        </p:nvPicPr>
        <p:blipFill>
          <a:blip r:embed="rId3"/>
          <a:srcRect/>
          <a:stretch>
            <a:fillRect/>
          </a:stretch>
        </p:blipFill>
        <p:spPr bwMode="auto">
          <a:xfrm>
            <a:off x="6880225" y="358775"/>
            <a:ext cx="1916113" cy="731838"/>
          </a:xfrm>
          <a:prstGeom prst="rect">
            <a:avLst/>
          </a:prstGeom>
          <a:noFill/>
          <a:ln w="9525">
            <a:noFill/>
            <a:miter lim="800000"/>
            <a:headEnd/>
            <a:tailEnd/>
          </a:ln>
        </p:spPr>
      </p:pic>
      <p:pic>
        <p:nvPicPr>
          <p:cNvPr id="6" name="Billede 10"/>
          <p:cNvPicPr>
            <a:picLocks noChangeAspect="1"/>
          </p:cNvPicPr>
          <p:nvPr userDrawn="1"/>
        </p:nvPicPr>
        <p:blipFill>
          <a:blip r:embed="rId4"/>
          <a:srcRect/>
          <a:stretch>
            <a:fillRect/>
          </a:stretch>
        </p:blipFill>
        <p:spPr bwMode="auto">
          <a:xfrm>
            <a:off x="534988" y="6332538"/>
            <a:ext cx="4492625" cy="90487"/>
          </a:xfrm>
          <a:prstGeom prst="rect">
            <a:avLst/>
          </a:prstGeom>
          <a:noFill/>
          <a:ln w="9525">
            <a:noFill/>
            <a:miter lim="800000"/>
            <a:headEnd/>
            <a:tailEnd/>
          </a:ln>
        </p:spPr>
      </p:pic>
      <p:sp>
        <p:nvSpPr>
          <p:cNvPr id="3074" name="Rectangle 2"/>
          <p:cNvSpPr>
            <a:spLocks noGrp="1" noChangeArrowheads="1"/>
          </p:cNvSpPr>
          <p:nvPr>
            <p:ph type="ctrTitle"/>
          </p:nvPr>
        </p:nvSpPr>
        <p:spPr>
          <a:xfrm>
            <a:off x="514350" y="2243138"/>
            <a:ext cx="7772400" cy="1214437"/>
          </a:xfrm>
        </p:spPr>
        <p:txBody>
          <a:bodyPr lIns="0" tIns="0" rIns="0" bIns="0"/>
          <a:lstStyle>
            <a:lvl1pPr>
              <a:defRPr sz="32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514350" y="3470275"/>
            <a:ext cx="7772400" cy="1752600"/>
          </a:xfrm>
          <a:noFill/>
          <a:ln>
            <a:noFill/>
          </a:ln>
          <a:extLst/>
        </p:spPr>
        <p:txBody>
          <a:bodyPr lIns="0" tIns="0" rIns="0" bIns="0"/>
          <a:lstStyle>
            <a:lvl1pPr marL="0" indent="0">
              <a:buFontTx/>
              <a:buNone/>
              <a:defRPr sz="2000"/>
            </a:lvl1pPr>
          </a:lstStyle>
          <a:p>
            <a:pPr lvl="0"/>
            <a:r>
              <a:rPr lang="en-GB"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457200"/>
            <a:ext cx="2057400" cy="5668963"/>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457200"/>
            <a:ext cx="6019800" cy="5668963"/>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teksttypografierne i masteren</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433513"/>
            <a:ext cx="403860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433513"/>
            <a:ext cx="403860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5"/>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Rectangle 5"/>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41F2F"/>
            </a:gs>
            <a:gs pos="100000">
              <a:srgbClr val="490000"/>
            </a:gs>
          </a:gsLst>
          <a:lin ang="5400000" scaled="1"/>
        </a:gradFill>
        <a:effectLst/>
      </p:bgPr>
    </p:bg>
    <p:spTree>
      <p:nvGrpSpPr>
        <p:cNvPr id="1" name=""/>
        <p:cNvGrpSpPr/>
        <p:nvPr/>
      </p:nvGrpSpPr>
      <p:grpSpPr>
        <a:xfrm>
          <a:off x="0" y="0"/>
          <a:ext cx="0" cy="0"/>
          <a:chOff x="0" y="0"/>
          <a:chExt cx="0" cy="0"/>
        </a:xfrm>
      </p:grpSpPr>
      <p:pic>
        <p:nvPicPr>
          <p:cNvPr id="1026" name="Picture 21" descr="Hvid-bund"/>
          <p:cNvPicPr>
            <a:picLocks noChangeAspect="1" noChangeArrowheads="1"/>
          </p:cNvPicPr>
          <p:nvPr userDrawn="1"/>
        </p:nvPicPr>
        <p:blipFill>
          <a:blip r:embed="rId13"/>
          <a:srcRect/>
          <a:stretch>
            <a:fillRect/>
          </a:stretch>
        </p:blipFill>
        <p:spPr bwMode="auto">
          <a:xfrm>
            <a:off x="-7938" y="1365250"/>
            <a:ext cx="9151938" cy="54927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457200"/>
            <a:ext cx="5662613" cy="809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a-DK" smtClean="0"/>
          </a:p>
        </p:txBody>
      </p:sp>
      <p:sp>
        <p:nvSpPr>
          <p:cNvPr id="1028" name="Rectangle 3"/>
          <p:cNvSpPr>
            <a:spLocks noGrp="1" noChangeArrowheads="1"/>
          </p:cNvSpPr>
          <p:nvPr>
            <p:ph type="body" idx="1"/>
          </p:nvPr>
        </p:nvSpPr>
        <p:spPr bwMode="auto">
          <a:xfrm>
            <a:off x="457200" y="1433513"/>
            <a:ext cx="8229600" cy="4692650"/>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3873500" y="6273800"/>
            <a:ext cx="4803775" cy="23812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900" dirty="0">
                <a:latin typeface="Arial" charset="0"/>
                <a:ea typeface="Geneva" charset="0"/>
                <a:cs typeface="+mn-cs"/>
              </a:defRPr>
            </a:lvl1pPr>
          </a:lstStyle>
          <a:p>
            <a:pPr>
              <a:defRPr/>
            </a:pPr>
            <a:endParaRPr lang="en-GB"/>
          </a:p>
        </p:txBody>
      </p:sp>
      <p:pic>
        <p:nvPicPr>
          <p:cNvPr id="1030" name="Billede 7"/>
          <p:cNvPicPr>
            <a:picLocks noChangeAspect="1"/>
          </p:cNvPicPr>
          <p:nvPr userDrawn="1"/>
        </p:nvPicPr>
        <p:blipFill>
          <a:blip r:embed="rId14"/>
          <a:srcRect/>
          <a:stretch>
            <a:fillRect/>
          </a:stretch>
        </p:blipFill>
        <p:spPr bwMode="auto">
          <a:xfrm>
            <a:off x="6880225" y="358775"/>
            <a:ext cx="1916113" cy="731838"/>
          </a:xfrm>
          <a:prstGeom prst="rect">
            <a:avLst/>
          </a:prstGeom>
          <a:noFill/>
          <a:ln w="9525">
            <a:noFill/>
            <a:miter lim="800000"/>
            <a:headEnd/>
            <a:tailEnd/>
          </a:ln>
        </p:spPr>
      </p:pic>
      <p:pic>
        <p:nvPicPr>
          <p:cNvPr id="1031" name="Billede 10"/>
          <p:cNvPicPr>
            <a:picLocks noChangeAspect="1"/>
          </p:cNvPicPr>
          <p:nvPr userDrawn="1"/>
        </p:nvPicPr>
        <p:blipFill>
          <a:blip r:embed="rId15"/>
          <a:srcRect/>
          <a:stretch>
            <a:fillRect/>
          </a:stretch>
        </p:blipFill>
        <p:spPr bwMode="auto">
          <a:xfrm>
            <a:off x="534988" y="6332538"/>
            <a:ext cx="4492625" cy="904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rtl="0" eaLnBrk="0" fontAlgn="base" hangingPunct="0">
        <a:spcBef>
          <a:spcPct val="0"/>
        </a:spcBef>
        <a:spcAft>
          <a:spcPct val="0"/>
        </a:spcAft>
        <a:defRPr sz="2000" b="1">
          <a:solidFill>
            <a:schemeClr val="bg1"/>
          </a:solidFill>
          <a:latin typeface="+mj-lt"/>
          <a:ea typeface="+mj-ea"/>
          <a:cs typeface="Geneva" charset="0"/>
        </a:defRPr>
      </a:lvl1pPr>
      <a:lvl2pPr algn="l" rtl="0" eaLnBrk="0" fontAlgn="base" hangingPunct="0">
        <a:spcBef>
          <a:spcPct val="0"/>
        </a:spcBef>
        <a:spcAft>
          <a:spcPct val="0"/>
        </a:spcAft>
        <a:defRPr sz="2000" b="1">
          <a:solidFill>
            <a:schemeClr val="bg1"/>
          </a:solidFill>
          <a:latin typeface="Arial" charset="0"/>
          <a:ea typeface="Geneva" charset="0"/>
          <a:cs typeface="Geneva" charset="0"/>
        </a:defRPr>
      </a:lvl2pPr>
      <a:lvl3pPr algn="l" rtl="0" eaLnBrk="0" fontAlgn="base" hangingPunct="0">
        <a:spcBef>
          <a:spcPct val="0"/>
        </a:spcBef>
        <a:spcAft>
          <a:spcPct val="0"/>
        </a:spcAft>
        <a:defRPr sz="2000" b="1">
          <a:solidFill>
            <a:schemeClr val="bg1"/>
          </a:solidFill>
          <a:latin typeface="Arial" charset="0"/>
          <a:ea typeface="Geneva" charset="0"/>
          <a:cs typeface="Geneva" charset="0"/>
        </a:defRPr>
      </a:lvl3pPr>
      <a:lvl4pPr algn="l" rtl="0" eaLnBrk="0" fontAlgn="base" hangingPunct="0">
        <a:spcBef>
          <a:spcPct val="0"/>
        </a:spcBef>
        <a:spcAft>
          <a:spcPct val="0"/>
        </a:spcAft>
        <a:defRPr sz="2000" b="1">
          <a:solidFill>
            <a:schemeClr val="bg1"/>
          </a:solidFill>
          <a:latin typeface="Arial" charset="0"/>
          <a:ea typeface="Geneva" charset="0"/>
          <a:cs typeface="Geneva" charset="0"/>
        </a:defRPr>
      </a:lvl4pPr>
      <a:lvl5pPr algn="l" rtl="0" eaLnBrk="0" fontAlgn="base" hangingPunct="0">
        <a:spcBef>
          <a:spcPct val="0"/>
        </a:spcBef>
        <a:spcAft>
          <a:spcPct val="0"/>
        </a:spcAft>
        <a:defRPr sz="2000" b="1">
          <a:solidFill>
            <a:schemeClr val="bg1"/>
          </a:solidFill>
          <a:latin typeface="Arial" charset="0"/>
          <a:ea typeface="Geneva" charset="0"/>
          <a:cs typeface="Geneva" charset="0"/>
        </a:defRPr>
      </a:lvl5pPr>
      <a:lvl6pPr marL="457200" algn="l" rtl="0" fontAlgn="base">
        <a:spcBef>
          <a:spcPct val="0"/>
        </a:spcBef>
        <a:spcAft>
          <a:spcPct val="0"/>
        </a:spcAft>
        <a:defRPr sz="2000" b="1">
          <a:solidFill>
            <a:schemeClr val="bg1"/>
          </a:solidFill>
          <a:latin typeface="Arial" charset="0"/>
          <a:ea typeface="Geneva" charset="0"/>
        </a:defRPr>
      </a:lvl6pPr>
      <a:lvl7pPr marL="914400" algn="l" rtl="0" fontAlgn="base">
        <a:spcBef>
          <a:spcPct val="0"/>
        </a:spcBef>
        <a:spcAft>
          <a:spcPct val="0"/>
        </a:spcAft>
        <a:defRPr sz="2000" b="1">
          <a:solidFill>
            <a:schemeClr val="bg1"/>
          </a:solidFill>
          <a:latin typeface="Arial" charset="0"/>
          <a:ea typeface="Geneva" charset="0"/>
        </a:defRPr>
      </a:lvl7pPr>
      <a:lvl8pPr marL="1371600" algn="l" rtl="0" fontAlgn="base">
        <a:spcBef>
          <a:spcPct val="0"/>
        </a:spcBef>
        <a:spcAft>
          <a:spcPct val="0"/>
        </a:spcAft>
        <a:defRPr sz="2000" b="1">
          <a:solidFill>
            <a:schemeClr val="bg1"/>
          </a:solidFill>
          <a:latin typeface="Arial" charset="0"/>
          <a:ea typeface="Geneva" charset="0"/>
        </a:defRPr>
      </a:lvl8pPr>
      <a:lvl9pPr marL="1828800" algn="l" rtl="0" fontAlgn="base">
        <a:spcBef>
          <a:spcPct val="0"/>
        </a:spcBef>
        <a:spcAft>
          <a:spcPct val="0"/>
        </a:spcAft>
        <a:defRPr sz="2000" b="1">
          <a:solidFill>
            <a:schemeClr val="bg1"/>
          </a:solidFill>
          <a:latin typeface="Arial" charset="0"/>
          <a:ea typeface="Geneva"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Geneva"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14350" y="2243138"/>
            <a:ext cx="7772400" cy="1652587"/>
          </a:xfrm>
          <a:extLst>
            <a:ext uri="{FAA26D3D-D897-4be2-8F04-BA451C77F1D7}"/>
          </a:extLst>
        </p:spPr>
        <p:txBody>
          <a:bodyPr/>
          <a:lstStyle/>
          <a:p>
            <a:pPr algn="ctr" eaLnBrk="1" hangingPunct="1">
              <a:defRPr/>
            </a:pPr>
            <a:r>
              <a:rPr lang="en-US" dirty="0" smtClean="0"/>
              <a:t>Openness</a:t>
            </a:r>
            <a:r>
              <a:rPr lang="da-DK" dirty="0" smtClean="0"/>
              <a:t> </a:t>
            </a:r>
            <a:r>
              <a:rPr lang="da-DK" dirty="0" err="1" smtClean="0"/>
              <a:t>about</a:t>
            </a:r>
            <a:r>
              <a:rPr lang="da-DK" dirty="0" smtClean="0"/>
              <a:t> </a:t>
            </a:r>
            <a:r>
              <a:rPr lang="da-DK" dirty="0" err="1" smtClean="0"/>
              <a:t>malfunctioning</a:t>
            </a:r>
            <a:r>
              <a:rPr lang="da-DK" dirty="0" smtClean="0"/>
              <a:t> in social </a:t>
            </a:r>
            <a:r>
              <a:rPr lang="da-DK" dirty="0" err="1" smtClean="0"/>
              <a:t>practice</a:t>
            </a:r>
            <a:r>
              <a:rPr lang="en-US" dirty="0" smtClean="0"/>
              <a:t/>
            </a:r>
            <a:br>
              <a:rPr lang="en-US" dirty="0" smtClean="0"/>
            </a:br>
            <a:r>
              <a:rPr lang="en-US" dirty="0" smtClean="0"/>
              <a:t>in Denmark</a:t>
            </a:r>
            <a:endParaRPr lang="da-DK" dirty="0" smtClean="0">
              <a:cs typeface="+mj-cs"/>
            </a:endParaRPr>
          </a:p>
        </p:txBody>
      </p:sp>
      <p:sp>
        <p:nvSpPr>
          <p:cNvPr id="2051" name="Rectangle 3"/>
          <p:cNvSpPr>
            <a:spLocks noGrp="1" noChangeArrowheads="1"/>
          </p:cNvSpPr>
          <p:nvPr>
            <p:ph type="subTitle" idx="1"/>
          </p:nvPr>
        </p:nvSpPr>
        <p:spPr>
          <a:xfrm>
            <a:off x="1239838" y="3487737"/>
            <a:ext cx="7772400" cy="2027237"/>
          </a:xfrm>
        </p:spPr>
        <p:txBody>
          <a:bodyPr/>
          <a:lstStyle/>
          <a:p>
            <a:pPr eaLnBrk="1" hangingPunct="1">
              <a:defRPr/>
            </a:pPr>
            <a:r>
              <a:rPr lang="da-DK" b="1" dirty="0" smtClean="0">
                <a:solidFill>
                  <a:srgbClr val="FFFFFF"/>
                </a:solidFill>
              </a:rPr>
              <a:t/>
            </a:r>
            <a:br>
              <a:rPr lang="da-DK" b="1" dirty="0" smtClean="0">
                <a:solidFill>
                  <a:srgbClr val="FFFFFF"/>
                </a:solidFill>
              </a:rPr>
            </a:br>
            <a:r>
              <a:rPr lang="da-DK" b="1" dirty="0" smtClean="0">
                <a:solidFill>
                  <a:srgbClr val="FFFFFF"/>
                </a:solidFill>
              </a:rPr>
              <a:t/>
            </a:r>
            <a:br>
              <a:rPr lang="da-DK" b="1" dirty="0" smtClean="0">
                <a:solidFill>
                  <a:srgbClr val="FFFFFF"/>
                </a:solidFill>
              </a:rPr>
            </a:br>
            <a:r>
              <a:rPr lang="da-DK" b="1" dirty="0" smtClean="0">
                <a:solidFill>
                  <a:srgbClr val="FFFFFF"/>
                </a:solidFill>
              </a:rPr>
              <a:t/>
            </a:r>
            <a:br>
              <a:rPr lang="da-DK" b="1" dirty="0" smtClean="0">
                <a:solidFill>
                  <a:srgbClr val="FFFFFF"/>
                </a:solidFill>
              </a:rPr>
            </a:br>
            <a:r>
              <a:rPr lang="da-DK" b="1" dirty="0" smtClean="0">
                <a:solidFill>
                  <a:srgbClr val="FFFFFF"/>
                </a:solidFill>
              </a:rPr>
              <a:t/>
            </a:r>
            <a:br>
              <a:rPr lang="da-DK" b="1" dirty="0" smtClean="0">
                <a:solidFill>
                  <a:srgbClr val="FFFFFF"/>
                </a:solidFill>
              </a:rPr>
            </a:br>
            <a:r>
              <a:rPr lang="da-DK" b="1" dirty="0" smtClean="0">
                <a:solidFill>
                  <a:srgbClr val="FFFFFF"/>
                </a:solidFill>
              </a:rPr>
              <a:t>EPSO Conference</a:t>
            </a:r>
            <a:br>
              <a:rPr lang="da-DK" b="1" dirty="0" smtClean="0">
                <a:solidFill>
                  <a:srgbClr val="FFFFFF"/>
                </a:solidFill>
              </a:rPr>
            </a:br>
            <a:r>
              <a:rPr lang="da-DK" b="1" dirty="0" smtClean="0">
                <a:solidFill>
                  <a:srgbClr val="FFFFFF"/>
                </a:solidFill>
              </a:rPr>
              <a:t>28-30 september 2016</a:t>
            </a:r>
            <a:endParaRPr lang="da-DK" dirty="0" smtClean="0"/>
          </a:p>
          <a:p>
            <a:pPr eaLnBrk="1" hangingPunct="1">
              <a:defRPr/>
            </a:pPr>
            <a:endParaRPr lang="da-DK" dirty="0" smtClean="0">
              <a:solidFill>
                <a:schemeClr val="bg1"/>
              </a:solidFill>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da-DK" sz="2800" dirty="0" err="1" smtClean="0">
                <a:cs typeface="+mj-cs"/>
              </a:rPr>
              <a:t>Act</a:t>
            </a:r>
            <a:r>
              <a:rPr lang="da-DK" sz="2800" dirty="0" smtClean="0">
                <a:cs typeface="+mj-cs"/>
              </a:rPr>
              <a:t> </a:t>
            </a:r>
            <a:r>
              <a:rPr lang="da-DK" sz="2800" dirty="0" err="1" smtClean="0">
                <a:cs typeface="+mj-cs"/>
              </a:rPr>
              <a:t>on</a:t>
            </a:r>
            <a:r>
              <a:rPr lang="da-DK" sz="2800" dirty="0" smtClean="0">
                <a:cs typeface="+mj-cs"/>
              </a:rPr>
              <a:t> Social Supervision </a:t>
            </a:r>
            <a:r>
              <a:rPr lang="da-DK" dirty="0" smtClean="0">
                <a:cs typeface="+mj-cs"/>
              </a:rPr>
              <a:t/>
            </a:r>
            <a:br>
              <a:rPr lang="da-DK" dirty="0" smtClean="0">
                <a:cs typeface="+mj-cs"/>
              </a:rPr>
            </a:br>
            <a:r>
              <a:rPr lang="da-DK" sz="1600" dirty="0" smtClean="0">
                <a:latin typeface="+mn-lt"/>
                <a:ea typeface="+mn-ea"/>
                <a:cs typeface="+mn-cs"/>
              </a:rPr>
              <a:t>In </a:t>
            </a:r>
            <a:r>
              <a:rPr lang="da-DK" sz="1600" dirty="0" err="1" smtClean="0">
                <a:latin typeface="+mn-lt"/>
                <a:ea typeface="+mn-ea"/>
                <a:cs typeface="+mn-cs"/>
              </a:rPr>
              <a:t>effect</a:t>
            </a:r>
            <a:r>
              <a:rPr lang="da-DK" sz="1600" dirty="0" smtClean="0">
                <a:latin typeface="+mn-lt"/>
                <a:ea typeface="+mn-ea"/>
                <a:cs typeface="+mn-cs"/>
              </a:rPr>
              <a:t> </a:t>
            </a:r>
            <a:r>
              <a:rPr lang="da-DK" sz="1600" dirty="0" err="1" smtClean="0">
                <a:latin typeface="+mn-lt"/>
                <a:ea typeface="+mn-ea"/>
                <a:cs typeface="+mn-cs"/>
              </a:rPr>
              <a:t>on</a:t>
            </a:r>
            <a:r>
              <a:rPr lang="da-DK" sz="1600" dirty="0" smtClean="0">
                <a:latin typeface="+mn-lt"/>
                <a:ea typeface="+mn-ea"/>
                <a:cs typeface="+mn-cs"/>
              </a:rPr>
              <a:t> 1 </a:t>
            </a:r>
            <a:r>
              <a:rPr lang="da-DK" sz="1600" dirty="0" err="1" smtClean="0">
                <a:latin typeface="+mn-lt"/>
                <a:ea typeface="+mn-ea"/>
                <a:cs typeface="+mn-cs"/>
              </a:rPr>
              <a:t>January</a:t>
            </a:r>
            <a:r>
              <a:rPr lang="da-DK" sz="1600" dirty="0" smtClean="0">
                <a:latin typeface="+mn-lt"/>
                <a:ea typeface="+mn-ea"/>
                <a:cs typeface="+mn-cs"/>
              </a:rPr>
              <a:t> 2014</a:t>
            </a:r>
            <a:r>
              <a:rPr lang="da-DK" dirty="0" smtClean="0">
                <a:cs typeface="+mj-cs"/>
              </a:rPr>
              <a:t/>
            </a:r>
            <a:br>
              <a:rPr lang="da-DK" dirty="0" smtClean="0">
                <a:cs typeface="+mj-cs"/>
              </a:rPr>
            </a:br>
            <a:endParaRPr lang="da-DK" dirty="0" smtClean="0">
              <a:cs typeface="+mj-cs"/>
            </a:endParaRPr>
          </a:p>
        </p:txBody>
      </p:sp>
      <p:sp>
        <p:nvSpPr>
          <p:cNvPr id="4099" name="Rectangle 3"/>
          <p:cNvSpPr>
            <a:spLocks noGrp="1" noChangeArrowheads="1"/>
          </p:cNvSpPr>
          <p:nvPr>
            <p:ph type="body" idx="1"/>
          </p:nvPr>
        </p:nvSpPr>
        <p:spPr>
          <a:xfrm>
            <a:off x="457200" y="1433512"/>
            <a:ext cx="8229600" cy="4793475"/>
          </a:xfrm>
        </p:spPr>
        <p:txBody>
          <a:bodyPr/>
          <a:lstStyle/>
          <a:p>
            <a:pPr eaLnBrk="1" hangingPunct="1">
              <a:buNone/>
              <a:defRPr/>
            </a:pPr>
            <a:endParaRPr lang="da-DK" sz="2000" b="1" dirty="0" smtClean="0">
              <a:cs typeface="+mn-cs"/>
            </a:endParaRPr>
          </a:p>
          <a:p>
            <a:pPr eaLnBrk="1" hangingPunct="1">
              <a:buNone/>
              <a:defRPr/>
            </a:pPr>
            <a:r>
              <a:rPr lang="da-DK" sz="2000" b="1" dirty="0" err="1" smtClean="0">
                <a:cs typeface="+mn-cs"/>
              </a:rPr>
              <a:t>Purposes</a:t>
            </a:r>
            <a:r>
              <a:rPr lang="da-DK" sz="2000" b="1" dirty="0" smtClean="0">
                <a:cs typeface="+mn-cs"/>
              </a:rPr>
              <a:t> of the </a:t>
            </a:r>
            <a:r>
              <a:rPr lang="da-DK" sz="2000" b="1" dirty="0" err="1" smtClean="0">
                <a:cs typeface="+mn-cs"/>
              </a:rPr>
              <a:t>Act</a:t>
            </a:r>
            <a:r>
              <a:rPr lang="da-DK" sz="2000" b="1" dirty="0" smtClean="0">
                <a:cs typeface="+mn-cs"/>
              </a:rPr>
              <a:t>:</a:t>
            </a:r>
            <a:r>
              <a:rPr lang="da-DK" b="1" dirty="0" smtClean="0">
                <a:cs typeface="+mn-cs"/>
              </a:rPr>
              <a:t/>
            </a:r>
            <a:br>
              <a:rPr lang="da-DK" b="1" dirty="0" smtClean="0">
                <a:cs typeface="+mn-cs"/>
              </a:rPr>
            </a:br>
            <a:endParaRPr lang="da-DK" b="1" dirty="0" smtClean="0">
              <a:cs typeface="+mn-cs"/>
            </a:endParaRPr>
          </a:p>
          <a:p>
            <a:pPr eaLnBrk="1" hangingPunct="1">
              <a:buClr>
                <a:srgbClr val="C00000"/>
              </a:buClr>
              <a:buFont typeface="Wingdings" pitchFamily="2" charset="2"/>
              <a:buChar char="Ø"/>
              <a:defRPr/>
            </a:pPr>
            <a:r>
              <a:rPr lang="da-DK" sz="1600" dirty="0" err="1" smtClean="0">
                <a:cs typeface="+mn-cs"/>
              </a:rPr>
              <a:t>Improving</a:t>
            </a:r>
            <a:r>
              <a:rPr lang="da-DK" sz="1600" dirty="0" smtClean="0">
                <a:cs typeface="+mn-cs"/>
              </a:rPr>
              <a:t> </a:t>
            </a:r>
            <a:r>
              <a:rPr lang="da-DK" sz="1600" dirty="0" err="1" smtClean="0">
                <a:cs typeface="+mn-cs"/>
              </a:rPr>
              <a:t>quality</a:t>
            </a:r>
            <a:r>
              <a:rPr lang="da-DK" sz="1600" dirty="0" smtClean="0">
                <a:cs typeface="+mn-cs"/>
              </a:rPr>
              <a:t> </a:t>
            </a:r>
            <a:r>
              <a:rPr lang="da-DK" sz="1600" dirty="0" err="1" smtClean="0">
                <a:cs typeface="+mn-cs"/>
              </a:rPr>
              <a:t>control</a:t>
            </a:r>
            <a:r>
              <a:rPr lang="da-DK" sz="1600" dirty="0" smtClean="0">
                <a:cs typeface="+mn-cs"/>
              </a:rPr>
              <a:t> of social </a:t>
            </a:r>
            <a:r>
              <a:rPr lang="da-DK" sz="1600" dirty="0" err="1" smtClean="0">
                <a:cs typeface="+mn-cs"/>
              </a:rPr>
              <a:t>facilities</a:t>
            </a:r>
            <a:r>
              <a:rPr lang="da-DK" sz="1600" dirty="0" smtClean="0">
                <a:cs typeface="+mn-cs"/>
              </a:rPr>
              <a:t/>
            </a:r>
            <a:br>
              <a:rPr lang="da-DK" sz="1600" dirty="0" smtClean="0">
                <a:cs typeface="+mn-cs"/>
              </a:rPr>
            </a:br>
            <a:endParaRPr lang="da-DK" sz="1600" dirty="0" smtClean="0">
              <a:cs typeface="+mn-cs"/>
            </a:endParaRPr>
          </a:p>
          <a:p>
            <a:pPr eaLnBrk="1" hangingPunct="1">
              <a:buClr>
                <a:srgbClr val="C00000"/>
              </a:buClr>
              <a:buFont typeface="Wingdings" pitchFamily="2" charset="2"/>
              <a:buChar char="Ø"/>
              <a:defRPr/>
            </a:pPr>
            <a:r>
              <a:rPr lang="da-DK" sz="1600" dirty="0" smtClean="0">
                <a:cs typeface="+mn-cs"/>
              </a:rPr>
              <a:t>A more professional and independent social supervision</a:t>
            </a:r>
            <a:br>
              <a:rPr lang="da-DK" sz="1600" dirty="0" smtClean="0">
                <a:cs typeface="+mn-cs"/>
              </a:rPr>
            </a:br>
            <a:endParaRPr lang="da-DK" sz="1600" dirty="0" smtClean="0">
              <a:cs typeface="+mn-cs"/>
            </a:endParaRPr>
          </a:p>
          <a:p>
            <a:pPr eaLnBrk="1" hangingPunct="1">
              <a:buClr>
                <a:srgbClr val="C00000"/>
              </a:buClr>
              <a:buFont typeface="Wingdings" pitchFamily="2" charset="2"/>
              <a:buChar char="Ø"/>
              <a:defRPr/>
            </a:pPr>
            <a:r>
              <a:rPr lang="da-DK" sz="1600" dirty="0" err="1" smtClean="0">
                <a:cs typeface="+mn-cs"/>
              </a:rPr>
              <a:t>Systematic</a:t>
            </a:r>
            <a:r>
              <a:rPr lang="da-DK" sz="1600" dirty="0" smtClean="0">
                <a:cs typeface="+mn-cs"/>
              </a:rPr>
              <a:t> </a:t>
            </a:r>
            <a:r>
              <a:rPr lang="da-DK" sz="1600" dirty="0" err="1" smtClean="0">
                <a:cs typeface="+mn-cs"/>
              </a:rPr>
              <a:t>use</a:t>
            </a:r>
            <a:r>
              <a:rPr lang="da-DK" sz="1600" dirty="0" smtClean="0">
                <a:cs typeface="+mn-cs"/>
              </a:rPr>
              <a:t> of </a:t>
            </a:r>
            <a:r>
              <a:rPr lang="da-DK" sz="1600" dirty="0" err="1" smtClean="0">
                <a:cs typeface="+mn-cs"/>
              </a:rPr>
              <a:t>best</a:t>
            </a:r>
            <a:r>
              <a:rPr lang="da-DK" sz="1600" dirty="0" smtClean="0">
                <a:cs typeface="+mn-cs"/>
              </a:rPr>
              <a:t> </a:t>
            </a:r>
            <a:r>
              <a:rPr lang="da-DK" sz="1600" dirty="0" err="1" smtClean="0">
                <a:cs typeface="+mn-cs"/>
              </a:rPr>
              <a:t>knowledge</a:t>
            </a:r>
            <a:r>
              <a:rPr lang="da-DK" sz="1600" dirty="0" smtClean="0">
                <a:cs typeface="+mn-cs"/>
              </a:rPr>
              <a:t/>
            </a:r>
            <a:br>
              <a:rPr lang="da-DK" sz="1600" dirty="0" smtClean="0">
                <a:cs typeface="+mn-cs"/>
              </a:rPr>
            </a:br>
            <a:endParaRPr lang="da-DK" sz="1600" dirty="0" smtClean="0">
              <a:cs typeface="+mn-cs"/>
            </a:endParaRPr>
          </a:p>
          <a:p>
            <a:pPr eaLnBrk="1" hangingPunct="1">
              <a:buClr>
                <a:srgbClr val="C00000"/>
              </a:buClr>
              <a:buFont typeface="Wingdings" pitchFamily="2" charset="2"/>
              <a:buChar char="Ø"/>
              <a:defRPr/>
            </a:pPr>
            <a:r>
              <a:rPr lang="da-DK" sz="1600" dirty="0" err="1" smtClean="0">
                <a:cs typeface="+mn-cs"/>
              </a:rPr>
              <a:t>Results/progression</a:t>
            </a:r>
            <a:r>
              <a:rPr lang="da-DK" sz="1600" dirty="0" smtClean="0">
                <a:cs typeface="+mn-cs"/>
              </a:rPr>
              <a:t> for the </a:t>
            </a:r>
            <a:r>
              <a:rPr lang="da-DK" sz="1600" dirty="0" err="1" smtClean="0">
                <a:cs typeface="+mn-cs"/>
              </a:rPr>
              <a:t>citizens</a:t>
            </a:r>
            <a:r>
              <a:rPr lang="da-DK" sz="1600" dirty="0" smtClean="0">
                <a:cs typeface="+mn-cs"/>
              </a:rPr>
              <a:t> (not proces and </a:t>
            </a:r>
            <a:r>
              <a:rPr lang="da-DK" sz="1600" dirty="0" err="1" smtClean="0">
                <a:cs typeface="+mn-cs"/>
              </a:rPr>
              <a:t>structure</a:t>
            </a:r>
            <a:r>
              <a:rPr lang="da-DK" sz="1600" dirty="0" smtClean="0">
                <a:cs typeface="+mn-cs"/>
              </a:rPr>
              <a:t>)</a:t>
            </a:r>
            <a:br>
              <a:rPr lang="da-DK" sz="1600" dirty="0" smtClean="0">
                <a:cs typeface="+mn-cs"/>
              </a:rPr>
            </a:br>
            <a:endParaRPr lang="da-DK" sz="1600" dirty="0" smtClean="0">
              <a:cs typeface="+mn-cs"/>
            </a:endParaRPr>
          </a:p>
          <a:p>
            <a:pPr eaLnBrk="1" hangingPunct="1">
              <a:buClr>
                <a:srgbClr val="C00000"/>
              </a:buClr>
              <a:buFont typeface="Wingdings" pitchFamily="2" charset="2"/>
              <a:buChar char="Ø"/>
              <a:defRPr/>
            </a:pPr>
            <a:r>
              <a:rPr lang="da-DK" sz="1600" dirty="0" err="1" smtClean="0">
                <a:cs typeface="+mn-cs"/>
              </a:rPr>
              <a:t>Matching</a:t>
            </a:r>
            <a:r>
              <a:rPr lang="da-DK" sz="1600" dirty="0" smtClean="0">
                <a:cs typeface="+mn-cs"/>
              </a:rPr>
              <a:t> </a:t>
            </a:r>
            <a:r>
              <a:rPr lang="da-DK" sz="1600" dirty="0" err="1" smtClean="0">
                <a:cs typeface="+mn-cs"/>
              </a:rPr>
              <a:t>target</a:t>
            </a:r>
            <a:r>
              <a:rPr lang="da-DK" sz="1600" dirty="0" smtClean="0">
                <a:cs typeface="+mn-cs"/>
              </a:rPr>
              <a:t> </a:t>
            </a:r>
            <a:r>
              <a:rPr lang="da-DK" sz="1600" dirty="0" err="1" smtClean="0">
                <a:cs typeface="+mn-cs"/>
              </a:rPr>
              <a:t>groups</a:t>
            </a:r>
            <a:r>
              <a:rPr lang="da-DK" sz="1600" dirty="0" smtClean="0">
                <a:cs typeface="+mn-cs"/>
              </a:rPr>
              <a:t> and </a:t>
            </a:r>
            <a:r>
              <a:rPr lang="da-DK" sz="1600" dirty="0" err="1" smtClean="0">
                <a:cs typeface="+mn-cs"/>
              </a:rPr>
              <a:t>methods</a:t>
            </a:r>
            <a:r>
              <a:rPr lang="da-DK" sz="1600" dirty="0" smtClean="0">
                <a:cs typeface="+mn-cs"/>
              </a:rPr>
              <a:t/>
            </a:r>
            <a:br>
              <a:rPr lang="da-DK" sz="1600" dirty="0" smtClean="0">
                <a:cs typeface="+mn-cs"/>
              </a:rPr>
            </a:br>
            <a:endParaRPr lang="da-DK" sz="1600" dirty="0" smtClean="0">
              <a:cs typeface="+mn-cs"/>
            </a:endParaRPr>
          </a:p>
          <a:p>
            <a:pPr eaLnBrk="1" hangingPunct="1">
              <a:buClr>
                <a:srgbClr val="C00000"/>
              </a:buClr>
              <a:buFont typeface="Wingdings" pitchFamily="2" charset="2"/>
              <a:buChar char="Ø"/>
              <a:defRPr/>
            </a:pPr>
            <a:r>
              <a:rPr lang="da-DK" sz="1600" dirty="0" err="1" smtClean="0">
                <a:cs typeface="+mn-cs"/>
              </a:rPr>
              <a:t>Greater</a:t>
            </a:r>
            <a:r>
              <a:rPr lang="da-DK" sz="1600" dirty="0" smtClean="0">
                <a:cs typeface="+mn-cs"/>
              </a:rPr>
              <a:t> </a:t>
            </a:r>
            <a:r>
              <a:rPr lang="da-DK" sz="1600" dirty="0" err="1" smtClean="0">
                <a:cs typeface="+mn-cs"/>
              </a:rPr>
              <a:t>transparency</a:t>
            </a:r>
            <a:r>
              <a:rPr lang="da-DK" sz="1600" dirty="0" smtClean="0">
                <a:cs typeface="+mn-cs"/>
              </a:rPr>
              <a:t> in </a:t>
            </a:r>
            <a:r>
              <a:rPr lang="da-DK" sz="1600" dirty="0" err="1" smtClean="0">
                <a:cs typeface="+mn-cs"/>
              </a:rPr>
              <a:t>financial</a:t>
            </a:r>
            <a:r>
              <a:rPr lang="da-DK" sz="1600" dirty="0" smtClean="0">
                <a:cs typeface="+mn-cs"/>
              </a:rPr>
              <a:t> </a:t>
            </a:r>
            <a:r>
              <a:rPr lang="da-DK" sz="1600" dirty="0" err="1" smtClean="0">
                <a:cs typeface="+mn-cs"/>
              </a:rPr>
              <a:t>issues</a:t>
            </a:r>
            <a:endParaRPr lang="da-DK" sz="1600" dirty="0" smtClean="0">
              <a:cs typeface="+mn-cs"/>
            </a:endParaRPr>
          </a:p>
          <a:p>
            <a:pPr eaLnBrk="1" hangingPunct="1">
              <a:buClr>
                <a:srgbClr val="C00000"/>
              </a:buClr>
              <a:buFont typeface="Wingdings" pitchFamily="2" charset="2"/>
              <a:buChar char="Ø"/>
              <a:defRPr/>
            </a:pPr>
            <a:endParaRPr lang="da-DK" sz="1600" dirty="0" smtClean="0">
              <a:cs typeface="+mn-cs"/>
            </a:endParaRPr>
          </a:p>
          <a:p>
            <a:pPr eaLnBrk="1" hangingPunct="1">
              <a:buClr>
                <a:srgbClr val="C00000"/>
              </a:buClr>
              <a:buFont typeface="Wingdings" pitchFamily="2" charset="2"/>
              <a:buChar char="Ø"/>
              <a:defRPr/>
            </a:pPr>
            <a:r>
              <a:rPr lang="da-DK" sz="1600" dirty="0" err="1" smtClean="0">
                <a:cs typeface="+mn-cs"/>
              </a:rPr>
              <a:t>Tranparancy</a:t>
            </a:r>
            <a:r>
              <a:rPr lang="da-DK" sz="1600" dirty="0" smtClean="0">
                <a:cs typeface="+mn-cs"/>
              </a:rPr>
              <a:t>/</a:t>
            </a:r>
            <a:r>
              <a:rPr lang="da-DK" sz="1600" dirty="0" err="1" smtClean="0">
                <a:cs typeface="+mn-cs"/>
              </a:rPr>
              <a:t>openness</a:t>
            </a:r>
            <a:r>
              <a:rPr lang="da-DK" sz="1600" dirty="0" smtClean="0">
                <a:cs typeface="+mn-cs"/>
              </a:rPr>
              <a:t> </a:t>
            </a:r>
            <a:r>
              <a:rPr lang="da-DK" sz="1600" dirty="0" err="1" smtClean="0">
                <a:cs typeface="+mn-cs"/>
              </a:rPr>
              <a:t>about</a:t>
            </a:r>
            <a:r>
              <a:rPr lang="da-DK" sz="1600" dirty="0" smtClean="0">
                <a:cs typeface="+mn-cs"/>
              </a:rPr>
              <a:t> </a:t>
            </a:r>
            <a:r>
              <a:rPr lang="da-DK" sz="1600" dirty="0" err="1" smtClean="0">
                <a:cs typeface="+mn-cs"/>
              </a:rPr>
              <a:t>malfunctioning</a:t>
            </a:r>
            <a:r>
              <a:rPr lang="da-DK" sz="1600" dirty="0" smtClean="0">
                <a:cs typeface="+mn-cs"/>
              </a:rPr>
              <a:t> in social </a:t>
            </a:r>
            <a:r>
              <a:rPr lang="da-DK" sz="1600" dirty="0" err="1" smtClean="0">
                <a:cs typeface="+mn-cs"/>
              </a:rPr>
              <a:t>practice</a:t>
            </a:r>
            <a:r>
              <a:rPr lang="da-DK" sz="1600" dirty="0" smtClean="0">
                <a:cs typeface="+mn-cs"/>
              </a:rPr>
              <a:t>  </a:t>
            </a:r>
            <a:br>
              <a:rPr lang="da-DK" sz="1600" dirty="0" smtClean="0">
                <a:cs typeface="+mn-cs"/>
              </a:rPr>
            </a:br>
            <a:endParaRPr lang="da-DK" sz="1600" dirty="0" smtClean="0">
              <a:cs typeface="+mn-cs"/>
            </a:endParaRPr>
          </a:p>
          <a:p>
            <a:pPr eaLnBrk="1" hangingPunct="1">
              <a:buNone/>
              <a:defRPr/>
            </a:pPr>
            <a:endParaRPr lang="da-DK" dirty="0" smtClean="0">
              <a:cs typeface="+mn-cs"/>
            </a:endParaRPr>
          </a:p>
        </p:txBody>
      </p:sp>
      <p:pic>
        <p:nvPicPr>
          <p:cNvPr id="5" name="Billede 4" descr="forsiden.jpg"/>
          <p:cNvPicPr>
            <a:picLocks noChangeAspect="1"/>
          </p:cNvPicPr>
          <p:nvPr/>
        </p:nvPicPr>
        <p:blipFill>
          <a:blip r:embed="rId3"/>
          <a:stretch>
            <a:fillRect/>
          </a:stretch>
        </p:blipFill>
        <p:spPr>
          <a:xfrm>
            <a:off x="6257216" y="2358421"/>
            <a:ext cx="2463589" cy="1389863"/>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81891" y="185148"/>
            <a:ext cx="5116106" cy="1076875"/>
          </a:xfrm>
        </p:spPr>
        <p:txBody>
          <a:bodyPr/>
          <a:lstStyle/>
          <a:p>
            <a:pPr eaLnBrk="1" hangingPunct="1">
              <a:defRPr/>
            </a:pPr>
            <a:r>
              <a:rPr lang="da-DK" sz="2800" dirty="0" err="1" smtClean="0">
                <a:cs typeface="+mj-cs"/>
              </a:rPr>
              <a:t>Local</a:t>
            </a:r>
            <a:r>
              <a:rPr lang="da-DK" sz="2800" dirty="0" smtClean="0">
                <a:cs typeface="+mj-cs"/>
              </a:rPr>
              <a:t> </a:t>
            </a:r>
            <a:r>
              <a:rPr lang="da-DK" sz="2800" dirty="0" err="1" smtClean="0">
                <a:cs typeface="+mj-cs"/>
              </a:rPr>
              <a:t>Responsibility</a:t>
            </a:r>
            <a:r>
              <a:rPr lang="da-DK" sz="2800" dirty="0" smtClean="0">
                <a:cs typeface="+mj-cs"/>
              </a:rPr>
              <a:t/>
            </a:r>
            <a:br>
              <a:rPr lang="da-DK" sz="2800" dirty="0" smtClean="0">
                <a:cs typeface="+mj-cs"/>
              </a:rPr>
            </a:br>
            <a:r>
              <a:rPr lang="da-DK" sz="2800" dirty="0" smtClean="0">
                <a:cs typeface="+mj-cs"/>
              </a:rPr>
              <a:t>in a National </a:t>
            </a:r>
            <a:r>
              <a:rPr lang="da-DK" sz="2800" dirty="0" err="1" smtClean="0">
                <a:cs typeface="+mj-cs"/>
              </a:rPr>
              <a:t>Context</a:t>
            </a:r>
            <a:r>
              <a:rPr lang="da-DK" dirty="0" smtClean="0">
                <a:cs typeface="+mj-cs"/>
              </a:rPr>
              <a:t/>
            </a:r>
            <a:br>
              <a:rPr lang="da-DK" dirty="0" smtClean="0">
                <a:cs typeface="+mj-cs"/>
              </a:rPr>
            </a:br>
            <a:endParaRPr lang="da-DK" dirty="0" smtClean="0">
              <a:cs typeface="+mj-cs"/>
            </a:endParaRPr>
          </a:p>
        </p:txBody>
      </p:sp>
      <p:sp>
        <p:nvSpPr>
          <p:cNvPr id="4099" name="Rectangle 3"/>
          <p:cNvSpPr>
            <a:spLocks noGrp="1" noChangeArrowheads="1"/>
          </p:cNvSpPr>
          <p:nvPr>
            <p:ph type="body" idx="1"/>
          </p:nvPr>
        </p:nvSpPr>
        <p:spPr/>
        <p:txBody>
          <a:bodyPr/>
          <a:lstStyle/>
          <a:p>
            <a:pPr eaLnBrk="1" hangingPunct="1">
              <a:buNone/>
              <a:defRPr/>
            </a:pPr>
            <a:endParaRPr lang="da-DK" b="1" dirty="0" smtClean="0">
              <a:cs typeface="+mn-cs"/>
            </a:endParaRPr>
          </a:p>
          <a:p>
            <a:pPr eaLnBrk="1" hangingPunct="1">
              <a:buNone/>
              <a:defRPr/>
            </a:pPr>
            <a:r>
              <a:rPr lang="da-DK" sz="2400" b="1" dirty="0" err="1" smtClean="0">
                <a:cs typeface="+mn-cs"/>
              </a:rPr>
              <a:t>Organization</a:t>
            </a:r>
            <a:r>
              <a:rPr lang="da-DK" sz="2400" b="1" dirty="0" smtClean="0">
                <a:cs typeface="+mn-cs"/>
              </a:rPr>
              <a:t>: 5 + 1</a:t>
            </a:r>
            <a:br>
              <a:rPr lang="da-DK" sz="2400" b="1" dirty="0" smtClean="0">
                <a:cs typeface="+mn-cs"/>
              </a:rPr>
            </a:br>
            <a:endParaRPr lang="da-DK" dirty="0" smtClean="0">
              <a:cs typeface="+mn-cs"/>
            </a:endParaRPr>
          </a:p>
          <a:p>
            <a:pPr eaLnBrk="1" hangingPunct="1">
              <a:buClr>
                <a:srgbClr val="C00000"/>
              </a:buClr>
              <a:buFont typeface="Wingdings" pitchFamily="2" charset="2"/>
              <a:buChar char="Ø"/>
              <a:defRPr/>
            </a:pPr>
            <a:r>
              <a:rPr lang="da-DK" dirty="0" smtClean="0"/>
              <a:t>The social supervision is </a:t>
            </a:r>
            <a:r>
              <a:rPr lang="da-DK" dirty="0" err="1" smtClean="0"/>
              <a:t>handled</a:t>
            </a:r>
            <a:r>
              <a:rPr lang="da-DK" dirty="0" smtClean="0"/>
              <a:t> by</a:t>
            </a:r>
            <a:br>
              <a:rPr lang="da-DK" dirty="0" smtClean="0"/>
            </a:br>
            <a:r>
              <a:rPr lang="da-DK" dirty="0" smtClean="0"/>
              <a:t> 5 </a:t>
            </a:r>
            <a:r>
              <a:rPr lang="da-DK" dirty="0" err="1" smtClean="0"/>
              <a:t>selected</a:t>
            </a:r>
            <a:r>
              <a:rPr lang="da-DK" dirty="0" smtClean="0"/>
              <a:t> </a:t>
            </a:r>
            <a:r>
              <a:rPr lang="da-DK" dirty="0" err="1" smtClean="0"/>
              <a:t>municipalities</a:t>
            </a:r>
            <a:r>
              <a:rPr lang="da-DK" dirty="0" smtClean="0"/>
              <a:t> - </a:t>
            </a:r>
            <a:r>
              <a:rPr lang="da-DK" dirty="0" err="1" smtClean="0"/>
              <a:t>one</a:t>
            </a:r>
            <a:r>
              <a:rPr lang="da-DK" dirty="0" smtClean="0"/>
              <a:t> in </a:t>
            </a:r>
            <a:r>
              <a:rPr lang="da-DK" dirty="0" err="1" smtClean="0"/>
              <a:t>each</a:t>
            </a:r>
            <a:r>
              <a:rPr lang="da-DK" dirty="0" smtClean="0"/>
              <a:t/>
            </a:r>
            <a:br>
              <a:rPr lang="da-DK" dirty="0" smtClean="0"/>
            </a:br>
            <a:r>
              <a:rPr lang="da-DK" dirty="0" smtClean="0"/>
              <a:t> region of Denmark (from 98 to 5).</a:t>
            </a:r>
            <a:br>
              <a:rPr lang="da-DK" dirty="0" smtClean="0"/>
            </a:br>
            <a:endParaRPr lang="da-DK" dirty="0" smtClean="0"/>
          </a:p>
          <a:p>
            <a:pPr eaLnBrk="1" hangingPunct="1">
              <a:buClr>
                <a:srgbClr val="C00000"/>
              </a:buClr>
              <a:buFont typeface="Wingdings" pitchFamily="2" charset="2"/>
              <a:buChar char="Ø"/>
              <a:defRPr/>
            </a:pPr>
            <a:r>
              <a:rPr lang="da-DK" dirty="0" smtClean="0"/>
              <a:t>The 5 </a:t>
            </a:r>
            <a:r>
              <a:rPr lang="da-DK" dirty="0" err="1" smtClean="0"/>
              <a:t>municipal</a:t>
            </a:r>
            <a:r>
              <a:rPr lang="da-DK" dirty="0" smtClean="0"/>
              <a:t> </a:t>
            </a:r>
            <a:r>
              <a:rPr lang="da-DK" dirty="0" err="1" smtClean="0"/>
              <a:t>councils</a:t>
            </a:r>
            <a:r>
              <a:rPr lang="da-DK" dirty="0" smtClean="0"/>
              <a:t> </a:t>
            </a:r>
            <a:r>
              <a:rPr lang="da-DK" dirty="0" err="1" smtClean="0"/>
              <a:t>are</a:t>
            </a:r>
            <a:r>
              <a:rPr lang="da-DK" dirty="0" smtClean="0"/>
              <a:t> </a:t>
            </a:r>
            <a:r>
              <a:rPr lang="da-DK" dirty="0" err="1" smtClean="0"/>
              <a:t>referred</a:t>
            </a:r>
            <a:r>
              <a:rPr lang="da-DK" dirty="0" smtClean="0"/>
              <a:t/>
            </a:r>
            <a:br>
              <a:rPr lang="da-DK" dirty="0" smtClean="0"/>
            </a:br>
            <a:r>
              <a:rPr lang="da-DK" dirty="0" smtClean="0"/>
              <a:t>to as </a:t>
            </a:r>
            <a:r>
              <a:rPr lang="da-DK" b="1" dirty="0" smtClean="0"/>
              <a:t>social </a:t>
            </a:r>
            <a:r>
              <a:rPr lang="da-DK" b="1" dirty="0" err="1" smtClean="0"/>
              <a:t>supervisory</a:t>
            </a:r>
            <a:r>
              <a:rPr lang="da-DK" b="1" dirty="0" smtClean="0"/>
              <a:t> </a:t>
            </a:r>
            <a:r>
              <a:rPr lang="da-DK" b="1" dirty="0" err="1" smtClean="0"/>
              <a:t>authorities</a:t>
            </a:r>
            <a:r>
              <a:rPr lang="da-DK" dirty="0" smtClean="0"/>
              <a:t>.</a:t>
            </a:r>
            <a:br>
              <a:rPr lang="da-DK" dirty="0" smtClean="0"/>
            </a:br>
            <a:endParaRPr lang="da-DK" dirty="0" smtClean="0"/>
          </a:p>
          <a:p>
            <a:pPr eaLnBrk="1" hangingPunct="1">
              <a:buClr>
                <a:srgbClr val="C00000"/>
              </a:buClr>
              <a:buFont typeface="Wingdings" pitchFamily="2" charset="2"/>
              <a:buChar char="Ø"/>
              <a:defRPr/>
            </a:pPr>
            <a:r>
              <a:rPr lang="en-US" dirty="0" smtClean="0"/>
              <a:t>Ministry of Social Affairs - active in implementation at local authority level.</a:t>
            </a:r>
          </a:p>
          <a:p>
            <a:pPr eaLnBrk="1" hangingPunct="1">
              <a:buClr>
                <a:srgbClr val="C00000"/>
              </a:buClr>
              <a:buFont typeface="Wingdings" pitchFamily="2" charset="2"/>
              <a:buChar char="Ø"/>
              <a:defRPr/>
            </a:pPr>
            <a:endParaRPr lang="da-DK" dirty="0" smtClean="0"/>
          </a:p>
          <a:p>
            <a:pPr eaLnBrk="1" hangingPunct="1">
              <a:buClr>
                <a:srgbClr val="C00000"/>
              </a:buClr>
              <a:buFont typeface="Wingdings" pitchFamily="2" charset="2"/>
              <a:buChar char="Ø"/>
              <a:defRPr/>
            </a:pPr>
            <a:r>
              <a:rPr lang="da-DK" dirty="0" smtClean="0"/>
              <a:t>The </a:t>
            </a:r>
            <a:r>
              <a:rPr lang="da-DK" dirty="0" err="1" smtClean="0"/>
              <a:t>Governmental</a:t>
            </a:r>
            <a:r>
              <a:rPr lang="da-DK" dirty="0" smtClean="0"/>
              <a:t> Audit of the 5 social </a:t>
            </a:r>
            <a:r>
              <a:rPr lang="da-DK" dirty="0" err="1" smtClean="0"/>
              <a:t>supervisory</a:t>
            </a:r>
            <a:r>
              <a:rPr lang="da-DK" dirty="0" smtClean="0"/>
              <a:t> </a:t>
            </a:r>
            <a:r>
              <a:rPr lang="da-DK" dirty="0" err="1" smtClean="0"/>
              <a:t>authorities</a:t>
            </a:r>
            <a:r>
              <a:rPr lang="da-DK" dirty="0" smtClean="0"/>
              <a:t> is </a:t>
            </a:r>
            <a:r>
              <a:rPr lang="da-DK" dirty="0" err="1" smtClean="0"/>
              <a:t>conducted</a:t>
            </a:r>
            <a:r>
              <a:rPr lang="da-DK" dirty="0" smtClean="0"/>
              <a:t/>
            </a:r>
            <a:br>
              <a:rPr lang="da-DK" dirty="0" smtClean="0"/>
            </a:br>
            <a:r>
              <a:rPr lang="da-DK" dirty="0" smtClean="0"/>
              <a:t>by The National Board of Social Services (NBSS).</a:t>
            </a:r>
          </a:p>
          <a:p>
            <a:pPr eaLnBrk="1" hangingPunct="1">
              <a:buClr>
                <a:srgbClr val="C00000"/>
              </a:buClr>
              <a:buFont typeface="Wingdings" pitchFamily="2" charset="2"/>
              <a:buChar char="Ø"/>
              <a:defRPr/>
            </a:pPr>
            <a:endParaRPr lang="da-DK" dirty="0" smtClean="0"/>
          </a:p>
          <a:p>
            <a:pPr eaLnBrk="1" hangingPunct="1">
              <a:buNone/>
              <a:defRPr/>
            </a:pPr>
            <a:endParaRPr lang="da-DK" dirty="0" smtClean="0">
              <a:cs typeface="+mn-cs"/>
            </a:endParaRPr>
          </a:p>
        </p:txBody>
      </p:sp>
      <p:pic>
        <p:nvPicPr>
          <p:cNvPr id="5" name="Billede 4" descr="Lokalt ansvar i en national kontekst.jpg"/>
          <p:cNvPicPr>
            <a:picLocks noChangeAspect="1"/>
          </p:cNvPicPr>
          <p:nvPr/>
        </p:nvPicPr>
        <p:blipFill>
          <a:blip r:embed="rId3"/>
          <a:stretch>
            <a:fillRect/>
          </a:stretch>
        </p:blipFill>
        <p:spPr>
          <a:xfrm>
            <a:off x="4828939" y="1805232"/>
            <a:ext cx="4035450" cy="2267765"/>
          </a:xfrm>
          <a:prstGeom prst="rect">
            <a:avLst/>
          </a:prstGeom>
          <a:effectLst>
            <a:softEdge rad="12700"/>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eaLnBrk="1" hangingPunct="1">
              <a:buClr>
                <a:srgbClr val="C00000"/>
              </a:buClr>
              <a:buFont typeface="Wingdings" pitchFamily="2" charset="2"/>
              <a:buChar char="Ø"/>
              <a:defRPr/>
            </a:pPr>
            <a:r>
              <a:rPr lang="en-US" dirty="0" smtClean="0"/>
              <a:t>The National Board of Social Services shall register information and publish the quality assessment of social facilities on the Social Services Gateway.</a:t>
            </a:r>
            <a:endParaRPr lang="en-US" sz="2000" b="1" dirty="0" smtClean="0"/>
          </a:p>
        </p:txBody>
      </p:sp>
      <p:sp>
        <p:nvSpPr>
          <p:cNvPr id="4098" name="Rectangle 2"/>
          <p:cNvSpPr>
            <a:spLocks noGrp="1" noChangeArrowheads="1"/>
          </p:cNvSpPr>
          <p:nvPr>
            <p:ph type="title"/>
          </p:nvPr>
        </p:nvSpPr>
        <p:spPr>
          <a:xfrm>
            <a:off x="457200" y="457200"/>
            <a:ext cx="6691745" cy="809625"/>
          </a:xfrm>
        </p:spPr>
        <p:txBody>
          <a:bodyPr/>
          <a:lstStyle/>
          <a:p>
            <a:pPr eaLnBrk="1" hangingPunct="1">
              <a:defRPr/>
            </a:pPr>
            <a:r>
              <a:rPr lang="da-DK" sz="2800" dirty="0" smtClean="0"/>
              <a:t>Social Services </a:t>
            </a:r>
            <a:r>
              <a:rPr lang="da-DK" sz="2800" dirty="0" err="1" smtClean="0"/>
              <a:t>Gateway</a:t>
            </a:r>
            <a:r>
              <a:rPr lang="da-DK" sz="2800" dirty="0" smtClean="0"/>
              <a:t> </a:t>
            </a:r>
            <a:r>
              <a:rPr lang="da-DK" i="1" dirty="0" err="1" smtClean="0"/>
              <a:t>www.tilbudsportalen.dk</a:t>
            </a:r>
            <a:r>
              <a:rPr lang="da-DK" i="1" dirty="0" smtClean="0"/>
              <a:t> </a:t>
            </a:r>
            <a:r>
              <a:rPr lang="da-DK" i="1" dirty="0" smtClean="0">
                <a:cs typeface="+mj-cs"/>
              </a:rPr>
              <a:t/>
            </a:r>
            <a:br>
              <a:rPr lang="da-DK" i="1" dirty="0" smtClean="0">
                <a:cs typeface="+mj-cs"/>
              </a:rPr>
            </a:br>
            <a:r>
              <a:rPr lang="da-DK" dirty="0" smtClean="0">
                <a:cs typeface="+mj-cs"/>
              </a:rPr>
              <a:t/>
            </a:r>
            <a:br>
              <a:rPr lang="da-DK" dirty="0" smtClean="0">
                <a:cs typeface="+mj-cs"/>
              </a:rPr>
            </a:br>
            <a:endParaRPr lang="da-DK" dirty="0" smtClean="0">
              <a:cs typeface="+mj-cs"/>
            </a:endParaRP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656" y="2343151"/>
            <a:ext cx="4272689" cy="3755510"/>
          </a:xfrm>
          <a:prstGeom prst="rect">
            <a:avLst/>
          </a:prstGeom>
        </p:spPr>
      </p:pic>
    </p:spTree>
    <p:extLst>
      <p:ext uri="{BB962C8B-B14F-4D97-AF65-F5344CB8AC3E}">
        <p14:creationId xmlns:p14="http://schemas.microsoft.com/office/powerpoint/2010/main" val="239089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da-DK" sz="2800" dirty="0" err="1" smtClean="0">
                <a:cs typeface="+mj-cs"/>
              </a:rPr>
              <a:t>Quality</a:t>
            </a:r>
            <a:r>
              <a:rPr lang="da-DK" sz="2800" dirty="0" smtClean="0">
                <a:cs typeface="+mj-cs"/>
              </a:rPr>
              <a:t> Model - </a:t>
            </a:r>
            <a:r>
              <a:rPr lang="da-DK" sz="2800" dirty="0" err="1" smtClean="0">
                <a:cs typeface="+mj-cs"/>
              </a:rPr>
              <a:t>Themes</a:t>
            </a:r>
            <a:r>
              <a:rPr lang="da-DK" dirty="0" smtClean="0">
                <a:cs typeface="+mj-cs"/>
              </a:rPr>
              <a:t/>
            </a:r>
            <a:br>
              <a:rPr lang="da-DK" dirty="0" smtClean="0">
                <a:cs typeface="+mj-cs"/>
              </a:rPr>
            </a:br>
            <a:r>
              <a:rPr lang="da-DK" sz="1600" i="1" dirty="0" smtClean="0">
                <a:cs typeface="+mj-cs"/>
              </a:rPr>
              <a:t>- </a:t>
            </a:r>
            <a:r>
              <a:rPr lang="da-DK" sz="1600" i="1" dirty="0" smtClean="0"/>
              <a:t>The </a:t>
            </a:r>
            <a:r>
              <a:rPr lang="da-DK" sz="1600" i="1" dirty="0" err="1" smtClean="0"/>
              <a:t>required</a:t>
            </a:r>
            <a:r>
              <a:rPr lang="da-DK" sz="1600" i="1" dirty="0" smtClean="0"/>
              <a:t> </a:t>
            </a:r>
            <a:r>
              <a:rPr lang="da-DK" sz="1600" i="1" dirty="0" err="1" smtClean="0"/>
              <a:t>quality</a:t>
            </a:r>
            <a:r>
              <a:rPr lang="da-DK" sz="1600" i="1" dirty="0" smtClean="0"/>
              <a:t> standards </a:t>
            </a:r>
            <a:r>
              <a:rPr lang="da-DK" dirty="0" smtClean="0">
                <a:cs typeface="+mj-cs"/>
              </a:rPr>
              <a:t/>
            </a:r>
            <a:br>
              <a:rPr lang="da-DK" dirty="0" smtClean="0">
                <a:cs typeface="+mj-cs"/>
              </a:rPr>
            </a:br>
            <a:r>
              <a:rPr lang="da-DK" dirty="0" smtClean="0">
                <a:cs typeface="+mj-cs"/>
              </a:rPr>
              <a:t/>
            </a:r>
            <a:br>
              <a:rPr lang="da-DK" dirty="0" smtClean="0">
                <a:cs typeface="+mj-cs"/>
              </a:rPr>
            </a:br>
            <a:endParaRPr lang="da-DK" dirty="0" smtClean="0">
              <a:cs typeface="+mj-cs"/>
            </a:endParaRPr>
          </a:p>
        </p:txBody>
      </p:sp>
      <p:sp>
        <p:nvSpPr>
          <p:cNvPr id="4099" name="Rectangle 3"/>
          <p:cNvSpPr>
            <a:spLocks noGrp="1" noChangeArrowheads="1"/>
          </p:cNvSpPr>
          <p:nvPr>
            <p:ph type="body" idx="1"/>
          </p:nvPr>
        </p:nvSpPr>
        <p:spPr/>
        <p:txBody>
          <a:bodyPr/>
          <a:lstStyle/>
          <a:p>
            <a:pPr eaLnBrk="1" hangingPunct="1">
              <a:buNone/>
              <a:defRPr/>
            </a:pPr>
            <a:r>
              <a:rPr lang="da-DK" b="1" dirty="0" err="1" smtClean="0">
                <a:cs typeface="+mn-cs"/>
              </a:rPr>
              <a:t>Act</a:t>
            </a:r>
            <a:r>
              <a:rPr lang="da-DK" b="1" dirty="0" smtClean="0">
                <a:cs typeface="+mn-cs"/>
              </a:rPr>
              <a:t> </a:t>
            </a:r>
            <a:r>
              <a:rPr lang="da-DK" b="1" dirty="0" err="1" smtClean="0">
                <a:cs typeface="+mn-cs"/>
              </a:rPr>
              <a:t>on</a:t>
            </a:r>
            <a:r>
              <a:rPr lang="da-DK" b="1" dirty="0" smtClean="0">
                <a:cs typeface="+mn-cs"/>
              </a:rPr>
              <a:t> Social Supervision, § 6</a:t>
            </a:r>
          </a:p>
          <a:p>
            <a:pPr eaLnBrk="1" hangingPunct="1">
              <a:buNone/>
              <a:defRPr/>
            </a:pPr>
            <a:r>
              <a:rPr lang="da-DK" sz="1400" b="1" dirty="0" smtClean="0">
                <a:cs typeface="+mn-cs"/>
              </a:rPr>
              <a:t>       </a:t>
            </a:r>
            <a:r>
              <a:rPr lang="da-DK" sz="1200" b="1" dirty="0" smtClean="0">
                <a:cs typeface="+mn-cs"/>
              </a:rPr>
              <a:t>”</a:t>
            </a:r>
            <a:r>
              <a:rPr lang="da-DK" sz="1200" b="1" i="1" dirty="0" smtClean="0">
                <a:cs typeface="+mn-cs"/>
              </a:rPr>
              <a:t>(1) </a:t>
            </a:r>
            <a:r>
              <a:rPr lang="da-DK" sz="1200" b="1" dirty="0" smtClean="0">
                <a:cs typeface="+mn-cs"/>
              </a:rPr>
              <a:t>To </a:t>
            </a:r>
            <a:r>
              <a:rPr lang="da-DK" sz="1200" b="1" dirty="0" err="1" smtClean="0">
                <a:cs typeface="+mn-cs"/>
              </a:rPr>
              <a:t>be</a:t>
            </a:r>
            <a:r>
              <a:rPr lang="da-DK" sz="1200" b="1" dirty="0" smtClean="0">
                <a:cs typeface="+mn-cs"/>
              </a:rPr>
              <a:t> </a:t>
            </a:r>
            <a:r>
              <a:rPr lang="da-DK" sz="1200" b="1" dirty="0" err="1" smtClean="0">
                <a:cs typeface="+mn-cs"/>
              </a:rPr>
              <a:t>eligible</a:t>
            </a:r>
            <a:r>
              <a:rPr lang="da-DK" sz="1200" b="1" dirty="0" smtClean="0">
                <a:cs typeface="+mn-cs"/>
              </a:rPr>
              <a:t> for </a:t>
            </a:r>
            <a:r>
              <a:rPr lang="da-DK" sz="1200" b="1" dirty="0" err="1" smtClean="0">
                <a:cs typeface="+mn-cs"/>
              </a:rPr>
              <a:t>approval</a:t>
            </a:r>
            <a:r>
              <a:rPr lang="da-DK" sz="1200" b="1" dirty="0" smtClean="0">
                <a:cs typeface="+mn-cs"/>
              </a:rPr>
              <a:t>, social </a:t>
            </a:r>
            <a:r>
              <a:rPr lang="da-DK" sz="1200" b="1" dirty="0" err="1" smtClean="0">
                <a:cs typeface="+mn-cs"/>
              </a:rPr>
              <a:t>facilities</a:t>
            </a:r>
            <a:r>
              <a:rPr lang="da-DK" sz="1200" b="1" dirty="0" smtClean="0">
                <a:cs typeface="+mn-cs"/>
              </a:rPr>
              <a:t> </a:t>
            </a:r>
            <a:r>
              <a:rPr lang="da-DK" sz="1200" b="1" dirty="0" err="1" smtClean="0">
                <a:cs typeface="+mn-cs"/>
              </a:rPr>
              <a:t>shall</a:t>
            </a:r>
            <a:r>
              <a:rPr lang="da-DK" sz="1200" b="1" dirty="0" smtClean="0">
                <a:cs typeface="+mn-cs"/>
              </a:rPr>
              <a:t>, </a:t>
            </a:r>
            <a:r>
              <a:rPr lang="da-DK" sz="1200" b="1" dirty="0" err="1" smtClean="0">
                <a:cs typeface="+mn-cs"/>
              </a:rPr>
              <a:t>following</a:t>
            </a:r>
            <a:r>
              <a:rPr lang="da-DK" sz="1200" b="1" dirty="0" smtClean="0">
                <a:cs typeface="+mn-cs"/>
              </a:rPr>
              <a:t> an overall </a:t>
            </a:r>
            <a:r>
              <a:rPr lang="da-DK" sz="1200" b="1" dirty="0" err="1" smtClean="0">
                <a:cs typeface="+mn-cs"/>
              </a:rPr>
              <a:t>assessment</a:t>
            </a:r>
            <a:r>
              <a:rPr lang="da-DK" sz="1200" b="1" dirty="0" smtClean="0">
                <a:cs typeface="+mn-cs"/>
              </a:rPr>
              <a:t>, </a:t>
            </a:r>
            <a:r>
              <a:rPr lang="da-DK" sz="1200" b="1" dirty="0" err="1" smtClean="0">
                <a:cs typeface="+mn-cs"/>
              </a:rPr>
              <a:t>meet</a:t>
            </a:r>
            <a:r>
              <a:rPr lang="da-DK" sz="1200" b="1" dirty="0" smtClean="0">
                <a:cs typeface="+mn-cs"/>
              </a:rPr>
              <a:t> the </a:t>
            </a:r>
            <a:r>
              <a:rPr lang="da-DK" sz="1200" b="1" dirty="0" err="1" smtClean="0">
                <a:cs typeface="+mn-cs"/>
              </a:rPr>
              <a:t>required</a:t>
            </a:r>
            <a:r>
              <a:rPr lang="da-DK" sz="1200" b="1" dirty="0" smtClean="0">
                <a:cs typeface="+mn-cs"/>
              </a:rPr>
              <a:t> </a:t>
            </a:r>
            <a:r>
              <a:rPr lang="da-DK" sz="1200" b="1" dirty="0" err="1" smtClean="0">
                <a:cs typeface="+mn-cs"/>
              </a:rPr>
              <a:t>quality</a:t>
            </a:r>
            <a:r>
              <a:rPr lang="da-DK" sz="1200" b="1" dirty="0" smtClean="0">
                <a:cs typeface="+mn-cs"/>
              </a:rPr>
              <a:t> standards. </a:t>
            </a:r>
            <a:r>
              <a:rPr lang="da-DK" sz="1200" b="1" i="1" dirty="0" smtClean="0">
                <a:cs typeface="+mn-cs"/>
              </a:rPr>
              <a:t>(2) </a:t>
            </a:r>
            <a:r>
              <a:rPr lang="da-DK" sz="1200" b="1" dirty="0" smtClean="0">
                <a:cs typeface="+mn-cs"/>
              </a:rPr>
              <a:t>The </a:t>
            </a:r>
            <a:r>
              <a:rPr lang="da-DK" sz="1200" b="1" dirty="0" err="1" smtClean="0">
                <a:cs typeface="+mn-cs"/>
              </a:rPr>
              <a:t>quality</a:t>
            </a:r>
            <a:r>
              <a:rPr lang="da-DK" sz="1200" b="1" dirty="0" smtClean="0">
                <a:cs typeface="+mn-cs"/>
              </a:rPr>
              <a:t> of </a:t>
            </a:r>
            <a:r>
              <a:rPr lang="da-DK" sz="1200" b="1" dirty="0" err="1" smtClean="0">
                <a:cs typeface="+mn-cs"/>
              </a:rPr>
              <a:t>facilities</a:t>
            </a:r>
            <a:r>
              <a:rPr lang="da-DK" sz="1200" b="1" dirty="0" smtClean="0">
                <a:cs typeface="+mn-cs"/>
              </a:rPr>
              <a:t> </a:t>
            </a:r>
            <a:r>
              <a:rPr lang="da-DK" sz="1200" b="1" dirty="0" err="1" smtClean="0">
                <a:cs typeface="+mn-cs"/>
              </a:rPr>
              <a:t>shall</a:t>
            </a:r>
            <a:r>
              <a:rPr lang="da-DK" sz="1200" b="1" dirty="0" smtClean="0">
                <a:cs typeface="+mn-cs"/>
              </a:rPr>
              <a:t> </a:t>
            </a:r>
            <a:r>
              <a:rPr lang="da-DK" sz="1200" b="1" dirty="0" err="1" smtClean="0">
                <a:cs typeface="+mn-cs"/>
              </a:rPr>
              <a:t>be</a:t>
            </a:r>
            <a:r>
              <a:rPr lang="da-DK" sz="1200" b="1" dirty="0" smtClean="0">
                <a:cs typeface="+mn-cs"/>
              </a:rPr>
              <a:t> </a:t>
            </a:r>
            <a:r>
              <a:rPr lang="da-DK" sz="1200" b="1" dirty="0" err="1" smtClean="0">
                <a:cs typeface="+mn-cs"/>
              </a:rPr>
              <a:t>accessed</a:t>
            </a:r>
            <a:r>
              <a:rPr lang="da-DK" sz="1200" b="1" dirty="0" smtClean="0">
                <a:cs typeface="+mn-cs"/>
              </a:rPr>
              <a:t> </a:t>
            </a:r>
            <a:r>
              <a:rPr lang="da-DK" sz="1200" b="1" dirty="0" err="1" smtClean="0">
                <a:cs typeface="+mn-cs"/>
              </a:rPr>
              <a:t>on</a:t>
            </a:r>
            <a:r>
              <a:rPr lang="da-DK" sz="1200" b="1" dirty="0" smtClean="0">
                <a:cs typeface="+mn-cs"/>
              </a:rPr>
              <a:t> the </a:t>
            </a:r>
            <a:r>
              <a:rPr lang="da-DK" sz="1200" b="1" dirty="0" err="1" smtClean="0">
                <a:cs typeface="+mn-cs"/>
              </a:rPr>
              <a:t>following</a:t>
            </a:r>
            <a:r>
              <a:rPr lang="da-DK" sz="1200" b="1" dirty="0" smtClean="0">
                <a:cs typeface="+mn-cs"/>
              </a:rPr>
              <a:t> </a:t>
            </a:r>
            <a:r>
              <a:rPr lang="da-DK" sz="1200" b="1" dirty="0" err="1" smtClean="0">
                <a:cs typeface="+mn-cs"/>
              </a:rPr>
              <a:t>themes</a:t>
            </a:r>
            <a:r>
              <a:rPr lang="da-DK" sz="1200" b="1" dirty="0" smtClean="0">
                <a:cs typeface="+mn-cs"/>
              </a:rPr>
              <a:t>:”</a:t>
            </a:r>
          </a:p>
          <a:p>
            <a:pPr eaLnBrk="1" hangingPunct="1">
              <a:buNone/>
              <a:defRPr/>
            </a:pPr>
            <a:endParaRPr lang="da-DK" sz="1400" b="1" dirty="0" smtClean="0">
              <a:cs typeface="+mn-cs"/>
            </a:endParaRPr>
          </a:p>
        </p:txBody>
      </p:sp>
      <p:pic>
        <p:nvPicPr>
          <p:cNvPr id="5" name="Billede 4" descr="tema1.PNG"/>
          <p:cNvPicPr>
            <a:picLocks noChangeAspect="1"/>
          </p:cNvPicPr>
          <p:nvPr/>
        </p:nvPicPr>
        <p:blipFill>
          <a:blip r:embed="rId3"/>
          <a:stretch>
            <a:fillRect/>
          </a:stretch>
        </p:blipFill>
        <p:spPr>
          <a:xfrm>
            <a:off x="856131" y="2546772"/>
            <a:ext cx="945838" cy="813581"/>
          </a:xfrm>
          <a:prstGeom prst="rect">
            <a:avLst/>
          </a:prstGeom>
        </p:spPr>
      </p:pic>
      <p:pic>
        <p:nvPicPr>
          <p:cNvPr id="6" name="Billede 5" descr="tema2.PNG"/>
          <p:cNvPicPr>
            <a:picLocks noChangeAspect="1"/>
          </p:cNvPicPr>
          <p:nvPr/>
        </p:nvPicPr>
        <p:blipFill>
          <a:blip r:embed="rId4"/>
          <a:stretch>
            <a:fillRect/>
          </a:stretch>
        </p:blipFill>
        <p:spPr>
          <a:xfrm>
            <a:off x="856131" y="3369519"/>
            <a:ext cx="941830" cy="869690"/>
          </a:xfrm>
          <a:prstGeom prst="rect">
            <a:avLst/>
          </a:prstGeom>
        </p:spPr>
      </p:pic>
      <p:pic>
        <p:nvPicPr>
          <p:cNvPr id="7" name="Billede 6" descr="tema3.PNG"/>
          <p:cNvPicPr>
            <a:picLocks noChangeAspect="1"/>
          </p:cNvPicPr>
          <p:nvPr/>
        </p:nvPicPr>
        <p:blipFill>
          <a:blip r:embed="rId5"/>
          <a:stretch>
            <a:fillRect/>
          </a:stretch>
        </p:blipFill>
        <p:spPr>
          <a:xfrm>
            <a:off x="856131" y="4248375"/>
            <a:ext cx="917784" cy="893737"/>
          </a:xfrm>
          <a:prstGeom prst="rect">
            <a:avLst/>
          </a:prstGeom>
        </p:spPr>
      </p:pic>
      <p:pic>
        <p:nvPicPr>
          <p:cNvPr id="8" name="Billede 7" descr="tema4.PNG"/>
          <p:cNvPicPr>
            <a:picLocks noChangeAspect="1"/>
          </p:cNvPicPr>
          <p:nvPr/>
        </p:nvPicPr>
        <p:blipFill>
          <a:blip r:embed="rId6"/>
          <a:stretch>
            <a:fillRect/>
          </a:stretch>
        </p:blipFill>
        <p:spPr>
          <a:xfrm>
            <a:off x="856131" y="5151279"/>
            <a:ext cx="905759" cy="817588"/>
          </a:xfrm>
          <a:prstGeom prst="rect">
            <a:avLst/>
          </a:prstGeom>
        </p:spPr>
      </p:pic>
      <p:pic>
        <p:nvPicPr>
          <p:cNvPr id="9" name="Billede 8" descr="tema5.PNG"/>
          <p:cNvPicPr>
            <a:picLocks noChangeAspect="1"/>
          </p:cNvPicPr>
          <p:nvPr/>
        </p:nvPicPr>
        <p:blipFill>
          <a:blip r:embed="rId7"/>
          <a:stretch>
            <a:fillRect/>
          </a:stretch>
        </p:blipFill>
        <p:spPr>
          <a:xfrm>
            <a:off x="5494685" y="2583751"/>
            <a:ext cx="905760" cy="873698"/>
          </a:xfrm>
          <a:prstGeom prst="rect">
            <a:avLst/>
          </a:prstGeom>
        </p:spPr>
      </p:pic>
      <p:pic>
        <p:nvPicPr>
          <p:cNvPr id="10" name="Billede 9" descr="tema6.PNG"/>
          <p:cNvPicPr>
            <a:picLocks noChangeAspect="1"/>
          </p:cNvPicPr>
          <p:nvPr/>
        </p:nvPicPr>
        <p:blipFill>
          <a:blip r:embed="rId8"/>
          <a:stretch>
            <a:fillRect/>
          </a:stretch>
        </p:blipFill>
        <p:spPr>
          <a:xfrm>
            <a:off x="5494685" y="3492345"/>
            <a:ext cx="897744" cy="825604"/>
          </a:xfrm>
          <a:prstGeom prst="rect">
            <a:avLst/>
          </a:prstGeom>
        </p:spPr>
      </p:pic>
      <p:pic>
        <p:nvPicPr>
          <p:cNvPr id="11" name="Billede 10" descr="tema7.PNG"/>
          <p:cNvPicPr>
            <a:picLocks noChangeAspect="1"/>
          </p:cNvPicPr>
          <p:nvPr/>
        </p:nvPicPr>
        <p:blipFill>
          <a:blip r:embed="rId9"/>
          <a:stretch>
            <a:fillRect/>
          </a:stretch>
        </p:blipFill>
        <p:spPr>
          <a:xfrm>
            <a:off x="5494685" y="4352844"/>
            <a:ext cx="945838" cy="849651"/>
          </a:xfrm>
          <a:prstGeom prst="rect">
            <a:avLst/>
          </a:prstGeom>
        </p:spPr>
      </p:pic>
      <p:sp>
        <p:nvSpPr>
          <p:cNvPr id="12" name="Tekstboks 11"/>
          <p:cNvSpPr txBox="1"/>
          <p:nvPr/>
        </p:nvSpPr>
        <p:spPr>
          <a:xfrm>
            <a:off x="1813686" y="2735643"/>
            <a:ext cx="2894340" cy="307777"/>
          </a:xfrm>
          <a:prstGeom prst="rect">
            <a:avLst/>
          </a:prstGeom>
          <a:noFill/>
        </p:spPr>
        <p:txBody>
          <a:bodyPr wrap="square" rtlCol="0">
            <a:spAutoFit/>
          </a:bodyPr>
          <a:lstStyle/>
          <a:p>
            <a:r>
              <a:rPr lang="da-DK" sz="1400" dirty="0" err="1" smtClean="0"/>
              <a:t>Education</a:t>
            </a:r>
            <a:r>
              <a:rPr lang="da-DK" sz="1400" dirty="0" smtClean="0"/>
              <a:t> and </a:t>
            </a:r>
            <a:r>
              <a:rPr lang="da-DK" sz="1400" dirty="0" err="1" smtClean="0"/>
              <a:t>employment</a:t>
            </a:r>
            <a:endParaRPr lang="da-DK" sz="1400" dirty="0"/>
          </a:p>
        </p:txBody>
      </p:sp>
      <p:sp>
        <p:nvSpPr>
          <p:cNvPr id="13" name="Tekstboks 12"/>
          <p:cNvSpPr txBox="1"/>
          <p:nvPr/>
        </p:nvSpPr>
        <p:spPr>
          <a:xfrm>
            <a:off x="1813686" y="3619815"/>
            <a:ext cx="2780985" cy="307777"/>
          </a:xfrm>
          <a:prstGeom prst="rect">
            <a:avLst/>
          </a:prstGeom>
          <a:noFill/>
        </p:spPr>
        <p:txBody>
          <a:bodyPr wrap="square" rtlCol="0">
            <a:spAutoFit/>
          </a:bodyPr>
          <a:lstStyle/>
          <a:p>
            <a:r>
              <a:rPr lang="da-DK" sz="1400" dirty="0" err="1" smtClean="0"/>
              <a:t>Autonomy</a:t>
            </a:r>
            <a:r>
              <a:rPr lang="da-DK" sz="1400" dirty="0" smtClean="0"/>
              <a:t> and relations</a:t>
            </a:r>
            <a:endParaRPr lang="da-DK" sz="1400" dirty="0"/>
          </a:p>
        </p:txBody>
      </p:sp>
      <p:sp>
        <p:nvSpPr>
          <p:cNvPr id="15" name="Tekstboks 14"/>
          <p:cNvSpPr txBox="1"/>
          <p:nvPr/>
        </p:nvSpPr>
        <p:spPr>
          <a:xfrm>
            <a:off x="1813686" y="4503987"/>
            <a:ext cx="3582030" cy="307777"/>
          </a:xfrm>
          <a:prstGeom prst="rect">
            <a:avLst/>
          </a:prstGeom>
          <a:noFill/>
        </p:spPr>
        <p:txBody>
          <a:bodyPr wrap="square" rtlCol="0">
            <a:spAutoFit/>
          </a:bodyPr>
          <a:lstStyle/>
          <a:p>
            <a:r>
              <a:rPr lang="da-DK" sz="1400" dirty="0" smtClean="0"/>
              <a:t>Target </a:t>
            </a:r>
            <a:r>
              <a:rPr lang="da-DK" sz="1400" dirty="0" err="1" smtClean="0"/>
              <a:t>groups</a:t>
            </a:r>
            <a:r>
              <a:rPr lang="da-DK" sz="1400" dirty="0" smtClean="0"/>
              <a:t>, </a:t>
            </a:r>
            <a:r>
              <a:rPr lang="da-DK" sz="1400" dirty="0" err="1" smtClean="0"/>
              <a:t>methods</a:t>
            </a:r>
            <a:r>
              <a:rPr lang="da-DK" sz="1400" dirty="0" smtClean="0"/>
              <a:t> and </a:t>
            </a:r>
            <a:r>
              <a:rPr lang="da-DK" sz="1400" dirty="0" err="1" smtClean="0"/>
              <a:t>results</a:t>
            </a:r>
            <a:r>
              <a:rPr lang="da-DK" sz="1400" dirty="0" smtClean="0"/>
              <a:t> </a:t>
            </a:r>
            <a:endParaRPr lang="da-DK" sz="1400" dirty="0"/>
          </a:p>
        </p:txBody>
      </p:sp>
      <p:sp>
        <p:nvSpPr>
          <p:cNvPr id="16" name="Tekstboks 15"/>
          <p:cNvSpPr txBox="1"/>
          <p:nvPr/>
        </p:nvSpPr>
        <p:spPr>
          <a:xfrm>
            <a:off x="1813686" y="5388159"/>
            <a:ext cx="3325091" cy="307777"/>
          </a:xfrm>
          <a:prstGeom prst="rect">
            <a:avLst/>
          </a:prstGeom>
          <a:noFill/>
        </p:spPr>
        <p:txBody>
          <a:bodyPr wrap="square" rtlCol="0">
            <a:spAutoFit/>
          </a:bodyPr>
          <a:lstStyle/>
          <a:p>
            <a:r>
              <a:rPr lang="da-DK" sz="1400" dirty="0" err="1" smtClean="0"/>
              <a:t>Organization</a:t>
            </a:r>
            <a:r>
              <a:rPr lang="da-DK" sz="1400" dirty="0" smtClean="0"/>
              <a:t> and management</a:t>
            </a:r>
            <a:endParaRPr lang="da-DK" sz="1400" dirty="0"/>
          </a:p>
        </p:txBody>
      </p:sp>
      <p:sp>
        <p:nvSpPr>
          <p:cNvPr id="17" name="Tekstboks 16"/>
          <p:cNvSpPr txBox="1"/>
          <p:nvPr/>
        </p:nvSpPr>
        <p:spPr>
          <a:xfrm>
            <a:off x="6491484" y="2803656"/>
            <a:ext cx="2236880" cy="307777"/>
          </a:xfrm>
          <a:prstGeom prst="rect">
            <a:avLst/>
          </a:prstGeom>
          <a:noFill/>
        </p:spPr>
        <p:txBody>
          <a:bodyPr wrap="square" rtlCol="0">
            <a:spAutoFit/>
          </a:bodyPr>
          <a:lstStyle/>
          <a:p>
            <a:r>
              <a:rPr lang="da-DK" sz="1400" dirty="0" err="1" smtClean="0"/>
              <a:t>Skills</a:t>
            </a:r>
            <a:r>
              <a:rPr lang="da-DK" sz="1400" dirty="0" smtClean="0"/>
              <a:t> and </a:t>
            </a:r>
            <a:r>
              <a:rPr lang="da-DK" sz="1400" dirty="0" err="1" smtClean="0"/>
              <a:t>competencies</a:t>
            </a:r>
            <a:endParaRPr lang="da-DK" sz="1400" dirty="0"/>
          </a:p>
        </p:txBody>
      </p:sp>
      <p:sp>
        <p:nvSpPr>
          <p:cNvPr id="19" name="Tekstboks 18"/>
          <p:cNvSpPr txBox="1"/>
          <p:nvPr/>
        </p:nvSpPr>
        <p:spPr>
          <a:xfrm>
            <a:off x="6491484" y="3702942"/>
            <a:ext cx="1942155" cy="307777"/>
          </a:xfrm>
          <a:prstGeom prst="rect">
            <a:avLst/>
          </a:prstGeom>
          <a:noFill/>
        </p:spPr>
        <p:txBody>
          <a:bodyPr wrap="square" rtlCol="0">
            <a:spAutoFit/>
          </a:bodyPr>
          <a:lstStyle/>
          <a:p>
            <a:r>
              <a:rPr lang="da-DK" sz="1400" dirty="0" err="1" smtClean="0"/>
              <a:t>Finances</a:t>
            </a:r>
            <a:endParaRPr lang="da-DK" sz="1400" dirty="0"/>
          </a:p>
        </p:txBody>
      </p:sp>
      <p:sp>
        <p:nvSpPr>
          <p:cNvPr id="20" name="Tekstboks 19"/>
          <p:cNvSpPr txBox="1"/>
          <p:nvPr/>
        </p:nvSpPr>
        <p:spPr>
          <a:xfrm>
            <a:off x="6491484" y="4602228"/>
            <a:ext cx="1949712" cy="307777"/>
          </a:xfrm>
          <a:prstGeom prst="rect">
            <a:avLst/>
          </a:prstGeom>
          <a:noFill/>
        </p:spPr>
        <p:txBody>
          <a:bodyPr wrap="square" rtlCol="0">
            <a:spAutoFit/>
          </a:bodyPr>
          <a:lstStyle/>
          <a:p>
            <a:r>
              <a:rPr lang="da-DK" sz="1400" dirty="0" err="1" smtClean="0"/>
              <a:t>Physical</a:t>
            </a:r>
            <a:r>
              <a:rPr lang="da-DK" sz="1400" dirty="0" smtClean="0"/>
              <a:t> </a:t>
            </a:r>
            <a:r>
              <a:rPr lang="da-DK" sz="1400" dirty="0" err="1" smtClean="0"/>
              <a:t>framework</a:t>
            </a:r>
            <a:endParaRPr lang="da-DK" sz="1400" dirty="0"/>
          </a:p>
        </p:txBody>
      </p:sp>
    </p:spTree>
    <p:extLst>
      <p:ext uri="{BB962C8B-B14F-4D97-AF65-F5344CB8AC3E}">
        <p14:creationId xmlns:p14="http://schemas.microsoft.com/office/powerpoint/2010/main" val="31879958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Types of sanctions that indicate  malfunctioning  </a:t>
            </a:r>
            <a:endParaRPr lang="en-US" dirty="0"/>
          </a:p>
        </p:txBody>
      </p:sp>
      <p:sp>
        <p:nvSpPr>
          <p:cNvPr id="3" name="Pladsholder til indhold 2"/>
          <p:cNvSpPr>
            <a:spLocks noGrp="1"/>
          </p:cNvSpPr>
          <p:nvPr>
            <p:ph idx="1"/>
          </p:nvPr>
        </p:nvSpPr>
        <p:spPr>
          <a:xfrm>
            <a:off x="590550" y="1528763"/>
            <a:ext cx="8229600" cy="4692650"/>
          </a:xfrm>
        </p:spPr>
        <p:txBody>
          <a:bodyPr/>
          <a:lstStyle/>
          <a:p>
            <a:pPr marL="0" indent="0">
              <a:buNone/>
            </a:pPr>
            <a:endParaRPr lang="da-DK" dirty="0" smtClean="0"/>
          </a:p>
          <a:p>
            <a:pPr marL="0" indent="0">
              <a:buNone/>
            </a:pPr>
            <a:r>
              <a:rPr lang="da-DK" b="1" dirty="0" smtClean="0"/>
              <a:t>Types of </a:t>
            </a:r>
            <a:r>
              <a:rPr lang="da-DK" b="1" dirty="0" err="1" smtClean="0"/>
              <a:t>sanctions</a:t>
            </a:r>
            <a:r>
              <a:rPr lang="da-DK" b="1" dirty="0" smtClean="0"/>
              <a:t>: </a:t>
            </a:r>
          </a:p>
          <a:p>
            <a:pPr marL="0" indent="0">
              <a:buNone/>
            </a:pPr>
            <a:endParaRPr lang="da-DK" b="1" dirty="0" smtClean="0"/>
          </a:p>
          <a:p>
            <a:r>
              <a:rPr lang="da-DK" dirty="0" err="1" smtClean="0"/>
              <a:t>Conditions</a:t>
            </a:r>
            <a:r>
              <a:rPr lang="da-DK" dirty="0" smtClean="0"/>
              <a:t> </a:t>
            </a:r>
          </a:p>
          <a:p>
            <a:pPr marL="0" indent="0">
              <a:buNone/>
            </a:pPr>
            <a:endParaRPr lang="en-US" dirty="0"/>
          </a:p>
          <a:p>
            <a:r>
              <a:rPr lang="en-US" dirty="0" smtClean="0"/>
              <a:t>Enforcement order </a:t>
            </a:r>
          </a:p>
          <a:p>
            <a:pPr marL="0" indent="0">
              <a:buNone/>
            </a:pPr>
            <a:endParaRPr lang="da-DK" dirty="0" smtClean="0"/>
          </a:p>
          <a:p>
            <a:r>
              <a:rPr lang="da-DK" dirty="0" err="1" smtClean="0"/>
              <a:t>Increased</a:t>
            </a:r>
            <a:r>
              <a:rPr lang="da-DK" dirty="0" smtClean="0"/>
              <a:t> supervision </a:t>
            </a:r>
          </a:p>
          <a:p>
            <a:pPr marL="0" indent="0">
              <a:buNone/>
            </a:pPr>
            <a:endParaRPr lang="da-DK" sz="1600" dirty="0"/>
          </a:p>
          <a:p>
            <a:pPr marL="0" indent="0">
              <a:buNone/>
            </a:pPr>
            <a:r>
              <a:rPr lang="en-US" b="1" dirty="0" smtClean="0"/>
              <a:t>If none of the above has the desired effect:</a:t>
            </a:r>
          </a:p>
          <a:p>
            <a:pPr marL="0" indent="0">
              <a:buNone/>
            </a:pPr>
            <a:endParaRPr lang="en-US" b="1" dirty="0" smtClean="0"/>
          </a:p>
          <a:p>
            <a:r>
              <a:rPr lang="en-US" dirty="0" smtClean="0"/>
              <a:t>Withdrawal of approval</a:t>
            </a:r>
            <a:endParaRPr lang="da-DK" dirty="0" smtClean="0"/>
          </a:p>
        </p:txBody>
      </p:sp>
    </p:spTree>
    <p:extLst>
      <p:ext uri="{BB962C8B-B14F-4D97-AF65-F5344CB8AC3E}">
        <p14:creationId xmlns:p14="http://schemas.microsoft.com/office/powerpoint/2010/main" val="3385688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Openness</a:t>
            </a:r>
            <a:r>
              <a:rPr lang="da-DK" dirty="0"/>
              <a:t> </a:t>
            </a:r>
            <a:r>
              <a:rPr lang="da-DK" dirty="0" err="1"/>
              <a:t>about</a:t>
            </a:r>
            <a:r>
              <a:rPr lang="da-DK" dirty="0"/>
              <a:t> </a:t>
            </a:r>
            <a:r>
              <a:rPr lang="da-DK" dirty="0" err="1"/>
              <a:t>malfunctioning</a:t>
            </a:r>
            <a:r>
              <a:rPr lang="da-DK" dirty="0"/>
              <a:t> in social </a:t>
            </a:r>
            <a:r>
              <a:rPr lang="da-DK" dirty="0" err="1"/>
              <a:t>practice</a:t>
            </a:r>
            <a:r>
              <a:rPr lang="en-US" dirty="0"/>
              <a:t/>
            </a:r>
            <a:br>
              <a:rPr lang="en-US" dirty="0"/>
            </a:br>
            <a:endParaRPr lang="da-DK" dirty="0"/>
          </a:p>
        </p:txBody>
      </p:sp>
      <p:sp>
        <p:nvSpPr>
          <p:cNvPr id="3" name="Pladsholder til indhold 2"/>
          <p:cNvSpPr>
            <a:spLocks noGrp="1"/>
          </p:cNvSpPr>
          <p:nvPr>
            <p:ph idx="1"/>
          </p:nvPr>
        </p:nvSpPr>
        <p:spPr/>
        <p:txBody>
          <a:bodyPr/>
          <a:lstStyle/>
          <a:p>
            <a:endParaRPr lang="en-US" dirty="0" smtClean="0"/>
          </a:p>
          <a:p>
            <a:r>
              <a:rPr lang="en-US" dirty="0"/>
              <a:t>D</a:t>
            </a:r>
            <a:r>
              <a:rPr lang="en-US" dirty="0" smtClean="0"/>
              <a:t>ialogue </a:t>
            </a:r>
            <a:r>
              <a:rPr lang="en-US" dirty="0"/>
              <a:t>with the </a:t>
            </a:r>
            <a:r>
              <a:rPr lang="en-US" dirty="0" smtClean="0"/>
              <a:t>facility</a:t>
            </a:r>
          </a:p>
          <a:p>
            <a:pPr marL="0" indent="0">
              <a:buNone/>
            </a:pPr>
            <a:endParaRPr lang="en-US" dirty="0"/>
          </a:p>
          <a:p>
            <a:r>
              <a:rPr lang="en-US" dirty="0" err="1"/>
              <a:t>Registeration</a:t>
            </a:r>
            <a:r>
              <a:rPr lang="en-US" dirty="0"/>
              <a:t> of information in the “Social Services Gateway”</a:t>
            </a:r>
          </a:p>
          <a:p>
            <a:endParaRPr lang="en-US" dirty="0" smtClean="0"/>
          </a:p>
          <a:p>
            <a:r>
              <a:rPr lang="en-US" dirty="0" smtClean="0"/>
              <a:t>The </a:t>
            </a:r>
            <a:r>
              <a:rPr lang="en-US" dirty="0"/>
              <a:t>social supervisory authority shall notify the municipalities responsible </a:t>
            </a:r>
            <a:r>
              <a:rPr lang="en-US" dirty="0" smtClean="0"/>
              <a:t>of </a:t>
            </a:r>
            <a:r>
              <a:rPr lang="en-US" dirty="0"/>
              <a:t>the individual citizens in the </a:t>
            </a:r>
            <a:r>
              <a:rPr lang="en-US" dirty="0" smtClean="0"/>
              <a:t>facility, if any malfunctioning has </a:t>
            </a:r>
            <a:r>
              <a:rPr lang="en-US" dirty="0" err="1" smtClean="0"/>
              <a:t>occured</a:t>
            </a:r>
            <a:r>
              <a:rPr lang="en-US" dirty="0" smtClean="0"/>
              <a:t>.</a:t>
            </a:r>
          </a:p>
          <a:p>
            <a:pPr marL="0" indent="0">
              <a:buNone/>
            </a:pPr>
            <a:endParaRPr lang="en-US" dirty="0"/>
          </a:p>
          <a:p>
            <a:r>
              <a:rPr lang="en-US" dirty="0" smtClean="0"/>
              <a:t>Notifying other authorities </a:t>
            </a:r>
          </a:p>
          <a:p>
            <a:endParaRPr lang="en-US" dirty="0"/>
          </a:p>
          <a:p>
            <a:endParaRPr lang="da-DK" dirty="0"/>
          </a:p>
        </p:txBody>
      </p:sp>
    </p:spTree>
    <p:extLst>
      <p:ext uri="{BB962C8B-B14F-4D97-AF65-F5344CB8AC3E}">
        <p14:creationId xmlns:p14="http://schemas.microsoft.com/office/powerpoint/2010/main" val="2803396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150" y="257175"/>
            <a:ext cx="5662613" cy="809625"/>
          </a:xfrm>
        </p:spPr>
        <p:txBody>
          <a:bodyPr/>
          <a:lstStyle/>
          <a:p>
            <a:r>
              <a:rPr lang="en-US" sz="1800" dirty="0"/>
              <a:t>How to handle transparency, openness and public disclosure in supervisory practice in cases of </a:t>
            </a:r>
            <a:r>
              <a:rPr lang="en-US" sz="1800" dirty="0" smtClean="0"/>
              <a:t>malfunction?</a:t>
            </a:r>
            <a:r>
              <a:rPr lang="da-DK" dirty="0"/>
              <a:t/>
            </a:r>
            <a:br>
              <a:rPr lang="da-DK" dirty="0"/>
            </a:br>
            <a:endParaRPr lang="da-DK" dirty="0"/>
          </a:p>
        </p:txBody>
      </p:sp>
      <p:sp>
        <p:nvSpPr>
          <p:cNvPr id="3" name="Pladsholder til indhold 2"/>
          <p:cNvSpPr>
            <a:spLocks noGrp="1"/>
          </p:cNvSpPr>
          <p:nvPr>
            <p:ph idx="1"/>
          </p:nvPr>
        </p:nvSpPr>
        <p:spPr/>
        <p:txBody>
          <a:bodyPr/>
          <a:lstStyle/>
          <a:p>
            <a:pPr marL="0" indent="0">
              <a:buNone/>
            </a:pPr>
            <a:r>
              <a:rPr lang="en-US" sz="1600" b="1" dirty="0"/>
              <a:t>Level 1:</a:t>
            </a:r>
            <a:endParaRPr lang="da-DK" sz="1600" b="1" dirty="0"/>
          </a:p>
          <a:p>
            <a:pPr lvl="0"/>
            <a:r>
              <a:rPr lang="en-US" sz="1600" dirty="0"/>
              <a:t>Registration of the facility in the Social Services Gateway (key information)</a:t>
            </a:r>
            <a:endParaRPr lang="da-DK" sz="1600" dirty="0"/>
          </a:p>
          <a:p>
            <a:pPr lvl="0"/>
            <a:r>
              <a:rPr lang="en-US" sz="1600" dirty="0" smtClean="0"/>
              <a:t>Assessment </a:t>
            </a:r>
            <a:r>
              <a:rPr lang="en-US" sz="1600" dirty="0"/>
              <a:t>with the use of a quality model (</a:t>
            </a:r>
            <a:r>
              <a:rPr lang="en-US" sz="1600" dirty="0" smtClean="0"/>
              <a:t>transparency)</a:t>
            </a:r>
            <a:endParaRPr lang="da-DK" sz="1600" dirty="0"/>
          </a:p>
          <a:p>
            <a:pPr lvl="0"/>
            <a:r>
              <a:rPr lang="en-US" sz="1600" dirty="0"/>
              <a:t>Public quality report </a:t>
            </a:r>
            <a:r>
              <a:rPr lang="en-US" sz="1600" dirty="0" smtClean="0"/>
              <a:t>on </a:t>
            </a:r>
            <a:r>
              <a:rPr lang="en-US" sz="1600" dirty="0"/>
              <a:t>the </a:t>
            </a:r>
            <a:r>
              <a:rPr lang="en-US" sz="1600" dirty="0" smtClean="0"/>
              <a:t>SSG (</a:t>
            </a:r>
            <a:r>
              <a:rPr lang="en-US" sz="1600" dirty="0"/>
              <a:t>at least annual) </a:t>
            </a:r>
            <a:endParaRPr lang="da-DK" sz="1600" dirty="0"/>
          </a:p>
          <a:p>
            <a:pPr marL="0" indent="0">
              <a:buNone/>
            </a:pPr>
            <a:r>
              <a:rPr lang="en-US" sz="1600" dirty="0"/>
              <a:t> </a:t>
            </a:r>
            <a:endParaRPr lang="da-DK" sz="1600" dirty="0"/>
          </a:p>
          <a:p>
            <a:pPr marL="0" indent="0">
              <a:buNone/>
            </a:pPr>
            <a:r>
              <a:rPr lang="en-US" sz="1600" b="1" dirty="0"/>
              <a:t>Level 2:</a:t>
            </a:r>
            <a:endParaRPr lang="da-DK" sz="1600" b="1" dirty="0"/>
          </a:p>
          <a:p>
            <a:pPr lvl="0"/>
            <a:r>
              <a:rPr lang="en-US" sz="1600" dirty="0" smtClean="0"/>
              <a:t>Issuing sanctions </a:t>
            </a:r>
            <a:r>
              <a:rPr lang="en-US" sz="1600" dirty="0"/>
              <a:t>when quality problems</a:t>
            </a:r>
            <a:endParaRPr lang="da-DK" sz="1600" dirty="0"/>
          </a:p>
          <a:p>
            <a:pPr lvl="0"/>
            <a:r>
              <a:rPr lang="en-US" sz="1600" dirty="0"/>
              <a:t>Public disclosure of sanctions in the Social Services Gateway</a:t>
            </a:r>
            <a:endParaRPr lang="da-DK" sz="1600" dirty="0"/>
          </a:p>
          <a:p>
            <a:pPr lvl="0"/>
            <a:r>
              <a:rPr lang="en-US" sz="1600" dirty="0" smtClean="0"/>
              <a:t>Notification of the concerned municipalities with citizens placed on the facility when severe sanctions</a:t>
            </a:r>
          </a:p>
          <a:p>
            <a:pPr lvl="0"/>
            <a:r>
              <a:rPr lang="en-US" sz="1600" dirty="0" smtClean="0"/>
              <a:t>(</a:t>
            </a:r>
            <a:r>
              <a:rPr lang="en-US" sz="1600" dirty="0"/>
              <a:t>Maybe halt of new citizens being placed at the facilities)</a:t>
            </a:r>
            <a:endParaRPr lang="da-DK" sz="1600" dirty="0"/>
          </a:p>
          <a:p>
            <a:pPr marL="0" indent="0">
              <a:buNone/>
            </a:pPr>
            <a:r>
              <a:rPr lang="en-US" sz="1600" dirty="0"/>
              <a:t> </a:t>
            </a:r>
            <a:endParaRPr lang="da-DK" sz="1600" dirty="0"/>
          </a:p>
          <a:p>
            <a:pPr marL="0" indent="0">
              <a:buNone/>
            </a:pPr>
            <a:r>
              <a:rPr lang="en-US" sz="1600" b="1" dirty="0"/>
              <a:t>Level 3:</a:t>
            </a:r>
            <a:endParaRPr lang="da-DK" sz="1600" b="1" dirty="0"/>
          </a:p>
          <a:p>
            <a:pPr lvl="0"/>
            <a:r>
              <a:rPr lang="en-US" sz="1600" dirty="0"/>
              <a:t>Removal of the facility from the Social Service Gateway</a:t>
            </a:r>
            <a:endParaRPr lang="da-DK" sz="1600" dirty="0"/>
          </a:p>
          <a:p>
            <a:pPr lvl="0"/>
            <a:r>
              <a:rPr lang="en-US" sz="1600" dirty="0"/>
              <a:t>Notification of the municipalities to remove citizens from the facility</a:t>
            </a:r>
            <a:endParaRPr lang="da-DK" sz="1600" dirty="0"/>
          </a:p>
          <a:p>
            <a:pPr lvl="0"/>
            <a:r>
              <a:rPr lang="en-US" sz="1600" dirty="0"/>
              <a:t>Closure of the facility</a:t>
            </a:r>
            <a:endParaRPr lang="da-DK" sz="1600" dirty="0"/>
          </a:p>
          <a:p>
            <a:endParaRPr lang="da-DK" dirty="0"/>
          </a:p>
        </p:txBody>
      </p:sp>
    </p:spTree>
    <p:extLst>
      <p:ext uri="{BB962C8B-B14F-4D97-AF65-F5344CB8AC3E}">
        <p14:creationId xmlns:p14="http://schemas.microsoft.com/office/powerpoint/2010/main" val="1913720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Example</a:t>
            </a:r>
            <a:r>
              <a:rPr lang="da-DK" dirty="0" smtClean="0"/>
              <a:t>, </a:t>
            </a:r>
            <a:r>
              <a:rPr lang="en-US" dirty="0"/>
              <a:t>Social Services Gateway</a:t>
            </a:r>
            <a:endParaRPr lang="da-DK" dirty="0"/>
          </a:p>
        </p:txBody>
      </p:sp>
      <p:sp>
        <p:nvSpPr>
          <p:cNvPr id="3" name="Pladsholder til indhold 2"/>
          <p:cNvSpPr>
            <a:spLocks noGrp="1"/>
          </p:cNvSpPr>
          <p:nvPr>
            <p:ph idx="1"/>
          </p:nvPr>
        </p:nvSpPr>
        <p:spPr/>
        <p:txBody>
          <a:bodyPr/>
          <a:lstStyle/>
          <a:p>
            <a:pPr marL="0" indent="0">
              <a:buNone/>
            </a:pPr>
            <a:r>
              <a:rPr lang="en-US"/>
              <a:t>E</a:t>
            </a:r>
            <a:r>
              <a:rPr lang="en-US" smtClean="0"/>
              <a:t>xample </a:t>
            </a:r>
            <a:r>
              <a:rPr lang="en-US" dirty="0" smtClean="0"/>
              <a:t>of a facility that is under increased supervision on the Social Services Gateway.</a:t>
            </a:r>
            <a:endParaRPr lang="en-US"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588" y="2062659"/>
            <a:ext cx="5838825" cy="4152932"/>
          </a:xfrm>
          <a:prstGeom prst="rect">
            <a:avLst/>
          </a:prstGeom>
        </p:spPr>
      </p:pic>
      <p:sp>
        <p:nvSpPr>
          <p:cNvPr id="5" name="Højrepil 4"/>
          <p:cNvSpPr/>
          <p:nvPr/>
        </p:nvSpPr>
        <p:spPr>
          <a:xfrm>
            <a:off x="674180" y="513397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4796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BC53F"/>
      </a:lt2>
      <a:accent1>
        <a:srgbClr val="C62030"/>
      </a:accent1>
      <a:accent2>
        <a:srgbClr val="A7B0B5"/>
      </a:accent2>
      <a:accent3>
        <a:srgbClr val="FFFFFF"/>
      </a:accent3>
      <a:accent4>
        <a:srgbClr val="000000"/>
      </a:accent4>
      <a:accent5>
        <a:srgbClr val="DFABAD"/>
      </a:accent5>
      <a:accent6>
        <a:srgbClr val="979FA4"/>
      </a:accent6>
      <a:hlink>
        <a:srgbClr val="F6921E"/>
      </a:hlink>
      <a:folHlink>
        <a:srgbClr val="008794"/>
      </a:folHlink>
    </a:clrScheme>
    <a:fontScheme name="Default Desig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BC53F"/>
        </a:lt2>
        <a:accent1>
          <a:srgbClr val="C62030"/>
        </a:accent1>
        <a:accent2>
          <a:srgbClr val="A7B0B5"/>
        </a:accent2>
        <a:accent3>
          <a:srgbClr val="FFFFFF"/>
        </a:accent3>
        <a:accent4>
          <a:srgbClr val="000000"/>
        </a:accent4>
        <a:accent5>
          <a:srgbClr val="DFABAD"/>
        </a:accent5>
        <a:accent6>
          <a:srgbClr val="979FA4"/>
        </a:accent6>
        <a:hlink>
          <a:srgbClr val="F6921E"/>
        </a:hlink>
        <a:folHlink>
          <a:srgbClr val="0087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2503</TotalTime>
  <Words>1131</Words>
  <Application>Microsoft Office PowerPoint</Application>
  <PresentationFormat>Diavoorstelling (4:3)</PresentationFormat>
  <Paragraphs>162</Paragraphs>
  <Slides>9</Slides>
  <Notes>9</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Default Design</vt:lpstr>
      <vt:lpstr>Openness about malfunctioning in social practice in Denmark</vt:lpstr>
      <vt:lpstr>Act on Social Supervision  In effect on 1 January 2014 </vt:lpstr>
      <vt:lpstr>Local Responsibility in a National Context </vt:lpstr>
      <vt:lpstr>Social Services Gateway www.tilbudsportalen.dk   </vt:lpstr>
      <vt:lpstr>Quality Model - Themes - The required quality standards   </vt:lpstr>
      <vt:lpstr>Types of sanctions that indicate  malfunctioning  </vt:lpstr>
      <vt:lpstr>Openness about malfunctioning in social practice </vt:lpstr>
      <vt:lpstr>How to handle transparency, openness and public disclosure in supervisory practice in cases of malfunction? </vt:lpstr>
      <vt:lpstr>Example, Social Services Gateway</vt:lpstr>
    </vt:vector>
  </TitlesOfParts>
  <Company>Bysted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mmh</dc:creator>
  <cp:lastModifiedBy>Mari Murel</cp:lastModifiedBy>
  <cp:revision>208</cp:revision>
  <dcterms:created xsi:type="dcterms:W3CDTF">2008-07-07T11:45:09Z</dcterms:created>
  <dcterms:modified xsi:type="dcterms:W3CDTF">2016-09-26T13:52:20Z</dcterms:modified>
</cp:coreProperties>
</file>