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5" r:id="rId11"/>
  </p:sldMasterIdLst>
  <p:notesMasterIdLst>
    <p:notesMasterId r:id="rId21"/>
  </p:notesMasterIdLst>
  <p:sldIdLst>
    <p:sldId id="256" r:id="rId12"/>
    <p:sldId id="257" r:id="rId13"/>
    <p:sldId id="258" r:id="rId14"/>
    <p:sldId id="266" r:id="rId15"/>
    <p:sldId id="260" r:id="rId16"/>
    <p:sldId id="261" r:id="rId17"/>
    <p:sldId id="267" r:id="rId18"/>
    <p:sldId id="263" r:id="rId19"/>
    <p:sldId id="264" r:id="rId2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77" d="100"/>
          <a:sy n="77" d="100"/>
        </p:scale>
        <p:origin x="-3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A6E20-C94B-44B5-94D3-4220F40DA41F}" type="datetimeFigureOut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2A825-63C8-4082-A6F2-3130F8163CF6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6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9BED-08C3-4E5D-ACCD-22A6F33BCED8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662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0F7C-9DDF-4D09-8964-B00691D3453E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45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43D6-7EEA-402E-920E-16809729A1DB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34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47AD-F2F3-48BF-97F2-C88F2F99BCAB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7640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689C-D534-48D1-95AC-16AFA9A0577A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055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D188B-68C0-46B0-9BBB-128232240A27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059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AB1-2844-4660-A125-B0ABB5C57CFB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5619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90FA-9E76-4D1B-BA88-0854EE483AF6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8718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E6103-BDAE-4E51-B477-09CECC307C50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927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8BDF-3555-4E18-A981-39CCA391A9A4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559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968B8-51DC-4553-A324-044531D7E737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658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BDB6A-DEE7-4687-8BFB-41DE75B42F8C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405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596C-2CB4-4402-8CCB-31DACF2FEAF0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264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70C1-FF42-4DD7-BC0C-01AA3512FC86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981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E8FD-1707-4482-B1B1-BB9C928D7C67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318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3ADD-7E7C-42DC-B627-50CDD78328EA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086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A6-F605-436E-99DB-CC0B25973268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9877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151A0-3A0D-44CC-A89C-FBD1B60C1F72}" type="datetime1">
              <a:rPr lang="bg-BG" smtClean="0"/>
              <a:pPr/>
              <a:t>26.9.2016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FC0F00-1D2F-4302-A7F1-3543BC0A3F3B}" type="slidenum">
              <a:rPr lang="bg-BG" smtClean="0"/>
              <a:pPr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864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7.xml"/><Relationship Id="rId13" Type="http://schemas.openxmlformats.org/officeDocument/2006/relationships/image" Target="../media/image2.png"/><Relationship Id="rId3" Type="http://schemas.openxmlformats.org/officeDocument/2006/relationships/customXml" Target="../../customXml/item5.xml"/><Relationship Id="rId7" Type="http://schemas.openxmlformats.org/officeDocument/2006/relationships/customXml" Target="../../customXml/item3.xml"/><Relationship Id="rId12" Type="http://schemas.openxmlformats.org/officeDocument/2006/relationships/image" Target="../media/image1.png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9.xml"/><Relationship Id="rId6" Type="http://schemas.openxmlformats.org/officeDocument/2006/relationships/customXml" Target="../../customXml/item4.xml"/><Relationship Id="rId11" Type="http://schemas.openxmlformats.org/officeDocument/2006/relationships/slideLayout" Target="../slideLayouts/slideLayout17.xml"/><Relationship Id="rId5" Type="http://schemas.openxmlformats.org/officeDocument/2006/relationships/customXml" Target="../../customXml/item1.xml"/><Relationship Id="rId15" Type="http://schemas.openxmlformats.org/officeDocument/2006/relationships/image" Target="../media/image4.png"/><Relationship Id="rId10" Type="http://schemas.openxmlformats.org/officeDocument/2006/relationships/customXml" Target="../../customXml/item10.xml"/><Relationship Id="rId4" Type="http://schemas.openxmlformats.org/officeDocument/2006/relationships/customXml" Target="../../customXml/item8.xml"/><Relationship Id="rId9" Type="http://schemas.openxmlformats.org/officeDocument/2006/relationships/customXml" Target="../../customXml/item2.xml"/><Relationship Id="rId1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ma.bg/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3644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OPENNESS ABOUT MALFUNCTIONING IN MEDICAL PRACTICE</a:t>
            </a:r>
            <a:br>
              <a:rPr lang="en-US" b="1" dirty="0" smtClean="0">
                <a:latin typeface="Calibri" pitchFamily="34" charset="0"/>
              </a:rPr>
            </a:br>
            <a:endParaRPr lang="en-US" b="0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1846555"/>
            <a:ext cx="8915400" cy="417324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en-US" sz="4600" b="1" dirty="0" smtClean="0">
                <a:latin typeface="Calibri" pitchFamily="34" charset="0"/>
              </a:rPr>
              <a:t>INPUT FROM BULGARIA</a:t>
            </a:r>
          </a:p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en-US" sz="3100" b="1" dirty="0" smtClean="0">
                <a:latin typeface="Calibri" pitchFamily="34" charset="0"/>
              </a:rPr>
              <a:t>Stockholm, 29-30.09.2016</a:t>
            </a:r>
            <a:endParaRPr lang="bg-BG" sz="31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27348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Calibri" panose="020F0502020204030204" pitchFamily="34" charset="0"/>
              </a:rPr>
              <a:t>EXECUTIVE</a:t>
            </a:r>
            <a:r>
              <a:rPr lang="en-US" b="0" i="0" u="none" strike="noStrike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AGENCY FOR MEDICAL AUDIT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400" dirty="0">
                <a:latin typeface="Calibri" pitchFamily="34" charset="0"/>
              </a:rPr>
              <a:t>Established in January, 2010 with Decree of the Council of Ministers as governmental institution under the </a:t>
            </a:r>
            <a:r>
              <a:rPr lang="en-US" sz="2400" dirty="0" err="1">
                <a:latin typeface="Calibri" pitchFamily="34" charset="0"/>
              </a:rPr>
              <a:t>MoH’s</a:t>
            </a:r>
            <a:r>
              <a:rPr lang="en-US" sz="2400" dirty="0">
                <a:latin typeface="Calibri" pitchFamily="34" charset="0"/>
              </a:rPr>
              <a:t> power</a:t>
            </a:r>
            <a:endParaRPr lang="bg-BG" sz="24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</a:rPr>
              <a:t>	</a:t>
            </a:r>
            <a:r>
              <a:rPr lang="en-GB" sz="2400" b="1" dirty="0" smtClean="0">
                <a:latin typeface="Calibri" pitchFamily="34" charset="0"/>
              </a:rPr>
              <a:t>EAMA </a:t>
            </a:r>
            <a:r>
              <a:rPr lang="en-GB" sz="2400" b="1" dirty="0">
                <a:latin typeface="Calibri" pitchFamily="34" charset="0"/>
              </a:rPr>
              <a:t>supervises:</a:t>
            </a:r>
            <a:endParaRPr lang="bg-BG" sz="2400" b="1" dirty="0">
              <a:latin typeface="Calibri" pitchFamily="34" charset="0"/>
            </a:endParaRPr>
          </a:p>
          <a:p>
            <a:pPr lvl="0"/>
            <a:r>
              <a:rPr lang="en-GB" sz="2400" dirty="0">
                <a:latin typeface="Calibri" pitchFamily="34" charset="0"/>
              </a:rPr>
              <a:t>all types of healthcare establishments in the </a:t>
            </a:r>
            <a:r>
              <a:rPr lang="en-GB" sz="2400" dirty="0" smtClean="0">
                <a:latin typeface="Calibri" pitchFamily="34" charset="0"/>
              </a:rPr>
              <a:t>country;</a:t>
            </a:r>
            <a:endParaRPr lang="bg-BG" sz="2400" dirty="0">
              <a:latin typeface="Calibri" pitchFamily="34" charset="0"/>
            </a:endParaRPr>
          </a:p>
          <a:p>
            <a:pPr lvl="0"/>
            <a:r>
              <a:rPr lang="en-GB" sz="2400" dirty="0">
                <a:latin typeface="Calibri" pitchFamily="34" charset="0"/>
              </a:rPr>
              <a:t>the National Health Insurance Fund (NHIF) with </a:t>
            </a:r>
            <a:r>
              <a:rPr lang="en-US" sz="2400" dirty="0">
                <a:latin typeface="Calibri" pitchFamily="34" charset="0"/>
              </a:rPr>
              <a:t>its </a:t>
            </a:r>
            <a:r>
              <a:rPr lang="en-GB" sz="2400" dirty="0">
                <a:latin typeface="Calibri" pitchFamily="34" charset="0"/>
              </a:rPr>
              <a:t>28 regional </a:t>
            </a:r>
            <a:r>
              <a:rPr lang="en-GB" sz="2400" dirty="0" smtClean="0">
                <a:latin typeface="Calibri" pitchFamily="34" charset="0"/>
              </a:rPr>
              <a:t>offices;</a:t>
            </a:r>
            <a:endParaRPr lang="bg-BG" sz="2400" dirty="0">
              <a:latin typeface="Calibri" pitchFamily="34" charset="0"/>
            </a:endParaRPr>
          </a:p>
          <a:p>
            <a:pPr lvl="0"/>
            <a:r>
              <a:rPr lang="en-GB" sz="2400" dirty="0">
                <a:latin typeface="Calibri" pitchFamily="34" charset="0"/>
              </a:rPr>
              <a:t>the voluntary health insurance </a:t>
            </a:r>
            <a:r>
              <a:rPr lang="en-GB" sz="2400" dirty="0" smtClean="0">
                <a:latin typeface="Calibri" pitchFamily="34" charset="0"/>
              </a:rPr>
              <a:t>funds.</a:t>
            </a:r>
            <a:endParaRPr lang="bg-BG" sz="2400" dirty="0">
              <a:latin typeface="Calibri" pitchFamily="34" charset="0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0637562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Calibri" panose="020F0502020204030204" pitchFamily="34" charset="0"/>
              </a:rPr>
              <a:t>Competence of EAMA </a:t>
            </a:r>
            <a:endParaRPr lang="bg-BG" b="0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1677880"/>
            <a:ext cx="8915400" cy="4793940"/>
          </a:xfrm>
        </p:spPr>
        <p:txBody>
          <a:bodyPr>
            <a:noAutofit/>
          </a:bodyPr>
          <a:lstStyle/>
          <a:p>
            <a:pPr algn="just" fontAlgn="ctr"/>
            <a:r>
              <a:rPr lang="bg-BG" sz="2400" dirty="0" smtClean="0">
                <a:latin typeface="Calibri" pitchFamily="34" charset="0"/>
              </a:rPr>
              <a:t>monitor for observance of patients’ rights in medical establishments;</a:t>
            </a:r>
          </a:p>
          <a:p>
            <a:pPr algn="just" fontAlgn="ctr"/>
            <a:r>
              <a:rPr lang="bg-BG" sz="2400" dirty="0" err="1" smtClean="0">
                <a:latin typeface="Calibri" pitchFamily="34" charset="0"/>
              </a:rPr>
              <a:t>monitor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for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observance</a:t>
            </a:r>
            <a:r>
              <a:rPr lang="bg-BG" sz="2400" dirty="0" smtClean="0">
                <a:latin typeface="Calibri" pitchFamily="34" charset="0"/>
              </a:rPr>
              <a:t> of </a:t>
            </a:r>
            <a:r>
              <a:rPr lang="bg-BG" sz="2400" dirty="0" err="1" smtClean="0">
                <a:latin typeface="Calibri" pitchFamily="34" charset="0"/>
              </a:rPr>
              <a:t>the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approved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medical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standards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in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medical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establishments</a:t>
            </a:r>
            <a:r>
              <a:rPr lang="bg-BG" sz="2400" dirty="0" smtClean="0">
                <a:latin typeface="Calibri" pitchFamily="34" charset="0"/>
              </a:rPr>
              <a:t>;</a:t>
            </a:r>
          </a:p>
          <a:p>
            <a:pPr algn="just" fontAlgn="ctr"/>
            <a:r>
              <a:rPr lang="bg-BG" sz="2400" dirty="0" err="1" smtClean="0">
                <a:latin typeface="Calibri" pitchFamily="34" charset="0"/>
              </a:rPr>
              <a:t>exercise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control</a:t>
            </a:r>
            <a:r>
              <a:rPr lang="bg-BG" sz="2400" dirty="0" smtClean="0">
                <a:latin typeface="Calibri" pitchFamily="34" charset="0"/>
              </a:rPr>
              <a:t> of </a:t>
            </a:r>
            <a:r>
              <a:rPr lang="bg-BG" sz="2400" dirty="0" err="1" smtClean="0">
                <a:latin typeface="Calibri" pitchFamily="34" charset="0"/>
              </a:rPr>
              <a:t>the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quality</a:t>
            </a:r>
            <a:r>
              <a:rPr lang="bg-BG" sz="2400" dirty="0" smtClean="0">
                <a:latin typeface="Calibri" pitchFamily="34" charset="0"/>
              </a:rPr>
              <a:t> of </a:t>
            </a:r>
            <a:r>
              <a:rPr lang="bg-BG" sz="2400" dirty="0" err="1" smtClean="0">
                <a:latin typeface="Calibri" pitchFamily="34" charset="0"/>
              </a:rPr>
              <a:t>the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medical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services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according</a:t>
            </a:r>
            <a:r>
              <a:rPr lang="bg-BG" sz="2400" dirty="0" smtClean="0">
                <a:latin typeface="Calibri" pitchFamily="34" charset="0"/>
              </a:rPr>
              <a:t> to </a:t>
            </a:r>
            <a:r>
              <a:rPr lang="bg-BG" sz="2400" dirty="0" err="1" smtClean="0">
                <a:latin typeface="Calibri" pitchFamily="34" charset="0"/>
              </a:rPr>
              <a:t>the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approved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medical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standards</a:t>
            </a:r>
            <a:r>
              <a:rPr lang="bg-BG" sz="2400" dirty="0" smtClean="0">
                <a:latin typeface="Calibri" pitchFamily="34" charset="0"/>
              </a:rPr>
              <a:t>;</a:t>
            </a:r>
          </a:p>
          <a:p>
            <a:pPr algn="just" fontAlgn="ctr"/>
            <a:r>
              <a:rPr lang="bg-BG" sz="2400" dirty="0" err="1" smtClean="0">
                <a:latin typeface="Calibri" pitchFamily="34" charset="0"/>
              </a:rPr>
              <a:t>carry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out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inspections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upon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request</a:t>
            </a:r>
            <a:r>
              <a:rPr lang="bg-BG" sz="2400" dirty="0" smtClean="0">
                <a:latin typeface="Calibri" pitchFamily="34" charset="0"/>
              </a:rPr>
              <a:t> of </a:t>
            </a:r>
            <a:r>
              <a:rPr lang="bg-BG" sz="2400" dirty="0" err="1" smtClean="0">
                <a:latin typeface="Calibri" pitchFamily="34" charset="0"/>
              </a:rPr>
              <a:t>citizens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and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legal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entities</a:t>
            </a:r>
            <a:r>
              <a:rPr lang="bg-BG" sz="2400" dirty="0" smtClean="0">
                <a:latin typeface="Calibri" pitchFamily="34" charset="0"/>
              </a:rPr>
              <a:t>, </a:t>
            </a:r>
            <a:r>
              <a:rPr lang="bg-BG" sz="2400" dirty="0" err="1" smtClean="0">
                <a:latin typeface="Calibri" pitchFamily="34" charset="0"/>
              </a:rPr>
              <a:t>related</a:t>
            </a:r>
            <a:r>
              <a:rPr lang="bg-BG" sz="2400" dirty="0" smtClean="0">
                <a:latin typeface="Calibri" pitchFamily="34" charset="0"/>
              </a:rPr>
              <a:t> to </a:t>
            </a:r>
            <a:r>
              <a:rPr lang="bg-BG" sz="2400" dirty="0" err="1" smtClean="0">
                <a:latin typeface="Calibri" pitchFamily="34" charset="0"/>
              </a:rPr>
              <a:t>medical</a:t>
            </a:r>
            <a:r>
              <a:rPr lang="bg-BG" sz="2400" dirty="0" smtClean="0">
                <a:latin typeface="Calibri" pitchFamily="34" charset="0"/>
              </a:rPr>
              <a:t> </a:t>
            </a:r>
            <a:r>
              <a:rPr lang="bg-BG" sz="2400" dirty="0" err="1" smtClean="0">
                <a:latin typeface="Calibri" pitchFamily="34" charset="0"/>
              </a:rPr>
              <a:t>services</a:t>
            </a:r>
            <a:r>
              <a:rPr lang="bg-BG" sz="2400" dirty="0" smtClean="0">
                <a:latin typeface="Calibri" pitchFamily="34" charset="0"/>
              </a:rPr>
              <a:t>;</a:t>
            </a:r>
          </a:p>
          <a:p>
            <a:pPr algn="just"/>
            <a:r>
              <a:rPr lang="bg-BG" sz="2400" dirty="0" smtClean="0">
                <a:latin typeface="Calibri" pitchFamily="34" charset="0"/>
              </a:rPr>
              <a:t>carry out other activities, assigned by a law.</a:t>
            </a:r>
            <a:endParaRPr lang="bg-BG" sz="24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8991356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Calibri" panose="020F0502020204030204" pitchFamily="34" charset="0"/>
              </a:rPr>
              <a:t>Administrative procedure/stages </a:t>
            </a:r>
            <a:endParaRPr lang="en-US" b="0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4</a:t>
            </a:fld>
            <a:endParaRPr lang="bg-BG"/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custData r:id="rId1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763" y="2878009"/>
            <a:ext cx="1257300" cy="12573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custData r:id="rId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350" y="1264555"/>
            <a:ext cx="2273300" cy="2273300"/>
          </a:xfrm>
          <a:prstGeom prst="rect">
            <a:avLst/>
          </a:prstGeom>
        </p:spPr>
      </p:pic>
      <p:cxnSp>
        <p:nvCxnSpPr>
          <p:cNvPr id="18" name="Elbow Connector 17"/>
          <p:cNvCxnSpPr>
            <a:stCxn id="10" idx="0"/>
            <a:endCxn id="13" idx="1"/>
          </p:cNvCxnSpPr>
          <p:nvPr/>
        </p:nvCxnSpPr>
        <p:spPr>
          <a:xfrm rot="5400000" flipH="1" flipV="1">
            <a:off x="4136979" y="2055639"/>
            <a:ext cx="476804" cy="1167937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0" idx="2"/>
            <a:endCxn id="14" idx="1"/>
          </p:cNvCxnSpPr>
          <p:nvPr/>
        </p:nvCxnSpPr>
        <p:spPr>
          <a:xfrm rot="16200000" flipH="1">
            <a:off x="3619234" y="4307488"/>
            <a:ext cx="973009" cy="628650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3"/>
            <a:endCxn id="15" idx="1"/>
          </p:cNvCxnSpPr>
          <p:nvPr/>
        </p:nvCxnSpPr>
        <p:spPr>
          <a:xfrm>
            <a:off x="6001221" y="5108318"/>
            <a:ext cx="49982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3"/>
            <a:endCxn id="16" idx="1"/>
          </p:cNvCxnSpPr>
          <p:nvPr/>
        </p:nvCxnSpPr>
        <p:spPr>
          <a:xfrm>
            <a:off x="8082200" y="5108318"/>
            <a:ext cx="49982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2375826" y="2296289"/>
            <a:ext cx="786937" cy="3398133"/>
            <a:chOff x="2375826" y="2296289"/>
            <a:chExt cx="786937" cy="3398133"/>
          </a:xfrm>
        </p:grpSpPr>
        <p:cxnSp>
          <p:nvCxnSpPr>
            <p:cNvPr id="31" name="Elbow Connector 30"/>
            <p:cNvCxnSpPr>
              <a:stCxn id="6" idx="3"/>
              <a:endCxn id="10" idx="1"/>
            </p:cNvCxnSpPr>
            <p:nvPr/>
          </p:nvCxnSpPr>
          <p:spPr>
            <a:xfrm>
              <a:off x="2375826" y="2296289"/>
              <a:ext cx="786937" cy="1210370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33"/>
            <p:cNvCxnSpPr>
              <a:stCxn id="7" idx="3"/>
              <a:endCxn id="10" idx="1"/>
            </p:cNvCxnSpPr>
            <p:nvPr/>
          </p:nvCxnSpPr>
          <p:spPr>
            <a:xfrm>
              <a:off x="2375826" y="3429000"/>
              <a:ext cx="786937" cy="77659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8" idx="3"/>
              <a:endCxn id="10" idx="1"/>
            </p:cNvCxnSpPr>
            <p:nvPr/>
          </p:nvCxnSpPr>
          <p:spPr>
            <a:xfrm flipV="1">
              <a:off x="2375826" y="3506659"/>
              <a:ext cx="786937" cy="1055052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lbow Connector 39"/>
            <p:cNvCxnSpPr>
              <a:stCxn id="9" idx="3"/>
              <a:endCxn id="10" idx="1"/>
            </p:cNvCxnSpPr>
            <p:nvPr/>
          </p:nvCxnSpPr>
          <p:spPr>
            <a:xfrm flipV="1">
              <a:off x="2375826" y="3506659"/>
              <a:ext cx="786937" cy="2187763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4420063" y="4317739"/>
            <a:ext cx="1581158" cy="1984898"/>
            <a:chOff x="4420063" y="4317739"/>
            <a:chExt cx="1581158" cy="1984898"/>
          </a:xfrm>
        </p:grpSpPr>
        <p:pic>
          <p:nvPicPr>
            <p:cNvPr id="14" name="Picture 13"/>
            <p:cNvPicPr>
              <a:picLocks noChangeAspect="1"/>
            </p:cNvPicPr>
            <p:nvPr>
              <p:custDataLst>
                <p:custData r:id="rId10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0063" y="4317739"/>
              <a:ext cx="1581158" cy="1581158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4420063" y="6056416"/>
              <a:ext cx="15532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protocol of findings</a:t>
              </a:r>
              <a:endParaRPr lang="bg-BG" sz="10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501042" y="4317739"/>
            <a:ext cx="1581158" cy="2261897"/>
            <a:chOff x="6501042" y="4317739"/>
            <a:chExt cx="1581158" cy="2261897"/>
          </a:xfrm>
        </p:grpSpPr>
        <p:pic>
          <p:nvPicPr>
            <p:cNvPr id="15" name="Picture 14"/>
            <p:cNvPicPr>
              <a:picLocks noChangeAspect="1"/>
            </p:cNvPicPr>
            <p:nvPr>
              <p:custDataLst>
                <p:custData r:id="rId9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1042" y="4317739"/>
              <a:ext cx="1581158" cy="1581158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6508025" y="6025638"/>
              <a:ext cx="155322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Report to the Executive Director of EAMA</a:t>
              </a:r>
              <a:endParaRPr lang="bg-BG" sz="10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582021" y="4317739"/>
            <a:ext cx="1581158" cy="2328301"/>
            <a:chOff x="8582021" y="4317739"/>
            <a:chExt cx="1581158" cy="2328301"/>
          </a:xfrm>
        </p:grpSpPr>
        <p:pic>
          <p:nvPicPr>
            <p:cNvPr id="16" name="Picture 15"/>
            <p:cNvPicPr>
              <a:picLocks noChangeAspect="1"/>
            </p:cNvPicPr>
            <p:nvPr>
              <p:custDataLst>
                <p:custData r:id="rId8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82021" y="4317739"/>
              <a:ext cx="1581158" cy="1581158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8595987" y="6092042"/>
              <a:ext cx="155322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000" dirty="0" smtClean="0"/>
                <a:t>Act for establishment of administrative violation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0163179" y="1989438"/>
            <a:ext cx="1581158" cy="2020524"/>
            <a:chOff x="10163179" y="1989438"/>
            <a:chExt cx="1581158" cy="2020524"/>
          </a:xfrm>
        </p:grpSpPr>
        <p:pic>
          <p:nvPicPr>
            <p:cNvPr id="47" name="Picture 46"/>
            <p:cNvPicPr>
              <a:picLocks noChangeAspect="1"/>
            </p:cNvPicPr>
            <p:nvPr>
              <p:custDataLst>
                <p:custData r:id="rId7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3179" y="1989438"/>
              <a:ext cx="1581158" cy="1581158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10177145" y="3763741"/>
              <a:ext cx="15532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000" dirty="0" smtClean="0"/>
                <a:t>Penal provision</a:t>
              </a:r>
            </a:p>
          </p:txBody>
        </p:sp>
      </p:grpSp>
      <p:cxnSp>
        <p:nvCxnSpPr>
          <p:cNvPr id="49" name="Elbow Connector 48"/>
          <p:cNvCxnSpPr>
            <a:stCxn id="16" idx="3"/>
            <a:endCxn id="48" idx="2"/>
          </p:cNvCxnSpPr>
          <p:nvPr/>
        </p:nvCxnSpPr>
        <p:spPr>
          <a:xfrm flipV="1">
            <a:off x="10163179" y="4009962"/>
            <a:ext cx="790579" cy="1098356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45082" y="1745298"/>
            <a:ext cx="2230744" cy="1101981"/>
            <a:chOff x="145082" y="1745298"/>
            <a:chExt cx="2230744" cy="1101981"/>
          </a:xfrm>
        </p:grpSpPr>
        <p:pic>
          <p:nvPicPr>
            <p:cNvPr id="6" name="Picture 5"/>
            <p:cNvPicPr>
              <a:picLocks noChangeAspect="1"/>
            </p:cNvPicPr>
            <p:nvPr>
              <p:custDataLst>
                <p:custData r:id="rId6"/>
              </p:custDataLst>
            </p:nvPr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8678" y="1745298"/>
              <a:ext cx="847148" cy="1101981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45082" y="1989438"/>
              <a:ext cx="15532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signal</a:t>
              </a:r>
              <a:endParaRPr lang="bg-BG" sz="10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44273" y="2878009"/>
            <a:ext cx="2231553" cy="1101981"/>
            <a:chOff x="144273" y="2878009"/>
            <a:chExt cx="2231553" cy="1101981"/>
          </a:xfrm>
        </p:grpSpPr>
        <p:pic>
          <p:nvPicPr>
            <p:cNvPr id="7" name="Picture 6"/>
            <p:cNvPicPr>
              <a:picLocks noChangeAspect="1"/>
            </p:cNvPicPr>
            <p:nvPr>
              <p:custDataLst>
                <p:custData r:id="rId5"/>
              </p:custDataLst>
            </p:nvPr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8678" y="2878009"/>
              <a:ext cx="847148" cy="1101981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144273" y="3219810"/>
              <a:ext cx="15532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complaint</a:t>
              </a:r>
              <a:endParaRPr lang="bg-BG" sz="10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23415" y="4010720"/>
            <a:ext cx="2252411" cy="1101981"/>
            <a:chOff x="123415" y="4010720"/>
            <a:chExt cx="2252411" cy="1101981"/>
          </a:xfrm>
        </p:grpSpPr>
        <p:pic>
          <p:nvPicPr>
            <p:cNvPr id="8" name="Picture 7"/>
            <p:cNvPicPr>
              <a:picLocks noChangeAspect="1"/>
            </p:cNvPicPr>
            <p:nvPr>
              <p:custDataLst>
                <p:custData r:id="rId4"/>
              </p:custDataLst>
            </p:nvPr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8678" y="4010720"/>
              <a:ext cx="847148" cy="110198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123415" y="4436029"/>
              <a:ext cx="15532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letter by the ministry of health</a:t>
              </a:r>
              <a:endParaRPr lang="bg-BG" sz="10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23415" y="5143431"/>
            <a:ext cx="2252411" cy="1101981"/>
            <a:chOff x="123415" y="5143431"/>
            <a:chExt cx="2252411" cy="1101981"/>
          </a:xfrm>
        </p:grpSpPr>
        <p:pic>
          <p:nvPicPr>
            <p:cNvPr id="9" name="Picture 8"/>
            <p:cNvPicPr>
              <a:picLocks noChangeAspect="1"/>
            </p:cNvPicPr>
            <p:nvPr>
              <p:custDataLst>
                <p:custData r:id="rId3"/>
              </p:custDataLst>
            </p:nvPr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8678" y="5143431"/>
              <a:ext cx="847148" cy="1101981"/>
            </a:xfrm>
            <a:prstGeom prst="rect">
              <a:avLst/>
            </a:prstGeom>
          </p:spPr>
        </p:pic>
        <p:sp>
          <p:nvSpPr>
            <p:cNvPr id="55" name="TextBox 54"/>
            <p:cNvSpPr txBox="1"/>
            <p:nvPr/>
          </p:nvSpPr>
          <p:spPr>
            <a:xfrm>
              <a:off x="123415" y="5494366"/>
              <a:ext cx="15532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000" dirty="0" smtClean="0"/>
                <a:t>prosecutor's office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73437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6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Calibri" panose="020F0502020204030204" pitchFamily="34" charset="0"/>
              </a:rPr>
              <a:t>Forms of protection of the offender</a:t>
            </a:r>
            <a:endParaRPr lang="en-US" b="0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>
              <a:latin typeface="Calibri" pitchFamily="34" charset="0"/>
            </a:endParaRPr>
          </a:p>
          <a:p>
            <a:pPr lvl="0"/>
            <a:endParaRPr lang="en-US" dirty="0" smtClean="0">
              <a:latin typeface="Calibri" pitchFamily="34" charset="0"/>
            </a:endParaRPr>
          </a:p>
          <a:p>
            <a:pPr lvl="0"/>
            <a:r>
              <a:rPr lang="en-US" sz="2400" dirty="0" smtClean="0">
                <a:latin typeface="Calibri" pitchFamily="34" charset="0"/>
              </a:rPr>
              <a:t>objection in relations with the Act for establishment of administrative violation;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an appeal against the Penal Provision addressed to the competent court – two-instance court proceedings.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496099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78562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Calibri" panose="020F0502020204030204" pitchFamily="34" charset="0"/>
              </a:rPr>
              <a:t>CASE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1212351"/>
            <a:ext cx="8915400" cy="503433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>
                <a:latin typeface="Calibri" pitchFamily="34" charset="0"/>
              </a:rPr>
              <a:t>	</a:t>
            </a:r>
          </a:p>
          <a:p>
            <a:r>
              <a:rPr lang="bg-BG" sz="1900" dirty="0" smtClean="0">
                <a:latin typeface="Calibri" pitchFamily="34" charset="0"/>
              </a:rPr>
              <a:t>Concerns </a:t>
            </a:r>
            <a:r>
              <a:rPr lang="en-US" sz="1900" dirty="0" smtClean="0">
                <a:latin typeface="Calibri" pitchFamily="34" charset="0"/>
              </a:rPr>
              <a:t>a 44 years old </a:t>
            </a:r>
            <a:r>
              <a:rPr lang="bg-BG" sz="1900" dirty="0" smtClean="0">
                <a:latin typeface="Calibri" pitchFamily="34" charset="0"/>
              </a:rPr>
              <a:t>patient - in which intraoperative</a:t>
            </a:r>
            <a:r>
              <a:rPr lang="en-US" sz="1900" dirty="0" smtClean="0">
                <a:latin typeface="Calibri" pitchFamily="34" charset="0"/>
              </a:rPr>
              <a:t> has been</a:t>
            </a:r>
            <a:r>
              <a:rPr lang="bg-BG" sz="1900" dirty="0" smtClean="0">
                <a:latin typeface="Calibri" pitchFamily="34" charset="0"/>
              </a:rPr>
              <a:t> found a large tumor formation Sigma</a:t>
            </a:r>
            <a:r>
              <a:rPr lang="en-US" sz="1900" dirty="0" smtClean="0">
                <a:latin typeface="Calibri" pitchFamily="34" charset="0"/>
              </a:rPr>
              <a:t>,</a:t>
            </a:r>
            <a:r>
              <a:rPr lang="bg-BG" sz="1900" dirty="0" smtClean="0">
                <a:latin typeface="Calibri" pitchFamily="34" charset="0"/>
              </a:rPr>
              <a:t> measuring 13-15 cm., Infiltrating the thickness of the entire wall. Resection is performed with Sigma-term terminal anastomosis with histological result: colon adenocarcinoma G-3 and immunohistochemistry - low differential adenocarcinoma.</a:t>
            </a:r>
            <a:endParaRPr lang="en-US" sz="1900" dirty="0" smtClean="0">
              <a:latin typeface="Calibri" pitchFamily="34" charset="0"/>
            </a:endParaRPr>
          </a:p>
          <a:p>
            <a:r>
              <a:rPr lang="en-US" sz="1900" dirty="0" smtClean="0">
                <a:latin typeface="Calibri" pitchFamily="34" charset="0"/>
              </a:rPr>
              <a:t>P</a:t>
            </a:r>
            <a:r>
              <a:rPr lang="bg-BG" sz="1900" dirty="0" smtClean="0">
                <a:latin typeface="Calibri" pitchFamily="34" charset="0"/>
              </a:rPr>
              <a:t>atient </a:t>
            </a:r>
            <a:r>
              <a:rPr lang="en-US" sz="1900" dirty="0" smtClean="0">
                <a:latin typeface="Calibri" pitchFamily="34" charset="0"/>
              </a:rPr>
              <a:t>has been</a:t>
            </a:r>
            <a:r>
              <a:rPr lang="bg-BG" sz="1900" dirty="0" smtClean="0">
                <a:latin typeface="Calibri" pitchFamily="34" charset="0"/>
              </a:rPr>
              <a:t> presented to the malignancies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bg-BG" sz="1900" dirty="0" smtClean="0">
                <a:latin typeface="Calibri" pitchFamily="34" charset="0"/>
              </a:rPr>
              <a:t>Oncology Committee </a:t>
            </a:r>
            <a:r>
              <a:rPr lang="en-US" sz="1900" dirty="0" smtClean="0">
                <a:latin typeface="Calibri" pitchFamily="34" charset="0"/>
              </a:rPr>
              <a:t>- </a:t>
            </a:r>
            <a:r>
              <a:rPr lang="bg-BG" sz="1900" dirty="0" smtClean="0">
                <a:latin typeface="Calibri" pitchFamily="34" charset="0"/>
              </a:rPr>
              <a:t>Be treated with Adjuvant poli</a:t>
            </a:r>
            <a:r>
              <a:rPr lang="en-US" sz="1900" dirty="0" smtClean="0">
                <a:latin typeface="Calibri" pitchFamily="34" charset="0"/>
              </a:rPr>
              <a:t>chemotherapy</a:t>
            </a:r>
            <a:r>
              <a:rPr lang="bg-BG" sz="1900" dirty="0" smtClean="0">
                <a:latin typeface="Calibri" pitchFamily="34" charset="0"/>
              </a:rPr>
              <a:t> scheme de Gramold - 6 courses (12 inf</a:t>
            </a:r>
            <a:r>
              <a:rPr lang="en-US" sz="1900" dirty="0" err="1" smtClean="0">
                <a:latin typeface="Calibri" pitchFamily="34" charset="0"/>
              </a:rPr>
              <a:t>usions</a:t>
            </a:r>
            <a:r>
              <a:rPr lang="bg-BG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i</a:t>
            </a:r>
            <a:r>
              <a:rPr lang="bg-BG" sz="1900" dirty="0" smtClean="0">
                <a:latin typeface="Calibri" pitchFamily="34" charset="0"/>
              </a:rPr>
              <a:t>n 14 days).</a:t>
            </a:r>
            <a:endParaRPr lang="en-US" sz="1900" dirty="0" smtClean="0">
              <a:latin typeface="Calibri" pitchFamily="34" charset="0"/>
            </a:endParaRPr>
          </a:p>
          <a:p>
            <a:r>
              <a:rPr lang="bg-BG" sz="1900" dirty="0" smtClean="0">
                <a:latin typeface="Calibri" pitchFamily="34" charset="0"/>
              </a:rPr>
              <a:t>On </a:t>
            </a:r>
            <a:r>
              <a:rPr lang="en-US" sz="1900" dirty="0" smtClean="0">
                <a:latin typeface="Calibri" pitchFamily="34" charset="0"/>
              </a:rPr>
              <a:t>1</a:t>
            </a:r>
            <a:r>
              <a:rPr lang="bg-BG" sz="1900" dirty="0" smtClean="0">
                <a:latin typeface="Calibri" pitchFamily="34" charset="0"/>
              </a:rPr>
              <a:t>3.</a:t>
            </a:r>
            <a:r>
              <a:rPr lang="en-US" sz="1900" dirty="0" smtClean="0">
                <a:latin typeface="Calibri" pitchFamily="34" charset="0"/>
              </a:rPr>
              <a:t>0</a:t>
            </a:r>
            <a:r>
              <a:rPr lang="bg-BG" sz="1900" dirty="0" smtClean="0">
                <a:latin typeface="Calibri" pitchFamily="34" charset="0"/>
              </a:rPr>
              <a:t>3.2015, the patient </a:t>
            </a:r>
            <a:r>
              <a:rPr lang="en-US" sz="1900" dirty="0" smtClean="0">
                <a:latin typeface="Calibri" pitchFamily="34" charset="0"/>
              </a:rPr>
              <a:t>has been</a:t>
            </a:r>
            <a:r>
              <a:rPr lang="bg-BG" sz="1900" dirty="0" smtClean="0">
                <a:latin typeface="Calibri" pitchFamily="34" charset="0"/>
              </a:rPr>
              <a:t> discharged</a:t>
            </a:r>
            <a:r>
              <a:rPr lang="en-US" sz="1900" dirty="0" smtClean="0">
                <a:latin typeface="Calibri" pitchFamily="34" charset="0"/>
              </a:rPr>
              <a:t> from the hospital. D</a:t>
            </a:r>
            <a:r>
              <a:rPr lang="bg-BG" sz="1900" dirty="0" smtClean="0">
                <a:latin typeface="Calibri" pitchFamily="34" charset="0"/>
              </a:rPr>
              <a:t>ocumentation </a:t>
            </a:r>
            <a:r>
              <a:rPr lang="en-US" sz="1900" dirty="0" smtClean="0">
                <a:latin typeface="Calibri" pitchFamily="34" charset="0"/>
              </a:rPr>
              <a:t>stated</a:t>
            </a:r>
            <a:r>
              <a:rPr lang="bg-BG" sz="1900" dirty="0" smtClean="0">
                <a:latin typeface="Calibri" pitchFamily="34" charset="0"/>
              </a:rPr>
              <a:t> that</a:t>
            </a:r>
            <a:r>
              <a:rPr lang="en-US" sz="1900" dirty="0" smtClean="0">
                <a:latin typeface="Calibri" pitchFamily="34" charset="0"/>
              </a:rPr>
              <a:t>:</a:t>
            </a:r>
            <a:r>
              <a:rPr lang="bg-BG" sz="1900" dirty="0" smtClean="0">
                <a:latin typeface="Calibri" pitchFamily="34" charset="0"/>
              </a:rPr>
              <a:t> "made staging rejected M and R. </a:t>
            </a:r>
            <a:r>
              <a:rPr lang="en-US" sz="1900" dirty="0" smtClean="0">
                <a:latin typeface="Calibri" pitchFamily="34" charset="0"/>
              </a:rPr>
              <a:t>R</a:t>
            </a:r>
            <a:r>
              <a:rPr lang="bg-BG" sz="1900" dirty="0" smtClean="0">
                <a:latin typeface="Calibri" pitchFamily="34" charset="0"/>
              </a:rPr>
              <a:t>emains </a:t>
            </a:r>
            <a:r>
              <a:rPr lang="en-US" sz="1900" dirty="0" smtClean="0">
                <a:latin typeface="Calibri" pitchFamily="34" charset="0"/>
              </a:rPr>
              <a:t>on </a:t>
            </a:r>
            <a:r>
              <a:rPr lang="bg-BG" sz="1900" dirty="0" smtClean="0">
                <a:latin typeface="Calibri" pitchFamily="34" charset="0"/>
              </a:rPr>
              <a:t>active surveillance.</a:t>
            </a:r>
            <a:r>
              <a:rPr lang="en-US" sz="1900" dirty="0" smtClean="0">
                <a:latin typeface="Calibri" pitchFamily="34" charset="0"/>
              </a:rPr>
              <a:t>”</a:t>
            </a:r>
          </a:p>
          <a:p>
            <a:r>
              <a:rPr lang="bg-BG" sz="1900" dirty="0" smtClean="0">
                <a:latin typeface="Calibri" pitchFamily="34" charset="0"/>
              </a:rPr>
              <a:t>Two weeks after, the patient </a:t>
            </a:r>
            <a:r>
              <a:rPr lang="en-US" sz="1900" dirty="0" smtClean="0">
                <a:latin typeface="Calibri" pitchFamily="34" charset="0"/>
              </a:rPr>
              <a:t>has been</a:t>
            </a:r>
            <a:r>
              <a:rPr lang="bg-BG" sz="1900" dirty="0" smtClean="0">
                <a:latin typeface="Calibri" pitchFamily="34" charset="0"/>
              </a:rPr>
              <a:t> hospitalized again as himself groping has found less painful, large Tu formation below the navel.</a:t>
            </a:r>
            <a:endParaRPr lang="en-US" sz="1900" dirty="0" smtClean="0">
              <a:latin typeface="Calibri" pitchFamily="34" charset="0"/>
            </a:endParaRPr>
          </a:p>
          <a:p>
            <a:r>
              <a:rPr lang="en-US" sz="1900" dirty="0" smtClean="0">
                <a:latin typeface="Calibri" pitchFamily="34" charset="0"/>
              </a:rPr>
              <a:t>A</a:t>
            </a:r>
            <a:r>
              <a:rPr lang="bg-BG" sz="1900" dirty="0" smtClean="0">
                <a:latin typeface="Calibri" pitchFamily="34" charset="0"/>
              </a:rPr>
              <a:t>dditional couns</a:t>
            </a:r>
            <a:r>
              <a:rPr lang="en-US" sz="1900" dirty="0" err="1" smtClean="0">
                <a:latin typeface="Calibri" pitchFamily="34" charset="0"/>
              </a:rPr>
              <a:t>ultations</a:t>
            </a:r>
            <a:r>
              <a:rPr lang="en-US" sz="1900" dirty="0" smtClean="0">
                <a:latin typeface="Calibri" pitchFamily="34" charset="0"/>
              </a:rPr>
              <a:t> have been made</a:t>
            </a:r>
            <a:r>
              <a:rPr lang="bg-BG" sz="1900" dirty="0" smtClean="0">
                <a:latin typeface="Calibri" pitchFamily="34" charset="0"/>
              </a:rPr>
              <a:t> and </a:t>
            </a:r>
            <a:r>
              <a:rPr lang="en-US" sz="1900" dirty="0" smtClean="0">
                <a:latin typeface="Calibri" pitchFamily="34" charset="0"/>
              </a:rPr>
              <a:t>has been considered </a:t>
            </a:r>
            <a:r>
              <a:rPr lang="bg-BG" sz="1900" dirty="0" smtClean="0">
                <a:latin typeface="Calibri" pitchFamily="34" charset="0"/>
              </a:rPr>
              <a:t>that the patient is </a:t>
            </a:r>
            <a:r>
              <a:rPr lang="en-US" sz="1900" dirty="0" err="1" smtClean="0">
                <a:latin typeface="Calibri" pitchFamily="34" charset="0"/>
              </a:rPr>
              <a:t>nonresectable</a:t>
            </a:r>
            <a:r>
              <a:rPr lang="en-US" sz="1900" dirty="0" smtClean="0">
                <a:latin typeface="Calibri" pitchFamily="34" charset="0"/>
              </a:rPr>
              <a:t>.</a:t>
            </a:r>
          </a:p>
          <a:p>
            <a:r>
              <a:rPr lang="en-US" sz="1900" dirty="0" smtClean="0">
                <a:latin typeface="Calibri" pitchFamily="34" charset="0"/>
              </a:rPr>
              <a:t>T</a:t>
            </a:r>
            <a:r>
              <a:rPr lang="bg-BG" sz="1900" dirty="0" smtClean="0">
                <a:latin typeface="Calibri" pitchFamily="34" charset="0"/>
              </a:rPr>
              <a:t>he Oncology Committee</a:t>
            </a:r>
            <a:r>
              <a:rPr lang="en-US" sz="1900" dirty="0" smtClean="0">
                <a:latin typeface="Calibri" pitchFamily="34" charset="0"/>
              </a:rPr>
              <a:t> has decided</a:t>
            </a:r>
            <a:r>
              <a:rPr lang="bg-BG" sz="1900" dirty="0" smtClean="0">
                <a:latin typeface="Calibri" pitchFamily="34" charset="0"/>
              </a:rPr>
              <a:t> to continue treatment with</a:t>
            </a:r>
            <a:r>
              <a:rPr lang="en-US" sz="1900" dirty="0" smtClean="0">
                <a:latin typeface="Calibri" pitchFamily="34" charset="0"/>
              </a:rPr>
              <a:t> chemotherapy</a:t>
            </a:r>
            <a:r>
              <a:rPr lang="bg-BG" sz="1900" dirty="0" smtClean="0">
                <a:latin typeface="Calibri" pitchFamily="34" charset="0"/>
              </a:rPr>
              <a:t> FOLFOX4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bg-BG" sz="1900" dirty="0" smtClean="0">
                <a:latin typeface="Calibri" pitchFamily="34" charset="0"/>
              </a:rPr>
              <a:t>-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bg-BG" sz="1900" dirty="0" smtClean="0">
                <a:latin typeface="Calibri" pitchFamily="34" charset="0"/>
              </a:rPr>
              <a:t>6 course</a:t>
            </a:r>
            <a:r>
              <a:rPr lang="en-US" sz="1900" dirty="0" smtClean="0">
                <a:latin typeface="Calibri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351626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CASE – EAMA Procedure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400" dirty="0" smtClean="0">
                <a:latin typeface="Calibri" pitchFamily="34" charset="0"/>
              </a:rPr>
              <a:t>EAMA received a complaint</a:t>
            </a:r>
            <a:r>
              <a:rPr lang="en-US" sz="2400" dirty="0" smtClean="0">
                <a:latin typeface="Calibri" pitchFamily="34" charset="0"/>
              </a:rPr>
              <a:t>;</a:t>
            </a:r>
          </a:p>
          <a:p>
            <a:r>
              <a:rPr lang="bg-BG" sz="2400" dirty="0" smtClean="0">
                <a:latin typeface="Calibri" pitchFamily="34" charset="0"/>
              </a:rPr>
              <a:t>The complaint </a:t>
            </a:r>
            <a:r>
              <a:rPr lang="en-US" sz="2400" dirty="0" smtClean="0">
                <a:latin typeface="Calibri" pitchFamily="34" charset="0"/>
              </a:rPr>
              <a:t>concerned </a:t>
            </a:r>
            <a:r>
              <a:rPr lang="bg-BG" sz="2400" dirty="0" smtClean="0">
                <a:latin typeface="Calibri" pitchFamily="34" charset="0"/>
              </a:rPr>
              <a:t>dissatisfaction with the medical care</a:t>
            </a:r>
            <a:r>
              <a:rPr lang="en-US" sz="2400" dirty="0" smtClean="0">
                <a:latin typeface="Calibri" pitchFamily="34" charset="0"/>
              </a:rPr>
              <a:t>;</a:t>
            </a:r>
          </a:p>
          <a:p>
            <a:r>
              <a:rPr lang="bg-BG" sz="2400" dirty="0" smtClean="0">
                <a:latin typeface="Calibri" pitchFamily="34" charset="0"/>
              </a:rPr>
              <a:t>Circumstan</a:t>
            </a:r>
            <a:r>
              <a:rPr lang="en-US" sz="2400" dirty="0" err="1" smtClean="0">
                <a:latin typeface="Calibri" pitchFamily="34" charset="0"/>
              </a:rPr>
              <a:t>tial</a:t>
            </a:r>
            <a:r>
              <a:rPr lang="bg-BG" sz="2400" dirty="0" smtClean="0">
                <a:latin typeface="Calibri" pitchFamily="34" charset="0"/>
              </a:rPr>
              <a:t> part</a:t>
            </a:r>
            <a:r>
              <a:rPr lang="en-US" sz="2400" dirty="0" smtClean="0">
                <a:latin typeface="Calibri" pitchFamily="34" charset="0"/>
              </a:rPr>
              <a:t>;</a:t>
            </a:r>
          </a:p>
          <a:p>
            <a:r>
              <a:rPr lang="bg-BG" sz="2400" dirty="0" smtClean="0">
                <a:latin typeface="Calibri" pitchFamily="34" charset="0"/>
              </a:rPr>
              <a:t>Conclusions of EAMA</a:t>
            </a:r>
            <a:r>
              <a:rPr lang="en-US" sz="2400" dirty="0" smtClean="0">
                <a:latin typeface="Calibri" pitchFamily="34" charset="0"/>
              </a:rPr>
              <a:t>’s committee;</a:t>
            </a:r>
          </a:p>
          <a:p>
            <a:r>
              <a:rPr lang="bg-BG" sz="2400" dirty="0" smtClean="0">
                <a:latin typeface="Calibri" pitchFamily="34" charset="0"/>
              </a:rPr>
              <a:t>Action</a:t>
            </a:r>
            <a:r>
              <a:rPr lang="en-US" sz="2400" dirty="0" smtClean="0">
                <a:latin typeface="Calibri" pitchFamily="34" charset="0"/>
              </a:rPr>
              <a:t>s</a:t>
            </a:r>
            <a:r>
              <a:rPr lang="bg-BG" sz="2400" dirty="0" smtClean="0">
                <a:latin typeface="Calibri" pitchFamily="34" charset="0"/>
              </a:rPr>
              <a:t> taken by EAMA</a:t>
            </a:r>
            <a:r>
              <a:rPr lang="en-US" sz="2400" dirty="0" smtClean="0">
                <a:latin typeface="Calibri" pitchFamily="34" charset="0"/>
              </a:rPr>
              <a:t>;</a:t>
            </a:r>
          </a:p>
          <a:p>
            <a:r>
              <a:rPr lang="en-US" sz="2400" dirty="0" smtClean="0">
                <a:latin typeface="Calibri" pitchFamily="34" charset="0"/>
              </a:rPr>
              <a:t>Results.</a:t>
            </a:r>
            <a:r>
              <a:rPr lang="en-US" dirty="0" smtClean="0">
                <a:latin typeface="Calibri" pitchFamily="34" charset="0"/>
              </a:rPr>
              <a:t> </a:t>
            </a:r>
            <a:endParaRPr lang="bg-BG" dirty="0" smtClean="0">
              <a:latin typeface="Calibri" pitchFamily="34" charset="0"/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b="0" i="0" u="none" strike="noStrike" baseline="0" dirty="0" smtClean="0">
                <a:latin typeface="Calibri" panose="020F0502020204030204" pitchFamily="34" charset="0"/>
              </a:rPr>
              <a:t>Conclusions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alibri" pitchFamily="34" charset="0"/>
              </a:rPr>
              <a:t>register of medical malfunctioning cases</a:t>
            </a:r>
            <a:endParaRPr lang="bg-BG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system for total quality management at a national level</a:t>
            </a:r>
            <a:endParaRPr lang="bg-BG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data base in the field of health care quality</a:t>
            </a:r>
            <a:endParaRPr lang="bg-BG" sz="2400" dirty="0">
              <a:latin typeface="Calibri" pitchFamily="34" charset="0"/>
            </a:endParaRP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848757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9658" y="2610036"/>
            <a:ext cx="8911687" cy="1029810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bg-BG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THANK YOU FOR YOUR</a:t>
            </a:r>
            <a:r>
              <a:rPr lang="bg-BG" altLang="bg-BG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GB" altLang="bg-BG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ATTENTION</a:t>
            </a:r>
            <a:r>
              <a:rPr lang="en-GB" altLang="bg-BG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/>
            </a:r>
            <a:br>
              <a:rPr lang="en-GB" altLang="bg-BG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en-GB" altLang="bg-BG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                             </a:t>
            </a:r>
            <a:r>
              <a:rPr lang="bg-BG" sz="4400" dirty="0" smtClean="0">
                <a:solidFill>
                  <a:schemeClr val="tx1"/>
                </a:solidFill>
              </a:rPr>
              <a:t/>
            </a:r>
            <a:br>
              <a:rPr lang="bg-BG" sz="4400" dirty="0" smtClean="0">
                <a:solidFill>
                  <a:schemeClr val="tx1"/>
                </a:solidFill>
              </a:rPr>
            </a:br>
            <a:endParaRPr lang="en-US" b="0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764132"/>
            <a:ext cx="8915400" cy="22556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altLang="bg-BG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hlinkClick r:id="rId2"/>
              </a:rPr>
              <a:t>www.eama.bg</a:t>
            </a:r>
            <a:endParaRPr lang="en-GB" altLang="bg-BG" sz="28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C0F00-1D2F-4302-A7F1-3543BC0A3F3B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3905955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430f8a0f-b572-4812-8c37-055df70ac039" Revision="1" Stencil="System.MyShapes" StencilVersion="1.0"/>
</Control>
</file>

<file path=customXml/item10.xml><?xml version="1.0" encoding="utf-8"?>
<Control xmlns="http://schemas.microsoft.com/VisualStudio/2011/storyboarding/control">
  <Id Name="4314e047-2867-40d2-848c-791ca8ff9ee1" Revision="1" Stencil="System.MyShapes" StencilVersion="1.0"/>
</Control>
</file>

<file path=customXml/item2.xml><?xml version="1.0" encoding="utf-8"?>
<Control xmlns="http://schemas.microsoft.com/VisualStudio/2011/storyboarding/control">
  <Id Name="4314e047-2867-40d2-848c-791ca8ff9ee1" Revision="1" Stencil="System.MyShapes" StencilVersion="1.0"/>
</Control>
</file>

<file path=customXml/item3.xml><?xml version="1.0" encoding="utf-8"?>
<Control xmlns="http://schemas.microsoft.com/VisualStudio/2011/storyboarding/control">
  <Id Name="4314e047-2867-40d2-848c-791ca8ff9ee1" Revision="1" Stencil="System.MyShapes" StencilVersion="1.0"/>
</Control>
</file>

<file path=customXml/item4.xml><?xml version="1.0" encoding="utf-8"?>
<Control xmlns="http://schemas.microsoft.com/VisualStudio/2011/storyboarding/control">
  <Id Name="430f8a0f-b572-4812-8c37-055df70ac039" Revision="1" Stencil="System.MyShapes" StencilVersion="1.0"/>
</Control>
</file>

<file path=customXml/item5.xml><?xml version="1.0" encoding="utf-8"?>
<Control xmlns="http://schemas.microsoft.com/VisualStudio/2011/storyboarding/control">
  <Id Name="430f8a0f-b572-4812-8c37-055df70ac039" Revision="1" Stencil="System.MyShapes" StencilVersion="1.0"/>
</Control>
</file>

<file path=customXml/item6.xml><?xml version="1.0" encoding="utf-8"?>
<Control xmlns="http://schemas.microsoft.com/VisualStudio/2011/storyboarding/control">
  <Id Name="6e0763d5-5f91-442e-817d-31a4330bbd44" Revision="1" Stencil="System.MyShapes" StencilVersion="1.0"/>
</Control>
</file>

<file path=customXml/item7.xml><?xml version="1.0" encoding="utf-8"?>
<Control xmlns="http://schemas.microsoft.com/VisualStudio/2011/storyboarding/control">
  <Id Name="4314e047-2867-40d2-848c-791ca8ff9ee1" Revision="1" Stencil="System.MyShapes" StencilVersion="1.0"/>
</Control>
</file>

<file path=customXml/item8.xml><?xml version="1.0" encoding="utf-8"?>
<Control xmlns="http://schemas.microsoft.com/VisualStudio/2011/storyboarding/control">
  <Id Name="430f8a0f-b572-4812-8c37-055df70ac039" Revision="1" Stencil="System.MyShapes" StencilVersion="1.0"/>
</Control>
</file>

<file path=customXml/item9.xml><?xml version="1.0" encoding="utf-8"?>
<Control xmlns="http://schemas.microsoft.com/VisualStudio/2011/storyboarding/control">
  <Id Name="d7b50d81-2f25-439f-99db-4d1776c39bbc" Revision="1" Stencil="System.MyShapes" StencilVersion="1.0"/>
</Control>
</file>

<file path=customXml/itemProps1.xml><?xml version="1.0" encoding="utf-8"?>
<ds:datastoreItem xmlns:ds="http://schemas.openxmlformats.org/officeDocument/2006/customXml" ds:itemID="{A8EA2286-8AB2-4F73-9D38-C0350EF22F77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D21B0D13-E9D8-4593-9463-806AE99E6701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1AA01244-F398-4B8E-9B95-21688E218C4A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EBAC9DBC-C0CF-4AC1-985D-57F258984612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F8A02507-B85A-412E-B397-818FCF467FFC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C1BF6FB9-805A-42E7-A381-AE577FDD7E9B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60D1DA15-7A29-4675-9B6F-8896B1B41248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80B8F814-F583-43D8-A397-3D2FA37F34B0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3C7868ED-9CA9-420C-A91C-2D307BAFC60D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5DA8BDA5-F904-445D-88C1-7670514F07F8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242</Words>
  <Application>Microsoft Office PowerPoint</Application>
  <PresentationFormat>Aangepast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Wisp</vt:lpstr>
      <vt:lpstr>OPENNESS ABOUT MALFUNCTIONING IN MEDICAL PRACTICE </vt:lpstr>
      <vt:lpstr>EXECUTIVE AGENCY FOR MEDICAL AUDIT </vt:lpstr>
      <vt:lpstr>Competence of EAMA </vt:lpstr>
      <vt:lpstr>Administrative procedure/stages </vt:lpstr>
      <vt:lpstr>Forms of protection of the offender</vt:lpstr>
      <vt:lpstr>CASE</vt:lpstr>
      <vt:lpstr>CASE – EAMA Procedure</vt:lpstr>
      <vt:lpstr>Conclusions</vt:lpstr>
      <vt:lpstr>THANK YOU FOR YOUR ATTENTION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WELCOME</dc:title>
  <dc:creator>Д.Георгиев</dc:creator>
  <cp:lastModifiedBy>Mari Murel</cp:lastModifiedBy>
  <cp:revision>25</cp:revision>
  <dcterms:created xsi:type="dcterms:W3CDTF">2016-09-21T11:46:55Z</dcterms:created>
  <dcterms:modified xsi:type="dcterms:W3CDTF">2016-09-26T12:09:03Z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