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3" r:id="rId4"/>
    <p:sldId id="264" r:id="rId5"/>
    <p:sldId id="266" r:id="rId6"/>
    <p:sldId id="267" r:id="rId7"/>
    <p:sldId id="268" r:id="rId8"/>
    <p:sldId id="270" r:id="rId9"/>
    <p:sldId id="272" r:id="rId10"/>
    <p:sldId id="269" r:id="rId11"/>
  </p:sldIdLst>
  <p:sldSz cx="13004800" cy="9753600"/>
  <p:notesSz cx="6858000" cy="9144000"/>
  <p:defaultTextStyle>
    <a:lvl1pPr algn="ctr">
      <a:spcBef>
        <a:spcPts val="2400"/>
      </a:spcBef>
      <a:defRPr sz="3000">
        <a:solidFill>
          <a:srgbClr val="363636"/>
        </a:solidFill>
        <a:latin typeface="Bodoni SvtyTwo ITC TT-Book"/>
        <a:ea typeface="Bodoni SvtyTwo ITC TT-Book"/>
        <a:cs typeface="Bodoni SvtyTwo ITC TT-Book"/>
        <a:sym typeface="Bodoni SvtyTwo ITC TT-Book"/>
      </a:defRPr>
    </a:lvl1pPr>
    <a:lvl2pPr indent="457200" algn="ctr">
      <a:spcBef>
        <a:spcPts val="2400"/>
      </a:spcBef>
      <a:defRPr sz="3000">
        <a:solidFill>
          <a:srgbClr val="363636"/>
        </a:solidFill>
        <a:latin typeface="Bodoni SvtyTwo ITC TT-Book"/>
        <a:ea typeface="Bodoni SvtyTwo ITC TT-Book"/>
        <a:cs typeface="Bodoni SvtyTwo ITC TT-Book"/>
        <a:sym typeface="Bodoni SvtyTwo ITC TT-Book"/>
      </a:defRPr>
    </a:lvl2pPr>
    <a:lvl3pPr indent="914400" algn="ctr">
      <a:spcBef>
        <a:spcPts val="2400"/>
      </a:spcBef>
      <a:defRPr sz="3000">
        <a:solidFill>
          <a:srgbClr val="363636"/>
        </a:solidFill>
        <a:latin typeface="Bodoni SvtyTwo ITC TT-Book"/>
        <a:ea typeface="Bodoni SvtyTwo ITC TT-Book"/>
        <a:cs typeface="Bodoni SvtyTwo ITC TT-Book"/>
        <a:sym typeface="Bodoni SvtyTwo ITC TT-Book"/>
      </a:defRPr>
    </a:lvl3pPr>
    <a:lvl4pPr indent="1371600" algn="ctr">
      <a:spcBef>
        <a:spcPts val="2400"/>
      </a:spcBef>
      <a:defRPr sz="3000">
        <a:solidFill>
          <a:srgbClr val="363636"/>
        </a:solidFill>
        <a:latin typeface="Bodoni SvtyTwo ITC TT-Book"/>
        <a:ea typeface="Bodoni SvtyTwo ITC TT-Book"/>
        <a:cs typeface="Bodoni SvtyTwo ITC TT-Book"/>
        <a:sym typeface="Bodoni SvtyTwo ITC TT-Book"/>
      </a:defRPr>
    </a:lvl4pPr>
    <a:lvl5pPr indent="1828800" algn="ctr">
      <a:spcBef>
        <a:spcPts val="2400"/>
      </a:spcBef>
      <a:defRPr sz="3000">
        <a:solidFill>
          <a:srgbClr val="363636"/>
        </a:solidFill>
        <a:latin typeface="Bodoni SvtyTwo ITC TT-Book"/>
        <a:ea typeface="Bodoni SvtyTwo ITC TT-Book"/>
        <a:cs typeface="Bodoni SvtyTwo ITC TT-Book"/>
        <a:sym typeface="Bodoni SvtyTwo ITC TT-Book"/>
      </a:defRPr>
    </a:lvl5pPr>
    <a:lvl6pPr algn="ctr">
      <a:spcBef>
        <a:spcPts val="2400"/>
      </a:spcBef>
      <a:defRPr sz="3000">
        <a:solidFill>
          <a:srgbClr val="363636"/>
        </a:solidFill>
        <a:latin typeface="Bodoni SvtyTwo ITC TT-Book"/>
        <a:ea typeface="Bodoni SvtyTwo ITC TT-Book"/>
        <a:cs typeface="Bodoni SvtyTwo ITC TT-Book"/>
        <a:sym typeface="Bodoni SvtyTwo ITC TT-Book"/>
      </a:defRPr>
    </a:lvl6pPr>
    <a:lvl7pPr algn="ctr">
      <a:spcBef>
        <a:spcPts val="2400"/>
      </a:spcBef>
      <a:defRPr sz="3000">
        <a:solidFill>
          <a:srgbClr val="363636"/>
        </a:solidFill>
        <a:latin typeface="Bodoni SvtyTwo ITC TT-Book"/>
        <a:ea typeface="Bodoni SvtyTwo ITC TT-Book"/>
        <a:cs typeface="Bodoni SvtyTwo ITC TT-Book"/>
        <a:sym typeface="Bodoni SvtyTwo ITC TT-Book"/>
      </a:defRPr>
    </a:lvl7pPr>
    <a:lvl8pPr algn="ctr">
      <a:spcBef>
        <a:spcPts val="2400"/>
      </a:spcBef>
      <a:defRPr sz="3000">
        <a:solidFill>
          <a:srgbClr val="363636"/>
        </a:solidFill>
        <a:latin typeface="Bodoni SvtyTwo ITC TT-Book"/>
        <a:ea typeface="Bodoni SvtyTwo ITC TT-Book"/>
        <a:cs typeface="Bodoni SvtyTwo ITC TT-Book"/>
        <a:sym typeface="Bodoni SvtyTwo ITC TT-Book"/>
      </a:defRPr>
    </a:lvl8pPr>
    <a:lvl9pPr algn="ctr">
      <a:spcBef>
        <a:spcPts val="2400"/>
      </a:spcBef>
      <a:defRPr sz="3000">
        <a:solidFill>
          <a:srgbClr val="363636"/>
        </a:solidFill>
        <a:latin typeface="Bodoni SvtyTwo ITC TT-Book"/>
        <a:ea typeface="Bodoni SvtyTwo ITC TT-Book"/>
        <a:cs typeface="Bodoni SvtyTwo ITC TT-Book"/>
        <a:sym typeface="Bodoni SvtyTwo ITC TT-Book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36363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5E5E5"/>
          </a:solidFill>
        </a:fill>
      </a:tcStyle>
    </a:wholeTbl>
    <a:band2H>
      <a:tcTxStyle/>
      <a:tcStyle>
        <a:tcBdr/>
        <a:fill>
          <a:solidFill>
            <a:srgbClr val="F2F2F3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5B5B7"/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5B5B7"/>
          </a:solidFill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5B5B7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36363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36363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36363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5B5B7"/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36363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363636"/>
              </a:solidFill>
              <a:prstDash val="solid"/>
              <a:bevel/>
            </a:ln>
          </a:top>
          <a:bottom>
            <a:ln w="25400" cap="flat">
              <a:solidFill>
                <a:srgbClr val="363636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63636"/>
              </a:solidFill>
              <a:prstDash val="solid"/>
              <a:bevel/>
            </a:ln>
          </a:top>
          <a:bottom>
            <a:ln w="25400" cap="flat">
              <a:solidFill>
                <a:srgbClr val="363636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5B5B7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36363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CC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63636"/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63636"/>
          </a:solidFill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63636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Bodoni SvtyTwo ITC TT-BookIta"/>
          <a:ea typeface="Bodoni SvtyTwo ITC TT-BookIta"/>
          <a:cs typeface="Bodoni SvtyTwo ITC TT-BookIta"/>
        </a:font>
        <a:srgbClr val="363636"/>
      </a:tcTxStyle>
      <a:tcStyle>
        <a:tcBdr>
          <a:left>
            <a:ln w="12700" cap="flat">
              <a:solidFill>
                <a:srgbClr val="363636"/>
              </a:solidFill>
              <a:prstDash val="solid"/>
              <a:bevel/>
            </a:ln>
          </a:left>
          <a:right>
            <a:ln w="12700" cap="flat">
              <a:solidFill>
                <a:srgbClr val="363636"/>
              </a:solidFill>
              <a:prstDash val="solid"/>
              <a:bevel/>
            </a:ln>
          </a:right>
          <a:top>
            <a:ln w="12700" cap="flat">
              <a:solidFill>
                <a:srgbClr val="363636"/>
              </a:solidFill>
              <a:prstDash val="solid"/>
              <a:bevel/>
            </a:ln>
          </a:top>
          <a:bottom>
            <a:ln w="12700" cap="flat">
              <a:solidFill>
                <a:srgbClr val="363636"/>
              </a:solidFill>
              <a:prstDash val="solid"/>
              <a:bevel/>
            </a:ln>
          </a:bottom>
          <a:insideH>
            <a:ln w="12700" cap="flat">
              <a:solidFill>
                <a:srgbClr val="363636"/>
              </a:solidFill>
              <a:prstDash val="solid"/>
              <a:bevel/>
            </a:ln>
          </a:insideH>
          <a:insideV>
            <a:ln w="12700" cap="flat">
              <a:solidFill>
                <a:srgbClr val="363636"/>
              </a:solidFill>
              <a:prstDash val="solid"/>
              <a:bevel/>
            </a:ln>
          </a:insideV>
        </a:tcBdr>
        <a:fill>
          <a:solidFill>
            <a:srgbClr val="363636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Bodoni SvtyTwo ITC TT-BookIta"/>
          <a:ea typeface="Bodoni SvtyTwo ITC TT-BookIta"/>
          <a:cs typeface="Bodoni SvtyTwo ITC TT-BookIta"/>
        </a:font>
        <a:srgbClr val="363636"/>
      </a:tcTxStyle>
      <a:tcStyle>
        <a:tcBdr>
          <a:left>
            <a:ln w="12700" cap="flat">
              <a:solidFill>
                <a:srgbClr val="363636"/>
              </a:solidFill>
              <a:prstDash val="solid"/>
              <a:bevel/>
            </a:ln>
          </a:left>
          <a:right>
            <a:ln w="12700" cap="flat">
              <a:solidFill>
                <a:srgbClr val="363636"/>
              </a:solidFill>
              <a:prstDash val="solid"/>
              <a:bevel/>
            </a:ln>
          </a:right>
          <a:top>
            <a:ln w="12700" cap="flat">
              <a:solidFill>
                <a:srgbClr val="363636"/>
              </a:solidFill>
              <a:prstDash val="solid"/>
              <a:bevel/>
            </a:ln>
          </a:top>
          <a:bottom>
            <a:ln w="12700" cap="flat">
              <a:solidFill>
                <a:srgbClr val="363636"/>
              </a:solidFill>
              <a:prstDash val="solid"/>
              <a:bevel/>
            </a:ln>
          </a:bottom>
          <a:insideH>
            <a:ln w="12700" cap="flat">
              <a:solidFill>
                <a:srgbClr val="363636"/>
              </a:solidFill>
              <a:prstDash val="solid"/>
              <a:bevel/>
            </a:ln>
          </a:insideH>
          <a:insideV>
            <a:ln w="12700" cap="flat">
              <a:solidFill>
                <a:srgbClr val="363636"/>
              </a:solidFill>
              <a:prstDash val="solid"/>
              <a:bevel/>
            </a:ln>
          </a:insideV>
        </a:tcBdr>
        <a:fill>
          <a:solidFill>
            <a:srgbClr val="363636">
              <a:alpha val="20000"/>
            </a:srgbClr>
          </a:solidFill>
        </a:fill>
      </a:tcStyle>
    </a:firstCol>
    <a:la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363636"/>
      </a:tcTxStyle>
      <a:tcStyle>
        <a:tcBdr>
          <a:left>
            <a:ln w="12700" cap="flat">
              <a:solidFill>
                <a:srgbClr val="363636"/>
              </a:solidFill>
              <a:prstDash val="solid"/>
              <a:bevel/>
            </a:ln>
          </a:left>
          <a:right>
            <a:ln w="12700" cap="flat">
              <a:solidFill>
                <a:srgbClr val="363636"/>
              </a:solidFill>
              <a:prstDash val="solid"/>
              <a:bevel/>
            </a:ln>
          </a:right>
          <a:top>
            <a:ln w="50800" cap="flat">
              <a:solidFill>
                <a:srgbClr val="363636"/>
              </a:solidFill>
              <a:prstDash val="solid"/>
              <a:bevel/>
            </a:ln>
          </a:top>
          <a:bottom>
            <a:ln w="12700" cap="flat">
              <a:solidFill>
                <a:srgbClr val="363636"/>
              </a:solidFill>
              <a:prstDash val="solid"/>
              <a:bevel/>
            </a:ln>
          </a:bottom>
          <a:insideH>
            <a:ln w="12700" cap="flat">
              <a:solidFill>
                <a:srgbClr val="363636"/>
              </a:solidFill>
              <a:prstDash val="solid"/>
              <a:bevel/>
            </a:ln>
          </a:insideH>
          <a:insideV>
            <a:ln w="12700" cap="flat">
              <a:solidFill>
                <a:srgbClr val="363636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Bodoni SvtyTwo ITC TT-BookIta"/>
          <a:ea typeface="Bodoni SvtyTwo ITC TT-BookIta"/>
          <a:cs typeface="Bodoni SvtyTwo ITC TT-BookIta"/>
        </a:font>
        <a:srgbClr val="363636"/>
      </a:tcTxStyle>
      <a:tcStyle>
        <a:tcBdr>
          <a:left>
            <a:ln w="12700" cap="flat">
              <a:solidFill>
                <a:srgbClr val="363636"/>
              </a:solidFill>
              <a:prstDash val="solid"/>
              <a:bevel/>
            </a:ln>
          </a:left>
          <a:right>
            <a:ln w="12700" cap="flat">
              <a:solidFill>
                <a:srgbClr val="363636"/>
              </a:solidFill>
              <a:prstDash val="solid"/>
              <a:bevel/>
            </a:ln>
          </a:right>
          <a:top>
            <a:ln w="12700" cap="flat">
              <a:solidFill>
                <a:srgbClr val="363636"/>
              </a:solidFill>
              <a:prstDash val="solid"/>
              <a:bevel/>
            </a:ln>
          </a:top>
          <a:bottom>
            <a:ln w="25400" cap="flat">
              <a:solidFill>
                <a:srgbClr val="363636"/>
              </a:solidFill>
              <a:prstDash val="solid"/>
              <a:bevel/>
            </a:ln>
          </a:bottom>
          <a:insideH>
            <a:ln w="12700" cap="flat">
              <a:solidFill>
                <a:srgbClr val="363636"/>
              </a:solidFill>
              <a:prstDash val="solid"/>
              <a:bevel/>
            </a:ln>
          </a:insideH>
          <a:insideV>
            <a:ln w="12700" cap="flat">
              <a:solidFill>
                <a:srgbClr val="363636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1" d="100"/>
          <a:sy n="51" d="100"/>
        </p:scale>
        <p:origin x="-1212" y="22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entor.bislimi\Desktop\Diana\Diana%20EPSO%202016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entor.bislimi\Desktop\Diana\Diana%20EPSO%202016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entor.bislimi\Desktop\Diana\Diana%20EPSO%202016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entor.bislimi\Desktop\Diana\Diana%20EPSO%202016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Sheet3!$I$5</c:f>
              <c:strCache>
                <c:ptCount val="1"/>
                <c:pt idx="0">
                  <c:v>Overall worries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Sheet3!$H$6:$H$8</c:f>
              <c:strCache>
                <c:ptCount val="3"/>
                <c:pt idx="0">
                  <c:v>Do not agree</c:v>
                </c:pt>
                <c:pt idx="1">
                  <c:v>Agree</c:v>
                </c:pt>
                <c:pt idx="2">
                  <c:v>Neutral</c:v>
                </c:pt>
              </c:strCache>
            </c:strRef>
          </c:cat>
          <c:val>
            <c:numRef>
              <c:f>Sheet3!$I$6:$I$8</c:f>
              <c:numCache>
                <c:formatCode>0.0</c:formatCode>
                <c:ptCount val="3"/>
                <c:pt idx="0">
                  <c:v>47.272727272727273</c:v>
                </c:pt>
                <c:pt idx="1">
                  <c:v>34.545454545454547</c:v>
                </c:pt>
                <c:pt idx="2">
                  <c:v>18.181818181818311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2400"/>
      </a:pPr>
      <a:endParaRPr lang="nl-N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48600174978084E-2"/>
          <c:y val="7.9178331875182334E-2"/>
          <c:w val="0.74728097039496555"/>
          <c:h val="0.558264435695539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Sheet3!$N$25</c:f>
              <c:strCache>
                <c:ptCount val="1"/>
                <c:pt idx="0">
                  <c:v>Do not agree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3200"/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Sheet3!$M$26:$M$30</c:f>
              <c:strCache>
                <c:ptCount val="5"/>
                <c:pt idx="0">
                  <c:v>Gynecology and obs</c:v>
                </c:pt>
                <c:pt idx="1">
                  <c:v>Infective</c:v>
                </c:pt>
                <c:pt idx="2">
                  <c:v>Cardiology</c:v>
                </c:pt>
                <c:pt idx="3">
                  <c:v>Cent. Intens.Care</c:v>
                </c:pt>
                <c:pt idx="4">
                  <c:v>Pediatrics</c:v>
                </c:pt>
              </c:strCache>
            </c:strRef>
          </c:cat>
          <c:val>
            <c:numRef>
              <c:f>Sheet3!$N$26:$N$30</c:f>
              <c:numCache>
                <c:formatCode>0.0</c:formatCode>
                <c:ptCount val="5"/>
                <c:pt idx="0">
                  <c:v>27.88461538461538</c:v>
                </c:pt>
                <c:pt idx="1">
                  <c:v>28.846153846153822</c:v>
                </c:pt>
                <c:pt idx="2">
                  <c:v>24.038461538461526</c:v>
                </c:pt>
                <c:pt idx="3">
                  <c:v>11.53846153846154</c:v>
                </c:pt>
                <c:pt idx="4">
                  <c:v>7.6923076923076916</c:v>
                </c:pt>
              </c:numCache>
            </c:numRef>
          </c:val>
        </c:ser>
        <c:ser>
          <c:idx val="1"/>
          <c:order val="1"/>
          <c:tx>
            <c:strRef>
              <c:f>Sheet3!$O$25</c:f>
              <c:strCache>
                <c:ptCount val="1"/>
                <c:pt idx="0">
                  <c:v>Agree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033696797496086E-2"/>
                  <c:y val="-4.321655976901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542804467066001E-2"/>
                  <c:y val="-9.60367994866947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1033696797496086E-2"/>
                  <c:y val="-7.20275996150210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/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Sheet3!$M$26:$M$30</c:f>
              <c:strCache>
                <c:ptCount val="5"/>
                <c:pt idx="0">
                  <c:v>Gynecology and obs</c:v>
                </c:pt>
                <c:pt idx="1">
                  <c:v>Infective</c:v>
                </c:pt>
                <c:pt idx="2">
                  <c:v>Cardiology</c:v>
                </c:pt>
                <c:pt idx="3">
                  <c:v>Cent. Intens.Care</c:v>
                </c:pt>
                <c:pt idx="4">
                  <c:v>Pediatrics</c:v>
                </c:pt>
              </c:strCache>
            </c:strRef>
          </c:cat>
          <c:val>
            <c:numRef>
              <c:f>Sheet3!$O$26:$O$30</c:f>
              <c:numCache>
                <c:formatCode>0.0</c:formatCode>
                <c:ptCount val="5"/>
                <c:pt idx="0">
                  <c:v>10.526315789473648</c:v>
                </c:pt>
                <c:pt idx="1">
                  <c:v>7.8947368421052095</c:v>
                </c:pt>
                <c:pt idx="2">
                  <c:v>13.157894736842104</c:v>
                </c:pt>
                <c:pt idx="3">
                  <c:v>28.947368421052751</c:v>
                </c:pt>
                <c:pt idx="4">
                  <c:v>39.473684210526244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687040"/>
        <c:axId val="119688576"/>
        <c:axId val="0"/>
      </c:bar3DChart>
      <c:catAx>
        <c:axId val="119687040"/>
        <c:scaling>
          <c:orientation val="minMax"/>
        </c:scaling>
        <c:delete val="0"/>
        <c:axPos val="b"/>
        <c:minorGridlines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nl-NL"/>
          </a:p>
        </c:txPr>
        <c:crossAx val="119688576"/>
        <c:crosses val="autoZero"/>
        <c:auto val="1"/>
        <c:lblAlgn val="ctr"/>
        <c:lblOffset val="100"/>
        <c:noMultiLvlLbl val="0"/>
      </c:catAx>
      <c:valAx>
        <c:axId val="11968857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19687040"/>
        <c:crosses val="autoZero"/>
        <c:crossBetween val="between"/>
        <c:majorUnit val="10"/>
      </c:valAx>
    </c:plotArea>
    <c:legend>
      <c:legendPos val="r"/>
      <c:layout/>
      <c:overlay val="0"/>
      <c:txPr>
        <a:bodyPr/>
        <a:lstStyle/>
        <a:p>
          <a:pPr>
            <a:defRPr sz="2400"/>
          </a:pPr>
          <a:endParaRPr lang="nl-NL"/>
        </a:p>
      </c:txPr>
    </c:legend>
    <c:plotVisOnly val="1"/>
    <c:dispBlanksAs val="gap"/>
    <c:showDLblsOverMax val="0"/>
  </c:chart>
  <c:txPr>
    <a:bodyPr/>
    <a:lstStyle/>
    <a:p>
      <a:pPr>
        <a:defRPr sz="3600"/>
      </a:pPr>
      <a:endParaRPr lang="nl-N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1270596362441202E-2"/>
          <c:y val="6.0745786060037887E-2"/>
          <c:w val="0.75973947161310129"/>
          <c:h val="0.870589154405903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Sheet3!$O$58</c:f>
              <c:strCache>
                <c:ptCount val="1"/>
                <c:pt idx="0">
                  <c:v>do not agree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Sheet3!$N$59:$N$62</c:f>
              <c:strCache>
                <c:ptCount val="4"/>
                <c:pt idx="0">
                  <c:v>Nurse</c:v>
                </c:pt>
                <c:pt idx="1">
                  <c:v>Main Nurse</c:v>
                </c:pt>
                <c:pt idx="2">
                  <c:v>Manager</c:v>
                </c:pt>
                <c:pt idx="3">
                  <c:v>Physician</c:v>
                </c:pt>
              </c:strCache>
            </c:strRef>
          </c:cat>
          <c:val>
            <c:numRef>
              <c:f>Sheet3!$O$59:$O$62</c:f>
              <c:numCache>
                <c:formatCode>0.0</c:formatCode>
                <c:ptCount val="4"/>
                <c:pt idx="0">
                  <c:v>20.192307692307686</c:v>
                </c:pt>
                <c:pt idx="1">
                  <c:v>26.92307692307692</c:v>
                </c:pt>
                <c:pt idx="2">
                  <c:v>25</c:v>
                </c:pt>
                <c:pt idx="3">
                  <c:v>27.88461538461538</c:v>
                </c:pt>
              </c:numCache>
            </c:numRef>
          </c:val>
        </c:ser>
        <c:ser>
          <c:idx val="1"/>
          <c:order val="1"/>
          <c:tx>
            <c:strRef>
              <c:f>Sheet3!$P$58</c:f>
              <c:strCache>
                <c:ptCount val="1"/>
                <c:pt idx="0">
                  <c:v>agree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Sheet3!$N$59:$N$62</c:f>
              <c:strCache>
                <c:ptCount val="4"/>
                <c:pt idx="0">
                  <c:v>Nurse</c:v>
                </c:pt>
                <c:pt idx="1">
                  <c:v>Main Nurse</c:v>
                </c:pt>
                <c:pt idx="2">
                  <c:v>Manager</c:v>
                </c:pt>
                <c:pt idx="3">
                  <c:v>Physician</c:v>
                </c:pt>
              </c:strCache>
            </c:strRef>
          </c:cat>
          <c:val>
            <c:numRef>
              <c:f>Sheet3!$P$59:$P$62</c:f>
              <c:numCache>
                <c:formatCode>0.0</c:formatCode>
                <c:ptCount val="4"/>
                <c:pt idx="0">
                  <c:v>26.315789473684209</c:v>
                </c:pt>
                <c:pt idx="1">
                  <c:v>25</c:v>
                </c:pt>
                <c:pt idx="2">
                  <c:v>27.631578947368478</c:v>
                </c:pt>
                <c:pt idx="3">
                  <c:v>21.05263157894715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674944"/>
        <c:axId val="120680832"/>
      </c:barChart>
      <c:catAx>
        <c:axId val="120674944"/>
        <c:scaling>
          <c:orientation val="minMax"/>
        </c:scaling>
        <c:delete val="0"/>
        <c:axPos val="b"/>
        <c:majorTickMark val="out"/>
        <c:minorTickMark val="none"/>
        <c:tickLblPos val="nextTo"/>
        <c:crossAx val="120680832"/>
        <c:crosses val="autoZero"/>
        <c:auto val="1"/>
        <c:lblAlgn val="ctr"/>
        <c:lblOffset val="100"/>
        <c:noMultiLvlLbl val="0"/>
      </c:catAx>
      <c:valAx>
        <c:axId val="12068083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20674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193712234554471"/>
          <c:y val="0.32999120492524214"/>
          <c:w val="0.19806287765445527"/>
          <c:h val="0.1859519335046334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nl-N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5291552048242454E-2"/>
          <c:y val="2.2723280220173482E-2"/>
          <c:w val="0.78844437406490597"/>
          <c:h val="0.858373780880563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Sheet3!$D$85</c:f>
              <c:strCache>
                <c:ptCount val="1"/>
                <c:pt idx="0">
                  <c:v>Disagree</c:v>
                </c:pt>
              </c:strCache>
            </c:strRef>
          </c:tx>
          <c:invertIfNegative val="0"/>
          <c:cat>
            <c:numRef>
              <c:f>Sheet3!$C$86:$C$96</c:f>
              <c:numCache>
                <c:formatCode>0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Sheet3!$D$86:$D$96</c:f>
              <c:numCache>
                <c:formatCode>0.0</c:formatCode>
                <c:ptCount val="11"/>
                <c:pt idx="0">
                  <c:v>40</c:v>
                </c:pt>
                <c:pt idx="1">
                  <c:v>65</c:v>
                </c:pt>
                <c:pt idx="2">
                  <c:v>30</c:v>
                </c:pt>
                <c:pt idx="3">
                  <c:v>55</c:v>
                </c:pt>
                <c:pt idx="4">
                  <c:v>55</c:v>
                </c:pt>
                <c:pt idx="5">
                  <c:v>60</c:v>
                </c:pt>
                <c:pt idx="6">
                  <c:v>50</c:v>
                </c:pt>
                <c:pt idx="7">
                  <c:v>50</c:v>
                </c:pt>
                <c:pt idx="8">
                  <c:v>55</c:v>
                </c:pt>
                <c:pt idx="9">
                  <c:v>20</c:v>
                </c:pt>
                <c:pt idx="10">
                  <c:v>40</c:v>
                </c:pt>
              </c:numCache>
            </c:numRef>
          </c:val>
        </c:ser>
        <c:ser>
          <c:idx val="1"/>
          <c:order val="1"/>
          <c:tx>
            <c:strRef>
              <c:f>Sheet3!$E$85</c:f>
              <c:strCache>
                <c:ptCount val="1"/>
                <c:pt idx="0">
                  <c:v>Agree</c:v>
                </c:pt>
              </c:strCache>
            </c:strRef>
          </c:tx>
          <c:invertIfNegative val="0"/>
          <c:cat>
            <c:numRef>
              <c:f>Sheet3!$C$86:$C$96</c:f>
              <c:numCache>
                <c:formatCode>0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Sheet3!$E$86:$E$96</c:f>
              <c:numCache>
                <c:formatCode>0.0</c:formatCode>
                <c:ptCount val="11"/>
                <c:pt idx="0">
                  <c:v>30</c:v>
                </c:pt>
                <c:pt idx="1">
                  <c:v>25</c:v>
                </c:pt>
                <c:pt idx="2">
                  <c:v>60</c:v>
                </c:pt>
                <c:pt idx="3">
                  <c:v>35</c:v>
                </c:pt>
                <c:pt idx="4">
                  <c:v>20</c:v>
                </c:pt>
                <c:pt idx="5">
                  <c:v>35</c:v>
                </c:pt>
                <c:pt idx="6">
                  <c:v>30</c:v>
                </c:pt>
                <c:pt idx="7">
                  <c:v>40</c:v>
                </c:pt>
                <c:pt idx="8">
                  <c:v>15</c:v>
                </c:pt>
                <c:pt idx="9">
                  <c:v>55</c:v>
                </c:pt>
                <c:pt idx="10">
                  <c:v>35</c:v>
                </c:pt>
              </c:numCache>
            </c:numRef>
          </c:val>
        </c:ser>
        <c:ser>
          <c:idx val="2"/>
          <c:order val="2"/>
          <c:tx>
            <c:strRef>
              <c:f>Sheet3!$F$85</c:f>
              <c:strCache>
                <c:ptCount val="1"/>
                <c:pt idx="0">
                  <c:v>Neutral</c:v>
                </c:pt>
              </c:strCache>
            </c:strRef>
          </c:tx>
          <c:invertIfNegative val="0"/>
          <c:cat>
            <c:numRef>
              <c:f>Sheet3!$C$86:$C$96</c:f>
              <c:numCache>
                <c:formatCode>0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Sheet3!$F$86:$F$96</c:f>
              <c:numCache>
                <c:formatCode>0.0</c:formatCode>
                <c:ptCount val="11"/>
                <c:pt idx="0">
                  <c:v>30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25</c:v>
                </c:pt>
                <c:pt idx="5">
                  <c:v>5</c:v>
                </c:pt>
                <c:pt idx="6">
                  <c:v>20</c:v>
                </c:pt>
                <c:pt idx="7">
                  <c:v>10</c:v>
                </c:pt>
                <c:pt idx="8">
                  <c:v>30</c:v>
                </c:pt>
                <c:pt idx="9">
                  <c:v>25</c:v>
                </c:pt>
                <c:pt idx="10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716288"/>
        <c:axId val="124097280"/>
      </c:barChart>
      <c:catAx>
        <c:axId val="120716288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124097280"/>
        <c:crosses val="autoZero"/>
        <c:auto val="1"/>
        <c:lblAlgn val="ctr"/>
        <c:lblOffset val="100"/>
        <c:noMultiLvlLbl val="0"/>
      </c:catAx>
      <c:valAx>
        <c:axId val="124097280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20716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400"/>
      </a:pPr>
      <a:endParaRPr lang="nl-N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66613852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/>
        </p:nvSpPr>
        <p:spPr>
          <a:xfrm flipH="1">
            <a:off x="6503669" y="3222720"/>
            <a:ext cx="1" cy="5603685"/>
          </a:xfrm>
          <a:prstGeom prst="line">
            <a:avLst/>
          </a:prstGeom>
          <a:ln w="12700">
            <a:solidFill>
              <a:srgbClr val="6D6D6D"/>
            </a:solidFill>
            <a:miter/>
            <a:headEnd type="diamond"/>
            <a:tailEnd type="diamond"/>
          </a:ln>
        </p:spPr>
        <p:txBody>
          <a:bodyPr lIns="0" tIns="0" rIns="0" bIns="0"/>
          <a:lstStyle/>
          <a:p>
            <a:pPr lvl="0" algn="l"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xfrm>
            <a:off x="1041400" y="804126"/>
            <a:ext cx="10922000" cy="216364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800">
                <a:solidFill>
                  <a:srgbClr val="363636"/>
                </a:solidFill>
              </a:rPr>
              <a:t>Title Text</a:t>
            </a:r>
          </a:p>
        </p:txBody>
      </p:sp>
      <p:sp>
        <p:nvSpPr>
          <p:cNvPr id="109" name="Shape 109"/>
          <p:cNvSpPr>
            <a:spLocks noGrp="1"/>
          </p:cNvSpPr>
          <p:nvPr>
            <p:ph type="body" idx="1"/>
          </p:nvPr>
        </p:nvSpPr>
        <p:spPr>
          <a:xfrm>
            <a:off x="6692900" y="2967773"/>
            <a:ext cx="5270500" cy="6091354"/>
          </a:xfrm>
          <a:prstGeom prst="rect">
            <a:avLst/>
          </a:prstGeom>
        </p:spPr>
        <p:txBody>
          <a:bodyPr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xfrm>
            <a:off x="1041400" y="838200"/>
            <a:ext cx="10922000" cy="20955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800">
                <a:solidFill>
                  <a:srgbClr val="363636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406400" y="406400"/>
            <a:ext cx="12192000" cy="8940800"/>
          </a:xfrm>
          <a:prstGeom prst="rect">
            <a:avLst/>
          </a:prstGeom>
          <a:solidFill>
            <a:srgbClr val="B5B5B7">
              <a:alpha val="39999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 algn="l" defTabSz="457200">
              <a:spcBef>
                <a:spcPts val="0"/>
              </a:spcBef>
              <a:defRPr sz="18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1041400" y="804126"/>
            <a:ext cx="10922000" cy="216364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800">
                <a:solidFill>
                  <a:srgbClr val="363636"/>
                </a:solidFill>
              </a:rPr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1041400" y="2967773"/>
            <a:ext cx="10922000" cy="6091354"/>
          </a:xfrm>
          <a:prstGeom prst="rect">
            <a:avLst/>
          </a:prstGeom>
        </p:spPr>
        <p:txBody>
          <a:bodyPr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20"/>
          <p:cNvGrpSpPr/>
          <p:nvPr/>
        </p:nvGrpSpPr>
        <p:grpSpPr>
          <a:xfrm>
            <a:off x="927100" y="4775200"/>
            <a:ext cx="5626100" cy="228600"/>
            <a:chOff x="0" y="0"/>
            <a:chExt cx="5626100" cy="228600"/>
          </a:xfrm>
        </p:grpSpPr>
        <p:sp>
          <p:nvSpPr>
            <p:cNvPr id="17" name="Shape 17"/>
            <p:cNvSpPr/>
            <p:nvPr/>
          </p:nvSpPr>
          <p:spPr>
            <a:xfrm>
              <a:off x="215900" y="101600"/>
              <a:ext cx="5181600" cy="0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pic>
          <p:nvPicPr>
            <p:cNvPr id="18" name="image.png"/>
            <p:cNvPicPr/>
            <p:nvPr/>
          </p:nvPicPr>
          <p:blipFill>
            <a:blip r:embed="rId2" cstate="print">
              <a:extLst/>
            </a:blip>
            <a:stretch>
              <a:fillRect/>
            </a:stretch>
          </p:blipFill>
          <p:spPr>
            <a:xfrm>
              <a:off x="5397500" y="0"/>
              <a:ext cx="228600" cy="228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" name="image.png"/>
            <p:cNvPicPr/>
            <p:nvPr/>
          </p:nvPicPr>
          <p:blipFill>
            <a:blip r:embed="rId2" cstate="print">
              <a:extLst/>
            </a:blip>
            <a:stretch>
              <a:fillRect/>
            </a:stretch>
          </p:blipFill>
          <p:spPr>
            <a:xfrm>
              <a:off x="0" y="0"/>
              <a:ext cx="228600" cy="228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041400" y="0"/>
            <a:ext cx="5397500" cy="47625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800">
                <a:solidFill>
                  <a:srgbClr val="363636"/>
                </a:solidFill>
              </a:rP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1041400" y="5029200"/>
            <a:ext cx="5397500" cy="4724400"/>
          </a:xfrm>
          <a:prstGeom prst="rect">
            <a:avLst/>
          </a:prstGeom>
        </p:spPr>
        <p:txBody>
          <a:bodyPr/>
          <a:lstStyle>
            <a:lvl1pPr marL="342900" indent="-342900" algn="ctr">
              <a:spcBef>
                <a:spcPts val="1200"/>
              </a:spcBef>
              <a:buSzTx/>
              <a:buNone/>
              <a:defRPr sz="3000"/>
            </a:lvl1pPr>
            <a:lvl2pPr marL="342900" indent="114300" algn="ctr">
              <a:spcBef>
                <a:spcPts val="1200"/>
              </a:spcBef>
              <a:buSzTx/>
              <a:buNone/>
              <a:defRPr sz="3000"/>
            </a:lvl2pPr>
            <a:lvl3pPr marL="342900" indent="571500" algn="ctr">
              <a:spcBef>
                <a:spcPts val="1200"/>
              </a:spcBef>
              <a:buSzTx/>
              <a:buNone/>
              <a:defRPr sz="3000"/>
            </a:lvl3pPr>
            <a:lvl4pPr marL="342900" indent="1028700" algn="ctr">
              <a:spcBef>
                <a:spcPts val="1200"/>
              </a:spcBef>
              <a:buSzTx/>
              <a:buNone/>
              <a:defRPr sz="3000"/>
            </a:lvl4pPr>
            <a:lvl5pPr marL="342900" indent="1485900" algn="ctr">
              <a:spcBef>
                <a:spcPts val="1200"/>
              </a:spcBef>
              <a:buSzTx/>
              <a:buNone/>
              <a:defRPr sz="3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6363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6363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6363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6363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36363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6"/>
          <p:cNvGrpSpPr/>
          <p:nvPr/>
        </p:nvGrpSpPr>
        <p:grpSpPr>
          <a:xfrm>
            <a:off x="406399" y="4020820"/>
            <a:ext cx="12192002" cy="74931"/>
            <a:chOff x="0" y="0"/>
            <a:chExt cx="12192000" cy="74930"/>
          </a:xfrm>
        </p:grpSpPr>
        <p:sp>
          <p:nvSpPr>
            <p:cNvPr id="24" name="Shape 24"/>
            <p:cNvSpPr/>
            <p:nvPr/>
          </p:nvSpPr>
          <p:spPr>
            <a:xfrm flipH="1" flipV="1">
              <a:off x="0" y="-1"/>
              <a:ext cx="12192000" cy="2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 flipH="1" flipV="1">
              <a:off x="0" y="73342"/>
              <a:ext cx="12192001" cy="1589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11455400" y="5537200"/>
            <a:ext cx="1104900" cy="179388"/>
            <a:chOff x="0" y="0"/>
            <a:chExt cx="1104900" cy="179387"/>
          </a:xfrm>
        </p:grpSpPr>
        <p:pic>
          <p:nvPicPr>
            <p:cNvPr id="27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9144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6096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3048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0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6" name="Group 36"/>
          <p:cNvGrpSpPr/>
          <p:nvPr/>
        </p:nvGrpSpPr>
        <p:grpSpPr>
          <a:xfrm>
            <a:off x="457200" y="5537200"/>
            <a:ext cx="1104900" cy="179388"/>
            <a:chOff x="0" y="0"/>
            <a:chExt cx="1104900" cy="179387"/>
          </a:xfrm>
        </p:grpSpPr>
        <p:pic>
          <p:nvPicPr>
            <p:cNvPr id="32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9144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6096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4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3048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4" name="Group 44"/>
          <p:cNvGrpSpPr/>
          <p:nvPr/>
        </p:nvGrpSpPr>
        <p:grpSpPr>
          <a:xfrm>
            <a:off x="10540999" y="5140325"/>
            <a:ext cx="2057401" cy="547688"/>
            <a:chOff x="0" y="0"/>
            <a:chExt cx="2057399" cy="547687"/>
          </a:xfrm>
        </p:grpSpPr>
        <p:sp>
          <p:nvSpPr>
            <p:cNvPr id="37" name="Shape 37"/>
            <p:cNvSpPr/>
            <p:nvPr/>
          </p:nvSpPr>
          <p:spPr>
            <a:xfrm flipV="1">
              <a:off x="114300" y="0"/>
              <a:ext cx="1" cy="230188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 flipH="1" flipV="1">
              <a:off x="111124" y="226695"/>
              <a:ext cx="1946276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 flipH="1" flipV="1">
              <a:off x="111124" y="302895"/>
              <a:ext cx="1946276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 flipV="1">
              <a:off x="114299" y="304800"/>
              <a:ext cx="1" cy="242888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 flipV="1">
              <a:off x="50799" y="0"/>
              <a:ext cx="2" cy="534988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 flipH="1" flipV="1">
              <a:off x="12699" y="10795"/>
              <a:ext cx="114301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 flipH="1">
              <a:off x="-1" y="544194"/>
              <a:ext cx="114301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grpSp>
        <p:nvGrpSpPr>
          <p:cNvPr id="52" name="Group 52"/>
          <p:cNvGrpSpPr/>
          <p:nvPr/>
        </p:nvGrpSpPr>
        <p:grpSpPr>
          <a:xfrm>
            <a:off x="406399" y="5141912"/>
            <a:ext cx="2057401" cy="547688"/>
            <a:chOff x="0" y="0"/>
            <a:chExt cx="2057400" cy="547687"/>
          </a:xfrm>
        </p:grpSpPr>
        <p:sp>
          <p:nvSpPr>
            <p:cNvPr id="45" name="Shape 45"/>
            <p:cNvSpPr/>
            <p:nvPr/>
          </p:nvSpPr>
          <p:spPr>
            <a:xfrm flipH="1" flipV="1">
              <a:off x="-1" y="213021"/>
              <a:ext cx="1930401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 flipH="1" flipV="1">
              <a:off x="-1" y="289442"/>
              <a:ext cx="1930401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 flipV="1">
              <a:off x="1930400" y="0"/>
              <a:ext cx="1" cy="216528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 flipV="1">
              <a:off x="1930400" y="280212"/>
              <a:ext cx="1" cy="267476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 flipV="1">
              <a:off x="1993899" y="0"/>
              <a:ext cx="1" cy="53495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 flipH="1" flipV="1">
              <a:off x="1943100" y="9230"/>
              <a:ext cx="114300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flipH="1">
              <a:off x="1943100" y="544181"/>
              <a:ext cx="114300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2400300" y="5143500"/>
            <a:ext cx="8204200" cy="546100"/>
          </a:xfrm>
          <a:prstGeom prst="rect">
            <a:avLst/>
          </a:prstGeom>
          <a:solidFill>
            <a:srgbClr val="B5B5B7">
              <a:alpha val="39999"/>
            </a:srgbClr>
          </a:solidFill>
        </p:spPr>
        <p:txBody>
          <a:bodyPr anchor="ctr"/>
          <a:lstStyle>
            <a:lvl1pPr marL="342900" indent="-342900" algn="ctr">
              <a:spcBef>
                <a:spcPts val="0"/>
              </a:spcBef>
              <a:buSzTx/>
              <a:buNone/>
              <a:defRPr sz="2400"/>
            </a:lvl1pPr>
            <a:lvl2pPr marL="342900" indent="114300" algn="ctr">
              <a:spcBef>
                <a:spcPts val="0"/>
              </a:spcBef>
              <a:buSzTx/>
              <a:buNone/>
              <a:defRPr sz="2400"/>
            </a:lvl2pPr>
            <a:lvl3pPr marL="342900" indent="571500" algn="ctr">
              <a:spcBef>
                <a:spcPts val="0"/>
              </a:spcBef>
              <a:buSzTx/>
              <a:buNone/>
              <a:defRPr sz="2400"/>
            </a:lvl3pPr>
            <a:lvl4pPr marL="342900" indent="1028700" algn="ctr">
              <a:spcBef>
                <a:spcPts val="0"/>
              </a:spcBef>
              <a:buSzTx/>
              <a:buNone/>
              <a:defRPr sz="2400"/>
            </a:lvl4pPr>
            <a:lvl5pPr marL="342900" indent="1485900" algn="ctr"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6363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6363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6363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6363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63636"/>
                </a:solidFill>
              </a:rPr>
              <a:t>Body Level Five</a:t>
            </a:r>
          </a:p>
        </p:txBody>
      </p: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812800" y="4102100"/>
            <a:ext cx="11379200" cy="10541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800">
                <a:solidFill>
                  <a:srgbClr val="363636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8"/>
          <p:cNvGrpSpPr/>
          <p:nvPr/>
        </p:nvGrpSpPr>
        <p:grpSpPr>
          <a:xfrm>
            <a:off x="406399" y="401320"/>
            <a:ext cx="12192002" cy="74931"/>
            <a:chOff x="0" y="0"/>
            <a:chExt cx="12192000" cy="74930"/>
          </a:xfrm>
        </p:grpSpPr>
        <p:sp>
          <p:nvSpPr>
            <p:cNvPr id="56" name="Shape 56"/>
            <p:cNvSpPr/>
            <p:nvPr/>
          </p:nvSpPr>
          <p:spPr>
            <a:xfrm flipH="1" flipV="1">
              <a:off x="0" y="-1"/>
              <a:ext cx="12192000" cy="2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 flipH="1" flipV="1">
              <a:off x="0" y="73342"/>
              <a:ext cx="12192001" cy="1589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grpSp>
        <p:nvGrpSpPr>
          <p:cNvPr id="63" name="Group 63"/>
          <p:cNvGrpSpPr/>
          <p:nvPr/>
        </p:nvGrpSpPr>
        <p:grpSpPr>
          <a:xfrm>
            <a:off x="11455400" y="1917700"/>
            <a:ext cx="1104900" cy="179388"/>
            <a:chOff x="0" y="0"/>
            <a:chExt cx="1104900" cy="179387"/>
          </a:xfrm>
        </p:grpSpPr>
        <p:pic>
          <p:nvPicPr>
            <p:cNvPr id="59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9144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0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6096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1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3048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2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68" name="Group 68"/>
          <p:cNvGrpSpPr/>
          <p:nvPr/>
        </p:nvGrpSpPr>
        <p:grpSpPr>
          <a:xfrm>
            <a:off x="457200" y="1917700"/>
            <a:ext cx="1104900" cy="179388"/>
            <a:chOff x="0" y="0"/>
            <a:chExt cx="1104900" cy="179387"/>
          </a:xfrm>
        </p:grpSpPr>
        <p:pic>
          <p:nvPicPr>
            <p:cNvPr id="64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9144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5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6096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6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30480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7" name="image.png"/>
            <p:cNvPicPr/>
            <p:nvPr/>
          </p:nvPicPr>
          <p:blipFill>
            <a:blip r:embed="rId2" cstate="print">
              <a:alphaModFix amt="52940"/>
              <a:extLst/>
            </a:blip>
            <a:stretch>
              <a:fillRect/>
            </a:stretch>
          </p:blipFill>
          <p:spPr>
            <a:xfrm>
              <a:off x="0" y="0"/>
              <a:ext cx="190500" cy="17938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6" name="Group 76"/>
          <p:cNvGrpSpPr/>
          <p:nvPr/>
        </p:nvGrpSpPr>
        <p:grpSpPr>
          <a:xfrm>
            <a:off x="10540999" y="1520825"/>
            <a:ext cx="2057401" cy="549276"/>
            <a:chOff x="0" y="0"/>
            <a:chExt cx="2057399" cy="549275"/>
          </a:xfrm>
        </p:grpSpPr>
        <p:sp>
          <p:nvSpPr>
            <p:cNvPr id="69" name="Shape 69"/>
            <p:cNvSpPr/>
            <p:nvPr/>
          </p:nvSpPr>
          <p:spPr>
            <a:xfrm flipV="1">
              <a:off x="114300" y="0"/>
              <a:ext cx="1" cy="230855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flipH="1" flipV="1">
              <a:off x="111124" y="227348"/>
              <a:ext cx="1946276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 flipH="1" flipV="1">
              <a:off x="111124" y="291032"/>
              <a:ext cx="1946276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 flipV="1">
              <a:off x="114299" y="281801"/>
              <a:ext cx="1" cy="267475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 flipV="1">
              <a:off x="50799" y="0"/>
              <a:ext cx="2" cy="536539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 flipH="1" flipV="1">
              <a:off x="12699" y="10822"/>
              <a:ext cx="114301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flipH="1">
              <a:off x="-1" y="545768"/>
              <a:ext cx="114301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grpSp>
        <p:nvGrpSpPr>
          <p:cNvPr id="84" name="Group 84"/>
          <p:cNvGrpSpPr/>
          <p:nvPr/>
        </p:nvGrpSpPr>
        <p:grpSpPr>
          <a:xfrm>
            <a:off x="406399" y="1520824"/>
            <a:ext cx="2057401" cy="549277"/>
            <a:chOff x="0" y="0"/>
            <a:chExt cx="2057400" cy="549275"/>
          </a:xfrm>
        </p:grpSpPr>
        <p:sp>
          <p:nvSpPr>
            <p:cNvPr id="77" name="Shape 77"/>
            <p:cNvSpPr/>
            <p:nvPr/>
          </p:nvSpPr>
          <p:spPr>
            <a:xfrm flipH="1" flipV="1">
              <a:off x="-1" y="214611"/>
              <a:ext cx="1930401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 flipH="1" flipV="1">
              <a:off x="-1" y="291032"/>
              <a:ext cx="1930401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79" name="Shape 79"/>
            <p:cNvSpPr/>
            <p:nvPr/>
          </p:nvSpPr>
          <p:spPr>
            <a:xfrm flipV="1">
              <a:off x="1930399" y="-1"/>
              <a:ext cx="1" cy="218119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 flipV="1">
              <a:off x="1930399" y="281801"/>
              <a:ext cx="1" cy="267475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V="1">
              <a:off x="1993900" y="0"/>
              <a:ext cx="0" cy="536539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2" name="Shape 82"/>
            <p:cNvSpPr/>
            <p:nvPr/>
          </p:nvSpPr>
          <p:spPr>
            <a:xfrm flipH="1" flipV="1">
              <a:off x="1943100" y="10822"/>
              <a:ext cx="114300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 flipH="1">
              <a:off x="1943100" y="545768"/>
              <a:ext cx="114300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812800" y="482600"/>
            <a:ext cx="11379200" cy="10541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800">
                <a:solidFill>
                  <a:srgbClr val="363636"/>
                </a:solidFill>
              </a:rPr>
              <a:t>Title Text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2400300" y="1524000"/>
            <a:ext cx="8204200" cy="546100"/>
          </a:xfrm>
          <a:prstGeom prst="rect">
            <a:avLst/>
          </a:prstGeom>
          <a:solidFill>
            <a:srgbClr val="B5B5B7">
              <a:alpha val="39999"/>
            </a:srgbClr>
          </a:solidFill>
        </p:spPr>
        <p:txBody>
          <a:bodyPr anchor="ctr"/>
          <a:lstStyle>
            <a:lvl1pPr marL="342900" indent="-342900" algn="ctr">
              <a:spcBef>
                <a:spcPts val="0"/>
              </a:spcBef>
              <a:buSzTx/>
              <a:buNone/>
              <a:defRPr sz="2400"/>
            </a:lvl1pPr>
            <a:lvl2pPr marL="342900" indent="114300" algn="ctr">
              <a:spcBef>
                <a:spcPts val="0"/>
              </a:spcBef>
              <a:buSzTx/>
              <a:buNone/>
              <a:defRPr sz="2400"/>
            </a:lvl2pPr>
            <a:lvl3pPr marL="342900" indent="571500" algn="ctr">
              <a:spcBef>
                <a:spcPts val="0"/>
              </a:spcBef>
              <a:buSzTx/>
              <a:buNone/>
              <a:defRPr sz="2400"/>
            </a:lvl3pPr>
            <a:lvl4pPr marL="342900" indent="1028700" algn="ctr">
              <a:spcBef>
                <a:spcPts val="0"/>
              </a:spcBef>
              <a:buSzTx/>
              <a:buNone/>
              <a:defRPr sz="2400"/>
            </a:lvl4pPr>
            <a:lvl5pPr marL="342900" indent="1485900" algn="ctr"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6363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6363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6363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6363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6363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90"/>
          <p:cNvGrpSpPr/>
          <p:nvPr/>
        </p:nvGrpSpPr>
        <p:grpSpPr>
          <a:xfrm>
            <a:off x="406399" y="3665220"/>
            <a:ext cx="12192002" cy="74931"/>
            <a:chOff x="0" y="0"/>
            <a:chExt cx="12192000" cy="74930"/>
          </a:xfrm>
        </p:grpSpPr>
        <p:sp>
          <p:nvSpPr>
            <p:cNvPr id="88" name="Shape 88"/>
            <p:cNvSpPr/>
            <p:nvPr/>
          </p:nvSpPr>
          <p:spPr>
            <a:xfrm flipH="1" flipV="1">
              <a:off x="0" y="-1"/>
              <a:ext cx="12192000" cy="2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89" name="Shape 89"/>
            <p:cNvSpPr/>
            <p:nvPr/>
          </p:nvSpPr>
          <p:spPr>
            <a:xfrm flipH="1" flipV="1">
              <a:off x="0" y="73342"/>
              <a:ext cx="12192001" cy="1589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grpSp>
        <p:nvGrpSpPr>
          <p:cNvPr id="93" name="Group 93"/>
          <p:cNvGrpSpPr/>
          <p:nvPr/>
        </p:nvGrpSpPr>
        <p:grpSpPr>
          <a:xfrm>
            <a:off x="406399" y="5989320"/>
            <a:ext cx="12192002" cy="74931"/>
            <a:chOff x="0" y="0"/>
            <a:chExt cx="12192000" cy="74930"/>
          </a:xfrm>
        </p:grpSpPr>
        <p:sp>
          <p:nvSpPr>
            <p:cNvPr id="91" name="Shape 91"/>
            <p:cNvSpPr/>
            <p:nvPr/>
          </p:nvSpPr>
          <p:spPr>
            <a:xfrm flipH="1" flipV="1">
              <a:off x="0" y="-1"/>
              <a:ext cx="12192000" cy="2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92" name="Shape 92"/>
            <p:cNvSpPr/>
            <p:nvPr/>
          </p:nvSpPr>
          <p:spPr>
            <a:xfrm flipH="1" flipV="1">
              <a:off x="0" y="73342"/>
              <a:ext cx="12192001" cy="1589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xfrm>
            <a:off x="812800" y="3784600"/>
            <a:ext cx="11379200" cy="21844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800">
                <a:solidFill>
                  <a:srgbClr val="363636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800">
                <a:solidFill>
                  <a:srgbClr val="363636"/>
                </a:solidFill>
              </a:rPr>
              <a:t>Title Text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/>
        </p:nvSpPr>
        <p:spPr>
          <a:xfrm flipH="1">
            <a:off x="6503669" y="3222720"/>
            <a:ext cx="1" cy="5603685"/>
          </a:xfrm>
          <a:prstGeom prst="line">
            <a:avLst/>
          </a:prstGeom>
          <a:ln w="12700">
            <a:solidFill>
              <a:srgbClr val="6D6D6D"/>
            </a:solidFill>
            <a:miter/>
            <a:headEnd type="diamond"/>
            <a:tailEnd type="diamond"/>
          </a:ln>
        </p:spPr>
        <p:txBody>
          <a:bodyPr lIns="0" tIns="0" rIns="0" bIns="0"/>
          <a:lstStyle/>
          <a:p>
            <a:pPr lvl="0" algn="l"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1041400" y="804126"/>
            <a:ext cx="10922000" cy="216364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800">
                <a:solidFill>
                  <a:srgbClr val="363636"/>
                </a:solidFill>
              </a:rPr>
              <a:t>Title Text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1041400" y="2967773"/>
            <a:ext cx="5270500" cy="6091354"/>
          </a:xfrm>
          <a:prstGeom prst="rect">
            <a:avLst/>
          </a:prstGeom>
        </p:spPr>
        <p:txBody>
          <a:bodyPr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 flipH="1">
            <a:off x="6503669" y="3222720"/>
            <a:ext cx="1" cy="5603685"/>
          </a:xfrm>
          <a:prstGeom prst="line">
            <a:avLst/>
          </a:prstGeom>
          <a:ln w="12700">
            <a:solidFill>
              <a:srgbClr val="6D6D6D"/>
            </a:solidFill>
            <a:miter/>
            <a:headEnd type="diamond"/>
            <a:tailEnd type="diamond"/>
          </a:ln>
        </p:spPr>
        <p:txBody>
          <a:bodyPr lIns="0" tIns="0" rIns="0" bIns="0"/>
          <a:lstStyle/>
          <a:p>
            <a:pPr lvl="0" algn="l"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1041400" y="804126"/>
            <a:ext cx="10922000" cy="216364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800">
                <a:solidFill>
                  <a:srgbClr val="363636"/>
                </a:solidFill>
              </a:rPr>
              <a:t>Title Text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1041400" y="2967773"/>
            <a:ext cx="5270500" cy="6091354"/>
          </a:xfrm>
          <a:prstGeom prst="rect">
            <a:avLst/>
          </a:prstGeom>
        </p:spPr>
        <p:txBody>
          <a:bodyPr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06400" y="406400"/>
            <a:ext cx="12192000" cy="8940800"/>
          </a:xfrm>
          <a:prstGeom prst="rect">
            <a:avLst/>
          </a:prstGeom>
          <a:solidFill>
            <a:srgbClr val="B5B5B7">
              <a:alpha val="39999"/>
            </a:srgbClr>
          </a:solidFill>
          <a:ln w="12700">
            <a:miter lim="400000"/>
          </a:ln>
        </p:spPr>
        <p:txBody>
          <a:bodyPr lIns="0" tIns="0" rIns="0" bIns="0"/>
          <a:lstStyle/>
          <a:p>
            <a:pPr lvl="0" algn="l" defTabSz="457200">
              <a:spcBef>
                <a:spcPts val="0"/>
              </a:spcBef>
              <a:defRPr sz="1800"/>
            </a:pPr>
            <a:endParaRPr/>
          </a:p>
        </p:txBody>
      </p:sp>
      <p:grpSp>
        <p:nvGrpSpPr>
          <p:cNvPr id="8" name="Group 8"/>
          <p:cNvGrpSpPr/>
          <p:nvPr/>
        </p:nvGrpSpPr>
        <p:grpSpPr>
          <a:xfrm>
            <a:off x="596900" y="717550"/>
            <a:ext cx="11823700" cy="2038350"/>
            <a:chOff x="0" y="0"/>
            <a:chExt cx="11823700" cy="2038349"/>
          </a:xfrm>
        </p:grpSpPr>
        <p:sp>
          <p:nvSpPr>
            <p:cNvPr id="3" name="Shape 3"/>
            <p:cNvSpPr/>
            <p:nvPr/>
          </p:nvSpPr>
          <p:spPr>
            <a:xfrm flipV="1">
              <a:off x="139700" y="0"/>
              <a:ext cx="1" cy="1771443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" name="Shape 4"/>
            <p:cNvSpPr/>
            <p:nvPr/>
          </p:nvSpPr>
          <p:spPr>
            <a:xfrm flipV="1">
              <a:off x="11671299" y="0"/>
              <a:ext cx="1" cy="1771443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" name="Shape 5"/>
            <p:cNvSpPr/>
            <p:nvPr/>
          </p:nvSpPr>
          <p:spPr>
            <a:xfrm flipH="1" flipV="1">
              <a:off x="139699" y="1270"/>
              <a:ext cx="11544301" cy="1"/>
            </a:xfrm>
            <a:prstGeom prst="line">
              <a:avLst/>
            </a:prstGeom>
            <a:noFill/>
            <a:ln w="12700" cap="flat">
              <a:solidFill>
                <a:srgbClr val="6D6D6D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spcBef>
                  <a:spcPts val="0"/>
                </a:spcBef>
                <a:defRPr sz="120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pic>
          <p:nvPicPr>
            <p:cNvPr id="6" name="image.png"/>
            <p:cNvPicPr/>
            <p:nvPr/>
          </p:nvPicPr>
          <p:blipFill>
            <a:blip r:embed="rId15" cstate="print">
              <a:extLst/>
            </a:blip>
            <a:stretch>
              <a:fillRect/>
            </a:stretch>
          </p:blipFill>
          <p:spPr>
            <a:xfrm>
              <a:off x="11544300" y="1758732"/>
              <a:ext cx="279400" cy="2796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" name="image.png"/>
            <p:cNvPicPr/>
            <p:nvPr/>
          </p:nvPicPr>
          <p:blipFill>
            <a:blip r:embed="rId15" cstate="print">
              <a:extLst/>
            </a:blip>
            <a:stretch>
              <a:fillRect/>
            </a:stretch>
          </p:blipFill>
          <p:spPr>
            <a:xfrm>
              <a:off x="0" y="1758732"/>
              <a:ext cx="279400" cy="2796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041400" y="774700"/>
            <a:ext cx="10922000" cy="222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800">
                <a:solidFill>
                  <a:srgbClr val="363636"/>
                </a:solidFill>
              </a:rPr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041400" y="2997200"/>
            <a:ext cx="10922000" cy="675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363636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algn="ctr">
        <a:lnSpc>
          <a:spcPct val="95000"/>
        </a:lnSpc>
        <a:defRPr sz="6800">
          <a:solidFill>
            <a:srgbClr val="363636"/>
          </a:solidFill>
          <a:latin typeface="Bodoni SvtyTwo ITC TT-Bold"/>
          <a:ea typeface="Bodoni SvtyTwo ITC TT-Bold"/>
          <a:cs typeface="Bodoni SvtyTwo ITC TT-Bold"/>
          <a:sym typeface="Bodoni SvtyTwo ITC TT-Bold"/>
        </a:defRPr>
      </a:lvl1pPr>
      <a:lvl2pPr algn="ctr">
        <a:lnSpc>
          <a:spcPct val="95000"/>
        </a:lnSpc>
        <a:defRPr sz="6800">
          <a:solidFill>
            <a:srgbClr val="363636"/>
          </a:solidFill>
          <a:latin typeface="Bodoni SvtyTwo ITC TT-Bold"/>
          <a:ea typeface="Bodoni SvtyTwo ITC TT-Bold"/>
          <a:cs typeface="Bodoni SvtyTwo ITC TT-Bold"/>
          <a:sym typeface="Bodoni SvtyTwo ITC TT-Bold"/>
        </a:defRPr>
      </a:lvl2pPr>
      <a:lvl3pPr algn="ctr">
        <a:lnSpc>
          <a:spcPct val="95000"/>
        </a:lnSpc>
        <a:defRPr sz="6800">
          <a:solidFill>
            <a:srgbClr val="363636"/>
          </a:solidFill>
          <a:latin typeface="Bodoni SvtyTwo ITC TT-Bold"/>
          <a:ea typeface="Bodoni SvtyTwo ITC TT-Bold"/>
          <a:cs typeface="Bodoni SvtyTwo ITC TT-Bold"/>
          <a:sym typeface="Bodoni SvtyTwo ITC TT-Bold"/>
        </a:defRPr>
      </a:lvl3pPr>
      <a:lvl4pPr algn="ctr">
        <a:lnSpc>
          <a:spcPct val="95000"/>
        </a:lnSpc>
        <a:defRPr sz="6800">
          <a:solidFill>
            <a:srgbClr val="363636"/>
          </a:solidFill>
          <a:latin typeface="Bodoni SvtyTwo ITC TT-Bold"/>
          <a:ea typeface="Bodoni SvtyTwo ITC TT-Bold"/>
          <a:cs typeface="Bodoni SvtyTwo ITC TT-Bold"/>
          <a:sym typeface="Bodoni SvtyTwo ITC TT-Bold"/>
        </a:defRPr>
      </a:lvl4pPr>
      <a:lvl5pPr algn="ctr">
        <a:lnSpc>
          <a:spcPct val="95000"/>
        </a:lnSpc>
        <a:defRPr sz="6800">
          <a:solidFill>
            <a:srgbClr val="363636"/>
          </a:solidFill>
          <a:latin typeface="Bodoni SvtyTwo ITC TT-Bold"/>
          <a:ea typeface="Bodoni SvtyTwo ITC TT-Bold"/>
          <a:cs typeface="Bodoni SvtyTwo ITC TT-Bold"/>
          <a:sym typeface="Bodoni SvtyTwo ITC TT-Bold"/>
        </a:defRPr>
      </a:lvl5pPr>
      <a:lvl6pPr indent="457200" algn="ctr">
        <a:lnSpc>
          <a:spcPct val="95000"/>
        </a:lnSpc>
        <a:defRPr sz="6800">
          <a:solidFill>
            <a:srgbClr val="363636"/>
          </a:solidFill>
          <a:latin typeface="Bodoni SvtyTwo ITC TT-Bold"/>
          <a:ea typeface="Bodoni SvtyTwo ITC TT-Bold"/>
          <a:cs typeface="Bodoni SvtyTwo ITC TT-Bold"/>
          <a:sym typeface="Bodoni SvtyTwo ITC TT-Bold"/>
        </a:defRPr>
      </a:lvl6pPr>
      <a:lvl7pPr indent="914400" algn="ctr">
        <a:lnSpc>
          <a:spcPct val="95000"/>
        </a:lnSpc>
        <a:defRPr sz="6800">
          <a:solidFill>
            <a:srgbClr val="363636"/>
          </a:solidFill>
          <a:latin typeface="Bodoni SvtyTwo ITC TT-Bold"/>
          <a:ea typeface="Bodoni SvtyTwo ITC TT-Bold"/>
          <a:cs typeface="Bodoni SvtyTwo ITC TT-Bold"/>
          <a:sym typeface="Bodoni SvtyTwo ITC TT-Bold"/>
        </a:defRPr>
      </a:lvl7pPr>
      <a:lvl8pPr indent="1371600" algn="ctr">
        <a:lnSpc>
          <a:spcPct val="95000"/>
        </a:lnSpc>
        <a:defRPr sz="6800">
          <a:solidFill>
            <a:srgbClr val="363636"/>
          </a:solidFill>
          <a:latin typeface="Bodoni SvtyTwo ITC TT-Bold"/>
          <a:ea typeface="Bodoni SvtyTwo ITC TT-Bold"/>
          <a:cs typeface="Bodoni SvtyTwo ITC TT-Bold"/>
          <a:sym typeface="Bodoni SvtyTwo ITC TT-Bold"/>
        </a:defRPr>
      </a:lvl8pPr>
      <a:lvl9pPr indent="1828800" algn="ctr">
        <a:lnSpc>
          <a:spcPct val="95000"/>
        </a:lnSpc>
        <a:defRPr sz="6800">
          <a:solidFill>
            <a:srgbClr val="363636"/>
          </a:solidFill>
          <a:latin typeface="Bodoni SvtyTwo ITC TT-Bold"/>
          <a:ea typeface="Bodoni SvtyTwo ITC TT-Bold"/>
          <a:cs typeface="Bodoni SvtyTwo ITC TT-Bold"/>
          <a:sym typeface="Bodoni SvtyTwo ITC TT-Bold"/>
        </a:defRPr>
      </a:lvl9pPr>
    </p:titleStyle>
    <p:bodyStyle>
      <a:lvl1pPr marL="368300" indent="-368300">
        <a:spcBef>
          <a:spcPts val="3200"/>
        </a:spcBef>
        <a:buSzPct val="85000"/>
        <a:buChar char="•"/>
        <a:defRPr sz="3400">
          <a:solidFill>
            <a:srgbClr val="363636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1pPr>
      <a:lvl2pPr marL="1025877" indent="-695677">
        <a:spcBef>
          <a:spcPts val="3200"/>
        </a:spcBef>
        <a:buSzPct val="85000"/>
        <a:buChar char="•"/>
        <a:defRPr sz="3400">
          <a:solidFill>
            <a:srgbClr val="363636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2pPr>
      <a:lvl3pPr marL="1406877" indent="-695677">
        <a:spcBef>
          <a:spcPts val="3200"/>
        </a:spcBef>
        <a:buSzPct val="85000"/>
        <a:buChar char="•"/>
        <a:defRPr sz="3400">
          <a:solidFill>
            <a:srgbClr val="363636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3pPr>
      <a:lvl4pPr marL="1787877" indent="-695677">
        <a:spcBef>
          <a:spcPts val="3200"/>
        </a:spcBef>
        <a:buSzPct val="85000"/>
        <a:buChar char="•"/>
        <a:defRPr sz="3400">
          <a:solidFill>
            <a:srgbClr val="363636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4pPr>
      <a:lvl5pPr marL="2168877" indent="-695677">
        <a:spcBef>
          <a:spcPts val="3200"/>
        </a:spcBef>
        <a:buSzPct val="85000"/>
        <a:buChar char="•"/>
        <a:defRPr sz="3400">
          <a:solidFill>
            <a:srgbClr val="363636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5pPr>
      <a:lvl6pPr marL="2626077" indent="-695677">
        <a:spcBef>
          <a:spcPts val="3200"/>
        </a:spcBef>
        <a:buSzPct val="85000"/>
        <a:buChar char="•"/>
        <a:defRPr sz="3400">
          <a:solidFill>
            <a:srgbClr val="363636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6pPr>
      <a:lvl7pPr marL="3083277" indent="-695677">
        <a:spcBef>
          <a:spcPts val="3200"/>
        </a:spcBef>
        <a:buSzPct val="85000"/>
        <a:buChar char="•"/>
        <a:defRPr sz="3400">
          <a:solidFill>
            <a:srgbClr val="363636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7pPr>
      <a:lvl8pPr marL="3540477" indent="-695677">
        <a:spcBef>
          <a:spcPts val="3200"/>
        </a:spcBef>
        <a:buSzPct val="85000"/>
        <a:buChar char="•"/>
        <a:defRPr sz="3400">
          <a:solidFill>
            <a:srgbClr val="363636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8pPr>
      <a:lvl9pPr marL="3997677" indent="-695677">
        <a:spcBef>
          <a:spcPts val="3200"/>
        </a:spcBef>
        <a:buSzPct val="85000"/>
        <a:buChar char="•"/>
        <a:defRPr sz="3400">
          <a:solidFill>
            <a:srgbClr val="363636"/>
          </a:solidFill>
          <a:latin typeface="Bodoni SvtyTwo ITC TT-Book"/>
          <a:ea typeface="Bodoni SvtyTwo ITC TT-Book"/>
          <a:cs typeface="Bodoni SvtyTwo ITC TT-Book"/>
          <a:sym typeface="Bodoni SvtyTwo ITC TT-Book"/>
        </a:defRPr>
      </a:lvl9pPr>
    </p:bodyStyle>
    <p:otherStyle>
      <a:lvl1pPr algn="r">
        <a:spcBef>
          <a:spcPts val="2400"/>
        </a:spcBef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457200" algn="r">
        <a:spcBef>
          <a:spcPts val="2400"/>
        </a:spcBef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914400" algn="r">
        <a:spcBef>
          <a:spcPts val="2400"/>
        </a:spcBef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1371600" algn="r">
        <a:spcBef>
          <a:spcPts val="2400"/>
        </a:spcBef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1828800" algn="r">
        <a:spcBef>
          <a:spcPts val="2400"/>
        </a:spcBef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algn="r">
        <a:spcBef>
          <a:spcPts val="2400"/>
        </a:spcBef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algn="r">
        <a:spcBef>
          <a:spcPts val="2400"/>
        </a:spcBef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algn="r">
        <a:spcBef>
          <a:spcPts val="2400"/>
        </a:spcBef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algn="r">
        <a:spcBef>
          <a:spcPts val="2400"/>
        </a:spcBef>
        <a:defRPr sz="1200"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 idx="4294967295"/>
          </p:nvPr>
        </p:nvSpPr>
        <p:spPr>
          <a:xfrm>
            <a:off x="650239" y="4071142"/>
            <a:ext cx="11898441" cy="247491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sz="6200" dirty="0" smtClean="0">
                <a:solidFill>
                  <a:srgbClr val="363636"/>
                </a:solidFill>
              </a:rPr>
              <a:t>Hospital Incidents Reporting</a:t>
            </a:r>
            <a:endParaRPr sz="6200" dirty="0">
              <a:solidFill>
                <a:srgbClr val="363636"/>
              </a:solidFill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3304381" y="6546056"/>
            <a:ext cx="6421438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lang="en-US" sz="2600" dirty="0" smtClean="0">
                <a:solidFill>
                  <a:srgbClr val="363636"/>
                </a:solidFill>
                <a:latin typeface="Avenir Black"/>
                <a:ea typeface="Avenir Black"/>
                <a:cs typeface="Avenir Black"/>
                <a:sym typeface="Avenir Black"/>
              </a:rPr>
              <a:t>Dr. </a:t>
            </a:r>
            <a:r>
              <a:rPr lang="en-US" sz="2600" dirty="0" err="1" smtClean="0">
                <a:solidFill>
                  <a:srgbClr val="363636"/>
                </a:solidFill>
                <a:latin typeface="Avenir Black"/>
                <a:ea typeface="Avenir Black"/>
                <a:cs typeface="Avenir Black"/>
                <a:sym typeface="Avenir Black"/>
              </a:rPr>
              <a:t>Ardita</a:t>
            </a:r>
            <a:r>
              <a:rPr lang="en-US" sz="2600" dirty="0" smtClean="0">
                <a:solidFill>
                  <a:srgbClr val="363636"/>
                </a:solidFill>
                <a:latin typeface="Avenir Black"/>
                <a:ea typeface="Avenir Black"/>
                <a:cs typeface="Avenir Black"/>
                <a:sym typeface="Avenir Black"/>
              </a:rPr>
              <a:t> </a:t>
            </a:r>
            <a:r>
              <a:rPr lang="en-US" sz="2600" dirty="0" err="1" smtClean="0">
                <a:solidFill>
                  <a:srgbClr val="363636"/>
                </a:solidFill>
                <a:latin typeface="Avenir Black"/>
                <a:ea typeface="Avenir Black"/>
                <a:cs typeface="Avenir Black"/>
                <a:sym typeface="Avenir Black"/>
              </a:rPr>
              <a:t>Baraku</a:t>
            </a:r>
            <a:r>
              <a:rPr lang="en-US" sz="2600" dirty="0" smtClean="0">
                <a:solidFill>
                  <a:srgbClr val="363636"/>
                </a:solidFill>
                <a:latin typeface="Avenir Black"/>
                <a:ea typeface="Avenir Black"/>
                <a:cs typeface="Avenir Black"/>
                <a:sym typeface="Avenir Black"/>
              </a:rPr>
              <a:t>, Dr. Diana </a:t>
            </a:r>
            <a:r>
              <a:rPr lang="en-US" sz="2600" dirty="0" err="1" smtClean="0">
                <a:solidFill>
                  <a:srgbClr val="363636"/>
                </a:solidFill>
                <a:latin typeface="Avenir Black"/>
                <a:ea typeface="Avenir Black"/>
                <a:cs typeface="Avenir Black"/>
                <a:sym typeface="Avenir Black"/>
              </a:rPr>
              <a:t>Shehu-Devaja</a:t>
            </a:r>
            <a:endParaRPr sz="2600" dirty="0">
              <a:solidFill>
                <a:srgbClr val="363636"/>
              </a:solidFill>
              <a:latin typeface="Avenir Black"/>
              <a:ea typeface="Avenir Black"/>
              <a:cs typeface="Avenir Black"/>
              <a:sym typeface="Avenir Black"/>
            </a:endParaRPr>
          </a:p>
        </p:txBody>
      </p:sp>
      <p:sp>
        <p:nvSpPr>
          <p:cNvPr id="8" name="Shape 144"/>
          <p:cNvSpPr/>
          <p:nvPr/>
        </p:nvSpPr>
        <p:spPr>
          <a:xfrm>
            <a:off x="1758917" y="2532528"/>
            <a:ext cx="9512367" cy="1120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algn="l" defTabSz="457200">
              <a:lnSpc>
                <a:spcPct val="130000"/>
              </a:lnSpc>
              <a:spcBef>
                <a:spcPts val="0"/>
              </a:spcBef>
              <a:defRPr sz="4400" b="1">
                <a:solidFill>
                  <a:srgbClr val="34343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US" sz="2800" b="1" dirty="0" smtClean="0">
                <a:solidFill>
                  <a:srgbClr val="343434"/>
                </a:solidFill>
              </a:rPr>
              <a:t>Kosovo Health Ministry</a:t>
            </a:r>
            <a:endParaRPr lang="en-US" sz="2800" dirty="0"/>
          </a:p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US" sz="2800" b="1" dirty="0" smtClean="0">
                <a:solidFill>
                  <a:srgbClr val="343434"/>
                </a:solidFill>
              </a:rPr>
              <a:t>Health Inspectorate</a:t>
            </a:r>
          </a:p>
        </p:txBody>
      </p:sp>
      <p:pic>
        <p:nvPicPr>
          <p:cNvPr id="9" name="Picture 8" descr="image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821" y="858946"/>
            <a:ext cx="1206558" cy="1506696"/>
          </a:xfrm>
          <a:prstGeom prst="rect">
            <a:avLst/>
          </a:prstGeom>
        </p:spPr>
      </p:pic>
      <p:sp>
        <p:nvSpPr>
          <p:cNvPr id="6" name="Date Placeholder 5"/>
          <p:cNvSpPr txBox="1">
            <a:spLocks/>
          </p:cNvSpPr>
          <p:nvPr/>
        </p:nvSpPr>
        <p:spPr>
          <a:xfrm>
            <a:off x="650240" y="8847639"/>
            <a:ext cx="3034453" cy="51928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Bodoni SvtyTwo ITC TT-Book"/>
                <a:ea typeface="Bodoni SvtyTwo ITC TT-Book"/>
                <a:cs typeface="Bodoni SvtyTwo ITC TT-Book"/>
                <a:sym typeface="Bodoni SvtyTwo ITC TT-Book"/>
              </a:rPr>
              <a:t>6/02/2016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363636"/>
              </a:solidFill>
              <a:effectLst/>
              <a:uLnTx/>
              <a:uFillTx/>
              <a:latin typeface="Bodoni SvtyTwo ITC TT-Book"/>
              <a:ea typeface="Bodoni SvtyTwo ITC TT-Book"/>
              <a:cs typeface="Bodoni SvtyTwo ITC TT-Book"/>
              <a:sym typeface="Bodoni SvtyTwo ITC TT-Book"/>
            </a:endParaRPr>
          </a:p>
        </p:txBody>
      </p:sp>
      <p:sp>
        <p:nvSpPr>
          <p:cNvPr id="7" name="Footer Placeholder 7"/>
          <p:cNvSpPr txBox="1">
            <a:spLocks/>
          </p:cNvSpPr>
          <p:nvPr/>
        </p:nvSpPr>
        <p:spPr>
          <a:xfrm>
            <a:off x="4443307" y="8847639"/>
            <a:ext cx="4118187" cy="51928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363636"/>
                </a:solidFill>
                <a:effectLst/>
                <a:uLnTx/>
                <a:uFillTx/>
                <a:latin typeface="Bodoni SvtyTwo ITC TT-Book"/>
                <a:ea typeface="Bodoni SvtyTwo ITC TT-Book"/>
                <a:cs typeface="Bodoni SvtyTwo ITC TT-Book"/>
                <a:sym typeface="Bodoni SvtyTwo ITC TT-Book"/>
              </a:rPr>
              <a:t>Hospital reporting incidents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363636"/>
              </a:solidFill>
              <a:effectLst/>
              <a:uLnTx/>
              <a:uFillTx/>
              <a:latin typeface="Bodoni SvtyTwo ITC TT-Book"/>
              <a:ea typeface="Bodoni SvtyTwo ITC TT-Book"/>
              <a:cs typeface="Bodoni SvtyTwo ITC TT-Book"/>
              <a:sym typeface="Bodoni SvtyTwo ITC TT-Book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17"/>
          <p:cNvSpPr txBox="1">
            <a:spLocks/>
          </p:cNvSpPr>
          <p:nvPr/>
        </p:nvSpPr>
        <p:spPr>
          <a:xfrm>
            <a:off x="1054100" y="1917096"/>
            <a:ext cx="10922000" cy="15445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1pPr>
            <a:lvl2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2pPr>
            <a:lvl3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3pPr>
            <a:lvl4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4pPr>
            <a:lvl5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5pPr>
            <a:lvl6pPr indent="4572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6pPr>
            <a:lvl7pPr indent="9144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7pPr>
            <a:lvl8pPr indent="13716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8pPr>
            <a:lvl9pPr indent="18288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9pPr>
          </a:lstStyle>
          <a:p>
            <a:pPr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sz="6200" dirty="0" smtClean="0"/>
              <a:t>Thank you for attention!</a:t>
            </a:r>
            <a:endParaRPr lang="en-US" sz="6200" dirty="0"/>
          </a:p>
        </p:txBody>
      </p:sp>
    </p:spTree>
    <p:extLst>
      <p:ext uri="{BB962C8B-B14F-4D97-AF65-F5344CB8AC3E}">
        <p14:creationId xmlns:p14="http://schemas.microsoft.com/office/powerpoint/2010/main" val="34165124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1805424" y="4043784"/>
            <a:ext cx="9927579" cy="29625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68300" indent="-368300" algn="l">
              <a:spcBef>
                <a:spcPts val="2800"/>
              </a:spcBef>
              <a:buSzPct val="8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3600" dirty="0" smtClean="0"/>
              <a:t>To evaluate the readiness of health professionals to report hospital incidents because of existing barriers in their reporting.</a:t>
            </a:r>
          </a:p>
          <a:p>
            <a:r>
              <a:rPr lang="en-US" sz="3600" dirty="0" smtClean="0"/>
              <a:t>Hospital incidents considered undesirable actions  affecting patient health.</a:t>
            </a:r>
          </a:p>
          <a:p>
            <a:r>
              <a:rPr lang="en-US" sz="3600" dirty="0" smtClean="0"/>
              <a:t>Example:</a:t>
            </a:r>
          </a:p>
          <a:p>
            <a:pPr>
              <a:buFont typeface="Arial" charset="0"/>
              <a:buNone/>
            </a:pPr>
            <a:r>
              <a:rPr lang="en-US" sz="3600" dirty="0" smtClean="0">
                <a:latin typeface="Calibri" charset="0"/>
              </a:rPr>
              <a:t> </a:t>
            </a:r>
            <a:endParaRPr lang="en-US" sz="3600" dirty="0">
              <a:latin typeface="Calibri" charset="0"/>
            </a:endParaRPr>
          </a:p>
        </p:txBody>
      </p:sp>
      <p:sp>
        <p:nvSpPr>
          <p:cNvPr id="8" name="Shape 117"/>
          <p:cNvSpPr txBox="1">
            <a:spLocks/>
          </p:cNvSpPr>
          <p:nvPr/>
        </p:nvSpPr>
        <p:spPr>
          <a:xfrm>
            <a:off x="1054100" y="1144832"/>
            <a:ext cx="10922000" cy="14779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1pPr>
            <a:lvl2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2pPr>
            <a:lvl3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3pPr>
            <a:lvl4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4pPr>
            <a:lvl5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5pPr>
            <a:lvl6pPr indent="4572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6pPr>
            <a:lvl7pPr indent="9144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7pPr>
            <a:lvl8pPr indent="13716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8pPr>
            <a:lvl9pPr indent="18288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9pPr>
          </a:lstStyle>
          <a:p>
            <a:pPr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sz="6200" dirty="0" smtClean="0"/>
              <a:t>The purpose of the survey</a:t>
            </a:r>
            <a:endParaRPr lang="en-US" sz="6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/>
        </p:nvSpPr>
        <p:spPr>
          <a:xfrm>
            <a:off x="622570" y="3151762"/>
            <a:ext cx="11614826" cy="6128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68300" indent="-368300" algn="l">
              <a:spcBef>
                <a:spcPts val="2800"/>
              </a:spcBef>
              <a:buSzPct val="85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eaLnBrk="1" hangingPunct="1"/>
            <a:r>
              <a:rPr lang="en-US" sz="3600" dirty="0" smtClean="0"/>
              <a:t>Pilot research. Questionnaire with 11 questions, personal barriers, professional and working environment.</a:t>
            </a:r>
          </a:p>
          <a:p>
            <a:pPr eaLnBrk="1" hangingPunct="1"/>
            <a:r>
              <a:rPr lang="en-US" sz="3600" dirty="0" smtClean="0"/>
              <a:t>Five responses: Strongly disagree, disagree, neutral, agree and strongly agree. </a:t>
            </a:r>
          </a:p>
          <a:p>
            <a:pPr eaLnBrk="1" hangingPunct="1"/>
            <a:r>
              <a:rPr lang="en-US" sz="3600" dirty="0" smtClean="0"/>
              <a:t>Five clinics QKUK with intensive care treatment. Gynecology and obstetrics clinic, Infective clinic, Cardiology and Pediatric clinic.</a:t>
            </a:r>
          </a:p>
          <a:p>
            <a:pPr eaLnBrk="1" hangingPunct="1"/>
            <a:r>
              <a:rPr lang="en-US" sz="3600" dirty="0" smtClean="0"/>
              <a:t>Four categories of respondents: manager of the institution, physician, head nurse and nurse</a:t>
            </a:r>
          </a:p>
          <a:p>
            <a:pPr eaLnBrk="1" hangingPunct="1"/>
            <a:endParaRPr lang="en-US" sz="3600" dirty="0" smtClean="0"/>
          </a:p>
        </p:txBody>
      </p:sp>
      <p:sp>
        <p:nvSpPr>
          <p:cNvPr id="8" name="Shape 117"/>
          <p:cNvSpPr txBox="1">
            <a:spLocks/>
          </p:cNvSpPr>
          <p:nvPr/>
        </p:nvSpPr>
        <p:spPr>
          <a:xfrm>
            <a:off x="1054100" y="797668"/>
            <a:ext cx="10922000" cy="1469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1pPr>
            <a:lvl2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2pPr>
            <a:lvl3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3pPr>
            <a:lvl4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4pPr>
            <a:lvl5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5pPr>
            <a:lvl6pPr indent="4572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6pPr>
            <a:lvl7pPr indent="9144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7pPr>
            <a:lvl8pPr indent="13716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8pPr>
            <a:lvl9pPr indent="18288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9pPr>
          </a:lstStyle>
          <a:p>
            <a:pPr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sz="6200" dirty="0" smtClean="0"/>
              <a:t>METHODOLOGY</a:t>
            </a:r>
            <a:endParaRPr lang="en-US" sz="6200" dirty="0"/>
          </a:p>
        </p:txBody>
      </p:sp>
    </p:spTree>
    <p:extLst>
      <p:ext uri="{BB962C8B-B14F-4D97-AF65-F5344CB8AC3E}">
        <p14:creationId xmlns:p14="http://schemas.microsoft.com/office/powerpoint/2010/main" val="7000468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17"/>
          <p:cNvSpPr txBox="1">
            <a:spLocks/>
          </p:cNvSpPr>
          <p:nvPr/>
        </p:nvSpPr>
        <p:spPr>
          <a:xfrm>
            <a:off x="1054100" y="1144832"/>
            <a:ext cx="10922000" cy="956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Autofit/>
          </a:bodyPr>
          <a:lstStyle>
            <a:lvl1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1pPr>
            <a:lvl2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2pPr>
            <a:lvl3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3pPr>
            <a:lvl4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4pPr>
            <a:lvl5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5pPr>
            <a:lvl6pPr indent="4572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6pPr>
            <a:lvl7pPr indent="9144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7pPr>
            <a:lvl8pPr indent="13716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8pPr>
            <a:lvl9pPr indent="18288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9pPr>
          </a:lstStyle>
          <a:p>
            <a:pPr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sz="4400" dirty="0" smtClean="0"/>
              <a:t>Preliminary results</a:t>
            </a:r>
            <a:endParaRPr lang="en-US" sz="4400" dirty="0"/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997596"/>
              </p:ext>
            </p:extLst>
          </p:nvPr>
        </p:nvGraphicFramePr>
        <p:xfrm>
          <a:off x="583658" y="2548647"/>
          <a:ext cx="11809380" cy="3474961"/>
        </p:xfrm>
        <a:graphic>
          <a:graphicData uri="http://schemas.openxmlformats.org/drawingml/2006/table">
            <a:tbl>
              <a:tblPr/>
              <a:tblGrid>
                <a:gridCol w="3735423"/>
                <a:gridCol w="2042808"/>
                <a:gridCol w="2023354"/>
                <a:gridCol w="2101174"/>
                <a:gridCol w="1906621"/>
              </a:tblGrid>
              <a:tr h="524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Table 1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Do not agree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Agree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Neutral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Total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1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Gynecology and Obstetrics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Infective clinic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Cardiology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Intensive Care Unit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Pediatrics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30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30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44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44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44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44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44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>
                        <a:alpha val="20000"/>
                      </a:srgbClr>
                    </a:solidFill>
                  </a:tcPr>
                </a:tc>
              </a:tr>
              <a:tr h="1030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Total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                                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                                             %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104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47.3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76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34.5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40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18.2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220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ＭＳ Ｐゴシック" charset="0"/>
                          <a:cs typeface="Arial" charset="0"/>
                        </a:rPr>
                        <a:t>100.0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325128859"/>
              </p:ext>
            </p:extLst>
          </p:nvPr>
        </p:nvGraphicFramePr>
        <p:xfrm>
          <a:off x="3132304" y="6023608"/>
          <a:ext cx="6011695" cy="346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0864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17"/>
          <p:cNvSpPr txBox="1">
            <a:spLocks/>
          </p:cNvSpPr>
          <p:nvPr/>
        </p:nvSpPr>
        <p:spPr>
          <a:xfrm>
            <a:off x="1054100" y="1144832"/>
            <a:ext cx="10922000" cy="1228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1pPr>
            <a:lvl2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2pPr>
            <a:lvl3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3pPr>
            <a:lvl4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4pPr>
            <a:lvl5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5pPr>
            <a:lvl6pPr indent="4572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6pPr>
            <a:lvl7pPr indent="9144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7pPr>
            <a:lvl8pPr indent="13716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8pPr>
            <a:lvl9pPr indent="18288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9pPr>
          </a:lstStyle>
          <a:p>
            <a:pPr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sz="6200" dirty="0" smtClean="0"/>
              <a:t>According to clinics</a:t>
            </a:r>
            <a:endParaRPr lang="en-US" sz="6200" dirty="0"/>
          </a:p>
        </p:txBody>
      </p:sp>
      <p:sp>
        <p:nvSpPr>
          <p:cNvPr id="11" name="Date Placeholder 4"/>
          <p:cNvSpPr txBox="1">
            <a:spLocks/>
          </p:cNvSpPr>
          <p:nvPr/>
        </p:nvSpPr>
        <p:spPr>
          <a:xfrm>
            <a:off x="2125599" y="8809146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1pPr>
            <a:lvl2pPr indent="457200"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2pPr>
            <a:lvl3pPr indent="914400"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3pPr>
            <a:lvl4pPr indent="1371600"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4pPr>
            <a:lvl5pPr indent="1828800"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5pPr>
            <a:lvl6pPr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6pPr>
            <a:lvl7pPr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7pPr>
            <a:lvl8pPr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8pPr>
            <a:lvl9pPr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9pPr>
          </a:lstStyle>
          <a:p>
            <a:pPr>
              <a:defRPr/>
            </a:pPr>
            <a:r>
              <a:rPr lang="en-US" sz="2000" dirty="0" smtClean="0"/>
              <a:t>6/02/2016</a:t>
            </a:r>
            <a:endParaRPr lang="en-US" sz="2000" dirty="0"/>
          </a:p>
        </p:txBody>
      </p:sp>
      <p:sp>
        <p:nvSpPr>
          <p:cNvPr id="12" name="Footer Placeholder 6"/>
          <p:cNvSpPr txBox="1">
            <a:spLocks/>
          </p:cNvSpPr>
          <p:nvPr/>
        </p:nvSpPr>
        <p:spPr>
          <a:xfrm>
            <a:off x="4792599" y="8626583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1pPr>
            <a:lvl2pPr indent="457200"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2pPr>
            <a:lvl3pPr indent="914400"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3pPr>
            <a:lvl4pPr indent="1371600"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4pPr>
            <a:lvl5pPr indent="1828800"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5pPr>
            <a:lvl6pPr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6pPr>
            <a:lvl7pPr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7pPr>
            <a:lvl8pPr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8pPr>
            <a:lvl9pPr algn="ctr">
              <a:spcBef>
                <a:spcPts val="2400"/>
              </a:spcBef>
              <a:defRPr sz="30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9pPr>
          </a:lstStyle>
          <a:p>
            <a:pPr>
              <a:defRPr/>
            </a:pPr>
            <a:r>
              <a:rPr lang="en-US" sz="2000" dirty="0" smtClean="0"/>
              <a:t>Hospital reporting incidents</a:t>
            </a:r>
            <a:endParaRPr lang="en-US" sz="2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54100" y="2373551"/>
            <a:ext cx="10922000" cy="1225684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1pPr>
            <a:lvl2pPr marL="1025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2pPr>
            <a:lvl3pPr marL="1406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3pPr>
            <a:lvl4pPr marL="1787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4pPr>
            <a:lvl5pPr marL="2168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5pPr>
            <a:lvl6pPr marL="26260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6pPr>
            <a:lvl7pPr marL="30832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7pPr>
            <a:lvl8pPr marL="35404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8pPr>
            <a:lvl9pPr marL="39976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9pPr>
          </a:lstStyle>
          <a:p>
            <a:pPr>
              <a:buFont typeface="Arial" charset="0"/>
              <a:buNone/>
            </a:pPr>
            <a:r>
              <a:rPr lang="en-US" sz="3200" dirty="0" smtClean="0">
                <a:latin typeface="Calibri" charset="0"/>
              </a:rPr>
              <a:t>Pediatrics and Intensive Care Unit dominated barriers (agree), while in others they have dominated their absence (disagree)</a:t>
            </a:r>
            <a:endParaRPr lang="en-US" sz="3200" dirty="0">
              <a:latin typeface="Calibri" charset="0"/>
            </a:endParaRP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223411394"/>
              </p:ext>
            </p:extLst>
          </p:nvPr>
        </p:nvGraphicFramePr>
        <p:xfrm>
          <a:off x="505837" y="3599235"/>
          <a:ext cx="11867745" cy="5289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99511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501055" y="4345309"/>
            <a:ext cx="10035298" cy="4781085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B5B5B7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363636"/>
              </a:solidFill>
              <a:effectLst/>
              <a:uFillTx/>
              <a:latin typeface="Bodoni SvtyTwo ITC TT-Book"/>
              <a:ea typeface="Bodoni SvtyTwo ITC TT-Book"/>
              <a:cs typeface="Bodoni SvtyTwo ITC TT-Book"/>
              <a:sym typeface="Bodoni SvtyTwo ITC TT-Book"/>
            </a:endParaRPr>
          </a:p>
        </p:txBody>
      </p:sp>
      <p:sp>
        <p:nvSpPr>
          <p:cNvPr id="8" name="Shape 117"/>
          <p:cNvSpPr txBox="1">
            <a:spLocks/>
          </p:cNvSpPr>
          <p:nvPr/>
        </p:nvSpPr>
        <p:spPr>
          <a:xfrm>
            <a:off x="1054100" y="1144832"/>
            <a:ext cx="10922000" cy="15445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1pPr>
            <a:lvl2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2pPr>
            <a:lvl3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3pPr>
            <a:lvl4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4pPr>
            <a:lvl5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5pPr>
            <a:lvl6pPr indent="4572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6pPr>
            <a:lvl7pPr indent="9144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7pPr>
            <a:lvl8pPr indent="13716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8pPr>
            <a:lvl9pPr indent="18288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9pPr>
          </a:lstStyle>
          <a:p>
            <a:pPr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sz="6200" dirty="0" smtClean="0"/>
              <a:t>According to positions</a:t>
            </a:r>
            <a:endParaRPr lang="en-US" sz="6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59495" y="2689360"/>
            <a:ext cx="11541837" cy="1481639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1pPr>
            <a:lvl2pPr marL="1025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2pPr>
            <a:lvl3pPr marL="1406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3pPr>
            <a:lvl4pPr marL="1787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4pPr>
            <a:lvl5pPr marL="2168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5pPr>
            <a:lvl6pPr marL="26260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6pPr>
            <a:lvl7pPr marL="30832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7pPr>
            <a:lvl8pPr marL="35404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8pPr>
            <a:lvl9pPr marL="39976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sz="3600" dirty="0" smtClean="0">
                <a:latin typeface="Calibri" charset="0"/>
              </a:rPr>
              <a:t>Reconciliation is the highest of managers and nurses, whereas the doctors and head nurse disagreement</a:t>
            </a:r>
            <a:endParaRPr lang="en-US" dirty="0">
              <a:latin typeface="Calibri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35973460"/>
              </p:ext>
            </p:extLst>
          </p:nvPr>
        </p:nvGraphicFramePr>
        <p:xfrm>
          <a:off x="1501055" y="4345309"/>
          <a:ext cx="10035298" cy="478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5554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17"/>
          <p:cNvSpPr txBox="1">
            <a:spLocks/>
          </p:cNvSpPr>
          <p:nvPr/>
        </p:nvSpPr>
        <p:spPr>
          <a:xfrm>
            <a:off x="1054100" y="350196"/>
            <a:ext cx="10922000" cy="15445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1pPr>
            <a:lvl2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2pPr>
            <a:lvl3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3pPr>
            <a:lvl4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4pPr>
            <a:lvl5pPr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5pPr>
            <a:lvl6pPr indent="4572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6pPr>
            <a:lvl7pPr indent="9144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7pPr>
            <a:lvl8pPr indent="13716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8pPr>
            <a:lvl9pPr indent="1828800" algn="ctr">
              <a:lnSpc>
                <a:spcPct val="95000"/>
              </a:lnSpc>
              <a:defRPr sz="6800">
                <a:solidFill>
                  <a:srgbClr val="363636"/>
                </a:solidFill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lvl9pPr>
          </a:lstStyle>
          <a:p>
            <a:pPr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sz="6200" dirty="0" smtClean="0"/>
              <a:t>According to questions</a:t>
            </a:r>
            <a:endParaRPr lang="en-US" sz="6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54100" y="1571644"/>
            <a:ext cx="10922000" cy="1845488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1pPr>
            <a:lvl2pPr marL="1025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2pPr>
            <a:lvl3pPr marL="1406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3pPr>
            <a:lvl4pPr marL="1787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4pPr>
            <a:lvl5pPr marL="21688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5pPr>
            <a:lvl6pPr marL="26260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6pPr>
            <a:lvl7pPr marL="30832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7pPr>
            <a:lvl8pPr marL="35404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8pPr>
            <a:lvl9pPr marL="3997677" indent="-695677">
              <a:spcBef>
                <a:spcPts val="3200"/>
              </a:spcBef>
              <a:buSzPct val="85000"/>
              <a:buChar char="•"/>
              <a:defRPr sz="3400">
                <a:solidFill>
                  <a:srgbClr val="363636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9pPr>
          </a:lstStyle>
          <a:p>
            <a:pPr algn="l" eaLnBrk="1" hangingPunct="1">
              <a:buFont typeface="Arial" charset="0"/>
              <a:buNone/>
            </a:pPr>
            <a:r>
              <a:rPr lang="en-US" sz="3600" dirty="0" smtClean="0">
                <a:latin typeface="Calibri" charset="0"/>
              </a:rPr>
              <a:t>In most prevalent answer questions, especially the question Disagree 2 with 65% and 6 to 60%. Agree is dominated by question 3 with 60% and 10 to 55%</a:t>
            </a:r>
            <a:endParaRPr lang="en-US" sz="3600" dirty="0">
              <a:latin typeface="Calibri" charset="0"/>
            </a:endParaRPr>
          </a:p>
          <a:p>
            <a:pPr>
              <a:buFont typeface="Arial" charset="0"/>
              <a:buNone/>
            </a:pPr>
            <a:endParaRPr lang="en-US" dirty="0">
              <a:latin typeface="Calibri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6140643"/>
              </p:ext>
            </p:extLst>
          </p:nvPr>
        </p:nvGraphicFramePr>
        <p:xfrm>
          <a:off x="1054100" y="3307405"/>
          <a:ext cx="11202751" cy="6147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08885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00" y="804126"/>
            <a:ext cx="10922000" cy="1297048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00" y="2101173"/>
            <a:ext cx="10922000" cy="3073941"/>
          </a:xfrm>
        </p:spPr>
        <p:txBody>
          <a:bodyPr/>
          <a:lstStyle/>
          <a:p>
            <a:r>
              <a:rPr lang="en-US" dirty="0" smtClean="0"/>
              <a:t>Non-confidential questionnaire</a:t>
            </a:r>
          </a:p>
          <a:p>
            <a:r>
              <a:rPr lang="en-US" dirty="0" smtClean="0"/>
              <a:t>Questionnaire based on the current situation-without reporting system of hospital incidents</a:t>
            </a:r>
          </a:p>
          <a:p>
            <a:r>
              <a:rPr lang="en-US" dirty="0" smtClean="0"/>
              <a:t>Order? Confidence? Lack of information?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41400" y="5453948"/>
            <a:ext cx="10922000" cy="1297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0" marR="0" lvl="0" indent="0" algn="ctr" defTabSz="91440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800" dirty="0" smtClean="0">
                <a:latin typeface="Bodoni SvtyTwo ITC TT-Bold"/>
                <a:ea typeface="Bodoni SvtyTwo ITC TT-Bold"/>
                <a:cs typeface="Bodoni SvtyTwo ITC TT-Bold"/>
                <a:sym typeface="Bodoni SvtyTwo ITC TT-Bold"/>
              </a:rPr>
              <a:t>Conclusion</a:t>
            </a:r>
            <a:endParaRPr kumimoji="0" lang="en-US" sz="6800" b="0" i="0" u="none" strike="noStrike" kern="0" cap="none" spc="0" normalizeH="0" baseline="0" noProof="0" dirty="0">
              <a:ln>
                <a:noFill/>
              </a:ln>
              <a:solidFill>
                <a:srgbClr val="363636"/>
              </a:solidFill>
              <a:effectLst/>
              <a:uLnTx/>
              <a:uFillTx/>
              <a:latin typeface="Bodoni SvtyTwo ITC TT-Bold"/>
              <a:ea typeface="Bodoni SvtyTwo ITC TT-Bold"/>
              <a:cs typeface="Bodoni SvtyTwo ITC TT-Bold"/>
              <a:sym typeface="Bodoni SvtyTwo ITC TT-Bold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193800" y="6439711"/>
            <a:ext cx="10922000" cy="2324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368300" marR="0" lvl="0" indent="-368300" defTabSz="914400" eaLnBrk="1" fontAlgn="auto" latinLnBrk="0" hangingPunct="1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Tx/>
              <a:buSzPct val="85000"/>
              <a:tabLst/>
              <a:defRPr/>
            </a:pPr>
            <a:r>
              <a:rPr lang="en-US" sz="3400" dirty="0" smtClean="0"/>
              <a:t>It should be explored in more details before the conclusion issued but before initiating the request for incident reporting system of the hospitals</a:t>
            </a:r>
            <a:endParaRPr kumimoji="0" lang="en-US" sz="3400" b="0" i="0" u="none" strike="noStrike" kern="0" cap="none" spc="0" normalizeH="0" baseline="0" noProof="0" dirty="0" smtClean="0">
              <a:ln>
                <a:noFill/>
              </a:ln>
              <a:solidFill>
                <a:srgbClr val="363636"/>
              </a:solidFill>
              <a:effectLst/>
              <a:uLnTx/>
              <a:uFillTx/>
              <a:latin typeface="Bodoni SvtyTwo ITC TT-Book"/>
              <a:ea typeface="Bodoni SvtyTwo ITC TT-Book"/>
              <a:cs typeface="Bodoni SvtyTwo ITC TT-Book"/>
              <a:sym typeface="Bodoni SvtyTwo ITC TT-Book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2416" y="2101174"/>
            <a:ext cx="10620983" cy="6245157"/>
          </a:xfrm>
        </p:spPr>
        <p:txBody>
          <a:bodyPr/>
          <a:lstStyle/>
          <a:p>
            <a:r>
              <a:rPr lang="en-US" dirty="0" err="1" smtClean="0"/>
              <a:t>Jooske</a:t>
            </a:r>
            <a:r>
              <a:rPr lang="en-US" dirty="0" smtClean="0"/>
              <a:t> </a:t>
            </a:r>
            <a:r>
              <a:rPr lang="en-US" dirty="0" err="1" smtClean="0"/>
              <a:t>Vos</a:t>
            </a:r>
            <a:r>
              <a:rPr lang="en-US" dirty="0" smtClean="0"/>
              <a:t>, EPSO</a:t>
            </a:r>
          </a:p>
          <a:p>
            <a:r>
              <a:rPr lang="en-US" dirty="0" err="1" smtClean="0"/>
              <a:t>Idriz</a:t>
            </a:r>
            <a:r>
              <a:rPr lang="en-US" dirty="0" smtClean="0"/>
              <a:t> </a:t>
            </a:r>
            <a:r>
              <a:rPr lang="en-US" dirty="0" err="1" smtClean="0"/>
              <a:t>Sopjani</a:t>
            </a:r>
            <a:r>
              <a:rPr lang="en-US" dirty="0" smtClean="0"/>
              <a:t>, QEAP </a:t>
            </a:r>
            <a:r>
              <a:rPr lang="en-US" dirty="0" err="1" smtClean="0"/>
              <a:t>Haimerer</a:t>
            </a:r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 err="1" smtClean="0"/>
              <a:t>Curr</a:t>
            </a:r>
            <a:r>
              <a:rPr lang="en-US" dirty="0" smtClean="0"/>
              <a:t> </a:t>
            </a:r>
            <a:r>
              <a:rPr lang="en-US" dirty="0" err="1" smtClean="0"/>
              <a:t>Gjocaj</a:t>
            </a:r>
            <a:r>
              <a:rPr lang="en-US" dirty="0" smtClean="0"/>
              <a:t>, Director of  </a:t>
            </a:r>
            <a:r>
              <a:rPr lang="en-US" dirty="0" err="1" smtClean="0"/>
              <a:t>ShSKUK</a:t>
            </a:r>
            <a:r>
              <a:rPr lang="en-US" dirty="0" smtClean="0"/>
              <a:t>, </a:t>
            </a:r>
          </a:p>
          <a:p>
            <a:r>
              <a:rPr lang="en-US" dirty="0" smtClean="0"/>
              <a:t> Prof Dr </a:t>
            </a:r>
            <a:r>
              <a:rPr lang="en-US" dirty="0" err="1" smtClean="0"/>
              <a:t>Enver</a:t>
            </a:r>
            <a:r>
              <a:rPr lang="en-US" dirty="0" smtClean="0"/>
              <a:t> </a:t>
            </a:r>
            <a:r>
              <a:rPr lang="en-US" dirty="0" err="1" smtClean="0"/>
              <a:t>Baraku</a:t>
            </a:r>
            <a:endParaRPr lang="en-US" dirty="0" smtClean="0"/>
          </a:p>
          <a:p>
            <a:r>
              <a:rPr lang="en-US" dirty="0" smtClean="0"/>
              <a:t>Ian </a:t>
            </a:r>
            <a:r>
              <a:rPr lang="en-US" dirty="0" err="1" smtClean="0"/>
              <a:t>Leistikow</a:t>
            </a:r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 err="1" smtClean="0"/>
              <a:t>Ardita</a:t>
            </a:r>
            <a:r>
              <a:rPr lang="en-US" dirty="0" smtClean="0"/>
              <a:t> </a:t>
            </a:r>
            <a:r>
              <a:rPr lang="en-US" dirty="0" err="1" smtClean="0"/>
              <a:t>Baraku</a:t>
            </a:r>
            <a:r>
              <a:rPr lang="en-US" dirty="0" smtClean="0"/>
              <a:t>, Chief Inspector              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41400" y="804126"/>
            <a:ext cx="10922000" cy="129704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363636"/>
      </a:dk1>
      <a:lt1>
        <a:srgbClr val="FFFFFF"/>
      </a:lt1>
      <a:dk2>
        <a:srgbClr val="A7A7A7"/>
      </a:dk2>
      <a:lt2>
        <a:srgbClr val="535353"/>
      </a:lt2>
      <a:accent1>
        <a:srgbClr val="B5B5B7"/>
      </a:accent1>
      <a:accent2>
        <a:srgbClr val="333399"/>
      </a:accent2>
      <a:accent3>
        <a:srgbClr val="8F8F8F"/>
      </a:accent3>
      <a:accent4>
        <a:srgbClr val="2E2E2E"/>
      </a:accent4>
      <a:accent5>
        <a:srgbClr val="D5D5D6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5B5B7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63636"/>
            </a:solidFill>
            <a:effectLst/>
            <a:uFillTx/>
            <a:latin typeface="Bodoni SvtyTwo ITC TT-Book"/>
            <a:ea typeface="Bodoni SvtyTwo ITC TT-Book"/>
            <a:cs typeface="Bodoni SvtyTwo ITC TT-Book"/>
            <a:sym typeface="Bodoni SvtyTwo ITC TT-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5B5B7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63636"/>
            </a:solidFill>
            <a:effectLst/>
            <a:uFillTx/>
            <a:latin typeface="Bodoni SvtyTwo ITC TT-Book"/>
            <a:ea typeface="Bodoni SvtyTwo ITC TT-Book"/>
            <a:cs typeface="Bodoni SvtyTwo ITC TT-Book"/>
            <a:sym typeface="Bodoni SvtyTwo ITC TT-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5B5B7"/>
      </a:accent1>
      <a:accent2>
        <a:srgbClr val="333399"/>
      </a:accent2>
      <a:accent3>
        <a:srgbClr val="8F8F8F"/>
      </a:accent3>
      <a:accent4>
        <a:srgbClr val="2E2E2E"/>
      </a:accent4>
      <a:accent5>
        <a:srgbClr val="D5D5D6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5B5B7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63636"/>
            </a:solidFill>
            <a:effectLst/>
            <a:uFillTx/>
            <a:latin typeface="Bodoni SvtyTwo ITC TT-Book"/>
            <a:ea typeface="Bodoni SvtyTwo ITC TT-Book"/>
            <a:cs typeface="Bodoni SvtyTwo ITC TT-Book"/>
            <a:sym typeface="Bodoni SvtyTwo ITC TT-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5B5B7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63636"/>
            </a:solidFill>
            <a:effectLst/>
            <a:uFillTx/>
            <a:latin typeface="Bodoni SvtyTwo ITC TT-Book"/>
            <a:ea typeface="Bodoni SvtyTwo ITC TT-Book"/>
            <a:cs typeface="Bodoni SvtyTwo ITC TT-Book"/>
            <a:sym typeface="Bodoni SvtyTwo ITC TT-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348</Words>
  <Application>Microsoft Office PowerPoint</Application>
  <PresentationFormat>Aangepast</PresentationFormat>
  <Paragraphs>82</Paragraphs>
  <Slides>10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Default</vt:lpstr>
      <vt:lpstr>Hospital Incidents Reporting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Discussion</vt:lpstr>
      <vt:lpstr>Acknowledgements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DIANA</dc:title>
  <dc:creator>Medicos Residentes</dc:creator>
  <cp:lastModifiedBy>Mari Murel</cp:lastModifiedBy>
  <cp:revision>77</cp:revision>
  <dcterms:modified xsi:type="dcterms:W3CDTF">2016-09-06T13:03:54Z</dcterms:modified>
</cp:coreProperties>
</file>