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5"/>
  </p:notesMasterIdLst>
  <p:sldIdLst>
    <p:sldId id="257" r:id="rId3"/>
    <p:sldId id="258" r:id="rId4"/>
    <p:sldId id="299" r:id="rId5"/>
    <p:sldId id="294" r:id="rId6"/>
    <p:sldId id="295" r:id="rId7"/>
    <p:sldId id="297" r:id="rId8"/>
    <p:sldId id="298" r:id="rId9"/>
    <p:sldId id="287" r:id="rId10"/>
    <p:sldId id="291" r:id="rId11"/>
    <p:sldId id="292" r:id="rId12"/>
    <p:sldId id="293" r:id="rId13"/>
    <p:sldId id="262" r:id="rId1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49" autoAdjust="0"/>
  </p:normalViewPr>
  <p:slideViewPr>
    <p:cSldViewPr>
      <p:cViewPr>
        <p:scale>
          <a:sx n="90" d="100"/>
          <a:sy n="90" d="100"/>
        </p:scale>
        <p:origin x="-720" y="9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964C2-D082-4DF2-BF72-01584E1C098D}" type="datetimeFigureOut">
              <a:rPr lang="sv-SE" smtClean="0"/>
              <a:t>2016-05-25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3206B3-83CB-4B1F-8495-E619317C1FAE}" type="slidenum">
              <a:rPr lang="sv-SE" smtClean="0"/>
              <a:t>‹nr.›</a:t>
            </a:fld>
            <a:endParaRPr lang="sv-SE"/>
          </a:p>
        </p:txBody>
      </p:sp>
    </p:spTree>
    <p:extLst>
      <p:ext uri="{BB962C8B-B14F-4D97-AF65-F5344CB8AC3E}">
        <p14:creationId xmlns:p14="http://schemas.microsoft.com/office/powerpoint/2010/main" val="247049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supervision </a:t>
            </a:r>
            <a:r>
              <a:rPr lang="en-GB" sz="1200" b="1" kern="1200" dirty="0" smtClean="0">
                <a:solidFill>
                  <a:schemeClr val="tx1"/>
                </a:solidFill>
                <a:effectLst/>
                <a:latin typeface="+mn-lt"/>
                <a:ea typeface="+mn-ea"/>
                <a:cs typeface="+mn-cs"/>
              </a:rPr>
              <a:t>must work to best serve </a:t>
            </a:r>
            <a:r>
              <a:rPr lang="en-GB" sz="1200" kern="1200" dirty="0" smtClean="0">
                <a:solidFill>
                  <a:schemeClr val="tx1"/>
                </a:solidFill>
                <a:effectLst/>
                <a:latin typeface="+mn-lt"/>
                <a:ea typeface="+mn-ea"/>
                <a:cs typeface="+mn-cs"/>
              </a:rPr>
              <a:t>the health and social care recipients,</a:t>
            </a:r>
          </a:p>
          <a:p>
            <a:r>
              <a:rPr lang="en-GB" sz="1200" b="1" kern="1200" dirty="0" smtClean="0">
                <a:solidFill>
                  <a:schemeClr val="tx1"/>
                </a:solidFill>
                <a:effectLst/>
                <a:latin typeface="+mn-lt"/>
                <a:ea typeface="+mn-ea"/>
                <a:cs typeface="+mn-cs"/>
              </a:rPr>
              <a:t>primarily review the quality and safety </a:t>
            </a:r>
            <a:r>
              <a:rPr lang="en-GB" sz="1200" kern="1200" dirty="0" smtClean="0">
                <a:solidFill>
                  <a:schemeClr val="tx1"/>
                </a:solidFill>
                <a:effectLst/>
                <a:latin typeface="+mn-lt"/>
                <a:ea typeface="+mn-ea"/>
                <a:cs typeface="+mn-cs"/>
              </a:rPr>
              <a:t>of its activities.  </a:t>
            </a:r>
          </a:p>
          <a:p>
            <a:r>
              <a:rPr lang="en-GB" sz="1200" kern="1200" dirty="0" smtClean="0">
                <a:solidFill>
                  <a:schemeClr val="tx1"/>
                </a:solidFill>
                <a:effectLst/>
                <a:latin typeface="+mn-lt"/>
                <a:ea typeface="+mn-ea"/>
                <a:cs typeface="+mn-cs"/>
              </a:rPr>
              <a:t>Point out – do</a:t>
            </a:r>
            <a:r>
              <a:rPr lang="en-GB" sz="1200" kern="1200" baseline="0" dirty="0" smtClean="0">
                <a:solidFill>
                  <a:schemeClr val="tx1"/>
                </a:solidFill>
                <a:effectLst/>
                <a:latin typeface="+mn-lt"/>
                <a:ea typeface="+mn-ea"/>
                <a:cs typeface="+mn-cs"/>
              </a:rPr>
              <a:t> not</a:t>
            </a:r>
            <a:r>
              <a:rPr lang="en-GB" sz="1200" kern="1200" dirty="0" smtClean="0">
                <a:solidFill>
                  <a:schemeClr val="tx1"/>
                </a:solidFill>
                <a:effectLst/>
                <a:latin typeface="+mn-lt"/>
                <a:ea typeface="+mn-ea"/>
                <a:cs typeface="+mn-cs"/>
              </a:rPr>
              <a:t> stipulate that IVO must examine whether the health and social care services are conducted in accordance with laws and regulations. </a:t>
            </a:r>
          </a:p>
          <a:p>
            <a:r>
              <a:rPr lang="en-GB" sz="1200" b="1" kern="1200" dirty="0" smtClean="0">
                <a:solidFill>
                  <a:schemeClr val="tx1"/>
                </a:solidFill>
                <a:effectLst/>
                <a:latin typeface="+mn-lt"/>
                <a:ea typeface="+mn-ea"/>
                <a:cs typeface="+mn-cs"/>
              </a:rPr>
              <a:t>This is implicit</a:t>
            </a:r>
            <a:r>
              <a:rPr lang="en-GB" sz="1200" kern="1200" dirty="0" smtClean="0">
                <a:solidFill>
                  <a:schemeClr val="tx1"/>
                </a:solidFill>
                <a:effectLst/>
                <a:latin typeface="+mn-lt"/>
                <a:ea typeface="+mn-ea"/>
                <a:cs typeface="+mn-cs"/>
              </a:rPr>
              <a:t>, as laws and other regulations have been </a:t>
            </a:r>
            <a:r>
              <a:rPr lang="en-GB" sz="1200" b="1" kern="1200" dirty="0" smtClean="0">
                <a:solidFill>
                  <a:schemeClr val="tx1"/>
                </a:solidFill>
                <a:effectLst/>
                <a:latin typeface="+mn-lt"/>
                <a:ea typeface="+mn-ea"/>
                <a:cs typeface="+mn-cs"/>
              </a:rPr>
              <a:t>created to contribute towards </a:t>
            </a:r>
            <a:r>
              <a:rPr lang="en-GB" sz="1200" kern="1200" dirty="0" smtClean="0">
                <a:solidFill>
                  <a:schemeClr val="tx1"/>
                </a:solidFill>
                <a:effectLst/>
                <a:latin typeface="+mn-lt"/>
                <a:ea typeface="+mn-ea"/>
                <a:cs typeface="+mn-cs"/>
              </a:rPr>
              <a:t>a health and social care service which is safe and of high quality.</a:t>
            </a: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123206B3-83CB-4B1F-8495-E619317C1FAE}" type="slidenum">
              <a:rPr lang="sv-SE" smtClean="0"/>
              <a:t>4</a:t>
            </a:fld>
            <a:endParaRPr lang="sv-SE"/>
          </a:p>
        </p:txBody>
      </p:sp>
    </p:spTree>
    <p:extLst>
      <p:ext uri="{BB962C8B-B14F-4D97-AF65-F5344CB8AC3E}">
        <p14:creationId xmlns:p14="http://schemas.microsoft.com/office/powerpoint/2010/main" val="269254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essential starting points </a:t>
            </a:r>
            <a:r>
              <a:rPr lang="en-GB" sz="1200" kern="1200" dirty="0" smtClean="0">
                <a:solidFill>
                  <a:schemeClr val="tx1"/>
                </a:solidFill>
                <a:effectLst/>
                <a:latin typeface="+mn-lt"/>
                <a:ea typeface="+mn-ea"/>
                <a:cs typeface="+mn-cs"/>
              </a:rPr>
              <a:t>for IVO's work, such as the user and patient perspective. </a:t>
            </a:r>
          </a:p>
          <a:p>
            <a:r>
              <a:rPr lang="en-GB" sz="1200" kern="1200" dirty="0" smtClean="0">
                <a:solidFill>
                  <a:schemeClr val="tx1"/>
                </a:solidFill>
                <a:effectLst/>
                <a:latin typeface="+mn-lt"/>
                <a:ea typeface="+mn-ea"/>
                <a:cs typeface="+mn-cs"/>
              </a:rPr>
              <a:t>It involves </a:t>
            </a:r>
            <a:r>
              <a:rPr lang="en-GB" sz="1200" b="1" kern="1200" dirty="0" smtClean="0">
                <a:solidFill>
                  <a:schemeClr val="tx1"/>
                </a:solidFill>
                <a:effectLst/>
                <a:latin typeface="+mn-lt"/>
                <a:ea typeface="+mn-ea"/>
                <a:cs typeface="+mn-cs"/>
              </a:rPr>
              <a:t>focusing on what really is important </a:t>
            </a:r>
            <a:r>
              <a:rPr lang="en-GB" sz="1200" kern="1200" dirty="0" smtClean="0">
                <a:solidFill>
                  <a:schemeClr val="tx1"/>
                </a:solidFill>
                <a:effectLst/>
                <a:latin typeface="+mn-lt"/>
                <a:ea typeface="+mn-ea"/>
                <a:cs typeface="+mn-cs"/>
              </a:rPr>
              <a:t>when providing a good health and social care service </a:t>
            </a:r>
            <a:r>
              <a:rPr lang="en-GB" sz="1200" b="1" kern="1200" dirty="0" smtClean="0">
                <a:solidFill>
                  <a:schemeClr val="tx1"/>
                </a:solidFill>
                <a:effectLst/>
                <a:latin typeface="+mn-lt"/>
                <a:ea typeface="+mn-ea"/>
                <a:cs typeface="+mn-cs"/>
              </a:rPr>
              <a:t>for its users and patients, </a:t>
            </a:r>
            <a:r>
              <a:rPr lang="en-GB" sz="1200" kern="1200" dirty="0" smtClean="0">
                <a:solidFill>
                  <a:schemeClr val="tx1"/>
                </a:solidFill>
                <a:effectLst/>
                <a:latin typeface="+mn-lt"/>
                <a:ea typeface="+mn-ea"/>
                <a:cs typeface="+mn-cs"/>
              </a:rPr>
              <a:t>and to concentrate on more than just documentation, guidelines and procedures.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risk-based supervision</a:t>
            </a:r>
            <a:r>
              <a:rPr lang="en-GB" sz="1200" kern="1200" dirty="0" smtClean="0">
                <a:solidFill>
                  <a:schemeClr val="tx1"/>
                </a:solidFill>
                <a:effectLst/>
                <a:latin typeface="+mn-lt"/>
                <a:ea typeface="+mn-ea"/>
                <a:cs typeface="+mn-cs"/>
              </a:rPr>
              <a:t>, but it involves </a:t>
            </a:r>
            <a:r>
              <a:rPr lang="en-GB" sz="1200" b="1" kern="1200" dirty="0" smtClean="0">
                <a:solidFill>
                  <a:schemeClr val="tx1"/>
                </a:solidFill>
                <a:effectLst/>
                <a:latin typeface="+mn-lt"/>
                <a:ea typeface="+mn-ea"/>
                <a:cs typeface="+mn-cs"/>
              </a:rPr>
              <a:t>systematising and analysing our own and other actors' findings at a national and regional level, as well as making use of our patients' and users' views </a:t>
            </a:r>
            <a:r>
              <a:rPr lang="en-GB" sz="1200" kern="1200" dirty="0" smtClean="0">
                <a:solidFill>
                  <a:schemeClr val="tx1"/>
                </a:solidFill>
                <a:effectLst/>
                <a:latin typeface="+mn-lt"/>
                <a:ea typeface="+mn-ea"/>
                <a:cs typeface="+mn-cs"/>
              </a:rPr>
              <a:t>and experiences to create an overall picture of our supervision area. </a:t>
            </a:r>
          </a:p>
          <a:p>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What is considered essential can vary according to the purpose of supervision. </a:t>
            </a:r>
            <a:endParaRPr lang="sv-SE"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effectiveness </a:t>
            </a:r>
            <a:r>
              <a:rPr lang="en-GB" sz="1200" kern="1200" dirty="0" smtClean="0">
                <a:solidFill>
                  <a:schemeClr val="tx1"/>
                </a:solidFill>
                <a:effectLst/>
                <a:latin typeface="+mn-lt"/>
                <a:ea typeface="+mn-ea"/>
                <a:cs typeface="+mn-cs"/>
              </a:rPr>
              <a:t>of the supervision must be seen in relation to the </a:t>
            </a:r>
            <a:r>
              <a:rPr lang="en-GB" sz="1200" b="1" kern="1200" dirty="0" smtClean="0">
                <a:solidFill>
                  <a:schemeClr val="tx1"/>
                </a:solidFill>
                <a:effectLst/>
                <a:latin typeface="+mn-lt"/>
                <a:ea typeface="+mn-ea"/>
                <a:cs typeface="+mn-cs"/>
              </a:rPr>
              <a:t>extensive demands and expectations which are placed on the organisation, in combination with its limited resources</a:t>
            </a:r>
            <a:r>
              <a:rPr lang="en-GB" sz="1200" kern="1200" dirty="0" smtClean="0">
                <a:solidFill>
                  <a:schemeClr val="tx1"/>
                </a:solidFill>
                <a:effectLst/>
                <a:latin typeface="+mn-lt"/>
                <a:ea typeface="+mn-ea"/>
                <a:cs typeface="+mn-cs"/>
              </a:rPr>
              <a:t>. This allows a lot of room for manoeuvre when selecting the emphasis of the supervision. As such, the emphasis becomes a </a:t>
            </a:r>
            <a:r>
              <a:rPr lang="en-GB" sz="1200" b="1" kern="1200" dirty="0" smtClean="0">
                <a:solidFill>
                  <a:schemeClr val="tx1"/>
                </a:solidFill>
                <a:effectLst/>
                <a:latin typeface="+mn-lt"/>
                <a:ea typeface="+mn-ea"/>
                <a:cs typeface="+mn-cs"/>
              </a:rPr>
              <a:t>prioritisation matter based on what elements will contribute the most toward a health and social care service that is safe and of good quality</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involves </a:t>
            </a:r>
            <a:r>
              <a:rPr lang="en-GB" sz="1200" b="1" kern="1200" dirty="0" smtClean="0">
                <a:solidFill>
                  <a:schemeClr val="tx1"/>
                </a:solidFill>
                <a:effectLst/>
                <a:latin typeface="+mn-lt"/>
                <a:ea typeface="+mn-ea"/>
                <a:cs typeface="+mn-cs"/>
              </a:rPr>
              <a:t>weighing the required efforts against the achieved results of the  supervision.</a:t>
            </a:r>
            <a:endParaRPr lang="sv-SE"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Här lyfts väsentliga utgångspunkter för </a:t>
            </a:r>
            <a:r>
              <a:rPr lang="sv-SE" sz="1200" kern="1200" dirty="0" err="1" smtClean="0">
                <a:solidFill>
                  <a:schemeClr val="tx1"/>
                </a:solidFill>
                <a:effectLst/>
                <a:latin typeface="+mn-lt"/>
                <a:ea typeface="+mn-ea"/>
                <a:cs typeface="+mn-cs"/>
              </a:rPr>
              <a:t>IVO:s</a:t>
            </a:r>
            <a:r>
              <a:rPr lang="sv-SE" sz="1200" kern="1200" dirty="0" smtClean="0">
                <a:solidFill>
                  <a:schemeClr val="tx1"/>
                </a:solidFill>
                <a:effectLst/>
                <a:latin typeface="+mn-lt"/>
                <a:ea typeface="+mn-ea"/>
                <a:cs typeface="+mn-cs"/>
              </a:rPr>
              <a:t> arbete fram som</a:t>
            </a:r>
            <a:r>
              <a:rPr lang="sv-SE" sz="1200" kern="1200" baseline="0" dirty="0" smtClean="0">
                <a:solidFill>
                  <a:schemeClr val="tx1"/>
                </a:solidFill>
                <a:effectLst/>
                <a:latin typeface="+mn-lt"/>
                <a:ea typeface="+mn-ea"/>
                <a:cs typeface="+mn-cs"/>
              </a:rPr>
              <a:t> </a:t>
            </a:r>
            <a:r>
              <a:rPr lang="sv-SE" sz="1200" i="1" kern="1200" baseline="0" dirty="0" smtClean="0">
                <a:solidFill>
                  <a:schemeClr val="tx2"/>
                </a:solidFill>
                <a:effectLst/>
                <a:latin typeface="+mn-lt"/>
                <a:ea typeface="+mn-ea"/>
                <a:cs typeface="+mn-cs"/>
              </a:rPr>
              <a:t>brukar- och patientperspektivet</a:t>
            </a:r>
            <a:r>
              <a:rPr lang="sv-SE" sz="1200" kern="1200" baseline="0" dirty="0" smtClean="0">
                <a:solidFill>
                  <a:schemeClr val="tx1"/>
                </a:solidFill>
                <a:effectLst/>
                <a:latin typeface="+mn-lt"/>
                <a:ea typeface="+mn-ea"/>
                <a:cs typeface="+mn-cs"/>
              </a:rPr>
              <a:t>.</a:t>
            </a:r>
            <a:r>
              <a:rPr lang="sv-SE" sz="1200" kern="1200" dirty="0" smtClean="0">
                <a:solidFill>
                  <a:schemeClr val="tx1"/>
                </a:solidFill>
                <a:effectLst/>
                <a:latin typeface="+mn-lt"/>
                <a:ea typeface="+mn-ea"/>
                <a:cs typeface="+mn-cs"/>
              </a:rPr>
              <a:t> En </a:t>
            </a:r>
            <a:r>
              <a:rPr lang="sv-SE" sz="1200" i="1" kern="1200" dirty="0" smtClean="0">
                <a:solidFill>
                  <a:schemeClr val="tx1"/>
                </a:solidFill>
                <a:effectLst/>
                <a:latin typeface="+mn-lt"/>
                <a:ea typeface="+mn-ea"/>
                <a:cs typeface="+mn-cs"/>
              </a:rPr>
              <a:t>riskbaserad </a:t>
            </a:r>
            <a:r>
              <a:rPr lang="sv-SE" sz="1200" kern="1200" dirty="0" smtClean="0">
                <a:solidFill>
                  <a:schemeClr val="tx1"/>
                </a:solidFill>
                <a:effectLst/>
                <a:latin typeface="+mn-lt"/>
                <a:ea typeface="+mn-ea"/>
                <a:cs typeface="+mn-cs"/>
              </a:rPr>
              <a:t>tillsyn handlar om att systematisera och anlysera våra egna och andra aktörers iakttagelser på nationell och regional nivå samt att ta tillvara patienters och brukares erfarenheter och synpunkter för att skapa en helhetsbild av vårt tillsynsområde. </a:t>
            </a:r>
          </a:p>
          <a:p>
            <a:r>
              <a:rPr lang="sv-SE" sz="1200" i="1" kern="1200" dirty="0" smtClean="0">
                <a:solidFill>
                  <a:schemeClr val="tx1"/>
                </a:solidFill>
                <a:effectLst/>
                <a:latin typeface="+mn-lt"/>
                <a:ea typeface="+mn-ea"/>
                <a:cs typeface="+mn-cs"/>
              </a:rPr>
              <a:t>Väsentlighet</a:t>
            </a:r>
            <a:r>
              <a:rPr lang="sv-SE" sz="1200" kern="1200" dirty="0" smtClean="0">
                <a:solidFill>
                  <a:schemeClr val="tx1"/>
                </a:solidFill>
                <a:effectLst/>
                <a:latin typeface="+mn-lt"/>
                <a:ea typeface="+mn-ea"/>
                <a:cs typeface="+mn-cs"/>
              </a:rPr>
              <a:t> handlar om att fokusera på det som i realiteten är betydelsefullt för en god vård och omsorg för brukare och patienter och ha fokus på mer än dokumentation, riktlinjer och rutiner.</a:t>
            </a:r>
          </a:p>
          <a:p>
            <a:r>
              <a:rPr lang="sv-SE" sz="1200" i="1" kern="1200" dirty="0" smtClean="0">
                <a:solidFill>
                  <a:schemeClr val="tx1"/>
                </a:solidFill>
                <a:effectLst/>
                <a:latin typeface="+mn-lt"/>
                <a:ea typeface="+mn-ea"/>
                <a:cs typeface="+mn-cs"/>
              </a:rPr>
              <a:t>Effektivitet</a:t>
            </a:r>
            <a:r>
              <a:rPr lang="sv-SE" sz="1200" kern="1200" dirty="0" smtClean="0">
                <a:solidFill>
                  <a:schemeClr val="tx1"/>
                </a:solidFill>
                <a:effectLst/>
                <a:latin typeface="+mn-lt"/>
                <a:ea typeface="+mn-ea"/>
                <a:cs typeface="+mn-cs"/>
              </a:rPr>
              <a:t> handlar bl.a. om prioritering utifrån vad som bidrar mest till en vård och omsorg som är säker och av god kvalitet. Det handlar om att väga den insats som krävs mot det resultat som kan uppnås med tillsynen. Dvs.</a:t>
            </a:r>
            <a:r>
              <a:rPr lang="sv-SE" sz="1200" kern="1200" baseline="0" dirty="0" smtClean="0">
                <a:solidFill>
                  <a:schemeClr val="tx1"/>
                </a:solidFill>
                <a:effectLst/>
                <a:latin typeface="+mn-lt"/>
                <a:ea typeface="+mn-ea"/>
                <a:cs typeface="+mn-cs"/>
              </a:rPr>
              <a:t> att med tillgängliga resurser lämna ett så stort bidrag som möjligt.</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123206B3-83CB-4B1F-8495-E619317C1FAE}" type="slidenum">
              <a:rPr lang="sv-SE" smtClean="0"/>
              <a:t>5</a:t>
            </a:fld>
            <a:endParaRPr lang="sv-SE"/>
          </a:p>
        </p:txBody>
      </p:sp>
    </p:spTree>
    <p:extLst>
      <p:ext uri="{BB962C8B-B14F-4D97-AF65-F5344CB8AC3E}">
        <p14:creationId xmlns:p14="http://schemas.microsoft.com/office/powerpoint/2010/main" val="70072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IVO uses different methods and tools when supervising, both regulatory and supportive. </a:t>
            </a:r>
            <a:r>
              <a:rPr lang="en-GB" b="1" i="1" dirty="0" smtClean="0"/>
              <a:t>The tools are selected based on the effect which they are anticipated to have on the supervised entities</a:t>
            </a:r>
            <a:r>
              <a:rPr lang="en-GB" i="1" dirty="0" smtClean="0"/>
              <a:t>, and on the possibilities under the law.</a:t>
            </a:r>
            <a:endParaRPr lang="sv-SE" dirty="0" smtClean="0"/>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are different methods for carrying out supervision, such as announced and unannounced inspections, desk supervision, collegial supervision, self-evaluation and system supervision. While performing these different types of supervision, various techniques can be used, for example, document reviews, focus groups, observations, conversations with users and patients, private interviews and questionnaires.</a:t>
            </a:r>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addition, IVO has a number of tools at its disposal to achieve the objective of its supervision, i.e., to ensure that the supervision has the desired effect:</a:t>
            </a:r>
            <a:endParaRPr lang="sv-SE"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list includes both regulatory and supportive tools. In order to ensure that the effects of the supervision are as positive as possible, IVO must be familiar with the “entire range” When choosing which tools to use, the basic rule is to start with the less radical measures, and introduce stricter ones if necessary. Important to keep in mind:</a:t>
            </a:r>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When laws and other ordinances contain mandatory requirements which are essential to the outcome of the patients' and users' health and social care, supervision should be regulatory and, if necessary accompanied by decisions regarding forced measures. Occasionally, the IVO may be under statutory duty to take certain measures, such as legal action. </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other situations, when laws and ordinances do not contain mandatory requirements, supervision should be supportive and accompanied by recommendations. It is important to clarify that these are merely recommendations on part of the authority. </a:t>
            </a:r>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When IVO offers guidance to staff at different organisations without having performed supervision, it does not attempt to interpret laws and ordinances or offer advice on how supervised entities shall act in specific cases, but instead, it provides general guidance. See policy regarding advice and guidance in the context of supervision.. </a:t>
            </a:r>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Reg. No. 1.3-43252/2013</a:t>
            </a:r>
            <a:endParaRPr lang="sv-SE"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IVO behöver behärska ”hela paletten” och situationsanpassa tillsynen.  </a:t>
            </a:r>
          </a:p>
          <a:p>
            <a:pPr lvl="0"/>
            <a:r>
              <a:rPr lang="sv-SE" sz="1200" kern="1200" dirty="0" smtClean="0">
                <a:solidFill>
                  <a:schemeClr val="tx1"/>
                </a:solidFill>
                <a:effectLst/>
                <a:latin typeface="+mn-lt"/>
                <a:ea typeface="+mn-ea"/>
                <a:cs typeface="+mn-cs"/>
              </a:rPr>
              <a:t>När lagar och andra föreskrifter innehåller bindande krav och dessa är väsentliga för utfallet av vården och omsorgen för patienter och brukare bör tillsynen vara kontrollerande och vid behov åtföljas av beslut om tvingande åtgärder. Ibland kan det också finnas en författningsreglerad skyldighet för IVO att vidta vissa åtgärder.</a:t>
            </a:r>
          </a:p>
          <a:p>
            <a:pPr lvl="0"/>
            <a:r>
              <a:rPr lang="sv-SE" sz="1200" kern="1200" dirty="0" smtClean="0">
                <a:solidFill>
                  <a:schemeClr val="tx1"/>
                </a:solidFill>
                <a:effectLst/>
                <a:latin typeface="+mn-lt"/>
                <a:ea typeface="+mn-ea"/>
                <a:cs typeface="+mn-cs"/>
              </a:rPr>
              <a:t>När lagar och andra föreskrifter inte innehåller bindande krav – t.ex. i målparagrafer – kan en främjande tillsyn användas och åtföljas av rekommendationer. Viktigt att det framgår att det endast är fråga om rekommendationer. </a:t>
            </a:r>
          </a:p>
          <a:p>
            <a:pPr lvl="0"/>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Återföring</a:t>
            </a:r>
            <a:r>
              <a:rPr lang="sv-SE" sz="1200" kern="1200" baseline="0" dirty="0" smtClean="0">
                <a:solidFill>
                  <a:schemeClr val="tx1"/>
                </a:solidFill>
                <a:effectLst/>
                <a:latin typeface="+mn-lt"/>
                <a:ea typeface="+mn-ea"/>
                <a:cs typeface="+mn-cs"/>
              </a:rPr>
              <a:t> till tillsynsobjekten. Återföringskonferenser etc.</a:t>
            </a:r>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 </a:t>
            </a:r>
          </a:p>
          <a:p>
            <a:pPr lvl="0"/>
            <a:endParaRPr lang="sv-SE" sz="1200" kern="1200" dirty="0" smtClean="0">
              <a:solidFill>
                <a:schemeClr val="tx1"/>
              </a:solidFill>
              <a:effectLst/>
              <a:latin typeface="+mn-lt"/>
              <a:ea typeface="+mn-ea"/>
              <a:cs typeface="+mn-cs"/>
            </a:endParaRPr>
          </a:p>
          <a:p>
            <a:pPr lvl="0"/>
            <a:endParaRPr lang="sv-SE" sz="1200" kern="1200" dirty="0" smtClean="0">
              <a:solidFill>
                <a:schemeClr val="tx1"/>
              </a:solidFill>
              <a:effectLst/>
              <a:latin typeface="+mn-lt"/>
              <a:ea typeface="+mn-ea"/>
              <a:cs typeface="+mn-cs"/>
            </a:endParaRPr>
          </a:p>
          <a:p>
            <a:pPr lvl="0"/>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Att följa upp tillsynens effekter för brukare och patienter,</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 målsättning,</a:t>
            </a:r>
            <a:r>
              <a:rPr lang="sv-SE" sz="1200" kern="1200" baseline="0" dirty="0" smtClean="0">
                <a:solidFill>
                  <a:schemeClr val="tx1"/>
                </a:solidFill>
                <a:effectLst/>
                <a:latin typeface="+mn-lt"/>
                <a:ea typeface="+mn-ea"/>
                <a:cs typeface="+mn-cs"/>
              </a:rPr>
              <a:t> behövs utvecklingsarbete.</a:t>
            </a:r>
          </a:p>
          <a:p>
            <a:pPr lvl="0"/>
            <a:endParaRPr lang="sv-SE" sz="1200" kern="1200" baseline="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När IVO vägleder personal i verksamheterna</a:t>
            </a:r>
            <a:r>
              <a:rPr lang="sv-SE" sz="1200" kern="1200" baseline="0" dirty="0" smtClean="0">
                <a:solidFill>
                  <a:schemeClr val="tx1"/>
                </a:solidFill>
                <a:effectLst/>
                <a:latin typeface="+mn-lt"/>
                <a:ea typeface="+mn-ea"/>
                <a:cs typeface="+mn-cs"/>
              </a:rPr>
              <a:t>, finns en</a:t>
            </a:r>
            <a:r>
              <a:rPr lang="sv-SE" sz="1200" kern="1200" dirty="0" smtClean="0">
                <a:solidFill>
                  <a:schemeClr val="tx1"/>
                </a:solidFill>
                <a:effectLst/>
                <a:latin typeface="+mn-lt"/>
                <a:ea typeface="+mn-ea"/>
                <a:cs typeface="+mn-cs"/>
              </a:rPr>
              <a:t> policy från 2013 angående råd och vägledning inom ramen för tillsyn. </a:t>
            </a:r>
          </a:p>
          <a:p>
            <a:pPr lvl="0"/>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Återföring på aggregerad nivå,</a:t>
            </a:r>
            <a:r>
              <a:rPr lang="sv-SE" sz="1200" kern="1200" baseline="0" dirty="0" smtClean="0">
                <a:solidFill>
                  <a:schemeClr val="tx1"/>
                </a:solidFill>
                <a:effectLst/>
                <a:latin typeface="+mn-lt"/>
                <a:ea typeface="+mn-ea"/>
                <a:cs typeface="+mn-cs"/>
              </a:rPr>
              <a:t> t.ex. i den årliga tillsynsrapporten.</a:t>
            </a:r>
            <a:endParaRPr lang="sv-SE"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123206B3-83CB-4B1F-8495-E619317C1FAE}" type="slidenum">
              <a:rPr lang="sv-SE" smtClean="0"/>
              <a:t>6</a:t>
            </a:fld>
            <a:endParaRPr lang="sv-SE"/>
          </a:p>
        </p:txBody>
      </p:sp>
    </p:spTree>
    <p:extLst>
      <p:ext uri="{BB962C8B-B14F-4D97-AF65-F5344CB8AC3E}">
        <p14:creationId xmlns:p14="http://schemas.microsoft.com/office/powerpoint/2010/main" val="437481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ledande sida - Vi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5776" y="2431646"/>
            <a:ext cx="4032000" cy="1138331"/>
          </a:xfrm>
          <a:prstGeom prst="rect">
            <a:avLst/>
          </a:prstGeom>
        </p:spPr>
      </p:pic>
    </p:spTree>
    <p:extLst>
      <p:ext uri="{BB962C8B-B14F-4D97-AF65-F5344CB8AC3E}">
        <p14:creationId xmlns:p14="http://schemas.microsoft.com/office/powerpoint/2010/main" val="13663701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ast logga">
    <p:spTree>
      <p:nvGrpSpPr>
        <p:cNvPr id="1" name=""/>
        <p:cNvGrpSpPr/>
        <p:nvPr/>
      </p:nvGrpSpPr>
      <p:grpSpPr>
        <a:xfrm>
          <a:off x="0" y="0"/>
          <a:ext cx="0" cy="0"/>
          <a:chOff x="0" y="0"/>
          <a:chExt cx="0" cy="0"/>
        </a:xfrm>
      </p:grpSpPr>
      <p:sp>
        <p:nvSpPr>
          <p:cNvPr id="2" name="Rubrik 1"/>
          <p:cNvSpPr>
            <a:spLocks noGrp="1"/>
          </p:cNvSpPr>
          <p:nvPr>
            <p:ph type="title"/>
          </p:nvPr>
        </p:nvSpPr>
        <p:spPr>
          <a:xfrm>
            <a:off x="1115616" y="1782236"/>
            <a:ext cx="7056784" cy="2582868"/>
          </a:xfrm>
        </p:spPr>
        <p:txBody>
          <a:bodyPr lIns="0" tIns="0" rIns="0" bIns="0" anchor="t" anchorCtr="0">
            <a:noAutofit/>
          </a:bodyPr>
          <a:lstStyle>
            <a:lvl1pPr>
              <a:defRPr sz="4800">
                <a:solidFill>
                  <a:schemeClr val="bg1"/>
                </a:solidFill>
              </a:defRPr>
            </a:lvl1pPr>
          </a:lstStyle>
          <a:p>
            <a:r>
              <a:rPr lang="sv-SE" smtClean="0"/>
              <a:t>Klicka här för att ändra format</a:t>
            </a:r>
            <a:endParaRPr lang="sv-SE" dirty="0"/>
          </a:p>
        </p:txBody>
      </p:sp>
      <p:pic>
        <p:nvPicPr>
          <p:cNvPr id="4" name="Bildobjekt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0488" y="5973030"/>
            <a:ext cx="2016000" cy="569166"/>
          </a:xfrm>
          <a:prstGeom prst="rect">
            <a:avLst/>
          </a:prstGeom>
        </p:spPr>
      </p:pic>
    </p:spTree>
    <p:extLst>
      <p:ext uri="{BB962C8B-B14F-4D97-AF65-F5344CB8AC3E}">
        <p14:creationId xmlns:p14="http://schemas.microsoft.com/office/powerpoint/2010/main" val="342533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Jämförelse">
    <p:spTree>
      <p:nvGrpSpPr>
        <p:cNvPr id="1" name=""/>
        <p:cNvGrpSpPr/>
        <p:nvPr/>
      </p:nvGrpSpPr>
      <p:grpSpPr>
        <a:xfrm>
          <a:off x="0" y="0"/>
          <a:ext cx="0" cy="0"/>
          <a:chOff x="0" y="0"/>
          <a:chExt cx="0" cy="0"/>
        </a:xfrm>
      </p:grpSpPr>
      <p:pic>
        <p:nvPicPr>
          <p:cNvPr id="3" name="Bildobjekt 2"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332656"/>
            <a:ext cx="2016224" cy="587063"/>
          </a:xfrm>
          <a:prstGeom prst="rect">
            <a:avLst/>
          </a:prstGeom>
        </p:spPr>
      </p:pic>
    </p:spTree>
    <p:extLst>
      <p:ext uri="{BB962C8B-B14F-4D97-AF65-F5344CB8AC3E}">
        <p14:creationId xmlns:p14="http://schemas.microsoft.com/office/powerpoint/2010/main" val="25538965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ledande sida - Blågrön">
    <p:bg>
      <p:bgPr>
        <a:solidFill>
          <a:schemeClr val="accent2"/>
        </a:solid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5776" y="2431646"/>
            <a:ext cx="4032000" cy="1138340"/>
          </a:xfrm>
          <a:prstGeom prst="rect">
            <a:avLst/>
          </a:prstGeom>
        </p:spPr>
      </p:pic>
    </p:spTree>
    <p:extLst>
      <p:ext uri="{BB962C8B-B14F-4D97-AF65-F5344CB8AC3E}">
        <p14:creationId xmlns:p14="http://schemas.microsoft.com/office/powerpoint/2010/main" val="3257462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ledande sida - ljusblå">
    <p:bg>
      <p:bgPr>
        <a:solidFill>
          <a:schemeClr val="accent3"/>
        </a:solid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5776" y="2431646"/>
            <a:ext cx="4032000" cy="1138340"/>
          </a:xfrm>
          <a:prstGeom prst="rect">
            <a:avLst/>
          </a:prstGeom>
        </p:spPr>
      </p:pic>
    </p:spTree>
    <p:extLst>
      <p:ext uri="{BB962C8B-B14F-4D97-AF65-F5344CB8AC3E}">
        <p14:creationId xmlns:p14="http://schemas.microsoft.com/office/powerpoint/2010/main" val="33278095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ledande sida - grå">
    <p:bg>
      <p:bgPr>
        <a:solidFill>
          <a:schemeClr val="accent5"/>
        </a:solid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5776" y="2431646"/>
            <a:ext cx="4032000" cy="1138340"/>
          </a:xfrm>
          <a:prstGeom prst="rect">
            <a:avLst/>
          </a:prstGeom>
        </p:spPr>
      </p:pic>
    </p:spTree>
    <p:extLst>
      <p:ext uri="{BB962C8B-B14F-4D97-AF65-F5344CB8AC3E}">
        <p14:creationId xmlns:p14="http://schemas.microsoft.com/office/powerpoint/2010/main" val="3988401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ledande sida - mörkgrå">
    <p:bg>
      <p:bgPr>
        <a:solidFill>
          <a:schemeClr val="accent4"/>
        </a:solid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5776" y="2431646"/>
            <a:ext cx="4032000" cy="1138340"/>
          </a:xfrm>
          <a:prstGeom prst="rect">
            <a:avLst/>
          </a:prstGeom>
        </p:spPr>
      </p:pic>
    </p:spTree>
    <p:extLst>
      <p:ext uri="{BB962C8B-B14F-4D97-AF65-F5344CB8AC3E}">
        <p14:creationId xmlns:p14="http://schemas.microsoft.com/office/powerpoint/2010/main" val="3430328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d 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572000" y="485800"/>
            <a:ext cx="4114800" cy="1359024"/>
          </a:xfrm>
        </p:spPr>
        <p:txBody>
          <a:bodyPr lIns="0" tIns="0" rIns="0" bIns="0" anchor="t" anchorCtr="0">
            <a:noAutofit/>
          </a:bodyPr>
          <a:lstStyle>
            <a:lvl1pPr algn="l">
              <a:defRPr sz="3000"/>
            </a:lvl1pPr>
          </a:lstStyle>
          <a:p>
            <a:r>
              <a:rPr lang="sv-SE" smtClean="0"/>
              <a:t>Klicka här för att ändra format</a:t>
            </a:r>
            <a:endParaRPr lang="en-GB" dirty="0"/>
          </a:p>
        </p:txBody>
      </p:sp>
      <p:sp>
        <p:nvSpPr>
          <p:cNvPr id="10" name="Platshållare för bild 9"/>
          <p:cNvSpPr>
            <a:spLocks noGrp="1"/>
          </p:cNvSpPr>
          <p:nvPr>
            <p:ph type="pic" sz="quarter" idx="13"/>
          </p:nvPr>
        </p:nvSpPr>
        <p:spPr>
          <a:xfrm>
            <a:off x="468313" y="476250"/>
            <a:ext cx="4032250" cy="5905500"/>
          </a:xfrm>
          <a:prstGeom prst="rect">
            <a:avLst/>
          </a:prstGeom>
        </p:spPr>
        <p:txBody>
          <a:bodyPr>
            <a:normAutofit/>
          </a:bodyPr>
          <a:lstStyle>
            <a:lvl1pPr marL="0" indent="0">
              <a:buNone/>
              <a:defRPr sz="2000"/>
            </a:lvl1pPr>
          </a:lstStyle>
          <a:p>
            <a:r>
              <a:rPr lang="sv-SE" smtClean="0"/>
              <a:t>Klicka på ikonen för att lägga till en bild</a:t>
            </a:r>
            <a:endParaRPr lang="sv-SE"/>
          </a:p>
        </p:txBody>
      </p:sp>
      <p:sp>
        <p:nvSpPr>
          <p:cNvPr id="4" name="Platshållare för innehåll 3"/>
          <p:cNvSpPr>
            <a:spLocks noGrp="1"/>
          </p:cNvSpPr>
          <p:nvPr>
            <p:ph sz="quarter" idx="14"/>
          </p:nvPr>
        </p:nvSpPr>
        <p:spPr>
          <a:xfrm>
            <a:off x="4572000" y="2134800"/>
            <a:ext cx="4114800" cy="4248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187529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15" name="Bildobjekt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360000"/>
            <a:ext cx="2016000" cy="569166"/>
          </a:xfrm>
          <a:prstGeom prst="rect">
            <a:avLst/>
          </a:prstGeom>
        </p:spPr>
      </p:pic>
      <p:sp>
        <p:nvSpPr>
          <p:cNvPr id="7" name="Platshållare för text 6"/>
          <p:cNvSpPr>
            <a:spLocks noGrp="1"/>
          </p:cNvSpPr>
          <p:nvPr>
            <p:ph type="body" sz="quarter" idx="10" hasCustomPrompt="1"/>
          </p:nvPr>
        </p:nvSpPr>
        <p:spPr>
          <a:xfrm>
            <a:off x="971600" y="1628800"/>
            <a:ext cx="7128792" cy="719658"/>
          </a:xfrm>
        </p:spPr>
        <p:txBody>
          <a:bodyPr>
            <a:normAutofit/>
          </a:bodyPr>
          <a:lstStyle>
            <a:lvl1pPr marL="0" indent="0">
              <a:buNone/>
              <a:defRPr sz="2400" b="1">
                <a:latin typeface="Arial" pitchFamily="34" charset="0"/>
                <a:cs typeface="Arial" pitchFamily="34" charset="0"/>
              </a:defRPr>
            </a:lvl1pPr>
          </a:lstStyle>
          <a:p>
            <a:pPr lvl="0"/>
            <a:r>
              <a:rPr lang="sv-SE" dirty="0" smtClean="0"/>
              <a:t>Rubrik</a:t>
            </a:r>
            <a:endParaRPr lang="sv-SE" dirty="0"/>
          </a:p>
        </p:txBody>
      </p:sp>
      <p:sp>
        <p:nvSpPr>
          <p:cNvPr id="10" name="Platshållare för text 9"/>
          <p:cNvSpPr>
            <a:spLocks noGrp="1"/>
          </p:cNvSpPr>
          <p:nvPr>
            <p:ph type="body" sz="quarter" idx="11" hasCustomPrompt="1"/>
          </p:nvPr>
        </p:nvSpPr>
        <p:spPr>
          <a:xfrm>
            <a:off x="971600" y="2492896"/>
            <a:ext cx="7128792" cy="3168352"/>
          </a:xfrm>
        </p:spPr>
        <p:txBody>
          <a:bodyPr>
            <a:normAutofit/>
          </a:bodyPr>
          <a:lstStyle>
            <a:lvl1pPr marL="0" indent="0">
              <a:buNone/>
              <a:defRPr sz="2000">
                <a:latin typeface="Arial" pitchFamily="34" charset="0"/>
                <a:cs typeface="Arial" pitchFamily="34" charset="0"/>
              </a:defRPr>
            </a:lvl1pPr>
          </a:lstStyle>
          <a:p>
            <a:pPr lvl="0"/>
            <a:r>
              <a:rPr lang="sv-SE" dirty="0" smtClean="0"/>
              <a:t>Brödtext</a:t>
            </a:r>
            <a:endParaRPr lang="sv-SE" dirty="0"/>
          </a:p>
        </p:txBody>
      </p:sp>
    </p:spTree>
    <p:extLst>
      <p:ext uri="{BB962C8B-B14F-4D97-AF65-F5344CB8AC3E}">
        <p14:creationId xmlns:p14="http://schemas.microsoft.com/office/powerpoint/2010/main" val="27476869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15" name="Bildobjekt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360000"/>
            <a:ext cx="2016000" cy="569166"/>
          </a:xfrm>
          <a:prstGeom prst="rect">
            <a:avLst/>
          </a:prstGeom>
        </p:spPr>
      </p:pic>
      <p:sp>
        <p:nvSpPr>
          <p:cNvPr id="7" name="Platshållare för text 6"/>
          <p:cNvSpPr>
            <a:spLocks noGrp="1"/>
          </p:cNvSpPr>
          <p:nvPr>
            <p:ph type="body" sz="quarter" idx="10" hasCustomPrompt="1"/>
          </p:nvPr>
        </p:nvSpPr>
        <p:spPr>
          <a:xfrm>
            <a:off x="971600" y="1628800"/>
            <a:ext cx="7128792" cy="719658"/>
          </a:xfrm>
        </p:spPr>
        <p:txBody>
          <a:bodyPr>
            <a:normAutofit/>
          </a:bodyPr>
          <a:lstStyle>
            <a:lvl1pPr marL="0" indent="0">
              <a:buNone/>
              <a:defRPr sz="2400" b="1">
                <a:latin typeface="Arial" pitchFamily="34" charset="0"/>
                <a:cs typeface="Arial" pitchFamily="34" charset="0"/>
              </a:defRPr>
            </a:lvl1pPr>
          </a:lstStyle>
          <a:p>
            <a:pPr lvl="0"/>
            <a:r>
              <a:rPr lang="sv-SE" dirty="0" smtClean="0"/>
              <a:t>Rubrik</a:t>
            </a:r>
            <a:endParaRPr lang="sv-SE" dirty="0"/>
          </a:p>
        </p:txBody>
      </p:sp>
      <p:sp>
        <p:nvSpPr>
          <p:cNvPr id="10" name="Platshållare för text 9"/>
          <p:cNvSpPr>
            <a:spLocks noGrp="1"/>
          </p:cNvSpPr>
          <p:nvPr>
            <p:ph type="body" sz="quarter" idx="11"/>
          </p:nvPr>
        </p:nvSpPr>
        <p:spPr>
          <a:xfrm>
            <a:off x="971600" y="2492896"/>
            <a:ext cx="7128792" cy="3168352"/>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Tx/>
              <a:buBlip>
                <a:blip r:embed="rId3"/>
              </a:buBlip>
              <a:tabLst/>
              <a:defRPr sz="2000">
                <a:latin typeface="Arial" pitchFamily="34" charset="0"/>
                <a:cs typeface="Arial" pitchFamily="34" charset="0"/>
              </a:defRPr>
            </a:lvl1pPr>
            <a:lvl2pPr marL="625475" marR="0" indent="-269875" algn="l" defTabSz="914400" rtl="0" eaLnBrk="1" fontAlgn="auto" latinLnBrk="0" hangingPunct="1">
              <a:lnSpc>
                <a:spcPct val="100000"/>
              </a:lnSpc>
              <a:spcBef>
                <a:spcPct val="20000"/>
              </a:spcBef>
              <a:spcAft>
                <a:spcPts val="0"/>
              </a:spcAft>
              <a:buClrTx/>
              <a:buSzTx/>
              <a:buFontTx/>
              <a:buBlip>
                <a:blip r:embed="rId4"/>
              </a:buBlip>
              <a:tabLst/>
              <a:defRPr/>
            </a:lvl2pPr>
            <a:lvl3pPr marL="920750" marR="0" indent="-293688" algn="l" defTabSz="914400" rtl="0" eaLnBrk="1" fontAlgn="auto" latinLnBrk="0" hangingPunct="1">
              <a:lnSpc>
                <a:spcPct val="100000"/>
              </a:lnSpc>
              <a:spcBef>
                <a:spcPct val="20000"/>
              </a:spcBef>
              <a:spcAft>
                <a:spcPts val="0"/>
              </a:spcAft>
              <a:buClrTx/>
              <a:buSzPct val="100000"/>
              <a:buFontTx/>
              <a:buBlip>
                <a:blip r:embed="rId5"/>
              </a:buBlip>
              <a:tabLst/>
              <a:defRPr/>
            </a:lvl3pPr>
            <a:lvl4pPr marL="1211263" marR="0" indent="-290513" algn="l" defTabSz="1339850" rtl="0" eaLnBrk="1" fontAlgn="auto" latinLnBrk="0" hangingPunct="1">
              <a:lnSpc>
                <a:spcPct val="100000"/>
              </a:lnSpc>
              <a:spcBef>
                <a:spcPct val="20000"/>
              </a:spcBef>
              <a:spcAft>
                <a:spcPts val="0"/>
              </a:spcAft>
              <a:buClrTx/>
              <a:buSzPct val="100000"/>
              <a:buFontTx/>
              <a:buBlip>
                <a:blip r:embed="rId5"/>
              </a:buBlip>
              <a:tabLst/>
              <a:defRPr/>
            </a:lvl4pPr>
            <a:lvl5pPr marL="1443038" marR="0" indent="-225425" algn="l" defTabSz="914400" rtl="0" eaLnBrk="1" fontAlgn="auto" latinLnBrk="0" hangingPunct="1">
              <a:lnSpc>
                <a:spcPct val="100000"/>
              </a:lnSpc>
              <a:spcBef>
                <a:spcPct val="20000"/>
              </a:spcBef>
              <a:spcAft>
                <a:spcPts val="0"/>
              </a:spcAft>
              <a:buClrTx/>
              <a:buSzTx/>
              <a:buFontTx/>
              <a:buBlip>
                <a:blip r:embed="rId5"/>
              </a:buBlip>
              <a:tabLst/>
              <a:defRPr/>
            </a:lvl5p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sv-SE" sz="2000" b="0" i="0" u="none" strike="noStrike" kern="1200" cap="none" spc="0" normalizeH="0" baseline="0" noProof="0" dirty="0" smtClean="0">
                <a:ln>
                  <a:noFill/>
                </a:ln>
                <a:solidFill>
                  <a:prstClr val="black"/>
                </a:solidFill>
                <a:effectLst/>
                <a:uLnTx/>
                <a:uFillTx/>
                <a:latin typeface="Arial"/>
                <a:ea typeface="+mn-ea"/>
                <a:cs typeface="+mn-cs"/>
              </a:rPr>
              <a:t>Klicka här för att ändra format på bakgrundstexten</a:t>
            </a:r>
          </a:p>
          <a:p>
            <a:pPr marL="625475" marR="0" lvl="1" indent="-269875" algn="l" defTabSz="914400" rtl="0" eaLnBrk="1" fontAlgn="auto" latinLnBrk="0" hangingPunct="1">
              <a:lnSpc>
                <a:spcPct val="100000"/>
              </a:lnSpc>
              <a:spcBef>
                <a:spcPct val="20000"/>
              </a:spcBef>
              <a:spcAft>
                <a:spcPts val="0"/>
              </a:spcAft>
              <a:buClrTx/>
              <a:buSzTx/>
              <a:buFontTx/>
              <a:buBlip>
                <a:blip r:embed="rId4"/>
              </a:buBlip>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mn-cs"/>
              </a:rPr>
              <a:t>Nivå två</a:t>
            </a:r>
          </a:p>
          <a:p>
            <a:pPr marL="920750" marR="0" lvl="2" indent="-293688" algn="l" defTabSz="914400" rtl="0" eaLnBrk="1" fontAlgn="auto" latinLnBrk="0" hangingPunct="1">
              <a:lnSpc>
                <a:spcPct val="100000"/>
              </a:lnSpc>
              <a:spcBef>
                <a:spcPct val="20000"/>
              </a:spcBef>
              <a:spcAft>
                <a:spcPts val="0"/>
              </a:spcAft>
              <a:buClrTx/>
              <a:buSzPct val="100000"/>
              <a:buFontTx/>
              <a:buBlip>
                <a:blip r:embed="rId5"/>
              </a:buBlip>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mn-cs"/>
              </a:rPr>
              <a:t>Nivå tre</a:t>
            </a:r>
          </a:p>
          <a:p>
            <a:pPr marL="1211263" marR="0" lvl="3" indent="-290513" algn="l" defTabSz="1339850" rtl="0" eaLnBrk="1" fontAlgn="auto" latinLnBrk="0" hangingPunct="1">
              <a:lnSpc>
                <a:spcPct val="100000"/>
              </a:lnSpc>
              <a:spcBef>
                <a:spcPct val="20000"/>
              </a:spcBef>
              <a:spcAft>
                <a:spcPts val="0"/>
              </a:spcAft>
              <a:buClrTx/>
              <a:buSzPct val="100000"/>
              <a:buFontTx/>
              <a:buBlip>
                <a:blip r:embed="rId5"/>
              </a:buBlip>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mn-cs"/>
              </a:rPr>
              <a:t>Nivå fyra</a:t>
            </a:r>
          </a:p>
          <a:p>
            <a:pPr marL="1443038" marR="0" lvl="4" indent="-225425" algn="l" defTabSz="914400" rtl="0" eaLnBrk="1" fontAlgn="auto" latinLnBrk="0" hangingPunct="1">
              <a:lnSpc>
                <a:spcPct val="100000"/>
              </a:lnSpc>
              <a:spcBef>
                <a:spcPct val="20000"/>
              </a:spcBef>
              <a:spcAft>
                <a:spcPts val="0"/>
              </a:spcAft>
              <a:buClrTx/>
              <a:buSzTx/>
              <a:buFontTx/>
              <a:buBlip>
                <a:blip r:embed="rId5"/>
              </a:buBlip>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mn-cs"/>
              </a:rPr>
              <a:t>Nivå fem</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361651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pic>
        <p:nvPicPr>
          <p:cNvPr id="15" name="Bildobjekt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360000"/>
            <a:ext cx="2016000" cy="569166"/>
          </a:xfrm>
          <a:prstGeom prst="rect">
            <a:avLst/>
          </a:prstGeom>
        </p:spPr>
      </p:pic>
      <p:sp>
        <p:nvSpPr>
          <p:cNvPr id="3" name="Platshållare för bild 2"/>
          <p:cNvSpPr>
            <a:spLocks noGrp="1"/>
          </p:cNvSpPr>
          <p:nvPr>
            <p:ph type="pic" sz="quarter" idx="10"/>
          </p:nvPr>
        </p:nvSpPr>
        <p:spPr>
          <a:xfrm>
            <a:off x="827584" y="1628775"/>
            <a:ext cx="3097213" cy="3887788"/>
          </a:xfrm>
        </p:spPr>
        <p:txBody>
          <a:bodyPr/>
          <a:lstStyle>
            <a:lvl1pPr marL="0" indent="0">
              <a:buNone/>
              <a:defRPr/>
            </a:lvl1pPr>
          </a:lstStyle>
          <a:p>
            <a:endParaRPr lang="sv-SE" dirty="0"/>
          </a:p>
        </p:txBody>
      </p:sp>
      <p:sp>
        <p:nvSpPr>
          <p:cNvPr id="5" name="Platshållare för text 4"/>
          <p:cNvSpPr>
            <a:spLocks noGrp="1"/>
          </p:cNvSpPr>
          <p:nvPr>
            <p:ph type="body" sz="quarter" idx="11" hasCustomPrompt="1"/>
          </p:nvPr>
        </p:nvSpPr>
        <p:spPr>
          <a:xfrm>
            <a:off x="4283968" y="2780928"/>
            <a:ext cx="3888432" cy="2735635"/>
          </a:xfrm>
        </p:spPr>
        <p:txBody>
          <a:bodyPr>
            <a:normAutofit/>
          </a:bodyPr>
          <a:lstStyle>
            <a:lvl1pPr marL="0" indent="0">
              <a:buNone/>
              <a:defRPr sz="2000" b="0">
                <a:latin typeface="Arial" pitchFamily="34" charset="0"/>
                <a:cs typeface="Arial" pitchFamily="34" charset="0"/>
              </a:defRPr>
            </a:lvl1pPr>
          </a:lstStyle>
          <a:p>
            <a:pPr lvl="0"/>
            <a:r>
              <a:rPr lang="sv-SE" dirty="0" smtClean="0"/>
              <a:t>Brödtext</a:t>
            </a:r>
          </a:p>
        </p:txBody>
      </p:sp>
      <p:sp>
        <p:nvSpPr>
          <p:cNvPr id="7" name="Platshållare för text 6"/>
          <p:cNvSpPr>
            <a:spLocks noGrp="1"/>
          </p:cNvSpPr>
          <p:nvPr>
            <p:ph type="body" sz="quarter" idx="12" hasCustomPrompt="1"/>
          </p:nvPr>
        </p:nvSpPr>
        <p:spPr>
          <a:xfrm>
            <a:off x="4283968" y="1628800"/>
            <a:ext cx="3888432" cy="1008112"/>
          </a:xfrm>
        </p:spPr>
        <p:txBody>
          <a:bodyPr>
            <a:normAutofit/>
          </a:bodyPr>
          <a:lstStyle>
            <a:lvl1pPr marL="0" indent="0">
              <a:buNone/>
              <a:defRPr sz="2400" b="1" baseline="0">
                <a:solidFill>
                  <a:srgbClr val="E66E14"/>
                </a:solidFill>
                <a:latin typeface="Arial" pitchFamily="34" charset="0"/>
                <a:cs typeface="Arial" pitchFamily="34" charset="0"/>
              </a:defRPr>
            </a:lvl1pPr>
          </a:lstStyle>
          <a:p>
            <a:pPr lvl="0"/>
            <a:r>
              <a:rPr lang="sv-SE" dirty="0" smtClean="0"/>
              <a:t>Rubrik</a:t>
            </a:r>
            <a:endParaRPr lang="sv-SE" dirty="0"/>
          </a:p>
        </p:txBody>
      </p:sp>
    </p:spTree>
    <p:extLst>
      <p:ext uri="{BB962C8B-B14F-4D97-AF65-F5344CB8AC3E}">
        <p14:creationId xmlns:p14="http://schemas.microsoft.com/office/powerpoint/2010/main" val="26130985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908720"/>
            <a:ext cx="7344816" cy="873168"/>
          </a:xfrm>
          <a:prstGeom prst="rect">
            <a:avLst/>
          </a:prstGeom>
        </p:spPr>
        <p:txBody>
          <a:bodyPr vert="horz" lIns="0" tIns="0" rIns="0" bIns="0" rtlCol="0" anchor="b" anchorCtr="0">
            <a:noAutofit/>
          </a:bodyPr>
          <a:lstStyle/>
          <a:p>
            <a:r>
              <a:rPr lang="sv-SE" dirty="0" smtClean="0"/>
              <a:t>Klicka här för att ändra format</a:t>
            </a:r>
            <a:endParaRPr lang="en-GB" dirty="0"/>
          </a:p>
        </p:txBody>
      </p:sp>
      <p:sp>
        <p:nvSpPr>
          <p:cNvPr id="3" name="Platshållare för text 2"/>
          <p:cNvSpPr>
            <a:spLocks noGrp="1"/>
          </p:cNvSpPr>
          <p:nvPr>
            <p:ph type="body" idx="1"/>
          </p:nvPr>
        </p:nvSpPr>
        <p:spPr>
          <a:xfrm>
            <a:off x="1404000" y="1990800"/>
            <a:ext cx="7365600" cy="4525963"/>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887605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Blip>
          <a:blip r:embed="rId8"/>
        </a:buBlip>
        <a:defRPr sz="2000" kern="1200">
          <a:solidFill>
            <a:schemeClr val="tx1"/>
          </a:solidFill>
          <a:latin typeface="+mn-lt"/>
          <a:ea typeface="+mn-ea"/>
          <a:cs typeface="+mn-cs"/>
        </a:defRPr>
      </a:lvl1pPr>
      <a:lvl2pPr marL="625475" indent="-269875" algn="l" defTabSz="914400" rtl="0" eaLnBrk="1" latinLnBrk="0" hangingPunct="1">
        <a:spcBef>
          <a:spcPct val="20000"/>
        </a:spcBef>
        <a:buFontTx/>
        <a:buBlip>
          <a:blip r:embed="rId9"/>
        </a:buBlip>
        <a:defRPr sz="1400" kern="1200">
          <a:solidFill>
            <a:schemeClr val="tx1"/>
          </a:solidFill>
          <a:latin typeface="+mn-lt"/>
          <a:ea typeface="+mn-ea"/>
          <a:cs typeface="+mn-cs"/>
        </a:defRPr>
      </a:lvl2pPr>
      <a:lvl3pPr marL="920750" indent="-293688" algn="l" defTabSz="914400" rtl="0" eaLnBrk="1" latinLnBrk="0" hangingPunct="1">
        <a:spcBef>
          <a:spcPct val="20000"/>
        </a:spcBef>
        <a:buSzPct val="100000"/>
        <a:buFontTx/>
        <a:buBlip>
          <a:blip r:embed="rId10"/>
        </a:buBlip>
        <a:defRPr sz="1400" kern="1200">
          <a:solidFill>
            <a:schemeClr val="tx1"/>
          </a:solidFill>
          <a:latin typeface="+mn-lt"/>
          <a:ea typeface="+mn-ea"/>
          <a:cs typeface="+mn-cs"/>
        </a:defRPr>
      </a:lvl3pPr>
      <a:lvl4pPr marL="1211263" indent="-290513" algn="l" defTabSz="1339850" rtl="0" eaLnBrk="1" latinLnBrk="0" hangingPunct="1">
        <a:spcBef>
          <a:spcPct val="20000"/>
        </a:spcBef>
        <a:buSzPct val="100000"/>
        <a:buFontTx/>
        <a:buBlip>
          <a:blip r:embed="rId10"/>
        </a:buBlip>
        <a:tabLst/>
        <a:defRPr sz="1400" kern="1200">
          <a:solidFill>
            <a:schemeClr val="tx1"/>
          </a:solidFill>
          <a:latin typeface="+mn-lt"/>
          <a:ea typeface="+mn-ea"/>
          <a:cs typeface="+mn-cs"/>
        </a:defRPr>
      </a:lvl4pPr>
      <a:lvl5pPr marL="1443038" indent="-225425" algn="l" defTabSz="914400" rtl="0" eaLnBrk="1" latinLnBrk="0" hangingPunct="1">
        <a:spcBef>
          <a:spcPct val="20000"/>
        </a:spcBef>
        <a:buFontTx/>
        <a:buBlip>
          <a:blip r:embed="rId10"/>
        </a:buBlip>
        <a:defRPr sz="1400" kern="1200">
          <a:solidFill>
            <a:schemeClr val="tx1"/>
          </a:solidFill>
          <a:latin typeface="+mn-lt"/>
          <a:ea typeface="+mn-ea"/>
          <a:cs typeface="+mn-cs"/>
        </a:defRPr>
      </a:lvl5pPr>
      <a:lvl6pPr marL="1520825" indent="-261938" algn="l" defTabSz="914400" rtl="0" eaLnBrk="1" latinLnBrk="0" hangingPunct="1">
        <a:spcBef>
          <a:spcPct val="20000"/>
        </a:spcBef>
        <a:buFontTx/>
        <a:buBlip>
          <a:blip r:embed="rId10"/>
        </a:buBlip>
        <a:tabLst/>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Bildobjekt 8"/>
          <p:cNvPicPr preferRelativeResize="0">
            <a:picLocks noChangeAspect="1"/>
          </p:cNvPicPr>
          <p:nvPr/>
        </p:nvPicPr>
        <p:blipFill>
          <a:blip r:embed="rId7">
            <a:extLst>
              <a:ext uri="{28A0092B-C50C-407E-A947-70E740481C1C}">
                <a14:useLocalDpi xmlns:a14="http://schemas.microsoft.com/office/drawing/2010/main"/>
              </a:ext>
            </a:extLst>
          </a:blip>
          <a:stretch>
            <a:fillRect/>
          </a:stretch>
        </p:blipFill>
        <p:spPr>
          <a:xfrm>
            <a:off x="-36512" y="6668351"/>
            <a:ext cx="9223896" cy="217033"/>
          </a:xfrm>
          <a:prstGeom prst="rect">
            <a:avLst/>
          </a:prstGeom>
        </p:spPr>
      </p:pic>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296534090"/>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4" r:id="rId4"/>
    <p:sldLayoutId id="2147483676"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939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a:xfrm>
            <a:off x="899592" y="980728"/>
            <a:ext cx="7128792" cy="935682"/>
          </a:xfrm>
        </p:spPr>
        <p:txBody>
          <a:bodyPr>
            <a:normAutofit fontScale="47500" lnSpcReduction="20000"/>
          </a:bodyPr>
          <a:lstStyle/>
          <a:p>
            <a:r>
              <a:rPr lang="sv-SE" sz="2900" i="1" dirty="0"/>
              <a:t>Best </a:t>
            </a:r>
            <a:r>
              <a:rPr lang="sv-SE" sz="2900" i="1" dirty="0" err="1"/>
              <a:t>Practice</a:t>
            </a:r>
            <a:r>
              <a:rPr lang="sv-SE" sz="2900" i="1" dirty="0"/>
              <a:t> Principles for </a:t>
            </a:r>
            <a:r>
              <a:rPr lang="sv-SE" sz="2900" i="1" dirty="0" err="1"/>
              <a:t>Regulatory</a:t>
            </a:r>
            <a:r>
              <a:rPr lang="sv-SE" sz="2900" i="1" dirty="0"/>
              <a:t> </a:t>
            </a:r>
            <a:r>
              <a:rPr lang="sv-SE" sz="2900" i="1" dirty="0" smtClean="0"/>
              <a:t>Policy- </a:t>
            </a:r>
            <a:r>
              <a:rPr lang="sv-SE" sz="2900" i="1" dirty="0" err="1" smtClean="0"/>
              <a:t>Regulatory</a:t>
            </a:r>
            <a:r>
              <a:rPr lang="sv-SE" sz="2900" i="1" dirty="0" smtClean="0"/>
              <a:t> </a:t>
            </a:r>
            <a:r>
              <a:rPr lang="sv-SE" sz="2900" i="1" dirty="0" err="1"/>
              <a:t>enforcement</a:t>
            </a:r>
            <a:r>
              <a:rPr lang="sv-SE" sz="2900" i="1" dirty="0"/>
              <a:t> and </a:t>
            </a:r>
            <a:r>
              <a:rPr lang="sv-SE" sz="2900" i="1" dirty="0" err="1"/>
              <a:t>inspections</a:t>
            </a:r>
            <a:r>
              <a:rPr lang="sv-SE" sz="2900" i="1" dirty="0"/>
              <a:t>, OECD, </a:t>
            </a:r>
            <a:r>
              <a:rPr lang="sv-SE" sz="2900" i="1" dirty="0" smtClean="0"/>
              <a:t>2014</a:t>
            </a:r>
          </a:p>
          <a:p>
            <a:pPr marL="342900" indent="-342900">
              <a:buFontTx/>
              <a:buChar char="-"/>
            </a:pPr>
            <a:endParaRPr lang="sv-SE" b="0" i="1" dirty="0" smtClean="0"/>
          </a:p>
          <a:p>
            <a:r>
              <a:rPr lang="sv-SE" b="0" i="1" dirty="0" smtClean="0"/>
              <a:t>”Principels for  </a:t>
            </a:r>
            <a:r>
              <a:rPr lang="sv-SE" b="0" i="1" dirty="0" err="1" smtClean="0"/>
              <a:t>improving</a:t>
            </a:r>
            <a:r>
              <a:rPr lang="sv-SE" b="0" i="1" dirty="0" smtClean="0"/>
              <a:t> </a:t>
            </a:r>
            <a:r>
              <a:rPr lang="sv-SE" b="0" i="1" dirty="0" err="1"/>
              <a:t>regulatory</a:t>
            </a:r>
            <a:r>
              <a:rPr lang="sv-SE" b="0" i="1" dirty="0"/>
              <a:t> </a:t>
            </a:r>
            <a:r>
              <a:rPr lang="sv-SE" b="0" i="1" dirty="0" err="1"/>
              <a:t>enforcement</a:t>
            </a:r>
            <a:r>
              <a:rPr lang="sv-SE" b="0" i="1" dirty="0"/>
              <a:t> </a:t>
            </a:r>
            <a:r>
              <a:rPr lang="sv-SE" b="0" i="1" dirty="0" err="1"/>
              <a:t>through</a:t>
            </a:r>
            <a:r>
              <a:rPr lang="sv-SE" b="0" i="1" dirty="0"/>
              <a:t> </a:t>
            </a:r>
            <a:r>
              <a:rPr lang="sv-SE" b="0" i="1" dirty="0" err="1" smtClean="0"/>
              <a:t>inspections</a:t>
            </a:r>
            <a:r>
              <a:rPr lang="sv-SE" b="0" i="1" dirty="0" smtClean="0"/>
              <a:t>…, </a:t>
            </a:r>
            <a:r>
              <a:rPr lang="sv-SE" b="0" i="1" dirty="0" err="1" smtClean="0"/>
              <a:t>making</a:t>
            </a:r>
            <a:r>
              <a:rPr lang="sv-SE" b="0" i="1" dirty="0" smtClean="0"/>
              <a:t> </a:t>
            </a:r>
            <a:r>
              <a:rPr lang="sv-SE" b="0" i="1" dirty="0" err="1" smtClean="0"/>
              <a:t>them</a:t>
            </a:r>
            <a:r>
              <a:rPr lang="sv-SE" b="0" i="1" dirty="0" smtClean="0"/>
              <a:t> </a:t>
            </a:r>
            <a:r>
              <a:rPr lang="sv-SE" b="0" i="1" dirty="0" err="1" smtClean="0"/>
              <a:t>more</a:t>
            </a:r>
            <a:r>
              <a:rPr lang="sv-SE" b="0" i="1" dirty="0" smtClean="0"/>
              <a:t> </a:t>
            </a:r>
            <a:r>
              <a:rPr lang="sv-SE" b="0" i="1" dirty="0" err="1" smtClean="0"/>
              <a:t>effective</a:t>
            </a:r>
            <a:r>
              <a:rPr lang="sv-SE" b="0" i="1" dirty="0" smtClean="0"/>
              <a:t>, </a:t>
            </a:r>
            <a:r>
              <a:rPr lang="sv-SE" b="0" i="1" dirty="0" err="1" smtClean="0"/>
              <a:t>efficient</a:t>
            </a:r>
            <a:r>
              <a:rPr lang="sv-SE" b="0" i="1" dirty="0" smtClean="0"/>
              <a:t>, less </a:t>
            </a:r>
            <a:r>
              <a:rPr lang="sv-SE" b="0" i="1" dirty="0" err="1" smtClean="0"/>
              <a:t>burdensam</a:t>
            </a:r>
            <a:r>
              <a:rPr lang="sv-SE" b="0" i="1" dirty="0" smtClean="0"/>
              <a:t> for </a:t>
            </a:r>
            <a:r>
              <a:rPr lang="sv-SE" b="0" i="1" dirty="0" err="1" smtClean="0"/>
              <a:t>those</a:t>
            </a:r>
            <a:r>
              <a:rPr lang="sv-SE" b="0" i="1" dirty="0" smtClean="0"/>
              <a:t> </a:t>
            </a:r>
            <a:r>
              <a:rPr lang="sv-SE" b="0" i="1" dirty="0" err="1" smtClean="0"/>
              <a:t>inspected</a:t>
            </a:r>
            <a:r>
              <a:rPr lang="sv-SE" b="0" i="1" dirty="0" smtClean="0"/>
              <a:t> and less </a:t>
            </a:r>
            <a:r>
              <a:rPr lang="sv-SE" b="0" i="1" dirty="0" err="1" smtClean="0"/>
              <a:t>resource</a:t>
            </a:r>
            <a:r>
              <a:rPr lang="sv-SE" b="0" i="1" dirty="0" smtClean="0"/>
              <a:t> </a:t>
            </a:r>
            <a:r>
              <a:rPr lang="sv-SE" b="0" i="1" dirty="0" err="1" smtClean="0"/>
              <a:t>demandig</a:t>
            </a:r>
            <a:r>
              <a:rPr lang="sv-SE" b="0" i="1" dirty="0" smtClean="0"/>
              <a:t> for </a:t>
            </a:r>
            <a:r>
              <a:rPr lang="sv-SE" b="0" i="1" dirty="0" err="1" smtClean="0"/>
              <a:t>goverments</a:t>
            </a:r>
            <a:r>
              <a:rPr lang="sv-SE" b="0" i="1" dirty="0" smtClean="0"/>
              <a:t>”</a:t>
            </a:r>
          </a:p>
          <a:p>
            <a:pPr marL="342900" indent="-342900">
              <a:buFontTx/>
              <a:buChar char="-"/>
            </a:pPr>
            <a:endParaRPr lang="sv-SE" b="0" i="1" dirty="0"/>
          </a:p>
          <a:p>
            <a:endParaRPr lang="en-US" dirty="0"/>
          </a:p>
        </p:txBody>
      </p:sp>
      <p:sp>
        <p:nvSpPr>
          <p:cNvPr id="3" name="Platshållare för text 2"/>
          <p:cNvSpPr>
            <a:spLocks noGrp="1"/>
          </p:cNvSpPr>
          <p:nvPr>
            <p:ph type="body" sz="quarter" idx="11"/>
          </p:nvPr>
        </p:nvSpPr>
        <p:spPr>
          <a:xfrm>
            <a:off x="539552" y="2132856"/>
            <a:ext cx="7416824" cy="4032448"/>
          </a:xfrm>
        </p:spPr>
        <p:txBody>
          <a:bodyPr>
            <a:noAutofit/>
          </a:bodyPr>
          <a:lstStyle/>
          <a:p>
            <a:r>
              <a:rPr lang="en-US" sz="1400" dirty="0"/>
              <a:t>1</a:t>
            </a:r>
            <a:r>
              <a:rPr lang="en-US" sz="1400" dirty="0">
                <a:solidFill>
                  <a:srgbClr val="FF0000"/>
                </a:solidFill>
              </a:rPr>
              <a:t>. Evidence-based enforcement</a:t>
            </a:r>
            <a:r>
              <a:rPr lang="en-US" sz="1400" dirty="0" smtClean="0">
                <a:solidFill>
                  <a:srgbClr val="FF0000"/>
                </a:solidFill>
              </a:rPr>
              <a:t>;</a:t>
            </a:r>
            <a:r>
              <a:rPr lang="sv-SE" sz="1400" dirty="0">
                <a:solidFill>
                  <a:srgbClr val="FF0000"/>
                </a:solidFill>
              </a:rPr>
              <a:t> </a:t>
            </a:r>
            <a:r>
              <a:rPr lang="sv-SE" sz="1400" i="1" dirty="0" err="1" smtClean="0">
                <a:solidFill>
                  <a:srgbClr val="FF0000"/>
                </a:solidFill>
              </a:rPr>
              <a:t>Where</a:t>
            </a:r>
            <a:r>
              <a:rPr lang="sv-SE" sz="1400" i="1" dirty="0" smtClean="0">
                <a:solidFill>
                  <a:srgbClr val="FF0000"/>
                </a:solidFill>
              </a:rPr>
              <a:t> </a:t>
            </a:r>
            <a:r>
              <a:rPr lang="sv-SE" sz="1400" i="1" dirty="0">
                <a:solidFill>
                  <a:srgbClr val="FF0000"/>
                </a:solidFill>
              </a:rPr>
              <a:t>and </a:t>
            </a:r>
            <a:r>
              <a:rPr lang="sv-SE" sz="1400" i="1" dirty="0" err="1">
                <a:solidFill>
                  <a:srgbClr val="FF0000"/>
                </a:solidFill>
              </a:rPr>
              <a:t>how</a:t>
            </a:r>
            <a:r>
              <a:rPr lang="sv-SE" sz="1400" i="1" dirty="0">
                <a:solidFill>
                  <a:srgbClr val="FF0000"/>
                </a:solidFill>
              </a:rPr>
              <a:t> </a:t>
            </a:r>
            <a:r>
              <a:rPr lang="sv-SE" sz="1400" i="1" dirty="0" err="1">
                <a:solidFill>
                  <a:srgbClr val="FF0000"/>
                </a:solidFill>
              </a:rPr>
              <a:t>to</a:t>
            </a:r>
            <a:r>
              <a:rPr lang="sv-SE" sz="1400" i="1" dirty="0">
                <a:solidFill>
                  <a:srgbClr val="FF0000"/>
                </a:solidFill>
              </a:rPr>
              <a:t> </a:t>
            </a:r>
            <a:r>
              <a:rPr lang="sv-SE" sz="1400" i="1" dirty="0" err="1">
                <a:solidFill>
                  <a:srgbClr val="FF0000"/>
                </a:solidFill>
              </a:rPr>
              <a:t>inspect</a:t>
            </a:r>
            <a:r>
              <a:rPr lang="sv-SE" sz="1400" i="1" dirty="0">
                <a:solidFill>
                  <a:srgbClr val="FF0000"/>
                </a:solidFill>
              </a:rPr>
              <a:t> </a:t>
            </a:r>
            <a:r>
              <a:rPr lang="sv-SE" sz="1400" i="1" dirty="0" err="1">
                <a:solidFill>
                  <a:srgbClr val="FF0000"/>
                </a:solidFill>
              </a:rPr>
              <a:t>should</a:t>
            </a:r>
            <a:r>
              <a:rPr lang="sv-SE" sz="1400" i="1" dirty="0">
                <a:solidFill>
                  <a:srgbClr val="FF0000"/>
                </a:solidFill>
              </a:rPr>
              <a:t> be </a:t>
            </a:r>
            <a:r>
              <a:rPr lang="sv-SE" sz="1400" i="1" dirty="0" err="1" smtClean="0">
                <a:solidFill>
                  <a:srgbClr val="FF0000"/>
                </a:solidFill>
              </a:rPr>
              <a:t>grounded</a:t>
            </a:r>
            <a:r>
              <a:rPr lang="sv-SE" sz="1400" i="1" dirty="0" smtClean="0">
                <a:solidFill>
                  <a:srgbClr val="FF0000"/>
                </a:solidFill>
              </a:rPr>
              <a:t> </a:t>
            </a:r>
            <a:r>
              <a:rPr lang="sv-SE" sz="1400" i="1" dirty="0">
                <a:solidFill>
                  <a:srgbClr val="FF0000"/>
                </a:solidFill>
              </a:rPr>
              <a:t>on data and </a:t>
            </a:r>
            <a:r>
              <a:rPr lang="sv-SE" sz="1400" i="1" dirty="0" err="1">
                <a:solidFill>
                  <a:srgbClr val="FF0000"/>
                </a:solidFill>
              </a:rPr>
              <a:t>evidence</a:t>
            </a:r>
            <a:r>
              <a:rPr lang="sv-SE" sz="1400" i="1" dirty="0">
                <a:solidFill>
                  <a:srgbClr val="FF0000"/>
                </a:solidFill>
              </a:rPr>
              <a:t>, and </a:t>
            </a:r>
            <a:r>
              <a:rPr lang="sv-SE" sz="1400" i="1" dirty="0" err="1">
                <a:solidFill>
                  <a:srgbClr val="FF0000"/>
                </a:solidFill>
              </a:rPr>
              <a:t>results</a:t>
            </a:r>
            <a:r>
              <a:rPr lang="sv-SE" sz="1400" i="1" dirty="0">
                <a:solidFill>
                  <a:srgbClr val="FF0000"/>
                </a:solidFill>
              </a:rPr>
              <a:t> </a:t>
            </a:r>
            <a:r>
              <a:rPr lang="sv-SE" sz="1400" i="1" dirty="0" err="1">
                <a:solidFill>
                  <a:srgbClr val="FF0000"/>
                </a:solidFill>
              </a:rPr>
              <a:t>should</a:t>
            </a:r>
            <a:r>
              <a:rPr lang="sv-SE" sz="1400" i="1" dirty="0">
                <a:solidFill>
                  <a:srgbClr val="FF0000"/>
                </a:solidFill>
              </a:rPr>
              <a:t> be </a:t>
            </a:r>
            <a:r>
              <a:rPr lang="sv-SE" sz="1400" i="1" dirty="0" err="1">
                <a:solidFill>
                  <a:srgbClr val="FF0000"/>
                </a:solidFill>
              </a:rPr>
              <a:t>evaluated</a:t>
            </a:r>
            <a:r>
              <a:rPr lang="sv-SE" sz="1400" i="1" dirty="0">
                <a:solidFill>
                  <a:srgbClr val="FF0000"/>
                </a:solidFill>
              </a:rPr>
              <a:t> </a:t>
            </a:r>
            <a:r>
              <a:rPr lang="sv-SE" sz="1400" i="1" dirty="0" err="1" smtClean="0">
                <a:solidFill>
                  <a:srgbClr val="FF0000"/>
                </a:solidFill>
              </a:rPr>
              <a:t>regularly</a:t>
            </a:r>
            <a:r>
              <a:rPr lang="sv-SE" sz="1400" i="1" dirty="0" smtClean="0">
                <a:solidFill>
                  <a:srgbClr val="FF0000"/>
                </a:solidFill>
              </a:rPr>
              <a:t>.</a:t>
            </a:r>
            <a:endParaRPr lang="en-US" sz="1400" dirty="0">
              <a:solidFill>
                <a:srgbClr val="FF0000"/>
              </a:solidFill>
            </a:endParaRPr>
          </a:p>
          <a:p>
            <a:r>
              <a:rPr lang="en-US" sz="1400" dirty="0"/>
              <a:t>2. Selectivity</a:t>
            </a:r>
            <a:r>
              <a:rPr lang="en-US" sz="1400" dirty="0" smtClean="0"/>
              <a:t>; - </a:t>
            </a:r>
            <a:r>
              <a:rPr lang="en-US" sz="1400" i="1" dirty="0" smtClean="0"/>
              <a:t>can not supervise everything, are there any other mechanisms to support  compliance and development?</a:t>
            </a:r>
            <a:endParaRPr lang="en-US" sz="1400" i="1" dirty="0"/>
          </a:p>
          <a:p>
            <a:r>
              <a:rPr lang="en-US" sz="1400" dirty="0"/>
              <a:t>3. Risk focus and proportionality</a:t>
            </a:r>
            <a:r>
              <a:rPr lang="en-US" sz="1400" dirty="0" smtClean="0"/>
              <a:t>; -</a:t>
            </a:r>
            <a:r>
              <a:rPr lang="en-US" sz="1400" i="1" dirty="0" smtClean="0"/>
              <a:t>resources allocated in proportion to level of risk</a:t>
            </a:r>
            <a:endParaRPr lang="en-US" sz="1400" i="1" dirty="0"/>
          </a:p>
          <a:p>
            <a:r>
              <a:rPr lang="en-US" sz="1400" dirty="0"/>
              <a:t>4. Responsive regulation</a:t>
            </a:r>
            <a:r>
              <a:rPr lang="en-US" sz="1400" dirty="0" smtClean="0"/>
              <a:t>; - </a:t>
            </a:r>
            <a:r>
              <a:rPr lang="en-US" sz="1400" i="1" dirty="0" smtClean="0"/>
              <a:t>enforcement should be regulated to profile and behavior</a:t>
            </a:r>
            <a:endParaRPr lang="en-US" sz="1400" i="1" dirty="0"/>
          </a:p>
          <a:p>
            <a:r>
              <a:rPr lang="en-US" sz="1400" dirty="0"/>
              <a:t>5. Long-term vision</a:t>
            </a:r>
            <a:r>
              <a:rPr lang="en-US" sz="1400" dirty="0" smtClean="0"/>
              <a:t>; - </a:t>
            </a:r>
            <a:r>
              <a:rPr lang="en-US" sz="1400" i="1" dirty="0" smtClean="0"/>
              <a:t>policy on regulation with clear </a:t>
            </a:r>
            <a:r>
              <a:rPr lang="en-US" sz="1400" i="1" dirty="0" err="1" smtClean="0"/>
              <a:t>objectiv</a:t>
            </a:r>
            <a:r>
              <a:rPr lang="en-US" sz="1400" i="1" dirty="0" smtClean="0"/>
              <a:t> and a roadmap</a:t>
            </a:r>
            <a:endParaRPr lang="en-US" sz="1400" i="1" dirty="0"/>
          </a:p>
          <a:p>
            <a:r>
              <a:rPr lang="en-US" sz="1400" dirty="0"/>
              <a:t>6. Co-ordination and consolidation</a:t>
            </a:r>
            <a:r>
              <a:rPr lang="en-US" sz="1400" dirty="0" smtClean="0"/>
              <a:t>; -</a:t>
            </a:r>
            <a:r>
              <a:rPr lang="en-US" sz="1400" i="1" dirty="0"/>
              <a:t>supervisory functions </a:t>
            </a:r>
            <a:r>
              <a:rPr lang="en-US" sz="1400" dirty="0" smtClean="0"/>
              <a:t> </a:t>
            </a:r>
            <a:r>
              <a:rPr lang="en-US" sz="1400" i="1" dirty="0" smtClean="0"/>
              <a:t>should be coordinated to avoid overlap</a:t>
            </a:r>
            <a:endParaRPr lang="en-US" sz="1400" i="1" dirty="0"/>
          </a:p>
          <a:p>
            <a:r>
              <a:rPr lang="en-US" sz="1400" dirty="0"/>
              <a:t>7. Transparent governance</a:t>
            </a:r>
            <a:r>
              <a:rPr lang="en-US" sz="1400" dirty="0" smtClean="0"/>
              <a:t>; </a:t>
            </a:r>
            <a:r>
              <a:rPr lang="en-US" sz="1400" i="1" dirty="0" smtClean="0"/>
              <a:t>policies should support transparency, professionalism and result-oriented management</a:t>
            </a:r>
            <a:endParaRPr lang="en-US" sz="1400" i="1" dirty="0"/>
          </a:p>
          <a:p>
            <a:r>
              <a:rPr lang="en-US" sz="1400" dirty="0"/>
              <a:t>8. Information </a:t>
            </a:r>
            <a:r>
              <a:rPr lang="en-US" sz="1400" dirty="0" smtClean="0"/>
              <a:t>integration – </a:t>
            </a:r>
            <a:r>
              <a:rPr lang="en-US" sz="1400" i="1" dirty="0"/>
              <a:t>s</a:t>
            </a:r>
            <a:r>
              <a:rPr lang="en-US" sz="1400" i="1" dirty="0" smtClean="0"/>
              <a:t>haring information and data, focus on risks and co-ordination</a:t>
            </a:r>
            <a:endParaRPr lang="en-US" sz="1400" i="1" dirty="0"/>
          </a:p>
          <a:p>
            <a:r>
              <a:rPr lang="en-US" sz="1400" dirty="0"/>
              <a:t>9. Clear and fair </a:t>
            </a:r>
            <a:r>
              <a:rPr lang="en-US" sz="1400" dirty="0" smtClean="0"/>
              <a:t>process; - </a:t>
            </a:r>
            <a:r>
              <a:rPr lang="en-US" sz="1400" i="1" dirty="0" smtClean="0"/>
              <a:t>Governments should ensure clarity of rules and processes for inspection</a:t>
            </a:r>
            <a:endParaRPr lang="en-US" sz="1400" i="1" dirty="0"/>
          </a:p>
          <a:p>
            <a:r>
              <a:rPr lang="en-US" sz="1400" dirty="0"/>
              <a:t>10. Compliance promotion</a:t>
            </a:r>
            <a:r>
              <a:rPr lang="en-US" sz="1400" dirty="0" smtClean="0"/>
              <a:t>; - </a:t>
            </a:r>
            <a:r>
              <a:rPr lang="en-US" sz="1400" i="1" dirty="0" smtClean="0"/>
              <a:t>should be promoted</a:t>
            </a:r>
            <a:endParaRPr lang="en-US" sz="1400" i="1" dirty="0"/>
          </a:p>
          <a:p>
            <a:r>
              <a:rPr lang="en-US" sz="1400" dirty="0"/>
              <a:t>11. Professionalism</a:t>
            </a:r>
            <a:r>
              <a:rPr lang="en-US" sz="1400" dirty="0" smtClean="0"/>
              <a:t>. – </a:t>
            </a:r>
            <a:r>
              <a:rPr lang="en-US" sz="1400" i="1" dirty="0" smtClean="0"/>
              <a:t>inspectors trained in both technical skills and in generic supervisory skills</a:t>
            </a:r>
            <a:endParaRPr lang="en-US" sz="1400" i="1" dirty="0"/>
          </a:p>
        </p:txBody>
      </p:sp>
    </p:spTree>
    <p:extLst>
      <p:ext uri="{BB962C8B-B14F-4D97-AF65-F5344CB8AC3E}">
        <p14:creationId xmlns:p14="http://schemas.microsoft.com/office/powerpoint/2010/main" val="2299889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lstStyle/>
          <a:p>
            <a:r>
              <a:rPr lang="sv-SE" dirty="0" err="1" smtClean="0"/>
              <a:t>Thoughts</a:t>
            </a:r>
            <a:r>
              <a:rPr lang="sv-SE" dirty="0" smtClean="0"/>
              <a:t> on </a:t>
            </a:r>
            <a:r>
              <a:rPr lang="sv-SE" dirty="0" err="1" smtClean="0"/>
              <a:t>next</a:t>
            </a:r>
            <a:r>
              <a:rPr lang="sv-SE" dirty="0" smtClean="0"/>
              <a:t> step </a:t>
            </a:r>
            <a:endParaRPr lang="en-US" dirty="0"/>
          </a:p>
        </p:txBody>
      </p:sp>
      <p:sp>
        <p:nvSpPr>
          <p:cNvPr id="3" name="Platshållare för text 2"/>
          <p:cNvSpPr>
            <a:spLocks noGrp="1"/>
          </p:cNvSpPr>
          <p:nvPr>
            <p:ph type="body" sz="quarter" idx="11"/>
          </p:nvPr>
        </p:nvSpPr>
        <p:spPr>
          <a:xfrm>
            <a:off x="467544" y="2492896"/>
            <a:ext cx="8280920" cy="3168352"/>
          </a:xfrm>
        </p:spPr>
        <p:txBody>
          <a:bodyPr>
            <a:normAutofit fontScale="92500" lnSpcReduction="20000"/>
          </a:bodyPr>
          <a:lstStyle/>
          <a:p>
            <a:endParaRPr lang="sv-SE" dirty="0"/>
          </a:p>
          <a:p>
            <a:endParaRPr lang="sv-SE" dirty="0"/>
          </a:p>
          <a:p>
            <a:r>
              <a:rPr lang="sv-SE" dirty="0" smtClean="0"/>
              <a:t>How </a:t>
            </a:r>
            <a:r>
              <a:rPr lang="sv-SE" dirty="0" err="1" smtClean="0"/>
              <a:t>can</a:t>
            </a:r>
            <a:r>
              <a:rPr lang="sv-SE" dirty="0" smtClean="0"/>
              <a:t> </a:t>
            </a:r>
            <a:r>
              <a:rPr lang="sv-SE" dirty="0" err="1" smtClean="0"/>
              <a:t>we</a:t>
            </a:r>
            <a:r>
              <a:rPr lang="sv-SE" dirty="0" smtClean="0"/>
              <a:t> </a:t>
            </a:r>
            <a:r>
              <a:rPr lang="sv-SE" dirty="0" err="1" smtClean="0"/>
              <a:t>measure</a:t>
            </a:r>
            <a:r>
              <a:rPr lang="sv-SE" dirty="0" smtClean="0"/>
              <a:t> and monitor the </a:t>
            </a:r>
            <a:r>
              <a:rPr lang="sv-SE" dirty="0" err="1" smtClean="0"/>
              <a:t>effects</a:t>
            </a:r>
            <a:r>
              <a:rPr lang="sv-SE" dirty="0" smtClean="0"/>
              <a:t> on </a:t>
            </a:r>
          </a:p>
          <a:p>
            <a:endParaRPr lang="sv-SE" dirty="0" smtClean="0"/>
          </a:p>
          <a:p>
            <a:pPr marL="342900" indent="-342900">
              <a:buFontTx/>
              <a:buChar char="-"/>
            </a:pPr>
            <a:r>
              <a:rPr lang="sv-SE" dirty="0" err="1" smtClean="0"/>
              <a:t>those</a:t>
            </a:r>
            <a:r>
              <a:rPr lang="sv-SE" dirty="0" smtClean="0"/>
              <a:t> supervised?</a:t>
            </a:r>
          </a:p>
          <a:p>
            <a:pPr marL="342900" indent="-342900">
              <a:buFontTx/>
              <a:buChar char="-"/>
            </a:pPr>
            <a:r>
              <a:rPr lang="sv-SE" dirty="0"/>
              <a:t>p</a:t>
            </a:r>
            <a:r>
              <a:rPr lang="sv-SE" dirty="0" smtClean="0"/>
              <a:t>atients and </a:t>
            </a:r>
            <a:r>
              <a:rPr lang="sv-SE" dirty="0" err="1" smtClean="0"/>
              <a:t>clients</a:t>
            </a:r>
            <a:r>
              <a:rPr lang="sv-SE" dirty="0" smtClean="0"/>
              <a:t>?</a:t>
            </a:r>
          </a:p>
          <a:p>
            <a:pPr marL="342900" indent="-342900">
              <a:buFontTx/>
              <a:buChar char="-"/>
            </a:pPr>
            <a:r>
              <a:rPr lang="sv-SE" dirty="0" err="1"/>
              <a:t>h</a:t>
            </a:r>
            <a:r>
              <a:rPr lang="sv-SE" dirty="0" err="1" smtClean="0"/>
              <a:t>ealth</a:t>
            </a:r>
            <a:r>
              <a:rPr lang="sv-SE" dirty="0" smtClean="0"/>
              <a:t> and social </a:t>
            </a:r>
            <a:r>
              <a:rPr lang="sv-SE" dirty="0" err="1" smtClean="0"/>
              <a:t>care</a:t>
            </a:r>
            <a:r>
              <a:rPr lang="sv-SE" dirty="0" smtClean="0"/>
              <a:t> system?</a:t>
            </a:r>
          </a:p>
          <a:p>
            <a:pPr marL="342900" indent="-342900">
              <a:buFontTx/>
              <a:buChar char="-"/>
            </a:pPr>
            <a:endParaRPr lang="sv-SE" dirty="0" smtClean="0"/>
          </a:p>
          <a:p>
            <a:endParaRPr lang="sv-SE" dirty="0"/>
          </a:p>
          <a:p>
            <a:r>
              <a:rPr lang="sv-SE" dirty="0" smtClean="0"/>
              <a:t>-  and </a:t>
            </a:r>
            <a:r>
              <a:rPr lang="sv-SE" dirty="0" err="1" smtClean="0"/>
              <a:t>how</a:t>
            </a:r>
            <a:r>
              <a:rPr lang="sv-SE" dirty="0" smtClean="0"/>
              <a:t> </a:t>
            </a:r>
            <a:r>
              <a:rPr lang="sv-SE" dirty="0" err="1" smtClean="0"/>
              <a:t>to</a:t>
            </a:r>
            <a:r>
              <a:rPr lang="sv-SE" dirty="0" smtClean="0"/>
              <a:t> do </a:t>
            </a:r>
            <a:r>
              <a:rPr lang="sv-SE" dirty="0" err="1" smtClean="0"/>
              <a:t>this</a:t>
            </a:r>
            <a:r>
              <a:rPr lang="sv-SE" dirty="0" smtClean="0"/>
              <a:t> over </a:t>
            </a:r>
            <a:r>
              <a:rPr lang="sv-SE" dirty="0" err="1" smtClean="0"/>
              <a:t>time</a:t>
            </a:r>
            <a:r>
              <a:rPr lang="sv-SE" dirty="0" smtClean="0"/>
              <a:t>?</a:t>
            </a:r>
            <a:endParaRPr lang="sv-SE" dirty="0"/>
          </a:p>
          <a:p>
            <a:endParaRPr lang="en-US" dirty="0"/>
          </a:p>
        </p:txBody>
      </p:sp>
    </p:spTree>
    <p:extLst>
      <p:ext uri="{BB962C8B-B14F-4D97-AF65-F5344CB8AC3E}">
        <p14:creationId xmlns:p14="http://schemas.microsoft.com/office/powerpoint/2010/main" val="60601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ubrik 2"/>
          <p:cNvSpPr>
            <a:spLocks noGrp="1"/>
          </p:cNvSpPr>
          <p:nvPr>
            <p:ph type="title"/>
          </p:nvPr>
        </p:nvSpPr>
        <p:spPr>
          <a:xfrm>
            <a:off x="1475656" y="1493584"/>
            <a:ext cx="7056784" cy="1143328"/>
          </a:xfrm>
        </p:spPr>
        <p:txBody>
          <a:bodyPr/>
          <a:lstStyle/>
          <a:p>
            <a:r>
              <a:rPr lang="sv-SE" sz="6000" b="1" dirty="0" smtClean="0">
                <a:solidFill>
                  <a:schemeClr val="bg1"/>
                </a:solidFill>
              </a:rPr>
              <a:t>Tack!</a:t>
            </a:r>
            <a:br>
              <a:rPr lang="sv-SE" sz="6000" b="1" dirty="0" smtClean="0">
                <a:solidFill>
                  <a:schemeClr val="bg1"/>
                </a:solidFill>
              </a:rPr>
            </a:br>
            <a:r>
              <a:rPr lang="sv-SE" sz="6000" b="1" dirty="0">
                <a:solidFill>
                  <a:schemeClr val="bg1"/>
                </a:solidFill>
              </a:rPr>
              <a:t/>
            </a:r>
            <a:br>
              <a:rPr lang="sv-SE" sz="6000" b="1" dirty="0">
                <a:solidFill>
                  <a:schemeClr val="bg1"/>
                </a:solidFill>
              </a:rPr>
            </a:br>
            <a:r>
              <a:rPr lang="sv-SE" sz="2400" b="1" dirty="0" smtClean="0">
                <a:solidFill>
                  <a:schemeClr val="bg1"/>
                </a:solidFill>
              </a:rPr>
              <a:t>Lena Weilandt</a:t>
            </a:r>
            <a:br>
              <a:rPr lang="sv-SE" sz="2400" b="1" dirty="0" smtClean="0">
                <a:solidFill>
                  <a:schemeClr val="bg1"/>
                </a:solidFill>
              </a:rPr>
            </a:br>
            <a:r>
              <a:rPr lang="sv-SE" sz="2400" b="1" i="1" dirty="0" smtClean="0">
                <a:solidFill>
                  <a:schemeClr val="bg1"/>
                </a:solidFill>
              </a:rPr>
              <a:t>lena.weilandt@ivo.se</a:t>
            </a:r>
            <a:endParaRPr lang="sv-SE" sz="2400" b="1" i="1" dirty="0">
              <a:solidFill>
                <a:schemeClr val="bg1"/>
              </a:solidFill>
            </a:endParaRPr>
          </a:p>
        </p:txBody>
      </p:sp>
    </p:spTree>
    <p:extLst>
      <p:ext uri="{BB962C8B-B14F-4D97-AF65-F5344CB8AC3E}">
        <p14:creationId xmlns:p14="http://schemas.microsoft.com/office/powerpoint/2010/main" val="4005760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1187624" y="2060848"/>
            <a:ext cx="6552728" cy="1296144"/>
          </a:xfrm>
          <a:prstGeom prst="rect">
            <a:avLst/>
          </a:prstGeom>
        </p:spPr>
        <p:txBody>
          <a:bodyPr vert="horz" lIns="0" tIns="0" rIns="0" bIns="0" rtlCol="0" anchor="t" anchorCtr="0">
            <a:noAutofit/>
          </a:bodyPr>
          <a:lstStyle>
            <a:lvl1pPr algn="l" defTabSz="914400" rtl="0" eaLnBrk="1" latinLnBrk="0" hangingPunct="1">
              <a:spcBef>
                <a:spcPct val="0"/>
              </a:spcBef>
              <a:buNone/>
              <a:defRPr sz="3000" kern="1200">
                <a:solidFill>
                  <a:schemeClr val="tx1"/>
                </a:solidFill>
                <a:latin typeface="+mj-lt"/>
                <a:ea typeface="+mj-ea"/>
                <a:cs typeface="+mj-cs"/>
              </a:defRPr>
            </a:lvl1pPr>
          </a:lstStyle>
          <a:p>
            <a:pPr>
              <a:defRPr/>
            </a:pPr>
            <a:r>
              <a:rPr lang="sv-SE" sz="4000" b="1" dirty="0" err="1" smtClean="0">
                <a:solidFill>
                  <a:prstClr val="black"/>
                </a:solidFill>
                <a:latin typeface="Arial"/>
              </a:rPr>
              <a:t>What</a:t>
            </a:r>
            <a:r>
              <a:rPr lang="sv-SE" sz="4000" b="1" dirty="0" smtClean="0">
                <a:solidFill>
                  <a:prstClr val="black"/>
                </a:solidFill>
                <a:latin typeface="Arial"/>
              </a:rPr>
              <a:t> is </a:t>
            </a:r>
            <a:r>
              <a:rPr lang="sv-SE" sz="4000" b="1" dirty="0" err="1" smtClean="0">
                <a:solidFill>
                  <a:prstClr val="black"/>
                </a:solidFill>
                <a:latin typeface="Arial"/>
              </a:rPr>
              <a:t>effectivness</a:t>
            </a:r>
            <a:r>
              <a:rPr lang="sv-SE" sz="4000" b="1" dirty="0" smtClean="0">
                <a:solidFill>
                  <a:prstClr val="black"/>
                </a:solidFill>
                <a:latin typeface="Arial"/>
              </a:rPr>
              <a:t> from a Swedish </a:t>
            </a:r>
            <a:r>
              <a:rPr lang="sv-SE" sz="4000" b="1" dirty="0" err="1" smtClean="0">
                <a:solidFill>
                  <a:prstClr val="black"/>
                </a:solidFill>
                <a:latin typeface="Arial"/>
              </a:rPr>
              <a:t>point</a:t>
            </a:r>
            <a:r>
              <a:rPr lang="sv-SE" sz="4000" b="1" dirty="0" smtClean="0">
                <a:solidFill>
                  <a:prstClr val="black"/>
                </a:solidFill>
                <a:latin typeface="Arial"/>
              </a:rPr>
              <a:t> </a:t>
            </a:r>
            <a:r>
              <a:rPr lang="sv-SE" sz="4000" b="1" dirty="0" err="1" smtClean="0">
                <a:solidFill>
                  <a:prstClr val="black"/>
                </a:solidFill>
                <a:latin typeface="Arial"/>
              </a:rPr>
              <a:t>of</a:t>
            </a:r>
            <a:r>
              <a:rPr lang="sv-SE" sz="4000" b="1" dirty="0" smtClean="0">
                <a:solidFill>
                  <a:prstClr val="black"/>
                </a:solidFill>
                <a:latin typeface="Arial"/>
              </a:rPr>
              <a:t> </a:t>
            </a:r>
            <a:r>
              <a:rPr lang="sv-SE" sz="4000" b="1" dirty="0" err="1" smtClean="0">
                <a:solidFill>
                  <a:prstClr val="black"/>
                </a:solidFill>
                <a:latin typeface="Arial"/>
              </a:rPr>
              <a:t>view</a:t>
            </a:r>
            <a:r>
              <a:rPr lang="sv-SE" sz="4000" b="1" dirty="0" smtClean="0">
                <a:solidFill>
                  <a:prstClr val="black"/>
                </a:solidFill>
                <a:latin typeface="Arial"/>
              </a:rPr>
              <a:t>?</a:t>
            </a:r>
          </a:p>
          <a:p>
            <a:pPr>
              <a:defRPr/>
            </a:pPr>
            <a:endParaRPr lang="sv-SE" sz="4000" b="1" dirty="0">
              <a:solidFill>
                <a:prstClr val="black"/>
              </a:solidFill>
              <a:latin typeface="Arial"/>
            </a:endParaRPr>
          </a:p>
          <a:p>
            <a:pPr>
              <a:defRPr/>
            </a:pPr>
            <a:r>
              <a:rPr lang="sv-SE" sz="2400" i="1" dirty="0" smtClean="0">
                <a:solidFill>
                  <a:prstClr val="black"/>
                </a:solidFill>
                <a:latin typeface="Arial"/>
              </a:rPr>
              <a:t>EPSO </a:t>
            </a:r>
            <a:r>
              <a:rPr lang="sv-SE" sz="2400" i="1" dirty="0" err="1" smtClean="0">
                <a:solidFill>
                  <a:prstClr val="black"/>
                </a:solidFill>
                <a:latin typeface="Arial"/>
              </a:rPr>
              <a:t>working</a:t>
            </a:r>
            <a:r>
              <a:rPr lang="sv-SE" sz="2400" i="1" dirty="0" smtClean="0">
                <a:solidFill>
                  <a:prstClr val="black"/>
                </a:solidFill>
                <a:latin typeface="Arial"/>
              </a:rPr>
              <a:t> </a:t>
            </a:r>
            <a:r>
              <a:rPr lang="sv-SE" sz="2400" i="1" dirty="0" err="1" smtClean="0">
                <a:solidFill>
                  <a:prstClr val="black"/>
                </a:solidFill>
                <a:latin typeface="Arial"/>
              </a:rPr>
              <a:t>group</a:t>
            </a:r>
            <a:endParaRPr lang="sv-SE" sz="2400" i="1" dirty="0" smtClean="0">
              <a:solidFill>
                <a:prstClr val="black"/>
              </a:solidFill>
              <a:latin typeface="Arial"/>
            </a:endParaRPr>
          </a:p>
          <a:p>
            <a:pPr>
              <a:defRPr/>
            </a:pPr>
            <a:r>
              <a:rPr lang="sv-SE" sz="2400" i="1" dirty="0" smtClean="0">
                <a:solidFill>
                  <a:prstClr val="black"/>
                </a:solidFill>
                <a:latin typeface="Arial"/>
              </a:rPr>
              <a:t>Oslo 11th </a:t>
            </a:r>
            <a:r>
              <a:rPr lang="sv-SE" sz="2400" i="1" dirty="0" err="1" smtClean="0">
                <a:solidFill>
                  <a:prstClr val="black"/>
                </a:solidFill>
                <a:latin typeface="Arial"/>
              </a:rPr>
              <a:t>of</a:t>
            </a:r>
            <a:r>
              <a:rPr lang="sv-SE" sz="2400" i="1" dirty="0" smtClean="0">
                <a:solidFill>
                  <a:prstClr val="black"/>
                </a:solidFill>
                <a:latin typeface="Arial"/>
              </a:rPr>
              <a:t> May 2016</a:t>
            </a:r>
          </a:p>
          <a:p>
            <a:pPr>
              <a:defRPr/>
            </a:pPr>
            <a:endParaRPr lang="sv-SE" sz="4000" b="1" dirty="0">
              <a:solidFill>
                <a:prstClr val="black"/>
              </a:solidFill>
              <a:latin typeface="Arial"/>
            </a:endParaRPr>
          </a:p>
          <a:p>
            <a:pPr>
              <a:defRPr/>
            </a:pPr>
            <a:r>
              <a:rPr lang="sv-SE" sz="2400" i="1" dirty="0" smtClean="0">
                <a:solidFill>
                  <a:prstClr val="black"/>
                </a:solidFill>
                <a:latin typeface="Arial"/>
              </a:rPr>
              <a:t>Klas Öberg, Lena </a:t>
            </a:r>
            <a:r>
              <a:rPr lang="sv-SE" sz="2400" i="1" dirty="0">
                <a:solidFill>
                  <a:prstClr val="black"/>
                </a:solidFill>
                <a:latin typeface="Arial"/>
              </a:rPr>
              <a:t>Weilandt</a:t>
            </a:r>
          </a:p>
          <a:p>
            <a:pPr>
              <a:defRPr/>
            </a:pPr>
            <a:r>
              <a:rPr lang="sv-SE" sz="2000" i="1" dirty="0" smtClean="0">
                <a:solidFill>
                  <a:prstClr val="black"/>
                </a:solidFill>
                <a:latin typeface="Arial"/>
              </a:rPr>
              <a:t>Dep. </a:t>
            </a:r>
            <a:r>
              <a:rPr lang="sv-SE" sz="2000" i="1" dirty="0" err="1">
                <a:solidFill>
                  <a:prstClr val="black"/>
                </a:solidFill>
                <a:latin typeface="Arial"/>
              </a:rPr>
              <a:t>o</a:t>
            </a:r>
            <a:r>
              <a:rPr lang="sv-SE" sz="2000" i="1" dirty="0" err="1" smtClean="0">
                <a:solidFill>
                  <a:prstClr val="black"/>
                </a:solidFill>
                <a:latin typeface="Arial"/>
              </a:rPr>
              <a:t>f</a:t>
            </a:r>
            <a:r>
              <a:rPr lang="sv-SE" sz="2000" i="1" dirty="0" smtClean="0">
                <a:solidFill>
                  <a:prstClr val="black"/>
                </a:solidFill>
                <a:latin typeface="Arial"/>
              </a:rPr>
              <a:t> </a:t>
            </a:r>
            <a:r>
              <a:rPr lang="sv-SE" sz="2000" i="1" dirty="0" err="1">
                <a:solidFill>
                  <a:prstClr val="black"/>
                </a:solidFill>
                <a:latin typeface="Arial"/>
              </a:rPr>
              <a:t>D</a:t>
            </a:r>
            <a:r>
              <a:rPr lang="sv-SE" sz="2000" i="1" dirty="0" err="1" smtClean="0">
                <a:solidFill>
                  <a:prstClr val="black"/>
                </a:solidFill>
                <a:latin typeface="Arial"/>
              </a:rPr>
              <a:t>evelopment</a:t>
            </a:r>
            <a:r>
              <a:rPr lang="sv-SE" sz="2000" i="1" dirty="0" smtClean="0">
                <a:solidFill>
                  <a:prstClr val="black"/>
                </a:solidFill>
                <a:latin typeface="Arial"/>
              </a:rPr>
              <a:t> and </a:t>
            </a:r>
            <a:r>
              <a:rPr lang="sv-SE" sz="2000" i="1" dirty="0" err="1" smtClean="0">
                <a:solidFill>
                  <a:prstClr val="black"/>
                </a:solidFill>
                <a:latin typeface="Arial"/>
              </a:rPr>
              <a:t>Analysis</a:t>
            </a:r>
            <a:r>
              <a:rPr lang="sv-SE" sz="2000" i="1" dirty="0" smtClean="0">
                <a:solidFill>
                  <a:prstClr val="black"/>
                </a:solidFill>
                <a:latin typeface="Arial"/>
              </a:rPr>
              <a:t>, IVO</a:t>
            </a:r>
            <a:endParaRPr lang="sv-SE" sz="2000" i="1" dirty="0">
              <a:solidFill>
                <a:prstClr val="black"/>
              </a:solidFill>
              <a:latin typeface="Arial"/>
            </a:endParaRPr>
          </a:p>
        </p:txBody>
      </p:sp>
    </p:spTree>
    <p:extLst>
      <p:ext uri="{BB962C8B-B14F-4D97-AF65-F5344CB8AC3E}">
        <p14:creationId xmlns:p14="http://schemas.microsoft.com/office/powerpoint/2010/main" val="2971086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3669291" y="707212"/>
            <a:ext cx="4824536" cy="1938992"/>
          </a:xfrm>
          <a:prstGeom prst="rect">
            <a:avLst/>
          </a:prstGeom>
          <a:noFill/>
        </p:spPr>
        <p:txBody>
          <a:bodyPr wrap="square" rtlCol="0">
            <a:spAutoFit/>
          </a:bodyPr>
          <a:lstStyle/>
          <a:p>
            <a:endParaRPr lang="sv-SE" sz="2400" b="1" dirty="0" smtClean="0">
              <a:solidFill>
                <a:srgbClr val="1B5963"/>
              </a:solidFill>
              <a:latin typeface="Arial"/>
            </a:endParaRPr>
          </a:p>
          <a:p>
            <a:r>
              <a:rPr lang="sv-SE" sz="2400" b="1" dirty="0" smtClean="0">
                <a:solidFill>
                  <a:srgbClr val="1B5963"/>
                </a:solidFill>
                <a:latin typeface="Arial"/>
              </a:rPr>
              <a:t>Health and Social </a:t>
            </a:r>
            <a:r>
              <a:rPr lang="sv-SE" sz="2400" b="1" dirty="0">
                <a:solidFill>
                  <a:srgbClr val="1B5963"/>
                </a:solidFill>
                <a:latin typeface="Arial"/>
              </a:rPr>
              <a:t>C</a:t>
            </a:r>
            <a:r>
              <a:rPr lang="sv-SE" sz="2400" b="1" dirty="0" smtClean="0">
                <a:solidFill>
                  <a:srgbClr val="1B5963"/>
                </a:solidFill>
                <a:latin typeface="Arial"/>
              </a:rPr>
              <a:t>are </a:t>
            </a:r>
            <a:r>
              <a:rPr lang="sv-SE" sz="2400" b="1" dirty="0" err="1" smtClean="0">
                <a:solidFill>
                  <a:srgbClr val="1B5963"/>
                </a:solidFill>
                <a:latin typeface="Arial"/>
              </a:rPr>
              <a:t>Inspectorate</a:t>
            </a:r>
            <a:endParaRPr lang="sv-SE" sz="2400" b="1" dirty="0" smtClean="0">
              <a:solidFill>
                <a:srgbClr val="1B5963"/>
              </a:solidFill>
              <a:latin typeface="Arial"/>
            </a:endParaRPr>
          </a:p>
          <a:p>
            <a:endParaRPr lang="sv-SE" sz="2400" b="1" dirty="0" smtClean="0">
              <a:solidFill>
                <a:srgbClr val="1B5963"/>
              </a:solidFill>
              <a:latin typeface="Arial"/>
            </a:endParaRPr>
          </a:p>
          <a:p>
            <a:r>
              <a:rPr lang="sv-SE" sz="2400" i="1" dirty="0">
                <a:solidFill>
                  <a:srgbClr val="1B5963"/>
                </a:solidFill>
                <a:latin typeface="Arial"/>
              </a:rPr>
              <a:t>A</a:t>
            </a:r>
            <a:r>
              <a:rPr lang="sv-SE" sz="2400" i="1" dirty="0" smtClean="0">
                <a:solidFill>
                  <a:srgbClr val="1B5963"/>
                </a:solidFill>
                <a:latin typeface="Arial"/>
              </a:rPr>
              <a:t> </a:t>
            </a:r>
            <a:r>
              <a:rPr lang="sv-SE" sz="2400" i="1" dirty="0" err="1" smtClean="0">
                <a:solidFill>
                  <a:srgbClr val="1B5963"/>
                </a:solidFill>
                <a:latin typeface="Arial"/>
              </a:rPr>
              <a:t>regionalized</a:t>
            </a:r>
            <a:r>
              <a:rPr lang="sv-SE" sz="2400" i="1" dirty="0" smtClean="0">
                <a:solidFill>
                  <a:srgbClr val="1B5963"/>
                </a:solidFill>
                <a:latin typeface="Arial"/>
              </a:rPr>
              <a:t> organisation</a:t>
            </a:r>
          </a:p>
        </p:txBody>
      </p:sp>
      <p:sp>
        <p:nvSpPr>
          <p:cNvPr id="4" name="Rektangel 3"/>
          <p:cNvSpPr/>
          <p:nvPr/>
        </p:nvSpPr>
        <p:spPr>
          <a:xfrm>
            <a:off x="899592" y="2276872"/>
            <a:ext cx="18002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404664"/>
            <a:ext cx="4392488" cy="6213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G:\T\Delad\008-Kommunikation på T\Powerpoint IVO\Organisationsschema\Orgskiss_2015_pl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924944"/>
            <a:ext cx="4929939"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75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a:xfrm>
            <a:off x="899592" y="1196752"/>
            <a:ext cx="7128792" cy="935682"/>
          </a:xfrm>
        </p:spPr>
        <p:txBody>
          <a:bodyPr>
            <a:normAutofit/>
          </a:bodyPr>
          <a:lstStyle/>
          <a:p>
            <a:r>
              <a:rPr lang="en-GB" dirty="0">
                <a:solidFill>
                  <a:srgbClr val="C00000"/>
                </a:solidFill>
              </a:rPr>
              <a:t>The aim of supervision</a:t>
            </a:r>
            <a:endParaRPr lang="sv-SE" dirty="0">
              <a:solidFill>
                <a:srgbClr val="C00000"/>
              </a:solidFill>
            </a:endParaRPr>
          </a:p>
          <a:p>
            <a:endParaRPr lang="sv-SE" dirty="0"/>
          </a:p>
        </p:txBody>
      </p:sp>
      <p:sp>
        <p:nvSpPr>
          <p:cNvPr id="3" name="Platshållare för text 2"/>
          <p:cNvSpPr>
            <a:spLocks noGrp="1"/>
          </p:cNvSpPr>
          <p:nvPr>
            <p:ph type="body" sz="quarter" idx="11"/>
          </p:nvPr>
        </p:nvSpPr>
        <p:spPr>
          <a:xfrm>
            <a:off x="971600" y="2132856"/>
            <a:ext cx="7128792" cy="3528392"/>
          </a:xfrm>
        </p:spPr>
        <p:txBody>
          <a:bodyPr/>
          <a:lstStyle/>
          <a:p>
            <a:r>
              <a:rPr lang="en-GB" i="1" dirty="0" smtClean="0"/>
              <a:t>Supervision </a:t>
            </a:r>
            <a:r>
              <a:rPr lang="en-GB" i="1" dirty="0"/>
              <a:t>shall contribute towards ensuring that health and social care is both safe and of high quality, and works to best serve its recipients.</a:t>
            </a:r>
            <a:r>
              <a:rPr lang="en-GB" dirty="0"/>
              <a:t> </a:t>
            </a:r>
            <a:endParaRPr lang="sv-SE" dirty="0"/>
          </a:p>
          <a:p>
            <a:endParaRPr lang="sv-SE"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912066"/>
            <a:ext cx="4464496"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40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a:xfrm>
            <a:off x="971600" y="1052736"/>
            <a:ext cx="7128792" cy="719658"/>
          </a:xfrm>
        </p:spPr>
        <p:txBody>
          <a:bodyPr/>
          <a:lstStyle/>
          <a:p>
            <a:r>
              <a:rPr lang="en-GB" dirty="0">
                <a:solidFill>
                  <a:schemeClr val="tx2"/>
                </a:solidFill>
              </a:rPr>
              <a:t>The supervision's focus</a:t>
            </a:r>
            <a:endParaRPr lang="sv-SE" dirty="0">
              <a:solidFill>
                <a:schemeClr val="tx2"/>
              </a:solidFill>
            </a:endParaRPr>
          </a:p>
          <a:p>
            <a:endParaRPr lang="sv-SE" dirty="0"/>
          </a:p>
        </p:txBody>
      </p:sp>
      <p:sp>
        <p:nvSpPr>
          <p:cNvPr id="3" name="Platshållare för text 2"/>
          <p:cNvSpPr>
            <a:spLocks noGrp="1"/>
          </p:cNvSpPr>
          <p:nvPr>
            <p:ph type="body" sz="quarter" idx="11"/>
          </p:nvPr>
        </p:nvSpPr>
        <p:spPr>
          <a:xfrm>
            <a:off x="827584" y="1700808"/>
            <a:ext cx="7128792" cy="3168352"/>
          </a:xfrm>
        </p:spPr>
        <p:txBody>
          <a:bodyPr/>
          <a:lstStyle/>
          <a:p>
            <a:r>
              <a:rPr lang="en-GB" i="1" dirty="0" smtClean="0"/>
              <a:t>Supervision </a:t>
            </a:r>
            <a:r>
              <a:rPr lang="en-GB" i="1" dirty="0"/>
              <a:t>is carried out from a </a:t>
            </a:r>
            <a:r>
              <a:rPr lang="en-GB" b="1" i="1" dirty="0"/>
              <a:t>user- and patient perspective</a:t>
            </a:r>
            <a:r>
              <a:rPr lang="en-GB" i="1" dirty="0"/>
              <a:t>, and must focus on matters that are </a:t>
            </a:r>
            <a:r>
              <a:rPr lang="en-GB" b="1" i="1" dirty="0"/>
              <a:t>important for individuals or groups</a:t>
            </a:r>
            <a:r>
              <a:rPr lang="en-GB" i="1" dirty="0"/>
              <a:t>. Unless laws or ordinances state otherwise, supervision should be </a:t>
            </a:r>
            <a:r>
              <a:rPr lang="en-GB" b="1" i="1" dirty="0"/>
              <a:t>risk-based and only review matters that are essential to ensure a health and social care service</a:t>
            </a:r>
            <a:r>
              <a:rPr lang="en-GB" i="1" dirty="0"/>
              <a:t> which is safe and of high quality. Supervision must be </a:t>
            </a:r>
            <a:r>
              <a:rPr lang="en-GB" b="1" i="1" dirty="0"/>
              <a:t>effective</a:t>
            </a:r>
            <a:r>
              <a:rPr lang="en-GB" i="1" dirty="0"/>
              <a:t>.</a:t>
            </a:r>
            <a:endParaRPr lang="sv-SE" dirty="0"/>
          </a:p>
          <a:p>
            <a:endParaRPr lang="sv-SE"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4149080"/>
            <a:ext cx="3491488" cy="2304255"/>
          </a:xfrm>
          <a:prstGeom prst="rect">
            <a:avLst/>
          </a:prstGeo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4126236"/>
            <a:ext cx="3456384" cy="2254384"/>
          </a:xfrm>
          <a:prstGeom prst="rect">
            <a:avLst/>
          </a:prstGeom>
        </p:spPr>
      </p:pic>
    </p:spTree>
    <p:extLst>
      <p:ext uri="{BB962C8B-B14F-4D97-AF65-F5344CB8AC3E}">
        <p14:creationId xmlns:p14="http://schemas.microsoft.com/office/powerpoint/2010/main" val="107319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a:xfrm>
            <a:off x="899592" y="1268760"/>
            <a:ext cx="7128792" cy="719658"/>
          </a:xfrm>
        </p:spPr>
        <p:txBody>
          <a:bodyPr/>
          <a:lstStyle/>
          <a:p>
            <a:r>
              <a:rPr lang="en-GB" dirty="0">
                <a:solidFill>
                  <a:schemeClr val="tx2"/>
                </a:solidFill>
              </a:rPr>
              <a:t>Supervision's methods and tools</a:t>
            </a:r>
            <a:endParaRPr lang="sv-SE" dirty="0">
              <a:solidFill>
                <a:schemeClr val="tx2"/>
              </a:solidFill>
            </a:endParaRPr>
          </a:p>
          <a:p>
            <a:endParaRPr lang="sv-SE" dirty="0"/>
          </a:p>
        </p:txBody>
      </p:sp>
      <p:sp>
        <p:nvSpPr>
          <p:cNvPr id="3" name="Platshållare för text 2"/>
          <p:cNvSpPr>
            <a:spLocks noGrp="1"/>
          </p:cNvSpPr>
          <p:nvPr>
            <p:ph type="body" sz="quarter" idx="11"/>
          </p:nvPr>
        </p:nvSpPr>
        <p:spPr>
          <a:xfrm>
            <a:off x="971600" y="1628800"/>
            <a:ext cx="7128792" cy="3168352"/>
          </a:xfrm>
        </p:spPr>
        <p:txBody>
          <a:bodyPr>
            <a:normAutofit/>
          </a:bodyPr>
          <a:lstStyle/>
          <a:p>
            <a:endParaRPr lang="en-GB" i="1" dirty="0" smtClean="0"/>
          </a:p>
          <a:p>
            <a:r>
              <a:rPr lang="en-GB" i="1" dirty="0" smtClean="0"/>
              <a:t>IVO </a:t>
            </a:r>
            <a:r>
              <a:rPr lang="en-GB" i="1" dirty="0"/>
              <a:t>uses different methods and tools when supervising, both regulatory and supportive. </a:t>
            </a:r>
            <a:r>
              <a:rPr lang="en-GB" b="1" i="1" dirty="0"/>
              <a:t>The tools are selected based on the effect which they are anticipated to have on the supervised entities</a:t>
            </a:r>
            <a:r>
              <a:rPr lang="en-GB" i="1" dirty="0"/>
              <a:t>, and on the possibilities under the law.</a:t>
            </a:r>
            <a:endParaRPr lang="sv-SE" dirty="0"/>
          </a:p>
          <a:p>
            <a:endParaRPr lang="sv-SE" dirty="0"/>
          </a:p>
        </p:txBody>
      </p:sp>
      <p:pic>
        <p:nvPicPr>
          <p:cNvPr id="4098" name="Picture 2" descr="C:\Users\lawt01\Pictures\IVO\iStock_000021715320XXX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645024"/>
            <a:ext cx="4464496" cy="240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433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lstStyle/>
          <a:p>
            <a:r>
              <a:rPr lang="sv-SE" dirty="0"/>
              <a:t>Policy under implementation</a:t>
            </a:r>
          </a:p>
          <a:p>
            <a:endParaRPr lang="en-US" dirty="0"/>
          </a:p>
        </p:txBody>
      </p:sp>
      <p:sp>
        <p:nvSpPr>
          <p:cNvPr id="3" name="Platshållare för text 2"/>
          <p:cNvSpPr>
            <a:spLocks noGrp="1"/>
          </p:cNvSpPr>
          <p:nvPr>
            <p:ph type="body" sz="quarter" idx="11"/>
          </p:nvPr>
        </p:nvSpPr>
        <p:spPr>
          <a:xfrm>
            <a:off x="971600" y="2492896"/>
            <a:ext cx="7128792" cy="3384376"/>
          </a:xfrm>
        </p:spPr>
        <p:txBody>
          <a:bodyPr>
            <a:normAutofit fontScale="25000" lnSpcReduction="20000"/>
          </a:bodyPr>
          <a:lstStyle/>
          <a:p>
            <a:endParaRPr lang="sv-SE" dirty="0"/>
          </a:p>
          <a:p>
            <a:pPr marL="457200" indent="-457200">
              <a:buFont typeface="Arial" panose="020B0604020202020204" pitchFamily="34" charset="0"/>
              <a:buChar char="•"/>
            </a:pPr>
            <a:r>
              <a:rPr lang="sv-SE" sz="5600" dirty="0" smtClean="0"/>
              <a:t>Patient and </a:t>
            </a:r>
            <a:r>
              <a:rPr lang="sv-SE" sz="5600" dirty="0" err="1" smtClean="0"/>
              <a:t>users</a:t>
            </a:r>
            <a:r>
              <a:rPr lang="sv-SE" sz="5600" dirty="0" smtClean="0"/>
              <a:t> </a:t>
            </a:r>
            <a:r>
              <a:rPr lang="sv-SE" sz="5600" dirty="0" err="1" smtClean="0"/>
              <a:t>perspective</a:t>
            </a:r>
            <a:endParaRPr lang="sv-SE" sz="5600" dirty="0" smtClean="0"/>
          </a:p>
          <a:p>
            <a:endParaRPr lang="sv-SE" sz="5600" dirty="0"/>
          </a:p>
          <a:p>
            <a:pPr marL="457200" indent="-457200">
              <a:buFont typeface="Arial" panose="020B0604020202020204" pitchFamily="34" charset="0"/>
              <a:buChar char="•"/>
            </a:pPr>
            <a:r>
              <a:rPr lang="sv-SE" sz="5600" dirty="0" smtClean="0"/>
              <a:t>Riskbased supervision</a:t>
            </a:r>
          </a:p>
          <a:p>
            <a:endParaRPr lang="sv-SE" sz="5600" dirty="0"/>
          </a:p>
          <a:p>
            <a:pPr marL="457200" indent="-457200">
              <a:buFont typeface="Arial" panose="020B0604020202020204" pitchFamily="34" charset="0"/>
              <a:buChar char="•"/>
            </a:pPr>
            <a:r>
              <a:rPr lang="en-GB" sz="5600" i="1" dirty="0" smtClean="0"/>
              <a:t>Support  for learning  and development</a:t>
            </a:r>
          </a:p>
          <a:p>
            <a:r>
              <a:rPr lang="en-GB" sz="5600" i="1" dirty="0" smtClean="0"/>
              <a:t>-       Feedback</a:t>
            </a:r>
            <a:r>
              <a:rPr lang="en-GB" sz="5600" i="1" dirty="0" smtClean="0">
                <a:solidFill>
                  <a:srgbClr val="FF0000"/>
                </a:solidFill>
              </a:rPr>
              <a:t> </a:t>
            </a:r>
            <a:r>
              <a:rPr lang="en-GB" sz="5600" i="1" dirty="0" smtClean="0"/>
              <a:t>of the result of the supervision to those inspected and stakeholders</a:t>
            </a:r>
          </a:p>
          <a:p>
            <a:pPr marL="342900" indent="-342900">
              <a:buFontTx/>
              <a:buChar char="-"/>
            </a:pPr>
            <a:r>
              <a:rPr lang="en-GB" sz="5600" i="1" dirty="0" smtClean="0"/>
              <a:t>Dialogue </a:t>
            </a:r>
          </a:p>
          <a:p>
            <a:pPr marL="342900" indent="-342900">
              <a:buFontTx/>
              <a:buChar char="-"/>
            </a:pPr>
            <a:r>
              <a:rPr lang="en-GB" sz="5600" i="1" dirty="0" smtClean="0"/>
              <a:t>Good examples</a:t>
            </a:r>
          </a:p>
          <a:p>
            <a:pPr marL="342900" indent="-342900">
              <a:buFontTx/>
              <a:buChar char="-"/>
            </a:pPr>
            <a:r>
              <a:rPr lang="en-GB" sz="5600" i="1" dirty="0" smtClean="0"/>
              <a:t>Following up the supervision entities opinion on inspection</a:t>
            </a:r>
          </a:p>
          <a:p>
            <a:endParaRPr lang="en-GB" sz="5600" i="1" dirty="0" smtClean="0"/>
          </a:p>
          <a:p>
            <a:pPr marL="342900" indent="-342900">
              <a:buFontTx/>
              <a:buChar char="-"/>
            </a:pPr>
            <a:endParaRPr lang="en-GB" sz="5600" i="1" dirty="0" smtClean="0"/>
          </a:p>
          <a:p>
            <a:endParaRPr lang="en-GB" sz="5600" i="1" dirty="0" smtClean="0"/>
          </a:p>
          <a:p>
            <a:r>
              <a:rPr lang="en-GB" sz="5600" i="1" u="sng" dirty="0"/>
              <a:t>Next step</a:t>
            </a:r>
          </a:p>
          <a:p>
            <a:endParaRPr lang="en-GB" sz="5600" i="1" dirty="0"/>
          </a:p>
          <a:p>
            <a:r>
              <a:rPr lang="en-GB" sz="5600" i="1" dirty="0"/>
              <a:t>IVO follows up the effect of supervision on users and patients.</a:t>
            </a:r>
            <a:endParaRPr lang="sv-SE" sz="5600" i="1" dirty="0"/>
          </a:p>
          <a:p>
            <a:pPr marL="342900" indent="-342900">
              <a:buFontTx/>
              <a:buChar char="-"/>
            </a:pPr>
            <a:endParaRPr lang="en-GB" i="1" dirty="0" smtClean="0"/>
          </a:p>
          <a:p>
            <a:endParaRPr lang="sv-SE" dirty="0" smtClean="0"/>
          </a:p>
          <a:p>
            <a:endParaRPr lang="sv-SE" dirty="0" smtClean="0"/>
          </a:p>
          <a:p>
            <a:endParaRPr lang="sv-SE" dirty="0"/>
          </a:p>
          <a:p>
            <a:endParaRPr lang="sv-SE" dirty="0" smtClean="0"/>
          </a:p>
          <a:p>
            <a:endParaRPr lang="sv-SE" dirty="0"/>
          </a:p>
          <a:p>
            <a:endParaRPr lang="en-US" dirty="0"/>
          </a:p>
        </p:txBody>
      </p:sp>
    </p:spTree>
    <p:extLst>
      <p:ext uri="{BB962C8B-B14F-4D97-AF65-F5344CB8AC3E}">
        <p14:creationId xmlns:p14="http://schemas.microsoft.com/office/powerpoint/2010/main" val="3170495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lstStyle/>
          <a:p>
            <a:r>
              <a:rPr lang="sv-SE" dirty="0" smtClean="0"/>
              <a:t>Riskbased supervision</a:t>
            </a:r>
            <a:endParaRPr lang="en-US" dirty="0"/>
          </a:p>
        </p:txBody>
      </p:sp>
      <p:sp>
        <p:nvSpPr>
          <p:cNvPr id="3" name="Platshållare för text 2"/>
          <p:cNvSpPr>
            <a:spLocks noGrp="1"/>
          </p:cNvSpPr>
          <p:nvPr>
            <p:ph type="body" sz="quarter" idx="11"/>
          </p:nvPr>
        </p:nvSpPr>
        <p:spPr/>
        <p:txBody>
          <a:bodyPr>
            <a:normAutofit lnSpcReduction="10000"/>
          </a:bodyPr>
          <a:lstStyle/>
          <a:p>
            <a:endParaRPr lang="sv-SE" dirty="0"/>
          </a:p>
          <a:p>
            <a:r>
              <a:rPr lang="sv-SE" dirty="0" smtClean="0"/>
              <a:t>(2014) National riskanalysis</a:t>
            </a:r>
          </a:p>
          <a:p>
            <a:endParaRPr lang="sv-SE" dirty="0"/>
          </a:p>
          <a:p>
            <a:r>
              <a:rPr lang="sv-SE" dirty="0" smtClean="0"/>
              <a:t>(2014) System </a:t>
            </a:r>
            <a:r>
              <a:rPr lang="sv-SE" dirty="0" err="1" smtClean="0"/>
              <a:t>analysis</a:t>
            </a:r>
            <a:r>
              <a:rPr lang="sv-SE" dirty="0" smtClean="0"/>
              <a:t> (regional </a:t>
            </a:r>
            <a:r>
              <a:rPr lang="sv-SE" dirty="0" err="1" smtClean="0"/>
              <a:t>level</a:t>
            </a:r>
            <a:r>
              <a:rPr lang="sv-SE" dirty="0" smtClean="0"/>
              <a:t>)</a:t>
            </a:r>
          </a:p>
          <a:p>
            <a:endParaRPr lang="sv-SE" dirty="0"/>
          </a:p>
          <a:p>
            <a:r>
              <a:rPr lang="sv-SE" dirty="0" smtClean="0"/>
              <a:t>(2015)  35 riskbased supervision – supervised 200 </a:t>
            </a:r>
            <a:r>
              <a:rPr lang="sv-SE" dirty="0" err="1" smtClean="0"/>
              <a:t>enteties</a:t>
            </a:r>
            <a:endParaRPr lang="sv-SE" dirty="0" smtClean="0"/>
          </a:p>
          <a:p>
            <a:endParaRPr lang="sv-SE" dirty="0"/>
          </a:p>
          <a:p>
            <a:r>
              <a:rPr lang="sv-SE" dirty="0" smtClean="0">
                <a:solidFill>
                  <a:srgbClr val="FF0000"/>
                </a:solidFill>
              </a:rPr>
              <a:t>(2016)  National </a:t>
            </a:r>
            <a:r>
              <a:rPr lang="sv-SE" dirty="0" err="1" smtClean="0">
                <a:solidFill>
                  <a:srgbClr val="FF0000"/>
                </a:solidFill>
              </a:rPr>
              <a:t>inspections</a:t>
            </a:r>
            <a:r>
              <a:rPr lang="sv-SE" dirty="0" smtClean="0">
                <a:solidFill>
                  <a:srgbClr val="FF0000"/>
                </a:solidFill>
              </a:rPr>
              <a:t> </a:t>
            </a:r>
            <a:r>
              <a:rPr lang="sv-SE" dirty="0" err="1" smtClean="0">
                <a:solidFill>
                  <a:srgbClr val="FF0000"/>
                </a:solidFill>
              </a:rPr>
              <a:t>with</a:t>
            </a:r>
            <a:r>
              <a:rPr lang="sv-SE" dirty="0" smtClean="0">
                <a:solidFill>
                  <a:srgbClr val="FF0000"/>
                </a:solidFill>
              </a:rPr>
              <a:t> </a:t>
            </a:r>
            <a:r>
              <a:rPr lang="sv-SE" dirty="0" err="1" smtClean="0">
                <a:solidFill>
                  <a:srgbClr val="FF0000"/>
                </a:solidFill>
              </a:rPr>
              <a:t>targeted</a:t>
            </a:r>
            <a:r>
              <a:rPr lang="sv-SE" dirty="0" smtClean="0">
                <a:solidFill>
                  <a:srgbClr val="FF0000"/>
                </a:solidFill>
              </a:rPr>
              <a:t> riskanalysis (</a:t>
            </a:r>
            <a:r>
              <a:rPr lang="sv-SE" dirty="0" err="1" smtClean="0">
                <a:solidFill>
                  <a:srgbClr val="FF0000"/>
                </a:solidFill>
              </a:rPr>
              <a:t>caregiver</a:t>
            </a:r>
            <a:r>
              <a:rPr lang="sv-SE" dirty="0" err="1">
                <a:solidFill>
                  <a:srgbClr val="FF0000"/>
                </a:solidFill>
              </a:rPr>
              <a:t>s</a:t>
            </a:r>
            <a:r>
              <a:rPr lang="sv-SE" dirty="0" smtClean="0">
                <a:solidFill>
                  <a:srgbClr val="FF0000"/>
                </a:solidFill>
              </a:rPr>
              <a:t>)</a:t>
            </a:r>
            <a:endParaRPr lang="sv-SE" dirty="0">
              <a:solidFill>
                <a:srgbClr val="FF0000"/>
              </a:solidFill>
            </a:endParaRPr>
          </a:p>
          <a:p>
            <a:endParaRPr lang="en-US" dirty="0"/>
          </a:p>
        </p:txBody>
      </p:sp>
    </p:spTree>
    <p:extLst>
      <p:ext uri="{BB962C8B-B14F-4D97-AF65-F5344CB8AC3E}">
        <p14:creationId xmlns:p14="http://schemas.microsoft.com/office/powerpoint/2010/main" val="57697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1"/>
          </p:nvPr>
        </p:nvSpPr>
        <p:spPr>
          <a:xfrm>
            <a:off x="971600" y="980728"/>
            <a:ext cx="7128792" cy="4680520"/>
          </a:xfrm>
        </p:spPr>
        <p:txBody>
          <a:bodyPr>
            <a:normAutofit fontScale="25000" lnSpcReduction="20000"/>
          </a:bodyPr>
          <a:lstStyle/>
          <a:p>
            <a:endParaRPr lang="sv-SE" dirty="0" smtClean="0"/>
          </a:p>
          <a:p>
            <a:r>
              <a:rPr lang="sv-SE" sz="5600" b="1" dirty="0" smtClean="0"/>
              <a:t>2016</a:t>
            </a:r>
          </a:p>
          <a:p>
            <a:endParaRPr lang="sv-SE" sz="5600" dirty="0"/>
          </a:p>
          <a:p>
            <a:r>
              <a:rPr lang="sv-SE" sz="5600" dirty="0" smtClean="0"/>
              <a:t>Riskbased </a:t>
            </a:r>
            <a:r>
              <a:rPr lang="sv-SE" sz="5600" dirty="0"/>
              <a:t>National </a:t>
            </a:r>
            <a:r>
              <a:rPr lang="sv-SE" sz="5600" dirty="0" smtClean="0"/>
              <a:t>Inspektions</a:t>
            </a:r>
          </a:p>
          <a:p>
            <a:endParaRPr lang="sv-SE" sz="5600" dirty="0"/>
          </a:p>
          <a:p>
            <a:r>
              <a:rPr lang="sv-SE" sz="5600" dirty="0" smtClean="0"/>
              <a:t>Target area in the system </a:t>
            </a:r>
            <a:r>
              <a:rPr lang="sv-SE" sz="5600" dirty="0" err="1" smtClean="0"/>
              <a:t>analysis</a:t>
            </a:r>
            <a:r>
              <a:rPr lang="sv-SE" sz="5600" dirty="0" smtClean="0"/>
              <a:t>  - </a:t>
            </a:r>
            <a:r>
              <a:rPr lang="sv-SE" sz="5600" b="1" dirty="0" err="1" smtClean="0"/>
              <a:t>Primary</a:t>
            </a:r>
            <a:r>
              <a:rPr lang="sv-SE" sz="5600" b="1" dirty="0" smtClean="0"/>
              <a:t> Care</a:t>
            </a:r>
            <a:endParaRPr lang="sv-SE" sz="5600" dirty="0" smtClean="0"/>
          </a:p>
          <a:p>
            <a:endParaRPr lang="sv-SE" sz="5600" dirty="0"/>
          </a:p>
          <a:p>
            <a:r>
              <a:rPr lang="sv-SE" sz="5600" dirty="0" err="1" smtClean="0"/>
              <a:t>Very</a:t>
            </a:r>
            <a:r>
              <a:rPr lang="sv-SE" sz="5600" dirty="0" smtClean="0"/>
              <a:t> </a:t>
            </a:r>
            <a:r>
              <a:rPr lang="sv-SE" sz="5600" dirty="0" err="1" smtClean="0"/>
              <a:t>large</a:t>
            </a:r>
            <a:r>
              <a:rPr lang="sv-SE" sz="5600" dirty="0" smtClean="0"/>
              <a:t> </a:t>
            </a:r>
            <a:r>
              <a:rPr lang="sv-SE" sz="5600" dirty="0" err="1" smtClean="0"/>
              <a:t>number</a:t>
            </a:r>
            <a:r>
              <a:rPr lang="sv-SE" sz="5600" dirty="0" smtClean="0"/>
              <a:t> </a:t>
            </a:r>
            <a:r>
              <a:rPr lang="sv-SE" sz="5600" dirty="0" err="1" smtClean="0"/>
              <a:t>of</a:t>
            </a:r>
            <a:r>
              <a:rPr lang="sv-SE" sz="5600" dirty="0" smtClean="0"/>
              <a:t> </a:t>
            </a:r>
            <a:r>
              <a:rPr lang="sv-SE" sz="5600" dirty="0" err="1" smtClean="0"/>
              <a:t>primary</a:t>
            </a:r>
            <a:r>
              <a:rPr lang="sv-SE" sz="5600" dirty="0" smtClean="0"/>
              <a:t> </a:t>
            </a:r>
            <a:r>
              <a:rPr lang="sv-SE" sz="5600" dirty="0" err="1" smtClean="0"/>
              <a:t>care</a:t>
            </a:r>
            <a:r>
              <a:rPr lang="sv-SE" sz="5600" dirty="0" smtClean="0"/>
              <a:t> </a:t>
            </a:r>
            <a:r>
              <a:rPr lang="sv-SE" sz="5600" dirty="0" err="1" smtClean="0"/>
              <a:t>clinics</a:t>
            </a:r>
            <a:r>
              <a:rPr lang="sv-SE" sz="5600" dirty="0" smtClean="0"/>
              <a:t>  -  1200</a:t>
            </a:r>
          </a:p>
          <a:p>
            <a:endParaRPr lang="sv-SE" sz="5600" dirty="0" smtClean="0"/>
          </a:p>
          <a:p>
            <a:r>
              <a:rPr lang="sv-SE" sz="5600" dirty="0" smtClean="0"/>
              <a:t>Target </a:t>
            </a:r>
            <a:r>
              <a:rPr lang="sv-SE" sz="5600" dirty="0" err="1" smtClean="0"/>
              <a:t>clinic</a:t>
            </a:r>
            <a:r>
              <a:rPr lang="sv-SE" sz="5600" dirty="0" smtClean="0"/>
              <a:t> </a:t>
            </a:r>
            <a:r>
              <a:rPr lang="sv-SE" sz="5600" dirty="0" err="1" smtClean="0"/>
              <a:t>where</a:t>
            </a:r>
            <a:r>
              <a:rPr lang="sv-SE" sz="5600" dirty="0" smtClean="0"/>
              <a:t> service </a:t>
            </a:r>
            <a:r>
              <a:rPr lang="sv-SE" sz="5600" dirty="0" err="1" smtClean="0"/>
              <a:t>quality</a:t>
            </a:r>
            <a:r>
              <a:rPr lang="sv-SE" sz="5600" dirty="0" smtClean="0"/>
              <a:t> and </a:t>
            </a:r>
            <a:r>
              <a:rPr lang="sv-SE" sz="5600" dirty="0" err="1" smtClean="0"/>
              <a:t>safety</a:t>
            </a:r>
            <a:r>
              <a:rPr lang="sv-SE" sz="5600" dirty="0" smtClean="0"/>
              <a:t> is </a:t>
            </a:r>
            <a:r>
              <a:rPr lang="sv-SE" sz="5600" dirty="0" err="1" smtClean="0"/>
              <a:t>assesed</a:t>
            </a:r>
            <a:r>
              <a:rPr lang="sv-SE" sz="5600" dirty="0" smtClean="0"/>
              <a:t> </a:t>
            </a:r>
            <a:r>
              <a:rPr lang="sv-SE" sz="5600" dirty="0" err="1" smtClean="0"/>
              <a:t>to</a:t>
            </a:r>
            <a:r>
              <a:rPr lang="sv-SE" sz="5600" dirty="0" smtClean="0"/>
              <a:t> be </a:t>
            </a:r>
            <a:r>
              <a:rPr lang="sv-SE" sz="5600" dirty="0" err="1" smtClean="0"/>
              <a:t>low</a:t>
            </a:r>
            <a:endParaRPr lang="sv-SE" sz="5600" dirty="0" smtClean="0"/>
          </a:p>
          <a:p>
            <a:endParaRPr lang="sv-SE" sz="5600" dirty="0"/>
          </a:p>
          <a:p>
            <a:r>
              <a:rPr lang="sv-SE" sz="5600" dirty="0" err="1" smtClean="0"/>
              <a:t>Using</a:t>
            </a:r>
            <a:r>
              <a:rPr lang="sv-SE" sz="5600" dirty="0" smtClean="0"/>
              <a:t> data from different </a:t>
            </a:r>
            <a:r>
              <a:rPr lang="sv-SE" sz="5600" dirty="0" err="1" smtClean="0"/>
              <a:t>sources</a:t>
            </a:r>
            <a:endParaRPr lang="sv-SE" sz="5600" dirty="0" smtClean="0"/>
          </a:p>
          <a:p>
            <a:pPr marL="685800" indent="-685800">
              <a:buFont typeface="Arial" panose="020B0604020202020204" pitchFamily="34" charset="0"/>
              <a:buChar char="•"/>
            </a:pPr>
            <a:r>
              <a:rPr lang="sv-SE" sz="5600" dirty="0"/>
              <a:t>D</a:t>
            </a:r>
            <a:r>
              <a:rPr lang="sv-SE" sz="5600" dirty="0" smtClean="0"/>
              <a:t>ata </a:t>
            </a:r>
            <a:r>
              <a:rPr lang="sv-SE" sz="5600" dirty="0"/>
              <a:t>from  IVO </a:t>
            </a:r>
            <a:r>
              <a:rPr lang="sv-SE" sz="5600" dirty="0" smtClean="0"/>
              <a:t> </a:t>
            </a:r>
            <a:r>
              <a:rPr lang="sv-SE" sz="5600" dirty="0"/>
              <a:t>- </a:t>
            </a:r>
            <a:r>
              <a:rPr lang="sv-SE" sz="5600" dirty="0" err="1"/>
              <a:t>Reported</a:t>
            </a:r>
            <a:r>
              <a:rPr lang="sv-SE" sz="5600" dirty="0"/>
              <a:t> </a:t>
            </a:r>
            <a:r>
              <a:rPr lang="sv-SE" sz="5600" dirty="0" err="1"/>
              <a:t>adverse</a:t>
            </a:r>
            <a:r>
              <a:rPr lang="sv-SE" sz="5600" dirty="0"/>
              <a:t> events, patient </a:t>
            </a:r>
            <a:r>
              <a:rPr lang="sv-SE" sz="5600" dirty="0" err="1"/>
              <a:t>complaints</a:t>
            </a:r>
            <a:r>
              <a:rPr lang="sv-SE" sz="5600" dirty="0"/>
              <a:t> </a:t>
            </a:r>
            <a:endParaRPr lang="sv-SE" sz="5600" dirty="0" smtClean="0"/>
          </a:p>
          <a:p>
            <a:pPr marL="685800" indent="-685800">
              <a:buFont typeface="Arial" panose="020B0604020202020204" pitchFamily="34" charset="0"/>
              <a:buChar char="•"/>
            </a:pPr>
            <a:r>
              <a:rPr lang="sv-SE" sz="5600" dirty="0" smtClean="0"/>
              <a:t>Data from </a:t>
            </a:r>
            <a:r>
              <a:rPr lang="sv-SE" sz="5600" dirty="0" err="1" smtClean="0"/>
              <a:t>other</a:t>
            </a:r>
            <a:r>
              <a:rPr lang="sv-SE" sz="5600" dirty="0" smtClean="0"/>
              <a:t> organisations – </a:t>
            </a:r>
            <a:r>
              <a:rPr lang="sv-SE" sz="5600" dirty="0" err="1" smtClean="0"/>
              <a:t>Quality</a:t>
            </a:r>
            <a:r>
              <a:rPr lang="sv-SE" sz="5600" dirty="0" smtClean="0"/>
              <a:t> registers, </a:t>
            </a:r>
            <a:r>
              <a:rPr lang="sv-SE" sz="5600" dirty="0" err="1" smtClean="0"/>
              <a:t>waitingtime</a:t>
            </a:r>
            <a:r>
              <a:rPr lang="sv-SE" sz="5600" dirty="0" smtClean="0"/>
              <a:t> </a:t>
            </a:r>
            <a:r>
              <a:rPr lang="sv-SE" sz="5600" dirty="0" err="1" smtClean="0"/>
              <a:t>database</a:t>
            </a:r>
            <a:r>
              <a:rPr lang="sv-SE" sz="5600" dirty="0" smtClean="0"/>
              <a:t>, the </a:t>
            </a:r>
            <a:r>
              <a:rPr lang="sv-SE" sz="5600" dirty="0"/>
              <a:t>national patient </a:t>
            </a:r>
            <a:r>
              <a:rPr lang="sv-SE" sz="5600" dirty="0" smtClean="0"/>
              <a:t>survey and data from the Patient </a:t>
            </a:r>
            <a:r>
              <a:rPr lang="sv-SE" sz="5600" dirty="0" err="1"/>
              <a:t>Advisory</a:t>
            </a:r>
            <a:r>
              <a:rPr lang="sv-SE" sz="5600" dirty="0"/>
              <a:t> </a:t>
            </a:r>
            <a:r>
              <a:rPr lang="sv-SE" sz="5600" dirty="0" err="1"/>
              <a:t>Committee</a:t>
            </a:r>
            <a:endParaRPr lang="sv-SE" sz="5600" dirty="0"/>
          </a:p>
          <a:p>
            <a:endParaRPr lang="sv-SE" sz="5600" dirty="0" smtClean="0"/>
          </a:p>
          <a:p>
            <a:endParaRPr lang="sv-SE" sz="5600" dirty="0" smtClean="0"/>
          </a:p>
          <a:p>
            <a:r>
              <a:rPr lang="sv-SE" sz="5600" dirty="0" smtClean="0"/>
              <a:t>Suggested 30 </a:t>
            </a:r>
            <a:r>
              <a:rPr lang="sv-SE" sz="5600" dirty="0" err="1" smtClean="0"/>
              <a:t>primary</a:t>
            </a:r>
            <a:r>
              <a:rPr lang="sv-SE" sz="5600" dirty="0" smtClean="0"/>
              <a:t> </a:t>
            </a:r>
            <a:r>
              <a:rPr lang="sv-SE" sz="5600" dirty="0" err="1" smtClean="0"/>
              <a:t>care</a:t>
            </a:r>
            <a:r>
              <a:rPr lang="sv-SE" sz="5600" dirty="0" smtClean="0"/>
              <a:t> </a:t>
            </a:r>
            <a:r>
              <a:rPr lang="sv-SE" sz="5600" dirty="0" err="1" smtClean="0"/>
              <a:t>units</a:t>
            </a:r>
            <a:r>
              <a:rPr lang="sv-SE" sz="5600" dirty="0" smtClean="0"/>
              <a:t> in </a:t>
            </a:r>
            <a:r>
              <a:rPr lang="sv-SE" sz="5600" dirty="0" err="1" smtClean="0"/>
              <a:t>each</a:t>
            </a:r>
            <a:r>
              <a:rPr lang="sv-SE" sz="5600" dirty="0" smtClean="0"/>
              <a:t> region – the </a:t>
            </a:r>
            <a:r>
              <a:rPr lang="sv-SE" sz="5600" dirty="0" err="1" smtClean="0"/>
              <a:t>inspectors</a:t>
            </a:r>
            <a:r>
              <a:rPr lang="sv-SE" sz="5600" dirty="0" smtClean="0"/>
              <a:t> </a:t>
            </a:r>
            <a:r>
              <a:rPr lang="sv-SE" sz="5600" dirty="0" err="1" smtClean="0"/>
              <a:t>will</a:t>
            </a:r>
            <a:r>
              <a:rPr lang="sv-SE" sz="5600" dirty="0" smtClean="0"/>
              <a:t> </a:t>
            </a:r>
            <a:r>
              <a:rPr lang="sv-SE" sz="5600" dirty="0" err="1" smtClean="0"/>
              <a:t>now</a:t>
            </a:r>
            <a:r>
              <a:rPr lang="sv-SE" sz="5600" dirty="0" smtClean="0"/>
              <a:t> do the </a:t>
            </a:r>
            <a:r>
              <a:rPr lang="sv-SE" sz="5600" dirty="0" err="1" smtClean="0"/>
              <a:t>the</a:t>
            </a:r>
            <a:r>
              <a:rPr lang="sv-SE" sz="5600" dirty="0" smtClean="0"/>
              <a:t> final </a:t>
            </a:r>
            <a:r>
              <a:rPr lang="sv-SE" sz="5600" dirty="0" err="1" smtClean="0"/>
              <a:t>selection</a:t>
            </a:r>
            <a:r>
              <a:rPr lang="sv-SE" sz="5600" dirty="0" smtClean="0"/>
              <a:t> </a:t>
            </a:r>
            <a:r>
              <a:rPr lang="sv-SE" sz="5600" dirty="0" err="1" smtClean="0"/>
              <a:t>based</a:t>
            </a:r>
            <a:r>
              <a:rPr lang="sv-SE" sz="5600" dirty="0" smtClean="0"/>
              <a:t> on </a:t>
            </a:r>
            <a:r>
              <a:rPr lang="sv-SE" sz="5600" dirty="0" err="1" smtClean="0"/>
              <a:t>their</a:t>
            </a:r>
            <a:r>
              <a:rPr lang="sv-SE" sz="5600" dirty="0" smtClean="0"/>
              <a:t> </a:t>
            </a:r>
            <a:r>
              <a:rPr lang="sv-SE" sz="5600" dirty="0" err="1" smtClean="0"/>
              <a:t>own</a:t>
            </a:r>
            <a:r>
              <a:rPr lang="sv-SE" sz="5600" dirty="0" smtClean="0"/>
              <a:t> </a:t>
            </a:r>
            <a:r>
              <a:rPr lang="sv-SE" sz="5600" dirty="0" err="1" smtClean="0"/>
              <a:t>experience</a:t>
            </a:r>
            <a:r>
              <a:rPr lang="sv-SE" sz="5600" dirty="0" smtClean="0"/>
              <a:t> and </a:t>
            </a:r>
            <a:r>
              <a:rPr lang="sv-SE" sz="5600" dirty="0" err="1" smtClean="0"/>
              <a:t>knowledge</a:t>
            </a:r>
            <a:r>
              <a:rPr lang="sv-SE" sz="5600" dirty="0" smtClean="0"/>
              <a:t> </a:t>
            </a:r>
            <a:r>
              <a:rPr lang="sv-SE" sz="5600" dirty="0" err="1" smtClean="0"/>
              <a:t>of</a:t>
            </a:r>
            <a:r>
              <a:rPr lang="sv-SE" sz="5600" dirty="0" smtClean="0"/>
              <a:t> the </a:t>
            </a:r>
            <a:r>
              <a:rPr lang="sv-SE" sz="5600" dirty="0" err="1" smtClean="0"/>
              <a:t>quality</a:t>
            </a:r>
            <a:r>
              <a:rPr lang="sv-SE" sz="5600" dirty="0" smtClean="0"/>
              <a:t> </a:t>
            </a:r>
            <a:r>
              <a:rPr lang="sv-SE" sz="5600" dirty="0" err="1" smtClean="0"/>
              <a:t>of</a:t>
            </a:r>
            <a:r>
              <a:rPr lang="sv-SE" sz="5600" dirty="0" smtClean="0"/>
              <a:t> </a:t>
            </a:r>
            <a:r>
              <a:rPr lang="sv-SE" sz="5600" dirty="0" err="1" smtClean="0"/>
              <a:t>care</a:t>
            </a:r>
            <a:r>
              <a:rPr lang="sv-SE" sz="5600" dirty="0" smtClean="0"/>
              <a:t> at the </a:t>
            </a:r>
            <a:r>
              <a:rPr lang="sv-SE" sz="5600" dirty="0" err="1" smtClean="0"/>
              <a:t>primary</a:t>
            </a:r>
            <a:r>
              <a:rPr lang="sv-SE" sz="5600" dirty="0" smtClean="0"/>
              <a:t> </a:t>
            </a:r>
            <a:r>
              <a:rPr lang="sv-SE" sz="5600" dirty="0" err="1" smtClean="0"/>
              <a:t>care</a:t>
            </a:r>
            <a:r>
              <a:rPr lang="sv-SE" sz="5600" dirty="0" smtClean="0"/>
              <a:t> </a:t>
            </a:r>
            <a:r>
              <a:rPr lang="sv-SE" sz="5600" dirty="0" err="1" smtClean="0"/>
              <a:t>clinics</a:t>
            </a:r>
            <a:endParaRPr lang="sv-SE" sz="5600" dirty="0" smtClean="0"/>
          </a:p>
          <a:p>
            <a:endParaRPr lang="sv-SE" sz="5600" dirty="0"/>
          </a:p>
          <a:p>
            <a:r>
              <a:rPr lang="sv-SE" sz="5600" dirty="0" err="1"/>
              <a:t>Next</a:t>
            </a:r>
            <a:r>
              <a:rPr lang="sv-SE" sz="5600" dirty="0"/>
              <a:t> step </a:t>
            </a:r>
            <a:r>
              <a:rPr lang="sv-SE" sz="5600" dirty="0" err="1" smtClean="0"/>
              <a:t>develop</a:t>
            </a:r>
            <a:r>
              <a:rPr lang="sv-SE" sz="5600" dirty="0" smtClean="0"/>
              <a:t> a </a:t>
            </a:r>
            <a:r>
              <a:rPr lang="sv-SE" sz="5600" dirty="0" err="1" smtClean="0"/>
              <a:t>method</a:t>
            </a:r>
            <a:r>
              <a:rPr lang="sv-SE" sz="5600" dirty="0" smtClean="0"/>
              <a:t> </a:t>
            </a:r>
            <a:r>
              <a:rPr lang="sv-SE" sz="5600" dirty="0"/>
              <a:t>for </a:t>
            </a:r>
            <a:r>
              <a:rPr lang="sv-SE" sz="5600" dirty="0" err="1"/>
              <a:t>inspection</a:t>
            </a:r>
            <a:r>
              <a:rPr lang="sv-SE" sz="5600" dirty="0"/>
              <a:t> </a:t>
            </a:r>
            <a:r>
              <a:rPr lang="sv-SE" sz="5600" dirty="0" smtClean="0"/>
              <a:t>– national team planning </a:t>
            </a:r>
            <a:r>
              <a:rPr lang="sv-SE" sz="5600" dirty="0" err="1" smtClean="0"/>
              <a:t>how</a:t>
            </a:r>
            <a:r>
              <a:rPr lang="sv-SE" sz="5600" dirty="0" smtClean="0"/>
              <a:t> and </a:t>
            </a:r>
            <a:r>
              <a:rPr lang="sv-SE" sz="5600" dirty="0" err="1" smtClean="0"/>
              <a:t>when</a:t>
            </a:r>
            <a:r>
              <a:rPr lang="sv-SE" sz="5600" dirty="0" smtClean="0"/>
              <a:t> </a:t>
            </a:r>
            <a:r>
              <a:rPr lang="sv-SE" sz="5600" dirty="0" err="1" smtClean="0"/>
              <a:t>to</a:t>
            </a:r>
            <a:r>
              <a:rPr lang="sv-SE" sz="5600" dirty="0" smtClean="0"/>
              <a:t> do the </a:t>
            </a:r>
            <a:r>
              <a:rPr lang="sv-SE" sz="5600" dirty="0" err="1" smtClean="0"/>
              <a:t>inspection</a:t>
            </a:r>
            <a:r>
              <a:rPr lang="sv-SE" sz="5600" dirty="0" smtClean="0"/>
              <a:t>.</a:t>
            </a:r>
          </a:p>
          <a:p>
            <a:endParaRPr lang="sv-SE" sz="5600" dirty="0"/>
          </a:p>
          <a:p>
            <a:endParaRPr lang="sv-SE" sz="5600" dirty="0"/>
          </a:p>
          <a:p>
            <a:endParaRPr lang="en-US" dirty="0"/>
          </a:p>
        </p:txBody>
      </p:sp>
    </p:spTree>
    <p:extLst>
      <p:ext uri="{BB962C8B-B14F-4D97-AF65-F5344CB8AC3E}">
        <p14:creationId xmlns:p14="http://schemas.microsoft.com/office/powerpoint/2010/main" val="3188457055"/>
      </p:ext>
    </p:extLst>
  </p:cSld>
  <p:clrMapOvr>
    <a:masterClrMapping/>
  </p:clrMapOvr>
</p:sld>
</file>

<file path=ppt/theme/theme1.xml><?xml version="1.0" encoding="utf-8"?>
<a:theme xmlns:a="http://schemas.openxmlformats.org/drawingml/2006/main" name="PowerPointmall-IVO">
  <a:themeElements>
    <a:clrScheme name="IVO">
      <a:dk1>
        <a:sysClr val="windowText" lastClr="000000"/>
      </a:dk1>
      <a:lt1>
        <a:sysClr val="window" lastClr="FFFFFF"/>
      </a:lt1>
      <a:dk2>
        <a:srgbClr val="1F497D"/>
      </a:dk2>
      <a:lt2>
        <a:srgbClr val="EEECE1"/>
      </a:lt2>
      <a:accent1>
        <a:srgbClr val="E66E14"/>
      </a:accent1>
      <a:accent2>
        <a:srgbClr val="007377"/>
      </a:accent2>
      <a:accent3>
        <a:srgbClr val="B1E4E3"/>
      </a:accent3>
      <a:accent4>
        <a:srgbClr val="333F48"/>
      </a:accent4>
      <a:accent5>
        <a:srgbClr val="C7C9C7"/>
      </a:accent5>
      <a:accent6>
        <a:srgbClr val="B94700"/>
      </a:accent6>
      <a:hlink>
        <a:srgbClr val="0000FF"/>
      </a:hlink>
      <a:folHlink>
        <a:srgbClr val="800080"/>
      </a:folHlink>
    </a:clrScheme>
    <a:fontScheme name="Nordic Capit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IVO">
      <a:dk1>
        <a:sysClr val="windowText" lastClr="000000"/>
      </a:dk1>
      <a:lt1>
        <a:sysClr val="window" lastClr="FFFFFF"/>
      </a:lt1>
      <a:dk2>
        <a:srgbClr val="E66E14"/>
      </a:dk2>
      <a:lt2>
        <a:srgbClr val="007377"/>
      </a:lt2>
      <a:accent1>
        <a:srgbClr val="B1E4E3"/>
      </a:accent1>
      <a:accent2>
        <a:srgbClr val="C7C9C7"/>
      </a:accent2>
      <a:accent3>
        <a:srgbClr val="333F48"/>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PowerPointmall-IVO</Template>
  <TotalTime>687</TotalTime>
  <Words>1141</Words>
  <Application>Microsoft Office PowerPoint</Application>
  <PresentationFormat>Diavoorstelling (4:3)</PresentationFormat>
  <Paragraphs>147</Paragraphs>
  <Slides>12</Slides>
  <Notes>3</Notes>
  <HiddenSlides>0</HiddenSlides>
  <MMClips>0</MMClips>
  <ScaleCrop>false</ScaleCrop>
  <HeadingPairs>
    <vt:vector size="4" baseType="variant">
      <vt:variant>
        <vt:lpstr>Thema</vt:lpstr>
      </vt:variant>
      <vt:variant>
        <vt:i4>2</vt:i4>
      </vt:variant>
      <vt:variant>
        <vt:lpstr>Diatitels</vt:lpstr>
      </vt:variant>
      <vt:variant>
        <vt:i4>12</vt:i4>
      </vt:variant>
    </vt:vector>
  </HeadingPairs>
  <TitlesOfParts>
    <vt:vector size="14" baseType="lpstr">
      <vt:lpstr>PowerPointmall-IVO</vt:lpstr>
      <vt:lpstr>Anpassad formgivning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Tack!  Lena Weilandt lena.weilandt@ivo.se</vt:lpstr>
    </vt:vector>
  </TitlesOfParts>
  <Company>IVO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Fagerlind, Ann</dc:creator>
  <cp:lastModifiedBy>Mari Murel</cp:lastModifiedBy>
  <cp:revision>76</cp:revision>
  <dcterms:created xsi:type="dcterms:W3CDTF">2015-09-08T10:56:01Z</dcterms:created>
  <dcterms:modified xsi:type="dcterms:W3CDTF">2016-05-25T08:26:44Z</dcterms:modified>
</cp:coreProperties>
</file>