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9" r:id="rId3"/>
    <p:sldId id="268" r:id="rId4"/>
    <p:sldId id="257" r:id="rId5"/>
    <p:sldId id="258" r:id="rId6"/>
    <p:sldId id="269" r:id="rId7"/>
    <p:sldId id="270" r:id="rId8"/>
    <p:sldId id="273" r:id="rId9"/>
    <p:sldId id="275" r:id="rId10"/>
    <p:sldId id="281" r:id="rId11"/>
    <p:sldId id="274" r:id="rId12"/>
    <p:sldId id="277" r:id="rId13"/>
    <p:sldId id="279" r:id="rId14"/>
    <p:sldId id="276" r:id="rId15"/>
    <p:sldId id="282" r:id="rId16"/>
    <p:sldId id="286" r:id="rId17"/>
    <p:sldId id="288" r:id="rId18"/>
    <p:sldId id="266" r:id="rId19"/>
    <p:sldId id="267" r:id="rId20"/>
    <p:sldId id="265" r:id="rId21"/>
    <p:sldId id="284" r:id="rId22"/>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43" autoAdjust="0"/>
  </p:normalViewPr>
  <p:slideViewPr>
    <p:cSldViewPr>
      <p:cViewPr>
        <p:scale>
          <a:sx n="74" d="100"/>
          <a:sy n="74" d="100"/>
        </p:scale>
        <p:origin x="-117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F37F7B6-187E-4C5F-B10A-E9DB9A13EB1F}" type="datetimeFigureOut">
              <a:rPr lang="en-US" smtClean="0"/>
              <a:pPr/>
              <a:t>10/4/2016</a:t>
            </a:fld>
            <a:endParaRPr lang="en-US"/>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064F9314-B1E7-42FF-8A6E-F582C0F4B1DB}" type="slidenum">
              <a:rPr lang="en-US" smtClean="0"/>
              <a:pPr/>
              <a:t>‹nr.›</a:t>
            </a:fld>
            <a:endParaRPr lang="en-US"/>
          </a:p>
        </p:txBody>
      </p:sp>
    </p:spTree>
    <p:extLst>
      <p:ext uri="{BB962C8B-B14F-4D97-AF65-F5344CB8AC3E}">
        <p14:creationId xmlns:p14="http://schemas.microsoft.com/office/powerpoint/2010/main" val="275485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nb-NO" sz="1200" kern="1200" dirty="0" smtClean="0">
                <a:solidFill>
                  <a:schemeClr val="tx1"/>
                </a:solidFill>
                <a:effectLst/>
                <a:latin typeface="+mn-lt"/>
                <a:ea typeface="+mn-ea"/>
                <a:cs typeface="+mn-cs"/>
              </a:rPr>
              <a:t>Tove Gemzell (chair), Sipko Mülder (IGZ, The Netherlands), Eve Pilt and Mihhail Muzõtsin (Terviseamet, Estonia), Heikki Matlar (Valvira, Finland), Dimitar Georgiev (EAMA, Bulgaria),Sigríður Haraldsdóttir (landlaeknir, Iceland), Charles Rendell and Nicola Stewart (CQC, England), Adrian Paravani, Eltar Deda (Nat Health Inspectorate of Albania) supported by Jooske Vos and Mari Murel (EPSO) </a:t>
            </a:r>
            <a:endParaRPr lang="en-US" sz="1200"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cc: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Wouter</a:t>
            </a:r>
            <a:r>
              <a:rPr lang="en-GB" sz="1200" kern="1200" dirty="0" smtClean="0">
                <a:solidFill>
                  <a:schemeClr val="tx1"/>
                </a:solidFill>
                <a:effectLst/>
                <a:latin typeface="+mn-lt"/>
                <a:ea typeface="+mn-ea"/>
                <a:cs typeface="+mn-cs"/>
              </a:rPr>
              <a:t> Meijer, QAEF, Leonard </a:t>
            </a:r>
            <a:r>
              <a:rPr lang="en-GB" sz="1200" kern="1200" dirty="0" err="1" smtClean="0">
                <a:solidFill>
                  <a:schemeClr val="tx1"/>
                </a:solidFill>
                <a:effectLst/>
                <a:latin typeface="+mn-lt"/>
                <a:ea typeface="+mn-ea"/>
                <a:cs typeface="+mn-cs"/>
              </a:rPr>
              <a:t>Witkamp</a:t>
            </a:r>
            <a:r>
              <a:rPr lang="en-GB" sz="1200" kern="1200" dirty="0" smtClean="0">
                <a:solidFill>
                  <a:schemeClr val="tx1"/>
                </a:solidFill>
                <a:effectLst/>
                <a:latin typeface="+mn-lt"/>
                <a:ea typeface="+mn-ea"/>
                <a:cs typeface="+mn-cs"/>
              </a:rPr>
              <a:t> and Job van der </a:t>
            </a:r>
            <a:r>
              <a:rPr lang="en-GB" sz="1200" kern="1200" dirty="0" err="1" smtClean="0">
                <a:solidFill>
                  <a:schemeClr val="tx1"/>
                </a:solidFill>
                <a:effectLst/>
                <a:latin typeface="+mn-lt"/>
                <a:ea typeface="+mn-ea"/>
                <a:cs typeface="+mn-cs"/>
              </a:rPr>
              <a:t>Heijden</a:t>
            </a:r>
            <a:r>
              <a:rPr lang="en-GB" sz="1200" kern="1200" dirty="0" smtClean="0">
                <a:solidFill>
                  <a:schemeClr val="tx1"/>
                </a:solidFill>
                <a:effectLst/>
                <a:latin typeface="+mn-lt"/>
                <a:ea typeface="+mn-ea"/>
                <a:cs typeface="+mn-cs"/>
              </a:rPr>
              <a:t> KSYOS, NL, </a:t>
            </a:r>
            <a:r>
              <a:rPr lang="en-GB" sz="1200" kern="1200" dirty="0" err="1" smtClean="0">
                <a:solidFill>
                  <a:schemeClr val="tx1"/>
                </a:solidFill>
                <a:effectLst/>
                <a:latin typeface="+mn-lt"/>
                <a:ea typeface="+mn-ea"/>
                <a:cs typeface="+mn-cs"/>
              </a:rPr>
              <a:t>Laine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Mokrik</a:t>
            </a:r>
            <a:r>
              <a:rPr lang="en-GB" sz="1200" kern="1200" dirty="0" smtClean="0">
                <a:solidFill>
                  <a:schemeClr val="tx1"/>
                </a:solidFill>
                <a:effectLst/>
                <a:latin typeface="+mn-lt"/>
                <a:ea typeface="+mn-ea"/>
                <a:cs typeface="+mn-cs"/>
              </a:rPr>
              <a:t> Estonian e-Health Foundation, Michael </a:t>
            </a:r>
            <a:r>
              <a:rPr lang="en-GB" sz="1200" kern="1200" dirty="0" err="1" smtClean="0">
                <a:solidFill>
                  <a:schemeClr val="tx1"/>
                </a:solidFill>
                <a:effectLst/>
                <a:latin typeface="+mn-lt"/>
                <a:ea typeface="+mn-ea"/>
                <a:cs typeface="+mn-cs"/>
              </a:rPr>
              <a:t>Strübin</a:t>
            </a:r>
            <a:r>
              <a:rPr lang="en-GB" sz="1200" kern="1200" dirty="0" smtClean="0">
                <a:solidFill>
                  <a:schemeClr val="tx1"/>
                </a:solidFill>
                <a:effectLst/>
                <a:latin typeface="+mn-lt"/>
                <a:ea typeface="+mn-ea"/>
                <a:cs typeface="+mn-cs"/>
              </a:rPr>
              <a:t> Personal Connected Health Alliance/Continua</a:t>
            </a:r>
            <a:endParaRPr lang="en-US" sz="1200" kern="1200" dirty="0" smtClean="0">
              <a:solidFill>
                <a:schemeClr val="tx1"/>
              </a:solidFill>
              <a:effectLst/>
              <a:latin typeface="+mn-lt"/>
              <a:ea typeface="+mn-ea"/>
              <a:cs typeface="+mn-cs"/>
            </a:endParaRPr>
          </a:p>
          <a:p>
            <a:endParaRPr lang="en-US" dirty="0"/>
          </a:p>
        </p:txBody>
      </p:sp>
      <p:sp>
        <p:nvSpPr>
          <p:cNvPr id="4" name="Platshållare för bildnummer 3"/>
          <p:cNvSpPr>
            <a:spLocks noGrp="1"/>
          </p:cNvSpPr>
          <p:nvPr>
            <p:ph type="sldNum" sz="quarter" idx="10"/>
          </p:nvPr>
        </p:nvSpPr>
        <p:spPr/>
        <p:txBody>
          <a:bodyPr/>
          <a:lstStyle/>
          <a:p>
            <a:fld id="{064F9314-B1E7-42FF-8A6E-F582C0F4B1DB}" type="slidenum">
              <a:rPr lang="en-US" smtClean="0"/>
              <a:pPr/>
              <a:t>4</a:t>
            </a:fld>
            <a:endParaRPr lang="en-US"/>
          </a:p>
        </p:txBody>
      </p:sp>
    </p:spTree>
    <p:extLst>
      <p:ext uri="{BB962C8B-B14F-4D97-AF65-F5344CB8AC3E}">
        <p14:creationId xmlns:p14="http://schemas.microsoft.com/office/powerpoint/2010/main" val="903882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NL" smtClean="0"/>
          </a:p>
        </p:txBody>
      </p:sp>
      <p:sp>
        <p:nvSpPr>
          <p:cNvPr id="20484" name="Tijdelijke aanduiding voor dianumm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46" indent="-285748">
              <a:defRPr>
                <a:solidFill>
                  <a:schemeClr val="tx1"/>
                </a:solidFill>
                <a:latin typeface="Calibri" pitchFamily="34" charset="0"/>
              </a:defRPr>
            </a:lvl2pPr>
            <a:lvl3pPr marL="1142994" indent="-228599">
              <a:defRPr>
                <a:solidFill>
                  <a:schemeClr val="tx1"/>
                </a:solidFill>
                <a:latin typeface="Calibri" pitchFamily="34" charset="0"/>
              </a:defRPr>
            </a:lvl3pPr>
            <a:lvl4pPr marL="1600192" indent="-228599">
              <a:defRPr>
                <a:solidFill>
                  <a:schemeClr val="tx1"/>
                </a:solidFill>
                <a:latin typeface="Calibri" pitchFamily="34" charset="0"/>
              </a:defRPr>
            </a:lvl4pPr>
            <a:lvl5pPr marL="2057389" indent="-228599">
              <a:defRPr>
                <a:solidFill>
                  <a:schemeClr val="tx1"/>
                </a:solidFill>
                <a:latin typeface="Calibri" pitchFamily="34" charset="0"/>
              </a:defRPr>
            </a:lvl5pPr>
            <a:lvl6pPr marL="2514587" indent="-228599" defTabSz="457198" fontAlgn="base">
              <a:spcBef>
                <a:spcPct val="0"/>
              </a:spcBef>
              <a:spcAft>
                <a:spcPct val="0"/>
              </a:spcAft>
              <a:defRPr>
                <a:solidFill>
                  <a:schemeClr val="tx1"/>
                </a:solidFill>
                <a:latin typeface="Calibri" pitchFamily="34" charset="0"/>
              </a:defRPr>
            </a:lvl6pPr>
            <a:lvl7pPr marL="2971785" indent="-228599" defTabSz="457198" fontAlgn="base">
              <a:spcBef>
                <a:spcPct val="0"/>
              </a:spcBef>
              <a:spcAft>
                <a:spcPct val="0"/>
              </a:spcAft>
              <a:defRPr>
                <a:solidFill>
                  <a:schemeClr val="tx1"/>
                </a:solidFill>
                <a:latin typeface="Calibri" pitchFamily="34" charset="0"/>
              </a:defRPr>
            </a:lvl7pPr>
            <a:lvl8pPr marL="3428983" indent="-228599" defTabSz="457198" fontAlgn="base">
              <a:spcBef>
                <a:spcPct val="0"/>
              </a:spcBef>
              <a:spcAft>
                <a:spcPct val="0"/>
              </a:spcAft>
              <a:defRPr>
                <a:solidFill>
                  <a:schemeClr val="tx1"/>
                </a:solidFill>
                <a:latin typeface="Calibri" pitchFamily="34" charset="0"/>
              </a:defRPr>
            </a:lvl8pPr>
            <a:lvl9pPr marL="3886180" indent="-228599" defTabSz="45719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F50B82C-3434-44BF-AE8C-F7655F9D2FA4}" type="slidenum">
              <a:rPr lang="en-GB" smtClean="0"/>
              <a:pPr fontAlgn="base">
                <a:spcBef>
                  <a:spcPct val="0"/>
                </a:spcBef>
                <a:spcAft>
                  <a:spcPct val="0"/>
                </a:spcAft>
                <a:defRPr/>
              </a:pPr>
              <a:t>18</a:t>
            </a:fld>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NL" smtClean="0"/>
          </a:p>
        </p:txBody>
      </p:sp>
      <p:sp>
        <p:nvSpPr>
          <p:cNvPr id="20484" name="Tijdelijke aanduiding voor dianumm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46" indent="-285748">
              <a:defRPr>
                <a:solidFill>
                  <a:schemeClr val="tx1"/>
                </a:solidFill>
                <a:latin typeface="Calibri" pitchFamily="34" charset="0"/>
              </a:defRPr>
            </a:lvl2pPr>
            <a:lvl3pPr marL="1142994" indent="-228599">
              <a:defRPr>
                <a:solidFill>
                  <a:schemeClr val="tx1"/>
                </a:solidFill>
                <a:latin typeface="Calibri" pitchFamily="34" charset="0"/>
              </a:defRPr>
            </a:lvl3pPr>
            <a:lvl4pPr marL="1600192" indent="-228599">
              <a:defRPr>
                <a:solidFill>
                  <a:schemeClr val="tx1"/>
                </a:solidFill>
                <a:latin typeface="Calibri" pitchFamily="34" charset="0"/>
              </a:defRPr>
            </a:lvl4pPr>
            <a:lvl5pPr marL="2057389" indent="-228599">
              <a:defRPr>
                <a:solidFill>
                  <a:schemeClr val="tx1"/>
                </a:solidFill>
                <a:latin typeface="Calibri" pitchFamily="34" charset="0"/>
              </a:defRPr>
            </a:lvl5pPr>
            <a:lvl6pPr marL="2514587" indent="-228599" defTabSz="457198" fontAlgn="base">
              <a:spcBef>
                <a:spcPct val="0"/>
              </a:spcBef>
              <a:spcAft>
                <a:spcPct val="0"/>
              </a:spcAft>
              <a:defRPr>
                <a:solidFill>
                  <a:schemeClr val="tx1"/>
                </a:solidFill>
                <a:latin typeface="Calibri" pitchFamily="34" charset="0"/>
              </a:defRPr>
            </a:lvl6pPr>
            <a:lvl7pPr marL="2971785" indent="-228599" defTabSz="457198" fontAlgn="base">
              <a:spcBef>
                <a:spcPct val="0"/>
              </a:spcBef>
              <a:spcAft>
                <a:spcPct val="0"/>
              </a:spcAft>
              <a:defRPr>
                <a:solidFill>
                  <a:schemeClr val="tx1"/>
                </a:solidFill>
                <a:latin typeface="Calibri" pitchFamily="34" charset="0"/>
              </a:defRPr>
            </a:lvl7pPr>
            <a:lvl8pPr marL="3428983" indent="-228599" defTabSz="457198" fontAlgn="base">
              <a:spcBef>
                <a:spcPct val="0"/>
              </a:spcBef>
              <a:spcAft>
                <a:spcPct val="0"/>
              </a:spcAft>
              <a:defRPr>
                <a:solidFill>
                  <a:schemeClr val="tx1"/>
                </a:solidFill>
                <a:latin typeface="Calibri" pitchFamily="34" charset="0"/>
              </a:defRPr>
            </a:lvl8pPr>
            <a:lvl9pPr marL="3886180" indent="-228599" defTabSz="45719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3D98DAB-7C58-41DD-B776-EE0294E2D5D7}" type="slidenum">
              <a:rPr lang="en-GB" smtClean="0"/>
              <a:pPr fontAlgn="base">
                <a:spcBef>
                  <a:spcPct val="0"/>
                </a:spcBef>
                <a:spcAft>
                  <a:spcPct val="0"/>
                </a:spcAft>
                <a:defRPr/>
              </a:pPr>
              <a:t>19</a:t>
            </a:fld>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en-US"/>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a:p>
        </p:txBody>
      </p:sp>
      <p:sp>
        <p:nvSpPr>
          <p:cNvPr id="4" name="Platshållare för datum 3"/>
          <p:cNvSpPr>
            <a:spLocks noGrp="1"/>
          </p:cNvSpPr>
          <p:nvPr>
            <p:ph type="dt" sz="half" idx="10"/>
          </p:nvPr>
        </p:nvSpPr>
        <p:spPr/>
        <p:txBody>
          <a:bodyPr/>
          <a:lstStyle/>
          <a:p>
            <a:fld id="{A8386659-247B-4B5E-ADCE-3C1B630834D0}" type="datetimeFigureOut">
              <a:rPr lang="en-US" smtClean="0"/>
              <a:pPr/>
              <a:t>10/4/2016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368635BA-FCF5-4A0E-8FFF-157526493AFA}" type="slidenum">
              <a:rPr lang="en-US" smtClean="0"/>
              <a:pPr/>
              <a:t>‹nr.›</a:t>
            </a:fld>
            <a:endParaRPr lang="en-US"/>
          </a:p>
        </p:txBody>
      </p:sp>
    </p:spTree>
    <p:extLst>
      <p:ext uri="{BB962C8B-B14F-4D97-AF65-F5344CB8AC3E}">
        <p14:creationId xmlns:p14="http://schemas.microsoft.com/office/powerpoint/2010/main" val="2748201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p>
            <a:fld id="{A8386659-247B-4B5E-ADCE-3C1B630834D0}" type="datetimeFigureOut">
              <a:rPr lang="en-US" smtClean="0"/>
              <a:pPr/>
              <a:t>10/4/2016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368635BA-FCF5-4A0E-8FFF-157526493AFA}" type="slidenum">
              <a:rPr lang="en-US" smtClean="0"/>
              <a:pPr/>
              <a:t>‹nr.›</a:t>
            </a:fld>
            <a:endParaRPr lang="en-US"/>
          </a:p>
        </p:txBody>
      </p:sp>
    </p:spTree>
    <p:extLst>
      <p:ext uri="{BB962C8B-B14F-4D97-AF65-F5344CB8AC3E}">
        <p14:creationId xmlns:p14="http://schemas.microsoft.com/office/powerpoint/2010/main" val="147397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p>
            <a:fld id="{A8386659-247B-4B5E-ADCE-3C1B630834D0}" type="datetimeFigureOut">
              <a:rPr lang="en-US" smtClean="0"/>
              <a:pPr/>
              <a:t>10/4/2016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368635BA-FCF5-4A0E-8FFF-157526493AFA}" type="slidenum">
              <a:rPr lang="en-US" smtClean="0"/>
              <a:pPr/>
              <a:t>‹nr.›</a:t>
            </a:fld>
            <a:endParaRPr lang="en-US"/>
          </a:p>
        </p:txBody>
      </p:sp>
    </p:spTree>
    <p:extLst>
      <p:ext uri="{BB962C8B-B14F-4D97-AF65-F5344CB8AC3E}">
        <p14:creationId xmlns:p14="http://schemas.microsoft.com/office/powerpoint/2010/main" val="2815044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p>
            <a:fld id="{A8386659-247B-4B5E-ADCE-3C1B630834D0}" type="datetimeFigureOut">
              <a:rPr lang="en-US" smtClean="0"/>
              <a:pPr/>
              <a:t>10/4/2016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368635BA-FCF5-4A0E-8FFF-157526493AFA}" type="slidenum">
              <a:rPr lang="en-US" smtClean="0"/>
              <a:pPr/>
              <a:t>‹nr.›</a:t>
            </a:fld>
            <a:endParaRPr lang="en-US"/>
          </a:p>
        </p:txBody>
      </p:sp>
    </p:spTree>
    <p:extLst>
      <p:ext uri="{BB962C8B-B14F-4D97-AF65-F5344CB8AC3E}">
        <p14:creationId xmlns:p14="http://schemas.microsoft.com/office/powerpoint/2010/main" val="368738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en-US"/>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A8386659-247B-4B5E-ADCE-3C1B630834D0}" type="datetimeFigureOut">
              <a:rPr lang="en-US" smtClean="0"/>
              <a:pPr/>
              <a:t>10/4/2016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368635BA-FCF5-4A0E-8FFF-157526493AFA}" type="slidenum">
              <a:rPr lang="en-US" smtClean="0"/>
              <a:pPr/>
              <a:t>‹nr.›</a:t>
            </a:fld>
            <a:endParaRPr lang="en-US"/>
          </a:p>
        </p:txBody>
      </p:sp>
    </p:spTree>
    <p:extLst>
      <p:ext uri="{BB962C8B-B14F-4D97-AF65-F5344CB8AC3E}">
        <p14:creationId xmlns:p14="http://schemas.microsoft.com/office/powerpoint/2010/main" val="121429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4"/>
          <p:cNvSpPr>
            <a:spLocks noGrp="1"/>
          </p:cNvSpPr>
          <p:nvPr>
            <p:ph type="dt" sz="half" idx="10"/>
          </p:nvPr>
        </p:nvSpPr>
        <p:spPr/>
        <p:txBody>
          <a:bodyPr/>
          <a:lstStyle/>
          <a:p>
            <a:fld id="{A8386659-247B-4B5E-ADCE-3C1B630834D0}" type="datetimeFigureOut">
              <a:rPr lang="en-US" smtClean="0"/>
              <a:pPr/>
              <a:t>10/4/2016</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368635BA-FCF5-4A0E-8FFF-157526493AFA}" type="slidenum">
              <a:rPr lang="en-US" smtClean="0"/>
              <a:pPr/>
              <a:t>‹nr.›</a:t>
            </a:fld>
            <a:endParaRPr lang="en-US"/>
          </a:p>
        </p:txBody>
      </p:sp>
    </p:spTree>
    <p:extLst>
      <p:ext uri="{BB962C8B-B14F-4D97-AF65-F5344CB8AC3E}">
        <p14:creationId xmlns:p14="http://schemas.microsoft.com/office/powerpoint/2010/main" val="36695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en-US"/>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datum 6"/>
          <p:cNvSpPr>
            <a:spLocks noGrp="1"/>
          </p:cNvSpPr>
          <p:nvPr>
            <p:ph type="dt" sz="half" idx="10"/>
          </p:nvPr>
        </p:nvSpPr>
        <p:spPr/>
        <p:txBody>
          <a:bodyPr/>
          <a:lstStyle/>
          <a:p>
            <a:fld id="{A8386659-247B-4B5E-ADCE-3C1B630834D0}" type="datetimeFigureOut">
              <a:rPr lang="en-US" smtClean="0"/>
              <a:pPr/>
              <a:t>10/4/2016</a:t>
            </a:fld>
            <a:endParaRPr lang="en-US"/>
          </a:p>
        </p:txBody>
      </p:sp>
      <p:sp>
        <p:nvSpPr>
          <p:cNvPr id="8" name="Platshållare för sidfot 7"/>
          <p:cNvSpPr>
            <a:spLocks noGrp="1"/>
          </p:cNvSpPr>
          <p:nvPr>
            <p:ph type="ftr" sz="quarter" idx="11"/>
          </p:nvPr>
        </p:nvSpPr>
        <p:spPr/>
        <p:txBody>
          <a:bodyPr/>
          <a:lstStyle/>
          <a:p>
            <a:endParaRPr lang="en-US"/>
          </a:p>
        </p:txBody>
      </p:sp>
      <p:sp>
        <p:nvSpPr>
          <p:cNvPr id="9" name="Platshållare för bildnummer 8"/>
          <p:cNvSpPr>
            <a:spLocks noGrp="1"/>
          </p:cNvSpPr>
          <p:nvPr>
            <p:ph type="sldNum" sz="quarter" idx="12"/>
          </p:nvPr>
        </p:nvSpPr>
        <p:spPr/>
        <p:txBody>
          <a:bodyPr/>
          <a:lstStyle/>
          <a:p>
            <a:fld id="{368635BA-FCF5-4A0E-8FFF-157526493AFA}" type="slidenum">
              <a:rPr lang="en-US" smtClean="0"/>
              <a:pPr/>
              <a:t>‹nr.›</a:t>
            </a:fld>
            <a:endParaRPr lang="en-US"/>
          </a:p>
        </p:txBody>
      </p:sp>
    </p:spTree>
    <p:extLst>
      <p:ext uri="{BB962C8B-B14F-4D97-AF65-F5344CB8AC3E}">
        <p14:creationId xmlns:p14="http://schemas.microsoft.com/office/powerpoint/2010/main" val="402782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datum 2"/>
          <p:cNvSpPr>
            <a:spLocks noGrp="1"/>
          </p:cNvSpPr>
          <p:nvPr>
            <p:ph type="dt" sz="half" idx="10"/>
          </p:nvPr>
        </p:nvSpPr>
        <p:spPr/>
        <p:txBody>
          <a:bodyPr/>
          <a:lstStyle/>
          <a:p>
            <a:fld id="{A8386659-247B-4B5E-ADCE-3C1B630834D0}" type="datetimeFigureOut">
              <a:rPr lang="en-US" smtClean="0"/>
              <a:pPr/>
              <a:t>10/4/2016</a:t>
            </a:fld>
            <a:endParaRPr lang="en-US"/>
          </a:p>
        </p:txBody>
      </p:sp>
      <p:sp>
        <p:nvSpPr>
          <p:cNvPr id="4" name="Platshållare för sidfot 3"/>
          <p:cNvSpPr>
            <a:spLocks noGrp="1"/>
          </p:cNvSpPr>
          <p:nvPr>
            <p:ph type="ftr" sz="quarter" idx="11"/>
          </p:nvPr>
        </p:nvSpPr>
        <p:spPr/>
        <p:txBody>
          <a:bodyPr/>
          <a:lstStyle/>
          <a:p>
            <a:endParaRPr lang="en-US"/>
          </a:p>
        </p:txBody>
      </p:sp>
      <p:sp>
        <p:nvSpPr>
          <p:cNvPr id="5" name="Platshållare för bildnummer 4"/>
          <p:cNvSpPr>
            <a:spLocks noGrp="1"/>
          </p:cNvSpPr>
          <p:nvPr>
            <p:ph type="sldNum" sz="quarter" idx="12"/>
          </p:nvPr>
        </p:nvSpPr>
        <p:spPr/>
        <p:txBody>
          <a:bodyPr/>
          <a:lstStyle/>
          <a:p>
            <a:fld id="{368635BA-FCF5-4A0E-8FFF-157526493AFA}" type="slidenum">
              <a:rPr lang="en-US" smtClean="0"/>
              <a:pPr/>
              <a:t>‹nr.›</a:t>
            </a:fld>
            <a:endParaRPr lang="en-US"/>
          </a:p>
        </p:txBody>
      </p:sp>
    </p:spTree>
    <p:extLst>
      <p:ext uri="{BB962C8B-B14F-4D97-AF65-F5344CB8AC3E}">
        <p14:creationId xmlns:p14="http://schemas.microsoft.com/office/powerpoint/2010/main" val="296911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8386659-247B-4B5E-ADCE-3C1B630834D0}" type="datetimeFigureOut">
              <a:rPr lang="en-US" smtClean="0"/>
              <a:pPr/>
              <a:t>10/4/2016</a:t>
            </a:fld>
            <a:endParaRPr lang="en-US"/>
          </a:p>
        </p:txBody>
      </p:sp>
      <p:sp>
        <p:nvSpPr>
          <p:cNvPr id="3" name="Platshållare för sidfot 2"/>
          <p:cNvSpPr>
            <a:spLocks noGrp="1"/>
          </p:cNvSpPr>
          <p:nvPr>
            <p:ph type="ftr" sz="quarter" idx="11"/>
          </p:nvPr>
        </p:nvSpPr>
        <p:spPr/>
        <p:txBody>
          <a:bodyPr/>
          <a:lstStyle/>
          <a:p>
            <a:endParaRPr lang="en-US"/>
          </a:p>
        </p:txBody>
      </p:sp>
      <p:sp>
        <p:nvSpPr>
          <p:cNvPr id="4" name="Platshållare för bildnummer 3"/>
          <p:cNvSpPr>
            <a:spLocks noGrp="1"/>
          </p:cNvSpPr>
          <p:nvPr>
            <p:ph type="sldNum" sz="quarter" idx="12"/>
          </p:nvPr>
        </p:nvSpPr>
        <p:spPr/>
        <p:txBody>
          <a:bodyPr/>
          <a:lstStyle/>
          <a:p>
            <a:fld id="{368635BA-FCF5-4A0E-8FFF-157526493AFA}" type="slidenum">
              <a:rPr lang="en-US" smtClean="0"/>
              <a:pPr/>
              <a:t>‹nr.›</a:t>
            </a:fld>
            <a:endParaRPr lang="en-US"/>
          </a:p>
        </p:txBody>
      </p:sp>
    </p:spTree>
    <p:extLst>
      <p:ext uri="{BB962C8B-B14F-4D97-AF65-F5344CB8AC3E}">
        <p14:creationId xmlns:p14="http://schemas.microsoft.com/office/powerpoint/2010/main" val="199836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en-US"/>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8386659-247B-4B5E-ADCE-3C1B630834D0}" type="datetimeFigureOut">
              <a:rPr lang="en-US" smtClean="0"/>
              <a:pPr/>
              <a:t>10/4/2016</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368635BA-FCF5-4A0E-8FFF-157526493AFA}" type="slidenum">
              <a:rPr lang="en-US" smtClean="0"/>
              <a:pPr/>
              <a:t>‹nr.›</a:t>
            </a:fld>
            <a:endParaRPr lang="en-US"/>
          </a:p>
        </p:txBody>
      </p:sp>
    </p:spTree>
    <p:extLst>
      <p:ext uri="{BB962C8B-B14F-4D97-AF65-F5344CB8AC3E}">
        <p14:creationId xmlns:p14="http://schemas.microsoft.com/office/powerpoint/2010/main" val="370706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en-US"/>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8386659-247B-4B5E-ADCE-3C1B630834D0}" type="datetimeFigureOut">
              <a:rPr lang="en-US" smtClean="0"/>
              <a:pPr/>
              <a:t>10/4/2016</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368635BA-FCF5-4A0E-8FFF-157526493AFA}" type="slidenum">
              <a:rPr lang="en-US" smtClean="0"/>
              <a:pPr/>
              <a:t>‹nr.›</a:t>
            </a:fld>
            <a:endParaRPr lang="en-US"/>
          </a:p>
        </p:txBody>
      </p:sp>
    </p:spTree>
    <p:extLst>
      <p:ext uri="{BB962C8B-B14F-4D97-AF65-F5344CB8AC3E}">
        <p14:creationId xmlns:p14="http://schemas.microsoft.com/office/powerpoint/2010/main" val="220956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en-US"/>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86659-247B-4B5E-ADCE-3C1B630834D0}" type="datetimeFigureOut">
              <a:rPr lang="en-US" smtClean="0"/>
              <a:pPr/>
              <a:t>10/4/2016</a:t>
            </a:fld>
            <a:endParaRPr lang="en-US"/>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635BA-FCF5-4A0E-8FFF-157526493AFA}" type="slidenum">
              <a:rPr lang="en-US" smtClean="0"/>
              <a:pPr/>
              <a:t>‹nr.›</a:t>
            </a:fld>
            <a:endParaRPr lang="en-US"/>
          </a:p>
        </p:txBody>
      </p:sp>
    </p:spTree>
    <p:extLst>
      <p:ext uri="{BB962C8B-B14F-4D97-AF65-F5344CB8AC3E}">
        <p14:creationId xmlns:p14="http://schemas.microsoft.com/office/powerpoint/2010/main" val="1294596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en-US" b="1" dirty="0" smtClean="0"/>
              <a:t>EPSO e-Health working group</a:t>
            </a:r>
            <a:r>
              <a:rPr lang="en-US" sz="4000" dirty="0" smtClean="0"/>
              <a:t/>
            </a:r>
            <a:br>
              <a:rPr lang="en-US" sz="4000" dirty="0" smtClean="0"/>
            </a:br>
            <a:endParaRPr lang="en-US" dirty="0"/>
          </a:p>
        </p:txBody>
      </p:sp>
      <p:sp>
        <p:nvSpPr>
          <p:cNvPr id="3" name="Underrubrik 2"/>
          <p:cNvSpPr>
            <a:spLocks noGrp="1"/>
          </p:cNvSpPr>
          <p:nvPr>
            <p:ph type="subTitle" idx="1"/>
          </p:nvPr>
        </p:nvSpPr>
        <p:spPr/>
        <p:txBody>
          <a:bodyPr>
            <a:normAutofit fontScale="92500" lnSpcReduction="10000"/>
          </a:bodyPr>
          <a:lstStyle/>
          <a:p>
            <a:r>
              <a:rPr lang="sv-SE" dirty="0" smtClean="0"/>
              <a:t>Meeting at the </a:t>
            </a:r>
          </a:p>
          <a:p>
            <a:r>
              <a:rPr lang="en-US" b="1" dirty="0" smtClean="0"/>
              <a:t>22th </a:t>
            </a:r>
            <a:r>
              <a:rPr lang="en-US" b="1" dirty="0"/>
              <a:t>EPSO conference, </a:t>
            </a:r>
            <a:r>
              <a:rPr lang="en-US" b="1" dirty="0" smtClean="0"/>
              <a:t>Stockholm </a:t>
            </a:r>
            <a:r>
              <a:rPr lang="en-US" b="1" dirty="0"/>
              <a:t>, </a:t>
            </a:r>
            <a:r>
              <a:rPr lang="en-US" b="1" dirty="0" smtClean="0"/>
              <a:t>Sweden </a:t>
            </a:r>
            <a:r>
              <a:rPr lang="en-US" sz="1900" b="1" dirty="0"/>
              <a:t>S</a:t>
            </a:r>
            <a:r>
              <a:rPr lang="en-US" sz="1900" b="1" dirty="0" smtClean="0"/>
              <a:t>ep 28th 2016</a:t>
            </a:r>
          </a:p>
          <a:p>
            <a:r>
              <a:rPr lang="sv-SE" sz="2200" dirty="0" err="1" smtClean="0"/>
              <a:t>Chaired</a:t>
            </a:r>
            <a:r>
              <a:rPr lang="sv-SE" sz="2200" dirty="0" smtClean="0"/>
              <a:t> by Tove </a:t>
            </a:r>
            <a:r>
              <a:rPr lang="sv-SE" sz="2200" dirty="0"/>
              <a:t>Gemzell (IVO, Sweden)</a:t>
            </a:r>
            <a:endParaRPr lang="en-US" sz="2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38576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60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8012" y="-60344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54" y="1248230"/>
            <a:ext cx="1795882" cy="18333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egl01.IVO\AppData\Local\Microsoft\Windows\Temporary Internet Files\Content.IE5\EYDOFPRR\walk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096854"/>
            <a:ext cx="1494036" cy="20394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egl01.IVO\AppData\Local\Microsoft\Windows\Temporary Internet Files\Content.IE5\WENPT0B5\spruta(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1106208"/>
            <a:ext cx="1890665" cy="189066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Rak pil 3"/>
          <p:cNvCxnSpPr/>
          <p:nvPr/>
        </p:nvCxnSpPr>
        <p:spPr>
          <a:xfrm flipH="1">
            <a:off x="2627784" y="4293096"/>
            <a:ext cx="5688632"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ruta 4"/>
          <p:cNvSpPr txBox="1"/>
          <p:nvPr/>
        </p:nvSpPr>
        <p:spPr>
          <a:xfrm>
            <a:off x="4237324" y="3733332"/>
            <a:ext cx="2664296" cy="369332"/>
          </a:xfrm>
          <a:prstGeom prst="rect">
            <a:avLst/>
          </a:prstGeom>
          <a:solidFill>
            <a:srgbClr val="FF0000"/>
          </a:solidFill>
          <a:ln>
            <a:noFill/>
          </a:ln>
        </p:spPr>
        <p:txBody>
          <a:bodyPr wrap="square" rtlCol="0">
            <a:spAutoFit/>
          </a:bodyPr>
          <a:lstStyle/>
          <a:p>
            <a:r>
              <a:rPr lang="sv-SE" dirty="0" err="1" smtClean="0">
                <a:solidFill>
                  <a:schemeClr val="bg1"/>
                </a:solidFill>
              </a:rPr>
              <a:t>Results</a:t>
            </a:r>
            <a:r>
              <a:rPr lang="sv-SE" dirty="0" smtClean="0">
                <a:solidFill>
                  <a:schemeClr val="bg1"/>
                </a:solidFill>
              </a:rPr>
              <a:t> back </a:t>
            </a:r>
            <a:r>
              <a:rPr lang="sv-SE" dirty="0" err="1" smtClean="0">
                <a:solidFill>
                  <a:schemeClr val="bg1"/>
                </a:solidFill>
              </a:rPr>
              <a:t>to</a:t>
            </a:r>
            <a:r>
              <a:rPr lang="sv-SE" dirty="0" smtClean="0">
                <a:solidFill>
                  <a:schemeClr val="bg1"/>
                </a:solidFill>
              </a:rPr>
              <a:t> </a:t>
            </a:r>
            <a:r>
              <a:rPr lang="sv-SE" dirty="0" err="1" smtClean="0">
                <a:solidFill>
                  <a:schemeClr val="bg1"/>
                </a:solidFill>
              </a:rPr>
              <a:t>Werlabs</a:t>
            </a:r>
            <a:endParaRPr lang="en-US" dirty="0">
              <a:solidFill>
                <a:schemeClr val="bg1"/>
              </a:solidFill>
            </a:endParaRPr>
          </a:p>
        </p:txBody>
      </p:sp>
      <p:pic>
        <p:nvPicPr>
          <p:cNvPr id="1032" name="Picture 8" descr="Dr. Rickard Lagerqvi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54" y="3881888"/>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6" name="Höger 5"/>
          <p:cNvSpPr/>
          <p:nvPr/>
        </p:nvSpPr>
        <p:spPr>
          <a:xfrm>
            <a:off x="1475656" y="5805264"/>
            <a:ext cx="4824536" cy="6480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Feedback </a:t>
            </a:r>
            <a:r>
              <a:rPr lang="sv-SE" dirty="0" err="1" smtClean="0"/>
              <a:t>with</a:t>
            </a:r>
            <a:r>
              <a:rPr lang="sv-SE" dirty="0" smtClean="0"/>
              <a:t> </a:t>
            </a:r>
            <a:r>
              <a:rPr lang="sv-SE" dirty="0" err="1" smtClean="0"/>
              <a:t>advice</a:t>
            </a:r>
            <a:endParaRPr lang="en-US" dirty="0"/>
          </a:p>
        </p:txBody>
      </p:sp>
      <p:pic>
        <p:nvPicPr>
          <p:cNvPr id="14" name="Picture 2"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6716" y="5157192"/>
            <a:ext cx="1795882" cy="183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46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fontScale="85000" lnSpcReduction="10000"/>
          </a:bodyPr>
          <a:lstStyle/>
          <a:p>
            <a:r>
              <a:rPr lang="en-US" dirty="0" smtClean="0"/>
              <a:t>In April 2016 – anonymous complaint</a:t>
            </a:r>
          </a:p>
          <a:p>
            <a:r>
              <a:rPr lang="en-US" dirty="0" smtClean="0"/>
              <a:t>We checked the web page </a:t>
            </a:r>
          </a:p>
          <a:p>
            <a:r>
              <a:rPr lang="en-US" dirty="0" smtClean="0"/>
              <a:t>Some red flags went up</a:t>
            </a:r>
          </a:p>
          <a:p>
            <a:r>
              <a:rPr lang="en-US" dirty="0" smtClean="0"/>
              <a:t>They seemed to think they were </a:t>
            </a:r>
            <a:r>
              <a:rPr lang="en-US" i="1" dirty="0" smtClean="0"/>
              <a:t>not</a:t>
            </a:r>
            <a:r>
              <a:rPr lang="en-US" dirty="0" smtClean="0"/>
              <a:t> care providers</a:t>
            </a:r>
          </a:p>
          <a:p>
            <a:r>
              <a:rPr lang="en-US" dirty="0" smtClean="0"/>
              <a:t>Question1.  they promised that the patient could erase their information</a:t>
            </a:r>
          </a:p>
          <a:p>
            <a:r>
              <a:rPr lang="en-US" dirty="0" smtClean="0"/>
              <a:t>Question 2. Did they report infections diseases to proper authorities</a:t>
            </a:r>
          </a:p>
          <a:p>
            <a:r>
              <a:rPr lang="en-US" dirty="0" smtClean="0"/>
              <a:t>Question 3. Did they ha a reliable identification of the patient?</a:t>
            </a:r>
          </a:p>
          <a:p>
            <a:endParaRPr lang="en-US" dirty="0" smtClean="0"/>
          </a:p>
          <a:p>
            <a:endParaRPr lang="en-US" dirty="0"/>
          </a:p>
        </p:txBody>
      </p:sp>
      <p:sp>
        <p:nvSpPr>
          <p:cNvPr id="4" name="Rubrik 3"/>
          <p:cNvSpPr>
            <a:spLocks noGrp="1"/>
          </p:cNvSpPr>
          <p:nvPr>
            <p:ph type="title"/>
          </p:nvPr>
        </p:nvSpPr>
        <p:spPr>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Identified cause for supervision</a:t>
            </a:r>
            <a:endParaRPr lang="en-US" sz="3200" dirty="0"/>
          </a:p>
        </p:txBody>
      </p:sp>
    </p:spTree>
    <p:extLst>
      <p:ext uri="{BB962C8B-B14F-4D97-AF65-F5344CB8AC3E}">
        <p14:creationId xmlns:p14="http://schemas.microsoft.com/office/powerpoint/2010/main" val="398678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en-US" dirty="0" smtClean="0"/>
              <a:t>Contact with other supervisory authorities to identify overlap</a:t>
            </a:r>
          </a:p>
          <a:p>
            <a:r>
              <a:rPr lang="en-US" dirty="0" smtClean="0"/>
              <a:t>Contacted </a:t>
            </a:r>
            <a:r>
              <a:rPr lang="en-US" dirty="0" err="1" smtClean="0"/>
              <a:t>Werlabs</a:t>
            </a:r>
            <a:r>
              <a:rPr lang="en-US" dirty="0" smtClean="0"/>
              <a:t> by mail</a:t>
            </a:r>
          </a:p>
          <a:p>
            <a:r>
              <a:rPr lang="en-US" dirty="0" smtClean="0"/>
              <a:t>The three questions were put with its corresponding regulations </a:t>
            </a:r>
          </a:p>
          <a:p>
            <a:r>
              <a:rPr lang="en-US" dirty="0" err="1" smtClean="0"/>
              <a:t>Promt</a:t>
            </a:r>
            <a:r>
              <a:rPr lang="en-US" dirty="0" smtClean="0"/>
              <a:t> answers were sent to us by their lawyer</a:t>
            </a:r>
          </a:p>
          <a:p>
            <a:r>
              <a:rPr lang="en-US" dirty="0" smtClean="0"/>
              <a:t>Also contacted by their doctor responsible</a:t>
            </a:r>
          </a:p>
          <a:p>
            <a:endParaRPr lang="en-US" dirty="0"/>
          </a:p>
        </p:txBody>
      </p:sp>
      <p:sp>
        <p:nvSpPr>
          <p:cNvPr id="4" name="Rubrik 3"/>
          <p:cNvSpPr>
            <a:spLocks noGrp="1"/>
          </p:cNvSpPr>
          <p:nvPr>
            <p:ph type="title"/>
          </p:nvPr>
        </p:nvSpPr>
        <p:spPr>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smtClean="0"/>
              <a:t>Do</a:t>
            </a:r>
            <a:endParaRPr lang="en-US" sz="3200" dirty="0"/>
          </a:p>
        </p:txBody>
      </p:sp>
    </p:spTree>
    <p:extLst>
      <p:ext uri="{BB962C8B-B14F-4D97-AF65-F5344CB8AC3E}">
        <p14:creationId xmlns:p14="http://schemas.microsoft.com/office/powerpoint/2010/main" val="411502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en-US" dirty="0" smtClean="0"/>
              <a:t>Response was satisfactory- perfect!</a:t>
            </a:r>
          </a:p>
          <a:p>
            <a:r>
              <a:rPr lang="en-US" dirty="0" smtClean="0"/>
              <a:t>Maybe to perfect – self correction?</a:t>
            </a:r>
          </a:p>
          <a:p>
            <a:r>
              <a:rPr lang="en-US" dirty="0" smtClean="0"/>
              <a:t>No </a:t>
            </a:r>
            <a:r>
              <a:rPr lang="en-US" dirty="0" err="1" smtClean="0"/>
              <a:t>imeadient</a:t>
            </a:r>
            <a:r>
              <a:rPr lang="en-US" dirty="0" smtClean="0"/>
              <a:t> risks for patients safety</a:t>
            </a:r>
            <a:endParaRPr lang="en-US" dirty="0"/>
          </a:p>
        </p:txBody>
      </p:sp>
      <p:sp>
        <p:nvSpPr>
          <p:cNvPr id="4" name="Rubrik 3"/>
          <p:cNvSpPr>
            <a:spLocks noGrp="1"/>
          </p:cNvSpPr>
          <p:nvPr>
            <p:ph type="title"/>
          </p:nvPr>
        </p:nvSpPr>
        <p:spPr>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Study act</a:t>
            </a:r>
            <a:endParaRPr lang="en-US" sz="3200" dirty="0"/>
          </a:p>
        </p:txBody>
      </p:sp>
    </p:spTree>
    <p:extLst>
      <p:ext uri="{BB962C8B-B14F-4D97-AF65-F5344CB8AC3E}">
        <p14:creationId xmlns:p14="http://schemas.microsoft.com/office/powerpoint/2010/main" val="74747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sv-SE" dirty="0" smtClean="0"/>
              <a:t>Lack </a:t>
            </a:r>
            <a:r>
              <a:rPr lang="sv-SE" dirty="0" err="1" smtClean="0"/>
              <a:t>of</a:t>
            </a:r>
            <a:r>
              <a:rPr lang="sv-SE" dirty="0" smtClean="0"/>
              <a:t> </a:t>
            </a:r>
            <a:r>
              <a:rPr lang="sv-SE" dirty="0" err="1" smtClean="0"/>
              <a:t>competence</a:t>
            </a:r>
            <a:r>
              <a:rPr lang="sv-SE" dirty="0" smtClean="0"/>
              <a:t> </a:t>
            </a:r>
          </a:p>
          <a:p>
            <a:r>
              <a:rPr lang="sv-SE" dirty="0" smtClean="0"/>
              <a:t>Show </a:t>
            </a:r>
            <a:r>
              <a:rPr lang="sv-SE" dirty="0" err="1" smtClean="0"/>
              <a:t>our</a:t>
            </a:r>
            <a:r>
              <a:rPr lang="sv-SE" dirty="0" smtClean="0"/>
              <a:t> </a:t>
            </a:r>
            <a:r>
              <a:rPr lang="sv-SE" dirty="0" err="1" smtClean="0"/>
              <a:t>precence</a:t>
            </a:r>
            <a:endParaRPr lang="sv-SE" dirty="0" smtClean="0"/>
          </a:p>
          <a:p>
            <a:r>
              <a:rPr lang="sv-SE" dirty="0" err="1" smtClean="0"/>
              <a:t>See</a:t>
            </a:r>
            <a:r>
              <a:rPr lang="sv-SE" dirty="0" smtClean="0"/>
              <a:t> </a:t>
            </a:r>
            <a:r>
              <a:rPr lang="sv-SE" dirty="0" err="1" smtClean="0"/>
              <a:t>their</a:t>
            </a:r>
            <a:r>
              <a:rPr lang="sv-SE" dirty="0" smtClean="0"/>
              <a:t> </a:t>
            </a:r>
            <a:r>
              <a:rPr lang="sv-SE" dirty="0" err="1" smtClean="0"/>
              <a:t>reactions</a:t>
            </a:r>
            <a:endParaRPr lang="sv-SE" dirty="0" smtClean="0"/>
          </a:p>
          <a:p>
            <a:r>
              <a:rPr lang="sv-SE" dirty="0" smtClean="0"/>
              <a:t>Media attention</a:t>
            </a:r>
          </a:p>
          <a:p>
            <a:r>
              <a:rPr lang="sv-SE" dirty="0" smtClean="0"/>
              <a:t>A </a:t>
            </a:r>
            <a:r>
              <a:rPr lang="sv-SE" dirty="0" err="1" smtClean="0"/>
              <a:t>proactive</a:t>
            </a:r>
            <a:r>
              <a:rPr lang="sv-SE" dirty="0" smtClean="0"/>
              <a:t> approach?</a:t>
            </a:r>
          </a:p>
        </p:txBody>
      </p:sp>
      <p:sp>
        <p:nvSpPr>
          <p:cNvPr id="4" name="Rubrik 3"/>
          <p:cNvSpPr>
            <a:spLocks noGrp="1"/>
          </p:cNvSpPr>
          <p:nvPr>
            <p:ph type="title"/>
          </p:nvPr>
        </p:nvSpPr>
        <p:spPr>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Evaluate</a:t>
            </a:r>
            <a:endParaRPr lang="en-US" sz="3200" dirty="0"/>
          </a:p>
        </p:txBody>
      </p:sp>
    </p:spTree>
    <p:extLst>
      <p:ext uri="{BB962C8B-B14F-4D97-AF65-F5344CB8AC3E}">
        <p14:creationId xmlns:p14="http://schemas.microsoft.com/office/powerpoint/2010/main" val="122627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en-US" dirty="0" smtClean="0"/>
              <a:t>Info of the possibility to erase medical records is now gone </a:t>
            </a:r>
          </a:p>
          <a:p>
            <a:r>
              <a:rPr lang="en-US" dirty="0" smtClean="0"/>
              <a:t>Routine in place for reporting of certain diseases</a:t>
            </a:r>
          </a:p>
          <a:p>
            <a:r>
              <a:rPr lang="en-US" dirty="0"/>
              <a:t>Routine in </a:t>
            </a:r>
            <a:r>
              <a:rPr lang="en-US" dirty="0" smtClean="0"/>
              <a:t>place for reliable identification</a:t>
            </a:r>
          </a:p>
          <a:p>
            <a:pPr marL="0" indent="0">
              <a:buNone/>
            </a:pPr>
            <a:endParaRPr lang="en-US" dirty="0"/>
          </a:p>
        </p:txBody>
      </p:sp>
      <p:sp>
        <p:nvSpPr>
          <p:cNvPr id="4" name="Rubrik 3"/>
          <p:cNvSpPr>
            <a:spLocks noGrp="1"/>
          </p:cNvSpPr>
          <p:nvPr>
            <p:ph type="title"/>
          </p:nvPr>
        </p:nvSpPr>
        <p:spPr>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Better care</a:t>
            </a:r>
            <a:endParaRPr lang="en-US" sz="3200" dirty="0"/>
          </a:p>
        </p:txBody>
      </p:sp>
    </p:spTree>
    <p:extLst>
      <p:ext uri="{BB962C8B-B14F-4D97-AF65-F5344CB8AC3E}">
        <p14:creationId xmlns:p14="http://schemas.microsoft.com/office/powerpoint/2010/main" val="330873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Work ahead</a:t>
            </a:r>
            <a:endParaRPr lang="nl-NL" dirty="0"/>
          </a:p>
        </p:txBody>
      </p:sp>
      <p:sp>
        <p:nvSpPr>
          <p:cNvPr id="3" name="Tijdelijke aanduiding voor inhoud 2"/>
          <p:cNvSpPr>
            <a:spLocks noGrp="1"/>
          </p:cNvSpPr>
          <p:nvPr>
            <p:ph idx="1"/>
          </p:nvPr>
        </p:nvSpPr>
        <p:spPr/>
        <p:txBody>
          <a:bodyPr>
            <a:normAutofit fontScale="70000" lnSpcReduction="20000"/>
          </a:bodyPr>
          <a:lstStyle/>
          <a:p>
            <a:pPr marL="514350" indent="-514350">
              <a:buFont typeface="+mj-lt"/>
              <a:buAutoNum type="arabicPeriod"/>
            </a:pPr>
            <a:r>
              <a:rPr lang="en-US" dirty="0" smtClean="0"/>
              <a:t>Each participant send in a description of a finished inspection/supervision of one eHealth services aimed at a consumer. And describes it in accordance with the  presented framework. </a:t>
            </a:r>
          </a:p>
          <a:p>
            <a:pPr marL="514350" indent="-514350">
              <a:buFont typeface="+mj-lt"/>
              <a:buAutoNum type="arabicPeriod"/>
            </a:pPr>
            <a:r>
              <a:rPr lang="en-US" dirty="0" smtClean="0"/>
              <a:t>Sweden will collect the examples and compose  the start of a document. January 2017? </a:t>
            </a:r>
          </a:p>
          <a:p>
            <a:pPr marL="514350" indent="-514350">
              <a:buFont typeface="+mj-lt"/>
              <a:buAutoNum type="arabicPeriod"/>
            </a:pPr>
            <a:r>
              <a:rPr lang="en-US" dirty="0" smtClean="0"/>
              <a:t>Next EPSO-meting: We meet and discuss the results and from this and choose one case;  where we will reach an consensus on what would be best practice in this situation. </a:t>
            </a:r>
          </a:p>
          <a:p>
            <a:pPr marL="514350" indent="-514350">
              <a:buFont typeface="+mj-lt"/>
              <a:buAutoNum type="arabicPeriod"/>
            </a:pPr>
            <a:r>
              <a:rPr lang="en-US" dirty="0" smtClean="0"/>
              <a:t>Agree upon further questions to looked into</a:t>
            </a:r>
          </a:p>
          <a:p>
            <a:pPr marL="514350" indent="-514350">
              <a:buFont typeface="+mj-lt"/>
              <a:buAutoNum type="arabicPeriod"/>
            </a:pPr>
            <a:r>
              <a:rPr lang="en-US" dirty="0" smtClean="0"/>
              <a:t>Finalize a document that sums up our work and conclusions</a:t>
            </a:r>
          </a:p>
          <a:p>
            <a:pPr marL="514350" indent="-514350">
              <a:buFont typeface="+mj-lt"/>
              <a:buAutoNum type="arabicPeriod"/>
            </a:pPr>
            <a:r>
              <a:rPr lang="en-US" dirty="0" smtClean="0"/>
              <a:t>Spread it through EPSO in May 2017</a:t>
            </a:r>
            <a:endParaRPr lang="en-US" dirty="0"/>
          </a:p>
        </p:txBody>
      </p:sp>
    </p:spTree>
    <p:extLst>
      <p:ext uri="{BB962C8B-B14F-4D97-AF65-F5344CB8AC3E}">
        <p14:creationId xmlns:p14="http://schemas.microsoft.com/office/powerpoint/2010/main" val="588930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Results</a:t>
            </a:r>
            <a:endParaRPr lang="nl-NL" dirty="0"/>
          </a:p>
        </p:txBody>
      </p:sp>
      <p:sp>
        <p:nvSpPr>
          <p:cNvPr id="3" name="Tijdelijke aanduiding voor inhoud 2"/>
          <p:cNvSpPr>
            <a:spLocks noGrp="1"/>
          </p:cNvSpPr>
          <p:nvPr>
            <p:ph idx="1"/>
          </p:nvPr>
        </p:nvSpPr>
        <p:spPr/>
        <p:txBody>
          <a:bodyPr>
            <a:normAutofit fontScale="92500"/>
          </a:bodyPr>
          <a:lstStyle/>
          <a:p>
            <a:r>
              <a:rPr lang="en-US" dirty="0" smtClean="0"/>
              <a:t>A description of best practice</a:t>
            </a:r>
          </a:p>
          <a:p>
            <a:r>
              <a:rPr lang="nl-NL" dirty="0" smtClean="0"/>
              <a:t>A case that illustrates the supervisory proceedure</a:t>
            </a:r>
          </a:p>
          <a:p>
            <a:r>
              <a:rPr lang="nl-NL" dirty="0" smtClean="0"/>
              <a:t>A collection of practical experiences from different contries</a:t>
            </a:r>
          </a:p>
          <a:p>
            <a:r>
              <a:rPr lang="nl-NL" dirty="0" smtClean="0"/>
              <a:t>Forum for the exchange of ideas and experience other contries that have on similar problems</a:t>
            </a:r>
          </a:p>
          <a:p>
            <a:r>
              <a:rPr lang="nl-NL" dirty="0" smtClean="0"/>
              <a:t>A better understanding of witch questions should be furter looked into</a:t>
            </a:r>
            <a:endParaRPr lang="nl-NL" dirty="0"/>
          </a:p>
        </p:txBody>
      </p:sp>
    </p:spTree>
    <p:extLst>
      <p:ext uri="{BB962C8B-B14F-4D97-AF65-F5344CB8AC3E}">
        <p14:creationId xmlns:p14="http://schemas.microsoft.com/office/powerpoint/2010/main" val="2659545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pPr>
              <a:defRPr/>
            </a:pPr>
            <a:fld id="{A4D3E847-346D-430D-93DA-28C368CE4BB9}" type="slidenum">
              <a:rPr lang="nl-NL" smtClean="0"/>
              <a:pPr>
                <a:defRPr/>
              </a:pPr>
              <a:t>18</a:t>
            </a:fld>
            <a:endParaRPr lang="nl-NL" dirty="0"/>
          </a:p>
        </p:txBody>
      </p:sp>
      <p:sp>
        <p:nvSpPr>
          <p:cNvPr id="6147" name="Titel 3"/>
          <p:cNvSpPr>
            <a:spLocks noGrp="1"/>
          </p:cNvSpPr>
          <p:nvPr>
            <p:ph type="title"/>
          </p:nvPr>
        </p:nvSpPr>
        <p:spPr/>
        <p:txBody>
          <a:bodyPr>
            <a:normAutofit fontScale="90000"/>
          </a:bodyPr>
          <a:lstStyle/>
          <a:p>
            <a:r>
              <a:rPr lang="nl-NL" altLang="en-US" smtClean="0"/>
              <a:t>							Questionnaire</a:t>
            </a:r>
          </a:p>
        </p:txBody>
      </p:sp>
      <p:sp>
        <p:nvSpPr>
          <p:cNvPr id="6148" name="Tijdelijke aanduiding voor inhoud 5"/>
          <p:cNvSpPr>
            <a:spLocks noGrp="1"/>
          </p:cNvSpPr>
          <p:nvPr>
            <p:ph idx="1"/>
          </p:nvPr>
        </p:nvSpPr>
        <p:spPr/>
        <p:txBody>
          <a:bodyPr/>
          <a:lstStyle/>
          <a:p>
            <a:endParaRPr lang="en-US" altLang="en-US" smtClean="0"/>
          </a:p>
        </p:txBody>
      </p:sp>
      <p:pic>
        <p:nvPicPr>
          <p:cNvPr id="614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57325"/>
            <a:ext cx="9144000" cy="504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122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pPr>
              <a:defRPr/>
            </a:pPr>
            <a:fld id="{2DF1634D-FECE-41E2-891A-86DEE4E0B7D4}" type="slidenum">
              <a:rPr lang="nl-NL" smtClean="0"/>
              <a:pPr>
                <a:defRPr/>
              </a:pPr>
              <a:t>19</a:t>
            </a:fld>
            <a:endParaRPr lang="nl-NL" dirty="0"/>
          </a:p>
        </p:txBody>
      </p:sp>
      <p:sp>
        <p:nvSpPr>
          <p:cNvPr id="7171" name="Titel 3"/>
          <p:cNvSpPr>
            <a:spLocks noGrp="1"/>
          </p:cNvSpPr>
          <p:nvPr>
            <p:ph type="title"/>
          </p:nvPr>
        </p:nvSpPr>
        <p:spPr/>
        <p:txBody>
          <a:bodyPr>
            <a:normAutofit fontScale="90000"/>
          </a:bodyPr>
          <a:lstStyle/>
          <a:p>
            <a:r>
              <a:rPr lang="nl-NL" altLang="en-US" smtClean="0"/>
              <a:t>							Questionnaire</a:t>
            </a:r>
          </a:p>
        </p:txBody>
      </p:sp>
      <p:pic>
        <p:nvPicPr>
          <p:cNvPr id="7172"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4613" y="1417638"/>
            <a:ext cx="9069387" cy="5183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031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Trends in Sweden</a:t>
            </a:r>
            <a:endParaRPr lang="en-US" dirty="0"/>
          </a:p>
        </p:txBody>
      </p:sp>
      <p:sp>
        <p:nvSpPr>
          <p:cNvPr id="3" name="Platshållare för innehåll 2"/>
          <p:cNvSpPr>
            <a:spLocks noGrp="1"/>
          </p:cNvSpPr>
          <p:nvPr>
            <p:ph idx="1"/>
          </p:nvPr>
        </p:nvSpPr>
        <p:spPr/>
        <p:txBody>
          <a:bodyPr>
            <a:normAutofit/>
          </a:bodyPr>
          <a:lstStyle/>
          <a:p>
            <a:r>
              <a:rPr lang="en-US" dirty="0" smtClean="0"/>
              <a:t>eHealth vision in Sweden</a:t>
            </a:r>
          </a:p>
          <a:p>
            <a:pPr marL="0" indent="0">
              <a:buNone/>
            </a:pPr>
            <a:r>
              <a:rPr lang="en-US" sz="2800" i="1" dirty="0" smtClean="0"/>
              <a:t>In 2025, Sweden will be the best in he world at using opportunities offered by digitalization and eHealth to make it easier for people to achieve good and equal health and welfare, and to develop and strengthen their own resources for increased independence and participation in the life of society. </a:t>
            </a:r>
          </a:p>
        </p:txBody>
      </p:sp>
    </p:spTree>
    <p:extLst>
      <p:ext uri="{BB962C8B-B14F-4D97-AF65-F5344CB8AC3E}">
        <p14:creationId xmlns:p14="http://schemas.microsoft.com/office/powerpoint/2010/main" val="3831701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Additional thoughts</a:t>
            </a:r>
            <a:endParaRPr lang="en-US" dirty="0"/>
          </a:p>
        </p:txBody>
      </p:sp>
      <p:sp>
        <p:nvSpPr>
          <p:cNvPr id="3" name="Platshållare för innehåll 2"/>
          <p:cNvSpPr>
            <a:spLocks noGrp="1"/>
          </p:cNvSpPr>
          <p:nvPr>
            <p:ph idx="1"/>
          </p:nvPr>
        </p:nvSpPr>
        <p:spPr/>
        <p:txBody>
          <a:bodyPr/>
          <a:lstStyle/>
          <a:p>
            <a:r>
              <a:rPr lang="en-US" dirty="0" smtClean="0"/>
              <a:t>Should we be careful not to hinder this (eHealth) development?</a:t>
            </a:r>
          </a:p>
          <a:p>
            <a:r>
              <a:rPr lang="en-US" dirty="0" smtClean="0"/>
              <a:t>Could we determine that care takes place where the patient is situated. (Cross-border health care)</a:t>
            </a:r>
          </a:p>
          <a:p>
            <a:pPr marL="0" indent="0">
              <a:buNone/>
            </a:pPr>
            <a:endParaRPr lang="en-US" dirty="0"/>
          </a:p>
        </p:txBody>
      </p:sp>
    </p:spTree>
    <p:extLst>
      <p:ext uri="{BB962C8B-B14F-4D97-AF65-F5344CB8AC3E}">
        <p14:creationId xmlns:p14="http://schemas.microsoft.com/office/powerpoint/2010/main" val="3578017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Four main questions</a:t>
            </a:r>
            <a:endParaRPr lang="en-US" dirty="0"/>
          </a:p>
        </p:txBody>
      </p:sp>
      <p:sp>
        <p:nvSpPr>
          <p:cNvPr id="3" name="Platshållare för innehåll 2"/>
          <p:cNvSpPr>
            <a:spLocks noGrp="1"/>
          </p:cNvSpPr>
          <p:nvPr>
            <p:ph idx="1"/>
          </p:nvPr>
        </p:nvSpPr>
        <p:spPr/>
        <p:txBody>
          <a:bodyPr>
            <a:normAutofit fontScale="77500" lnSpcReduction="20000"/>
          </a:bodyPr>
          <a:lstStyle/>
          <a:p>
            <a:endParaRPr lang="en-US" dirty="0"/>
          </a:p>
          <a:p>
            <a:pPr marL="514350" indent="-514350">
              <a:buFont typeface="+mj-lt"/>
              <a:buAutoNum type="arabicPeriod"/>
            </a:pPr>
            <a:r>
              <a:rPr lang="en-US" dirty="0" smtClean="0"/>
              <a:t>To what </a:t>
            </a:r>
            <a:r>
              <a:rPr lang="en-US" dirty="0"/>
              <a:t>extent does supervising of E-health services vary from supervising the traditional care services? </a:t>
            </a:r>
            <a:r>
              <a:rPr lang="en-US" dirty="0" smtClean="0">
                <a:solidFill>
                  <a:srgbClr val="FF0000"/>
                </a:solidFill>
              </a:rPr>
              <a:t>Don’t know yet, but we need to consider risks for the individual</a:t>
            </a:r>
            <a:endParaRPr lang="en-US" dirty="0">
              <a:solidFill>
                <a:srgbClr val="FF0000"/>
              </a:solidFill>
            </a:endParaRPr>
          </a:p>
          <a:p>
            <a:pPr marL="514350" indent="-514350">
              <a:buFont typeface="+mj-lt"/>
              <a:buAutoNum type="arabicPeriod"/>
            </a:pPr>
            <a:r>
              <a:rPr lang="en-US" dirty="0" smtClean="0"/>
              <a:t>Do </a:t>
            </a:r>
            <a:r>
              <a:rPr lang="en-US" dirty="0"/>
              <a:t>we need special norms and standards for monitoring e-health and telemedicine? </a:t>
            </a:r>
            <a:r>
              <a:rPr lang="en-US" dirty="0" smtClean="0">
                <a:solidFill>
                  <a:srgbClr val="FF0000"/>
                </a:solidFill>
              </a:rPr>
              <a:t>Yes --ma</a:t>
            </a:r>
            <a:endParaRPr lang="en-US" dirty="0">
              <a:solidFill>
                <a:srgbClr val="FF0000"/>
              </a:solidFill>
            </a:endParaRPr>
          </a:p>
          <a:p>
            <a:pPr marL="514350" indent="-514350">
              <a:buFont typeface="+mj-lt"/>
              <a:buAutoNum type="arabicPeriod"/>
            </a:pPr>
            <a:r>
              <a:rPr lang="en-US" dirty="0" smtClean="0"/>
              <a:t>Do </a:t>
            </a:r>
            <a:r>
              <a:rPr lang="en-US" dirty="0"/>
              <a:t>we need special methods tools and instruments to supervise e-health and telemedicine? </a:t>
            </a:r>
            <a:r>
              <a:rPr lang="en-US" dirty="0" smtClean="0">
                <a:solidFill>
                  <a:srgbClr val="FF0000"/>
                </a:solidFill>
              </a:rPr>
              <a:t>Yes</a:t>
            </a:r>
            <a:endParaRPr lang="en-US" dirty="0">
              <a:solidFill>
                <a:srgbClr val="FF0000"/>
              </a:solidFill>
            </a:endParaRPr>
          </a:p>
          <a:p>
            <a:pPr marL="514350" indent="-514350">
              <a:buFont typeface="+mj-lt"/>
              <a:buAutoNum type="arabicPeriod"/>
            </a:pPr>
            <a:r>
              <a:rPr lang="en-US" dirty="0" smtClean="0"/>
              <a:t>Is </a:t>
            </a:r>
            <a:r>
              <a:rPr lang="en-US" dirty="0"/>
              <a:t>there a special need to work together cross-border to protect quality and safety in healthcare with regard to quality and safety of e-health and telemedicine? </a:t>
            </a:r>
            <a:r>
              <a:rPr lang="en-US" dirty="0" smtClean="0">
                <a:solidFill>
                  <a:srgbClr val="FF0000"/>
                </a:solidFill>
              </a:rPr>
              <a:t>Yes, Especially concerning eHealth because it moves cross-border</a:t>
            </a:r>
            <a:endParaRPr lang="en-US" dirty="0">
              <a:solidFill>
                <a:srgbClr val="FF0000"/>
              </a:solidFill>
            </a:endParaRPr>
          </a:p>
          <a:p>
            <a:endParaRPr lang="en-US" dirty="0"/>
          </a:p>
        </p:txBody>
      </p:sp>
    </p:spTree>
    <p:extLst>
      <p:ext uri="{BB962C8B-B14F-4D97-AF65-F5344CB8AC3E}">
        <p14:creationId xmlns:p14="http://schemas.microsoft.com/office/powerpoint/2010/main" val="4174537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Agenda</a:t>
            </a:r>
            <a:endParaRPr lang="en-US" dirty="0"/>
          </a:p>
        </p:txBody>
      </p:sp>
      <p:sp>
        <p:nvSpPr>
          <p:cNvPr id="3" name="Platshållare för innehåll 2"/>
          <p:cNvSpPr>
            <a:spLocks noGrp="1"/>
          </p:cNvSpPr>
          <p:nvPr>
            <p:ph idx="1"/>
          </p:nvPr>
        </p:nvSpPr>
        <p:spPr/>
        <p:txBody>
          <a:bodyPr/>
          <a:lstStyle/>
          <a:p>
            <a:r>
              <a:rPr lang="en-US" dirty="0" smtClean="0"/>
              <a:t>Presentation round the room</a:t>
            </a:r>
          </a:p>
          <a:p>
            <a:r>
              <a:rPr lang="en-US" dirty="0" smtClean="0"/>
              <a:t>The group and its aim </a:t>
            </a:r>
          </a:p>
          <a:p>
            <a:r>
              <a:rPr lang="en-US" dirty="0" smtClean="0"/>
              <a:t>Definitions and Focus</a:t>
            </a:r>
          </a:p>
          <a:p>
            <a:r>
              <a:rPr lang="en-US" dirty="0" smtClean="0"/>
              <a:t>The </a:t>
            </a:r>
            <a:r>
              <a:rPr lang="en-US" dirty="0" err="1"/>
              <a:t>s</a:t>
            </a:r>
            <a:r>
              <a:rPr lang="en-US" dirty="0" err="1" smtClean="0"/>
              <a:t>wedish</a:t>
            </a:r>
            <a:r>
              <a:rPr lang="en-US" dirty="0" smtClean="0"/>
              <a:t> case and a framework</a:t>
            </a:r>
          </a:p>
          <a:p>
            <a:r>
              <a:rPr lang="en-US" dirty="0" smtClean="0"/>
              <a:t>Work ahead</a:t>
            </a:r>
          </a:p>
          <a:p>
            <a:r>
              <a:rPr lang="en-US" dirty="0" smtClean="0"/>
              <a:t>Expected results</a:t>
            </a:r>
          </a:p>
          <a:p>
            <a:r>
              <a:rPr lang="en-US" dirty="0" smtClean="0"/>
              <a:t>Discussion</a:t>
            </a:r>
          </a:p>
        </p:txBody>
      </p:sp>
    </p:spTree>
    <p:extLst>
      <p:ext uri="{BB962C8B-B14F-4D97-AF65-F5344CB8AC3E}">
        <p14:creationId xmlns:p14="http://schemas.microsoft.com/office/powerpoint/2010/main" val="2373424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Participants so far</a:t>
            </a:r>
            <a:endParaRPr lang="en-US" dirty="0"/>
          </a:p>
        </p:txBody>
      </p:sp>
      <p:sp>
        <p:nvSpPr>
          <p:cNvPr id="3" name="Platshållare för innehåll 2"/>
          <p:cNvSpPr>
            <a:spLocks noGrp="1"/>
          </p:cNvSpPr>
          <p:nvPr>
            <p:ph idx="1"/>
          </p:nvPr>
        </p:nvSpPr>
        <p:spPr/>
        <p:txBody>
          <a:bodyPr>
            <a:normAutofit lnSpcReduction="10000"/>
          </a:bodyPr>
          <a:lstStyle/>
          <a:p>
            <a:r>
              <a:rPr lang="en-US" dirty="0" smtClean="0"/>
              <a:t>Sweden</a:t>
            </a:r>
          </a:p>
          <a:p>
            <a:r>
              <a:rPr lang="en-US" dirty="0" smtClean="0"/>
              <a:t>The Netherlands</a:t>
            </a:r>
          </a:p>
          <a:p>
            <a:r>
              <a:rPr lang="en-US" dirty="0" smtClean="0"/>
              <a:t>Estonia</a:t>
            </a:r>
          </a:p>
          <a:p>
            <a:r>
              <a:rPr lang="en-US" dirty="0" smtClean="0"/>
              <a:t>England</a:t>
            </a:r>
          </a:p>
          <a:p>
            <a:r>
              <a:rPr lang="en-US" dirty="0" smtClean="0"/>
              <a:t>Finland </a:t>
            </a:r>
          </a:p>
          <a:p>
            <a:r>
              <a:rPr lang="en-US" dirty="0" smtClean="0"/>
              <a:t>Bulgaria </a:t>
            </a:r>
          </a:p>
          <a:p>
            <a:r>
              <a:rPr lang="en-US" dirty="0" smtClean="0"/>
              <a:t>Denmark</a:t>
            </a:r>
          </a:p>
          <a:p>
            <a:r>
              <a:rPr lang="en-US" dirty="0" smtClean="0"/>
              <a:t>Spain?</a:t>
            </a:r>
            <a:endParaRPr lang="en-US" dirty="0"/>
          </a:p>
        </p:txBody>
      </p:sp>
    </p:spTree>
    <p:extLst>
      <p:ext uri="{BB962C8B-B14F-4D97-AF65-F5344CB8AC3E}">
        <p14:creationId xmlns:p14="http://schemas.microsoft.com/office/powerpoint/2010/main" val="2549422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Aim</a:t>
            </a:r>
            <a:endParaRPr lang="en-US" dirty="0"/>
          </a:p>
        </p:txBody>
      </p:sp>
      <p:sp>
        <p:nvSpPr>
          <p:cNvPr id="3" name="Platshållare för innehåll 2"/>
          <p:cNvSpPr>
            <a:spLocks noGrp="1"/>
          </p:cNvSpPr>
          <p:nvPr>
            <p:ph idx="1"/>
          </p:nvPr>
        </p:nvSpPr>
        <p:spPr>
          <a:xfrm>
            <a:off x="457200" y="1412776"/>
            <a:ext cx="8229600" cy="5112568"/>
          </a:xfrm>
        </p:spPr>
        <p:txBody>
          <a:bodyPr>
            <a:normAutofit fontScale="85000" lnSpcReduction="20000"/>
          </a:bodyPr>
          <a:lstStyle/>
          <a:p>
            <a:pPr marL="0" indent="0">
              <a:buNone/>
            </a:pPr>
            <a:r>
              <a:rPr lang="en-US" dirty="0" smtClean="0"/>
              <a:t> </a:t>
            </a:r>
            <a:endParaRPr lang="en-US" dirty="0"/>
          </a:p>
          <a:p>
            <a:r>
              <a:rPr lang="en-US" b="1" dirty="0"/>
              <a:t>to stimulate the debate, thinking and research </a:t>
            </a:r>
            <a:r>
              <a:rPr lang="en-US" dirty="0"/>
              <a:t>about supervision and </a:t>
            </a:r>
            <a:r>
              <a:rPr lang="en-US" dirty="0" smtClean="0"/>
              <a:t>E-health</a:t>
            </a:r>
            <a:r>
              <a:rPr lang="en-US" dirty="0"/>
              <a:t>; </a:t>
            </a:r>
            <a:endParaRPr lang="en-US" dirty="0" smtClean="0"/>
          </a:p>
          <a:p>
            <a:endParaRPr lang="en-US" dirty="0"/>
          </a:p>
          <a:p>
            <a:r>
              <a:rPr lang="en-US" b="1" dirty="0" smtClean="0"/>
              <a:t>to </a:t>
            </a:r>
            <a:r>
              <a:rPr lang="en-US" b="1" dirty="0"/>
              <a:t>organize a forum </a:t>
            </a:r>
            <a:r>
              <a:rPr lang="en-US" dirty="0"/>
              <a:t>for exchange of ideas and practical co-operation between supervisory </a:t>
            </a:r>
            <a:r>
              <a:rPr lang="en-US" dirty="0" smtClean="0"/>
              <a:t>organizations </a:t>
            </a:r>
            <a:r>
              <a:rPr lang="en-US" dirty="0"/>
              <a:t>that </a:t>
            </a:r>
            <a:r>
              <a:rPr lang="en-US" dirty="0" smtClean="0"/>
              <a:t>amongst other, supervise e-health related </a:t>
            </a:r>
            <a:r>
              <a:rPr lang="en-US" dirty="0"/>
              <a:t>care and telemedicine; </a:t>
            </a:r>
            <a:endParaRPr lang="en-US" dirty="0" smtClean="0"/>
          </a:p>
          <a:p>
            <a:endParaRPr lang="en-US" dirty="0"/>
          </a:p>
          <a:p>
            <a:r>
              <a:rPr lang="en-US" b="1" dirty="0" smtClean="0"/>
              <a:t>to </a:t>
            </a:r>
            <a:r>
              <a:rPr lang="en-US" b="1" dirty="0"/>
              <a:t>promote cross border fine-tuning, alignment and harmonization </a:t>
            </a:r>
            <a:r>
              <a:rPr lang="en-US" dirty="0"/>
              <a:t>of norms and standards used by supervisory </a:t>
            </a:r>
            <a:r>
              <a:rPr lang="en-US" dirty="0" smtClean="0"/>
              <a:t>organizations </a:t>
            </a:r>
            <a:r>
              <a:rPr lang="en-US" dirty="0"/>
              <a:t>for supervision on </a:t>
            </a:r>
            <a:r>
              <a:rPr lang="en-US" dirty="0" smtClean="0"/>
              <a:t>e-health </a:t>
            </a:r>
            <a:r>
              <a:rPr lang="en-US" dirty="0"/>
              <a:t>and telemedicine</a:t>
            </a:r>
            <a:r>
              <a:rPr lang="en-US" dirty="0" smtClean="0"/>
              <a:t>.</a:t>
            </a:r>
            <a:endParaRPr lang="en-US" dirty="0"/>
          </a:p>
        </p:txBody>
      </p:sp>
    </p:spTree>
    <p:extLst>
      <p:ext uri="{BB962C8B-B14F-4D97-AF65-F5344CB8AC3E}">
        <p14:creationId xmlns:p14="http://schemas.microsoft.com/office/powerpoint/2010/main" val="3897106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WHO </a:t>
            </a:r>
            <a:r>
              <a:rPr lang="nl-NL" dirty="0" err="1" smtClean="0"/>
              <a:t>Definitions</a:t>
            </a:r>
            <a:r>
              <a:rPr lang="nl-NL" dirty="0" smtClean="0"/>
              <a:t> we </a:t>
            </a:r>
            <a:r>
              <a:rPr lang="nl-NL" dirty="0" err="1" smtClean="0"/>
              <a:t>will</a:t>
            </a:r>
            <a:r>
              <a:rPr lang="nl-NL" dirty="0" smtClean="0"/>
              <a:t> </a:t>
            </a:r>
            <a:r>
              <a:rPr lang="nl-NL" dirty="0" err="1" smtClean="0"/>
              <a:t>use</a:t>
            </a:r>
            <a:endParaRPr lang="nl-NL" dirty="0"/>
          </a:p>
        </p:txBody>
      </p:sp>
      <p:sp>
        <p:nvSpPr>
          <p:cNvPr id="3" name="Tijdelijke aanduiding voor inhoud 2"/>
          <p:cNvSpPr>
            <a:spLocks noGrp="1"/>
          </p:cNvSpPr>
          <p:nvPr>
            <p:ph idx="1"/>
          </p:nvPr>
        </p:nvSpPr>
        <p:spPr/>
        <p:txBody>
          <a:bodyPr>
            <a:normAutofit/>
          </a:bodyPr>
          <a:lstStyle/>
          <a:p>
            <a:pPr>
              <a:buNone/>
            </a:pPr>
            <a:r>
              <a:rPr lang="en-US" i="1" u="sng" dirty="0" err="1" smtClean="0"/>
              <a:t>eHealth</a:t>
            </a:r>
            <a:r>
              <a:rPr lang="en-US" i="1" dirty="0" smtClean="0"/>
              <a:t> is the use of information and communication technologies (ICT) for health. Examples include treating patients, conducting research, educating the health workforce, tracking diseases and monitoring public health. </a:t>
            </a:r>
            <a:endParaRPr lang="nl-NL" i="1" dirty="0" smtClean="0"/>
          </a:p>
          <a:p>
            <a:pPr>
              <a:buNone/>
            </a:pPr>
            <a:r>
              <a:rPr lang="nl-NL" i="1" dirty="0" err="1" smtClean="0"/>
              <a:t>Where</a:t>
            </a:r>
            <a:r>
              <a:rPr lang="nl-NL" i="1" dirty="0" smtClean="0"/>
              <a:t> </a:t>
            </a:r>
            <a:r>
              <a:rPr lang="nl-NL" i="1" u="sng" dirty="0" err="1" smtClean="0"/>
              <a:t>health</a:t>
            </a:r>
            <a:r>
              <a:rPr lang="nl-NL" i="1" dirty="0" smtClean="0"/>
              <a:t> </a:t>
            </a:r>
            <a:r>
              <a:rPr lang="nl-NL" i="1" dirty="0" err="1" smtClean="0"/>
              <a:t>refer</a:t>
            </a:r>
            <a:r>
              <a:rPr lang="nl-NL" i="1" dirty="0" smtClean="0"/>
              <a:t> to </a:t>
            </a:r>
            <a:r>
              <a:rPr lang="nl-NL" i="1" dirty="0" err="1" smtClean="0"/>
              <a:t>physical</a:t>
            </a:r>
            <a:r>
              <a:rPr lang="nl-NL" i="1" dirty="0" smtClean="0"/>
              <a:t>, mental and </a:t>
            </a:r>
            <a:r>
              <a:rPr lang="nl-NL" i="1" dirty="0" err="1" smtClean="0"/>
              <a:t>social</a:t>
            </a:r>
            <a:r>
              <a:rPr lang="nl-NL" i="1" dirty="0" smtClean="0"/>
              <a:t> </a:t>
            </a:r>
            <a:r>
              <a:rPr lang="nl-NL" i="1" dirty="0" err="1" smtClean="0"/>
              <a:t>wellbeing</a:t>
            </a:r>
            <a:endParaRPr lang="nl-NL"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Focus</a:t>
            </a:r>
            <a:endParaRPr lang="nl-NL" dirty="0"/>
          </a:p>
        </p:txBody>
      </p:sp>
      <p:sp>
        <p:nvSpPr>
          <p:cNvPr id="3" name="Tijdelijke aanduiding voor inhoud 2"/>
          <p:cNvSpPr>
            <a:spLocks noGrp="1"/>
          </p:cNvSpPr>
          <p:nvPr>
            <p:ph idx="1"/>
          </p:nvPr>
        </p:nvSpPr>
        <p:spPr/>
        <p:txBody>
          <a:bodyPr>
            <a:normAutofit/>
          </a:bodyPr>
          <a:lstStyle/>
          <a:p>
            <a:r>
              <a:rPr lang="en-US" dirty="0" smtClean="0"/>
              <a:t>Consumer related eHealth services</a:t>
            </a:r>
          </a:p>
          <a:p>
            <a:pPr lvl="1">
              <a:buNone/>
            </a:pPr>
            <a:r>
              <a:rPr lang="en-US" dirty="0" smtClean="0"/>
              <a:t>Because they:</a:t>
            </a:r>
          </a:p>
          <a:p>
            <a:pPr lvl="1"/>
            <a:r>
              <a:rPr lang="en-US" dirty="0" smtClean="0"/>
              <a:t>travel cross-border </a:t>
            </a:r>
          </a:p>
          <a:p>
            <a:pPr lvl="1"/>
            <a:r>
              <a:rPr lang="en-US" dirty="0" smtClean="0"/>
              <a:t>and are similar in different countries</a:t>
            </a:r>
          </a:p>
          <a:p>
            <a:pPr lvl="1">
              <a:buNone/>
            </a:pPr>
            <a:endParaRPr lang="en-US" dirty="0" smtClean="0"/>
          </a:p>
          <a:p>
            <a:pPr lvl="1">
              <a:buNone/>
            </a:pPr>
            <a:r>
              <a:rPr lang="en-US" dirty="0" smtClean="0"/>
              <a:t>Special attention to:</a:t>
            </a:r>
          </a:p>
          <a:p>
            <a:pPr lvl="1">
              <a:buNone/>
            </a:pPr>
            <a:r>
              <a:rPr lang="en-US" dirty="0" smtClean="0"/>
              <a:t>-choosing the relevant services from at patients perspective and risk analysis</a:t>
            </a:r>
          </a:p>
          <a:p>
            <a:pPr lvl="1">
              <a:buNone/>
            </a:pPr>
            <a:endParaRPr lang="en-US" dirty="0" smtClean="0"/>
          </a:p>
          <a:p>
            <a:pPr lvl="1"/>
            <a:endParaRPr lang="nl-NL"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smtClean="0"/>
              <a:t>Supervision of </a:t>
            </a:r>
            <a:r>
              <a:rPr lang="en-US" dirty="0" err="1" smtClean="0"/>
              <a:t>Werlabs</a:t>
            </a:r>
            <a:r>
              <a:rPr lang="en-US" dirty="0" smtClean="0"/>
              <a:t> </a:t>
            </a:r>
            <a:br>
              <a:rPr lang="en-US" dirty="0" smtClean="0"/>
            </a:br>
            <a:r>
              <a:rPr lang="en-US" sz="3600" dirty="0" smtClean="0"/>
              <a:t>- a structured run-through</a:t>
            </a:r>
            <a:endParaRPr lang="en-US" sz="3600" dirty="0"/>
          </a:p>
        </p:txBody>
      </p:sp>
      <p:grpSp>
        <p:nvGrpSpPr>
          <p:cNvPr id="15" name="Grupp 14"/>
          <p:cNvGrpSpPr/>
          <p:nvPr/>
        </p:nvGrpSpPr>
        <p:grpSpPr>
          <a:xfrm>
            <a:off x="9300" y="2708920"/>
            <a:ext cx="8964488" cy="2160240"/>
            <a:chOff x="1259632" y="3212976"/>
            <a:chExt cx="5688632" cy="576064"/>
          </a:xfrm>
        </p:grpSpPr>
        <p:sp>
          <p:nvSpPr>
            <p:cNvPr id="4" name="Rektangel med rundade hörn 3"/>
            <p:cNvSpPr/>
            <p:nvPr/>
          </p:nvSpPr>
          <p:spPr>
            <a:xfrm>
              <a:off x="1259632" y="3212976"/>
              <a:ext cx="100811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Identified cause for supervision</a:t>
              </a:r>
              <a:endParaRPr lang="en-US" sz="2400" dirty="0"/>
            </a:p>
          </p:txBody>
        </p:sp>
        <p:sp>
          <p:nvSpPr>
            <p:cNvPr id="5" name="Rektangel 4"/>
            <p:cNvSpPr/>
            <p:nvPr/>
          </p:nvSpPr>
          <p:spPr>
            <a:xfrm>
              <a:off x="2483768" y="3284984"/>
              <a:ext cx="648072"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smtClean="0"/>
                <a:t>Plan</a:t>
              </a:r>
              <a:endParaRPr lang="en-US" sz="2400" dirty="0"/>
            </a:p>
          </p:txBody>
        </p:sp>
        <p:sp>
          <p:nvSpPr>
            <p:cNvPr id="6" name="Rektangel 5"/>
            <p:cNvSpPr/>
            <p:nvPr/>
          </p:nvSpPr>
          <p:spPr>
            <a:xfrm>
              <a:off x="3347864" y="3284984"/>
              <a:ext cx="648072"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smtClean="0"/>
                <a:t>Do</a:t>
              </a:r>
              <a:endParaRPr lang="en-US" sz="2400" dirty="0"/>
            </a:p>
          </p:txBody>
        </p:sp>
        <p:sp>
          <p:nvSpPr>
            <p:cNvPr id="7" name="Rektangel 6"/>
            <p:cNvSpPr/>
            <p:nvPr/>
          </p:nvSpPr>
          <p:spPr>
            <a:xfrm>
              <a:off x="4211960" y="3284984"/>
              <a:ext cx="648072"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Study Act</a:t>
              </a:r>
              <a:endParaRPr lang="en-US" sz="2400" dirty="0"/>
            </a:p>
          </p:txBody>
        </p:sp>
        <p:sp>
          <p:nvSpPr>
            <p:cNvPr id="8" name="Rektangel 7"/>
            <p:cNvSpPr/>
            <p:nvPr/>
          </p:nvSpPr>
          <p:spPr>
            <a:xfrm>
              <a:off x="5076056" y="3284984"/>
              <a:ext cx="648072"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Evaluate</a:t>
              </a:r>
              <a:endParaRPr lang="en-US" sz="2400" dirty="0"/>
            </a:p>
          </p:txBody>
        </p:sp>
        <p:sp>
          <p:nvSpPr>
            <p:cNvPr id="9" name="Rektangel med rundade hörn 8"/>
            <p:cNvSpPr/>
            <p:nvPr/>
          </p:nvSpPr>
          <p:spPr>
            <a:xfrm>
              <a:off x="5940152" y="3212976"/>
              <a:ext cx="100811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Better care</a:t>
              </a:r>
              <a:endParaRPr lang="en-US" sz="2400" dirty="0"/>
            </a:p>
          </p:txBody>
        </p:sp>
        <p:cxnSp>
          <p:nvCxnSpPr>
            <p:cNvPr id="10" name="Rak pil 9"/>
            <p:cNvCxnSpPr>
              <a:stCxn id="4" idx="3"/>
              <a:endCxn id="5" idx="1"/>
            </p:cNvCxnSpPr>
            <p:nvPr/>
          </p:nvCxnSpPr>
          <p:spPr>
            <a:xfrm>
              <a:off x="2267744" y="3501008"/>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Rak pil 10"/>
            <p:cNvCxnSpPr>
              <a:endCxn id="6" idx="1"/>
            </p:cNvCxnSpPr>
            <p:nvPr/>
          </p:nvCxnSpPr>
          <p:spPr>
            <a:xfrm>
              <a:off x="3131840" y="3501008"/>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Rak pil 11"/>
            <p:cNvCxnSpPr>
              <a:endCxn id="7" idx="1"/>
            </p:cNvCxnSpPr>
            <p:nvPr/>
          </p:nvCxnSpPr>
          <p:spPr>
            <a:xfrm>
              <a:off x="3995936" y="3501008"/>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Rak pil 12"/>
            <p:cNvCxnSpPr>
              <a:endCxn id="8" idx="1"/>
            </p:cNvCxnSpPr>
            <p:nvPr/>
          </p:nvCxnSpPr>
          <p:spPr>
            <a:xfrm>
              <a:off x="4860032" y="3501008"/>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Rak pil 13"/>
            <p:cNvCxnSpPr>
              <a:endCxn id="9" idx="1"/>
            </p:cNvCxnSpPr>
            <p:nvPr/>
          </p:nvCxnSpPr>
          <p:spPr>
            <a:xfrm>
              <a:off x="5724128" y="3500244"/>
              <a:ext cx="216024" cy="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1338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US"/>
          </a:p>
        </p:txBody>
      </p:sp>
      <p:sp>
        <p:nvSpPr>
          <p:cNvPr id="3" name="Platshållare för innehåll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5443" y="-747464"/>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686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6090</TotalTime>
  <Words>848</Words>
  <Application>Microsoft Office PowerPoint</Application>
  <PresentationFormat>Diavoorstelling (4:3)</PresentationFormat>
  <Paragraphs>110</Paragraphs>
  <Slides>21</Slides>
  <Notes>3</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Office-tema</vt:lpstr>
      <vt:lpstr>EPSO e-Health working group </vt:lpstr>
      <vt:lpstr>Trends in Sweden</vt:lpstr>
      <vt:lpstr>Agenda</vt:lpstr>
      <vt:lpstr>Participants so far</vt:lpstr>
      <vt:lpstr>Aim</vt:lpstr>
      <vt:lpstr>WHO Definitions we will use</vt:lpstr>
      <vt:lpstr>Focus</vt:lpstr>
      <vt:lpstr>Supervision of Werlabs  - a structured run-through</vt:lpstr>
      <vt:lpstr>PowerPoint-presentatie</vt:lpstr>
      <vt:lpstr>PowerPoint-presentatie</vt:lpstr>
      <vt:lpstr>Identified cause for supervision</vt:lpstr>
      <vt:lpstr>Do</vt:lpstr>
      <vt:lpstr>Study act</vt:lpstr>
      <vt:lpstr>Evaluate</vt:lpstr>
      <vt:lpstr>Better care</vt:lpstr>
      <vt:lpstr>Work ahead</vt:lpstr>
      <vt:lpstr>Results</vt:lpstr>
      <vt:lpstr>       Questionnaire</vt:lpstr>
      <vt:lpstr>       Questionnaire</vt:lpstr>
      <vt:lpstr>Additional thoughts</vt:lpstr>
      <vt:lpstr>Four main questions</vt:lpstr>
    </vt:vector>
  </TitlesOfParts>
  <Company>IVO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EPSO e-Health working group</dc:title>
  <dc:creator>Gemzell, Tove</dc:creator>
  <cp:lastModifiedBy>Mari Murel</cp:lastModifiedBy>
  <cp:revision>42</cp:revision>
  <cp:lastPrinted>2016-09-28T08:12:46Z</cp:lastPrinted>
  <dcterms:created xsi:type="dcterms:W3CDTF">2016-05-30T06:55:31Z</dcterms:created>
  <dcterms:modified xsi:type="dcterms:W3CDTF">2016-10-04T12:41:50Z</dcterms:modified>
</cp:coreProperties>
</file>