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57" r:id="rId4"/>
    <p:sldId id="258" r:id="rId5"/>
    <p:sldId id="259" r:id="rId6"/>
    <p:sldId id="269" r:id="rId7"/>
    <p:sldId id="270" r:id="rId8"/>
    <p:sldId id="271" r:id="rId9"/>
    <p:sldId id="272" r:id="rId10"/>
    <p:sldId id="260" r:id="rId11"/>
    <p:sldId id="262" r:id="rId12"/>
    <p:sldId id="261" r:id="rId13"/>
    <p:sldId id="266" r:id="rId14"/>
    <p:sldId id="267"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37F7B6-187E-4C5F-B10A-E9DB9A13EB1F}" type="datetimeFigureOut">
              <a:rPr lang="en-US" smtClean="0"/>
              <a:pPr/>
              <a:t>6/3/2016</a:t>
            </a:fld>
            <a:endParaRPr lang="en-US"/>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F9314-B1E7-42FF-8A6E-F582C0F4B1DB}" type="slidenum">
              <a:rPr lang="en-US" smtClean="0"/>
              <a:pPr/>
              <a:t>‹nr.›</a:t>
            </a:fld>
            <a:endParaRPr lang="en-US"/>
          </a:p>
        </p:txBody>
      </p:sp>
    </p:spTree>
    <p:extLst>
      <p:ext uri="{BB962C8B-B14F-4D97-AF65-F5344CB8AC3E}">
        <p14:creationId xmlns:p14="http://schemas.microsoft.com/office/powerpoint/2010/main" xmlns="" val="275485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Tijdelijke aanduiding voor notiti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nl-NL" smtClean="0"/>
          </a:p>
        </p:txBody>
      </p:sp>
      <p:sp>
        <p:nvSpPr>
          <p:cNvPr id="20484" name="Tijdelijke aanduiding voor dianumm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46" indent="-285748">
              <a:defRPr>
                <a:solidFill>
                  <a:schemeClr val="tx1"/>
                </a:solidFill>
                <a:latin typeface="Calibri" pitchFamily="34" charset="0"/>
              </a:defRPr>
            </a:lvl2pPr>
            <a:lvl3pPr marL="1142994" indent="-228599">
              <a:defRPr>
                <a:solidFill>
                  <a:schemeClr val="tx1"/>
                </a:solidFill>
                <a:latin typeface="Calibri" pitchFamily="34" charset="0"/>
              </a:defRPr>
            </a:lvl3pPr>
            <a:lvl4pPr marL="1600192" indent="-228599">
              <a:defRPr>
                <a:solidFill>
                  <a:schemeClr val="tx1"/>
                </a:solidFill>
                <a:latin typeface="Calibri" pitchFamily="34" charset="0"/>
              </a:defRPr>
            </a:lvl4pPr>
            <a:lvl5pPr marL="2057389" indent="-228599">
              <a:defRPr>
                <a:solidFill>
                  <a:schemeClr val="tx1"/>
                </a:solidFill>
                <a:latin typeface="Calibri" pitchFamily="34" charset="0"/>
              </a:defRPr>
            </a:lvl5pPr>
            <a:lvl6pPr marL="2514587" indent="-228599" defTabSz="457198" fontAlgn="base">
              <a:spcBef>
                <a:spcPct val="0"/>
              </a:spcBef>
              <a:spcAft>
                <a:spcPct val="0"/>
              </a:spcAft>
              <a:defRPr>
                <a:solidFill>
                  <a:schemeClr val="tx1"/>
                </a:solidFill>
                <a:latin typeface="Calibri" pitchFamily="34" charset="0"/>
              </a:defRPr>
            </a:lvl6pPr>
            <a:lvl7pPr marL="2971785" indent="-228599" defTabSz="457198" fontAlgn="base">
              <a:spcBef>
                <a:spcPct val="0"/>
              </a:spcBef>
              <a:spcAft>
                <a:spcPct val="0"/>
              </a:spcAft>
              <a:defRPr>
                <a:solidFill>
                  <a:schemeClr val="tx1"/>
                </a:solidFill>
                <a:latin typeface="Calibri" pitchFamily="34" charset="0"/>
              </a:defRPr>
            </a:lvl7pPr>
            <a:lvl8pPr marL="3428983" indent="-228599" defTabSz="457198" fontAlgn="base">
              <a:spcBef>
                <a:spcPct val="0"/>
              </a:spcBef>
              <a:spcAft>
                <a:spcPct val="0"/>
              </a:spcAft>
              <a:defRPr>
                <a:solidFill>
                  <a:schemeClr val="tx1"/>
                </a:solidFill>
                <a:latin typeface="Calibri" pitchFamily="34" charset="0"/>
              </a:defRPr>
            </a:lvl8pPr>
            <a:lvl9pPr marL="3886180" indent="-228599" defTabSz="45719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F50B82C-3434-44BF-AE8C-F7655F9D2FA4}" type="slidenum">
              <a:rPr lang="en-GB" smtClean="0"/>
              <a:pPr fontAlgn="base">
                <a:spcBef>
                  <a:spcPct val="0"/>
                </a:spcBef>
                <a:spcAft>
                  <a:spcPct val="0"/>
                </a:spcAft>
                <a:defRPr/>
              </a:pPr>
              <a:t>13</a:t>
            </a:fld>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Tijdelijke aanduiding voor notiti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nl-NL" smtClean="0"/>
          </a:p>
        </p:txBody>
      </p:sp>
      <p:sp>
        <p:nvSpPr>
          <p:cNvPr id="20484" name="Tijdelijke aanduiding voor dianumm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46" indent="-285748">
              <a:defRPr>
                <a:solidFill>
                  <a:schemeClr val="tx1"/>
                </a:solidFill>
                <a:latin typeface="Calibri" pitchFamily="34" charset="0"/>
              </a:defRPr>
            </a:lvl2pPr>
            <a:lvl3pPr marL="1142994" indent="-228599">
              <a:defRPr>
                <a:solidFill>
                  <a:schemeClr val="tx1"/>
                </a:solidFill>
                <a:latin typeface="Calibri" pitchFamily="34" charset="0"/>
              </a:defRPr>
            </a:lvl3pPr>
            <a:lvl4pPr marL="1600192" indent="-228599">
              <a:defRPr>
                <a:solidFill>
                  <a:schemeClr val="tx1"/>
                </a:solidFill>
                <a:latin typeface="Calibri" pitchFamily="34" charset="0"/>
              </a:defRPr>
            </a:lvl4pPr>
            <a:lvl5pPr marL="2057389" indent="-228599">
              <a:defRPr>
                <a:solidFill>
                  <a:schemeClr val="tx1"/>
                </a:solidFill>
                <a:latin typeface="Calibri" pitchFamily="34" charset="0"/>
              </a:defRPr>
            </a:lvl5pPr>
            <a:lvl6pPr marL="2514587" indent="-228599" defTabSz="457198" fontAlgn="base">
              <a:spcBef>
                <a:spcPct val="0"/>
              </a:spcBef>
              <a:spcAft>
                <a:spcPct val="0"/>
              </a:spcAft>
              <a:defRPr>
                <a:solidFill>
                  <a:schemeClr val="tx1"/>
                </a:solidFill>
                <a:latin typeface="Calibri" pitchFamily="34" charset="0"/>
              </a:defRPr>
            </a:lvl6pPr>
            <a:lvl7pPr marL="2971785" indent="-228599" defTabSz="457198" fontAlgn="base">
              <a:spcBef>
                <a:spcPct val="0"/>
              </a:spcBef>
              <a:spcAft>
                <a:spcPct val="0"/>
              </a:spcAft>
              <a:defRPr>
                <a:solidFill>
                  <a:schemeClr val="tx1"/>
                </a:solidFill>
                <a:latin typeface="Calibri" pitchFamily="34" charset="0"/>
              </a:defRPr>
            </a:lvl7pPr>
            <a:lvl8pPr marL="3428983" indent="-228599" defTabSz="457198" fontAlgn="base">
              <a:spcBef>
                <a:spcPct val="0"/>
              </a:spcBef>
              <a:spcAft>
                <a:spcPct val="0"/>
              </a:spcAft>
              <a:defRPr>
                <a:solidFill>
                  <a:schemeClr val="tx1"/>
                </a:solidFill>
                <a:latin typeface="Calibri" pitchFamily="34" charset="0"/>
              </a:defRPr>
            </a:lvl8pPr>
            <a:lvl9pPr marL="3886180" indent="-228599" defTabSz="45719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3D98DAB-7C58-41DD-B776-EE0294E2D5D7}" type="slidenum">
              <a:rPr lang="en-GB" smtClean="0"/>
              <a:pPr fontAlgn="base">
                <a:spcBef>
                  <a:spcPct val="0"/>
                </a:spcBef>
                <a:spcAft>
                  <a:spcPct val="0"/>
                </a:spcAft>
                <a:defRPr/>
              </a:pPr>
              <a:t>14</a:t>
            </a:fld>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en-US"/>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a:p>
        </p:txBody>
      </p:sp>
      <p:sp>
        <p:nvSpPr>
          <p:cNvPr id="4" name="Platshållare för datum 3"/>
          <p:cNvSpPr>
            <a:spLocks noGrp="1"/>
          </p:cNvSpPr>
          <p:nvPr>
            <p:ph type="dt" sz="half" idx="10"/>
          </p:nvPr>
        </p:nvSpPr>
        <p:spPr/>
        <p:txBody>
          <a:bodyPr/>
          <a:lstStyle/>
          <a:p>
            <a:fld id="{A8386659-247B-4B5E-ADCE-3C1B630834D0}" type="datetimeFigureOut">
              <a:rPr lang="en-US" smtClean="0"/>
              <a:pPr/>
              <a:t>6/3/2016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2748201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A8386659-247B-4B5E-ADCE-3C1B630834D0}" type="datetimeFigureOut">
              <a:rPr lang="en-US" smtClean="0"/>
              <a:pPr/>
              <a:t>6/3/2016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147397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A8386659-247B-4B5E-ADCE-3C1B630834D0}" type="datetimeFigureOut">
              <a:rPr lang="en-US" smtClean="0"/>
              <a:pPr/>
              <a:t>6/3/2016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281504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A8386659-247B-4B5E-ADCE-3C1B630834D0}" type="datetimeFigureOut">
              <a:rPr lang="en-US" smtClean="0"/>
              <a:pPr/>
              <a:t>6/3/2016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368738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US"/>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8386659-247B-4B5E-ADCE-3C1B630834D0}" type="datetimeFigureOut">
              <a:rPr lang="en-US" smtClean="0"/>
              <a:pPr/>
              <a:t>6/3/2016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121429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4"/>
          <p:cNvSpPr>
            <a:spLocks noGrp="1"/>
          </p:cNvSpPr>
          <p:nvPr>
            <p:ph type="dt" sz="half" idx="10"/>
          </p:nvPr>
        </p:nvSpPr>
        <p:spPr/>
        <p:txBody>
          <a:bodyPr/>
          <a:lstStyle/>
          <a:p>
            <a:fld id="{A8386659-247B-4B5E-ADCE-3C1B630834D0}" type="datetimeFigureOut">
              <a:rPr lang="en-US" smtClean="0"/>
              <a:pPr/>
              <a:t>6/3/2016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36695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US"/>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6"/>
          <p:cNvSpPr>
            <a:spLocks noGrp="1"/>
          </p:cNvSpPr>
          <p:nvPr>
            <p:ph type="dt" sz="half" idx="10"/>
          </p:nvPr>
        </p:nvSpPr>
        <p:spPr/>
        <p:txBody>
          <a:bodyPr/>
          <a:lstStyle/>
          <a:p>
            <a:fld id="{A8386659-247B-4B5E-ADCE-3C1B630834D0}" type="datetimeFigureOut">
              <a:rPr lang="en-US" smtClean="0"/>
              <a:pPr/>
              <a:t>6/3/2016</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402782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datum 2"/>
          <p:cNvSpPr>
            <a:spLocks noGrp="1"/>
          </p:cNvSpPr>
          <p:nvPr>
            <p:ph type="dt" sz="half" idx="10"/>
          </p:nvPr>
        </p:nvSpPr>
        <p:spPr/>
        <p:txBody>
          <a:bodyPr/>
          <a:lstStyle/>
          <a:p>
            <a:fld id="{A8386659-247B-4B5E-ADCE-3C1B630834D0}" type="datetimeFigureOut">
              <a:rPr lang="en-US" smtClean="0"/>
              <a:pPr/>
              <a:t>6/3/2016</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296911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8386659-247B-4B5E-ADCE-3C1B630834D0}" type="datetimeFigureOut">
              <a:rPr lang="en-US" smtClean="0"/>
              <a:pPr/>
              <a:t>6/3/2016</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199836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US"/>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8386659-247B-4B5E-ADCE-3C1B630834D0}" type="datetimeFigureOut">
              <a:rPr lang="en-US" smtClean="0"/>
              <a:pPr/>
              <a:t>6/3/2016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370706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US"/>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8386659-247B-4B5E-ADCE-3C1B630834D0}" type="datetimeFigureOut">
              <a:rPr lang="en-US" smtClean="0"/>
              <a:pPr/>
              <a:t>6/3/2016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220956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86659-247B-4B5E-ADCE-3C1B630834D0}" type="datetimeFigureOut">
              <a:rPr lang="en-US" smtClean="0"/>
              <a:pPr/>
              <a:t>6/3/2016</a:t>
            </a:fld>
            <a:endParaRPr lang="en-US"/>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635BA-FCF5-4A0E-8FFF-157526493AFA}" type="slidenum">
              <a:rPr lang="en-US" smtClean="0"/>
              <a:pPr/>
              <a:t>‹nr.›</a:t>
            </a:fld>
            <a:endParaRPr lang="en-US"/>
          </a:p>
        </p:txBody>
      </p:sp>
    </p:spTree>
    <p:extLst>
      <p:ext uri="{BB962C8B-B14F-4D97-AF65-F5344CB8AC3E}">
        <p14:creationId xmlns:p14="http://schemas.microsoft.com/office/powerpoint/2010/main" xmlns="" val="1294596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en-US" b="1" dirty="0" smtClean="0"/>
              <a:t>EPSO e-Health working group</a:t>
            </a:r>
            <a:r>
              <a:rPr lang="en-US" sz="4000" dirty="0" smtClean="0"/>
              <a:t/>
            </a:r>
            <a:br>
              <a:rPr lang="en-US" sz="4000" dirty="0" smtClean="0"/>
            </a:br>
            <a:endParaRPr lang="en-US" dirty="0"/>
          </a:p>
        </p:txBody>
      </p:sp>
      <p:sp>
        <p:nvSpPr>
          <p:cNvPr id="3" name="Underrubrik 2"/>
          <p:cNvSpPr>
            <a:spLocks noGrp="1"/>
          </p:cNvSpPr>
          <p:nvPr>
            <p:ph type="subTitle" idx="1"/>
          </p:nvPr>
        </p:nvSpPr>
        <p:spPr/>
        <p:txBody>
          <a:bodyPr>
            <a:normAutofit fontScale="92500" lnSpcReduction="10000"/>
          </a:bodyPr>
          <a:lstStyle/>
          <a:p>
            <a:r>
              <a:rPr lang="sv-SE" dirty="0" smtClean="0"/>
              <a:t>Meeting at the </a:t>
            </a:r>
          </a:p>
          <a:p>
            <a:r>
              <a:rPr lang="en-US" b="1" dirty="0" smtClean="0"/>
              <a:t>21th </a:t>
            </a:r>
            <a:r>
              <a:rPr lang="en-US" b="1" dirty="0"/>
              <a:t>EPSO conference, </a:t>
            </a:r>
            <a:r>
              <a:rPr lang="en-US" b="1" dirty="0" err="1"/>
              <a:t>Prishtina</a:t>
            </a:r>
            <a:r>
              <a:rPr lang="en-US" b="1" dirty="0"/>
              <a:t> , </a:t>
            </a:r>
            <a:r>
              <a:rPr lang="en-US" b="1" dirty="0" err="1"/>
              <a:t>Kosova</a:t>
            </a:r>
            <a:r>
              <a:rPr lang="en-US" b="1" dirty="0"/>
              <a:t> </a:t>
            </a:r>
            <a:r>
              <a:rPr lang="en-US" sz="1900" b="1" dirty="0" err="1" smtClean="0"/>
              <a:t>Jine</a:t>
            </a:r>
            <a:r>
              <a:rPr lang="en-US" sz="1900" b="1" dirty="0" smtClean="0"/>
              <a:t> 3 </a:t>
            </a:r>
            <a:r>
              <a:rPr lang="en-US" sz="1900" b="1" dirty="0" smtClean="0"/>
              <a:t>2016</a:t>
            </a:r>
            <a:endParaRPr lang="en-US" sz="1900" b="1" dirty="0" smtClean="0"/>
          </a:p>
          <a:p>
            <a:r>
              <a:rPr lang="sv-SE" sz="2200" dirty="0" err="1" smtClean="0"/>
              <a:t>Chaired</a:t>
            </a:r>
            <a:r>
              <a:rPr lang="sv-SE" sz="2200" dirty="0" smtClean="0"/>
              <a:t> by Tove </a:t>
            </a:r>
            <a:r>
              <a:rPr lang="sv-SE" sz="2200" dirty="0"/>
              <a:t>Gemzell (IVO, Sweden)</a:t>
            </a:r>
            <a:endParaRPr lang="en-US" sz="22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404664"/>
            <a:ext cx="3857625" cy="847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60160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Swedish example</a:t>
            </a:r>
            <a:endParaRPr lang="en-US" dirty="0"/>
          </a:p>
        </p:txBody>
      </p:sp>
      <p:sp>
        <p:nvSpPr>
          <p:cNvPr id="3" name="Platshållare för innehåll 2"/>
          <p:cNvSpPr>
            <a:spLocks noGrp="1"/>
          </p:cNvSpPr>
          <p:nvPr>
            <p:ph idx="1"/>
          </p:nvPr>
        </p:nvSpPr>
        <p:spPr/>
        <p:txBody>
          <a:bodyPr>
            <a:normAutofit/>
          </a:bodyPr>
          <a:lstStyle/>
          <a:p>
            <a:r>
              <a:rPr lang="en-US" dirty="0" smtClean="0"/>
              <a:t>eHealth vision in Sweden</a:t>
            </a:r>
          </a:p>
          <a:p>
            <a:pPr marL="0" indent="0">
              <a:buNone/>
            </a:pPr>
            <a:r>
              <a:rPr lang="en-US" sz="2800" i="1" dirty="0" smtClean="0"/>
              <a:t>In 2025, Sweden will be the best in he world at using opportunities offered by digitalization and eHealth to make it easier for people to achieve good and equal health and welfare, and to develop and strengthen their own resources for increased independence and participation in the life of society. </a:t>
            </a:r>
          </a:p>
          <a:p>
            <a:r>
              <a:rPr lang="sv-SE" dirty="0" err="1" smtClean="0"/>
              <a:t>Werlabs</a:t>
            </a:r>
            <a:endParaRPr lang="en-US" dirty="0"/>
          </a:p>
        </p:txBody>
      </p:sp>
    </p:spTree>
    <p:extLst>
      <p:ext uri="{BB962C8B-B14F-4D97-AF65-F5344CB8AC3E}">
        <p14:creationId xmlns:p14="http://schemas.microsoft.com/office/powerpoint/2010/main" xmlns="" val="3717821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US"/>
          </a:p>
        </p:txBody>
      </p:sp>
      <p:sp>
        <p:nvSpPr>
          <p:cNvPr id="3" name="Platshållare för innehåll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65443" y="-747464"/>
            <a:ext cx="18288000" cy="10287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307975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3016" y="-1611627"/>
            <a:ext cx="18288000" cy="10287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310003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pPr>
              <a:defRPr/>
            </a:pPr>
            <a:fld id="{A4D3E847-346D-430D-93DA-28C368CE4BB9}" type="slidenum">
              <a:rPr lang="nl-NL" smtClean="0"/>
              <a:pPr>
                <a:defRPr/>
              </a:pPr>
              <a:t>13</a:t>
            </a:fld>
            <a:endParaRPr lang="nl-NL" dirty="0"/>
          </a:p>
        </p:txBody>
      </p:sp>
      <p:sp>
        <p:nvSpPr>
          <p:cNvPr id="6147" name="Titel 3"/>
          <p:cNvSpPr>
            <a:spLocks noGrp="1"/>
          </p:cNvSpPr>
          <p:nvPr>
            <p:ph type="title"/>
          </p:nvPr>
        </p:nvSpPr>
        <p:spPr/>
        <p:txBody>
          <a:bodyPr>
            <a:normAutofit fontScale="90000"/>
          </a:bodyPr>
          <a:lstStyle/>
          <a:p>
            <a:r>
              <a:rPr lang="nl-NL" altLang="en-US" smtClean="0"/>
              <a:t>							Questionnaire</a:t>
            </a:r>
          </a:p>
        </p:txBody>
      </p:sp>
      <p:sp>
        <p:nvSpPr>
          <p:cNvPr id="6148" name="Tijdelijke aanduiding voor inhoud 5"/>
          <p:cNvSpPr>
            <a:spLocks noGrp="1"/>
          </p:cNvSpPr>
          <p:nvPr>
            <p:ph idx="1"/>
          </p:nvPr>
        </p:nvSpPr>
        <p:spPr/>
        <p:txBody>
          <a:bodyPr/>
          <a:lstStyle/>
          <a:p>
            <a:endParaRPr lang="en-US" altLang="en-US" smtClean="0"/>
          </a:p>
        </p:txBody>
      </p:sp>
      <p:pic>
        <p:nvPicPr>
          <p:cNvPr id="6149"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457325"/>
            <a:ext cx="9144000" cy="50450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4912235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pPr>
              <a:defRPr/>
            </a:pPr>
            <a:fld id="{2DF1634D-FECE-41E2-891A-86DEE4E0B7D4}" type="slidenum">
              <a:rPr lang="nl-NL" smtClean="0"/>
              <a:pPr>
                <a:defRPr/>
              </a:pPr>
              <a:t>14</a:t>
            </a:fld>
            <a:endParaRPr lang="nl-NL" dirty="0"/>
          </a:p>
        </p:txBody>
      </p:sp>
      <p:sp>
        <p:nvSpPr>
          <p:cNvPr id="7171" name="Titel 3"/>
          <p:cNvSpPr>
            <a:spLocks noGrp="1"/>
          </p:cNvSpPr>
          <p:nvPr>
            <p:ph type="title"/>
          </p:nvPr>
        </p:nvSpPr>
        <p:spPr/>
        <p:txBody>
          <a:bodyPr>
            <a:normAutofit fontScale="90000"/>
          </a:bodyPr>
          <a:lstStyle/>
          <a:p>
            <a:r>
              <a:rPr lang="nl-NL" altLang="en-US" smtClean="0"/>
              <a:t>							Questionnaire</a:t>
            </a:r>
          </a:p>
        </p:txBody>
      </p:sp>
      <p:pic>
        <p:nvPicPr>
          <p:cNvPr id="7172" name="Picture 3"/>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74613" y="1417638"/>
            <a:ext cx="9069387" cy="5183187"/>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9903146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Additional thoughts</a:t>
            </a:r>
            <a:endParaRPr lang="en-US" dirty="0"/>
          </a:p>
        </p:txBody>
      </p:sp>
      <p:sp>
        <p:nvSpPr>
          <p:cNvPr id="3" name="Platshållare för innehåll 2"/>
          <p:cNvSpPr>
            <a:spLocks noGrp="1"/>
          </p:cNvSpPr>
          <p:nvPr>
            <p:ph idx="1"/>
          </p:nvPr>
        </p:nvSpPr>
        <p:spPr/>
        <p:txBody>
          <a:bodyPr/>
          <a:lstStyle/>
          <a:p>
            <a:r>
              <a:rPr lang="en-US" dirty="0" smtClean="0"/>
              <a:t>Should we be careful not to hinder this (eHealth) development?</a:t>
            </a:r>
          </a:p>
          <a:p>
            <a:r>
              <a:rPr lang="en-US" dirty="0" smtClean="0"/>
              <a:t>Could we determine that care takes place where the patient is situated. (Cross-border health care)</a:t>
            </a:r>
          </a:p>
          <a:p>
            <a:pPr marL="0" indent="0">
              <a:buNone/>
            </a:pPr>
            <a:endParaRPr lang="en-US" dirty="0"/>
          </a:p>
        </p:txBody>
      </p:sp>
    </p:spTree>
    <p:extLst>
      <p:ext uri="{BB962C8B-B14F-4D97-AF65-F5344CB8AC3E}">
        <p14:creationId xmlns:p14="http://schemas.microsoft.com/office/powerpoint/2010/main" xmlns="" val="357801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en-US" dirty="0"/>
          </a:p>
        </p:txBody>
      </p:sp>
      <p:sp>
        <p:nvSpPr>
          <p:cNvPr id="3" name="Platshållare för innehåll 2"/>
          <p:cNvSpPr>
            <a:spLocks noGrp="1"/>
          </p:cNvSpPr>
          <p:nvPr>
            <p:ph idx="1"/>
          </p:nvPr>
        </p:nvSpPr>
        <p:spPr/>
        <p:txBody>
          <a:bodyPr/>
          <a:lstStyle/>
          <a:p>
            <a:r>
              <a:rPr lang="en-US" dirty="0" smtClean="0"/>
              <a:t>The group</a:t>
            </a:r>
          </a:p>
          <a:p>
            <a:r>
              <a:rPr lang="en-US" dirty="0" smtClean="0"/>
              <a:t>Aim and questions discussed</a:t>
            </a:r>
          </a:p>
          <a:p>
            <a:r>
              <a:rPr lang="en-US" dirty="0" smtClean="0"/>
              <a:t>Definitions</a:t>
            </a:r>
          </a:p>
          <a:p>
            <a:r>
              <a:rPr lang="en-US" dirty="0" smtClean="0"/>
              <a:t>Proposed focus</a:t>
            </a:r>
          </a:p>
          <a:p>
            <a:r>
              <a:rPr lang="en-US" dirty="0" smtClean="0"/>
              <a:t>Proposed work ahead</a:t>
            </a:r>
          </a:p>
          <a:p>
            <a:r>
              <a:rPr lang="en-US" dirty="0" smtClean="0"/>
              <a:t>Expected results</a:t>
            </a:r>
            <a:endParaRPr lang="en-US" dirty="0" smtClean="0"/>
          </a:p>
        </p:txBody>
      </p:sp>
    </p:spTree>
    <p:extLst>
      <p:ext uri="{BB962C8B-B14F-4D97-AF65-F5344CB8AC3E}">
        <p14:creationId xmlns:p14="http://schemas.microsoft.com/office/powerpoint/2010/main" xmlns="" val="237342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Participants so far</a:t>
            </a:r>
            <a:endParaRPr lang="en-US" dirty="0"/>
          </a:p>
        </p:txBody>
      </p:sp>
      <p:sp>
        <p:nvSpPr>
          <p:cNvPr id="3" name="Platshållare för innehåll 2"/>
          <p:cNvSpPr>
            <a:spLocks noGrp="1"/>
          </p:cNvSpPr>
          <p:nvPr>
            <p:ph idx="1"/>
          </p:nvPr>
        </p:nvSpPr>
        <p:spPr/>
        <p:txBody>
          <a:bodyPr>
            <a:normAutofit lnSpcReduction="10000"/>
          </a:bodyPr>
          <a:lstStyle/>
          <a:p>
            <a:r>
              <a:rPr lang="sv-SE" dirty="0" smtClean="0"/>
              <a:t>IVO - Sweden</a:t>
            </a:r>
          </a:p>
          <a:p>
            <a:r>
              <a:rPr lang="en-US" dirty="0" smtClean="0"/>
              <a:t>IGZ - The Netherlands</a:t>
            </a:r>
            <a:endParaRPr lang="sv-SE" dirty="0" smtClean="0"/>
          </a:p>
          <a:p>
            <a:r>
              <a:rPr lang="en-US" dirty="0" err="1" smtClean="0"/>
              <a:t>Terviseamet</a:t>
            </a:r>
            <a:r>
              <a:rPr lang="en-US" dirty="0"/>
              <a:t> </a:t>
            </a:r>
            <a:r>
              <a:rPr lang="en-US" dirty="0" smtClean="0"/>
              <a:t>– Estonia</a:t>
            </a:r>
          </a:p>
          <a:p>
            <a:r>
              <a:rPr lang="en-US" dirty="0" smtClean="0"/>
              <a:t>CQC – England</a:t>
            </a:r>
          </a:p>
          <a:p>
            <a:r>
              <a:rPr lang="en-US" dirty="0" smtClean="0"/>
              <a:t>Wales</a:t>
            </a:r>
            <a:endParaRPr lang="en-US" dirty="0" smtClean="0"/>
          </a:p>
          <a:p>
            <a:r>
              <a:rPr lang="en-US" dirty="0" err="1" smtClean="0"/>
              <a:t>Valvira</a:t>
            </a:r>
            <a:r>
              <a:rPr lang="en-US" dirty="0" smtClean="0"/>
              <a:t> </a:t>
            </a:r>
            <a:r>
              <a:rPr lang="en-US" dirty="0" smtClean="0"/>
              <a:t>– Finland (?)</a:t>
            </a:r>
            <a:endParaRPr lang="en-US" dirty="0" smtClean="0"/>
          </a:p>
          <a:p>
            <a:r>
              <a:rPr lang="en-US" dirty="0" smtClean="0"/>
              <a:t>EAMA -  </a:t>
            </a:r>
            <a:r>
              <a:rPr lang="en-US" dirty="0" smtClean="0"/>
              <a:t>Bulgaria (?)</a:t>
            </a:r>
            <a:endParaRPr lang="en-US" dirty="0" smtClean="0"/>
          </a:p>
          <a:p>
            <a:r>
              <a:rPr lang="en-US" dirty="0" err="1" smtClean="0"/>
              <a:t>Landlaeknir</a:t>
            </a:r>
            <a:r>
              <a:rPr lang="en-US" dirty="0" smtClean="0"/>
              <a:t> </a:t>
            </a:r>
            <a:r>
              <a:rPr lang="en-US" dirty="0" smtClean="0"/>
              <a:t>– Iceland (?)</a:t>
            </a:r>
            <a:endParaRPr lang="en-US" dirty="0"/>
          </a:p>
        </p:txBody>
      </p:sp>
    </p:spTree>
    <p:extLst>
      <p:ext uri="{BB962C8B-B14F-4D97-AF65-F5344CB8AC3E}">
        <p14:creationId xmlns:p14="http://schemas.microsoft.com/office/powerpoint/2010/main" xmlns="" val="254942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Aim</a:t>
            </a:r>
            <a:endParaRPr lang="en-US" dirty="0"/>
          </a:p>
        </p:txBody>
      </p:sp>
      <p:sp>
        <p:nvSpPr>
          <p:cNvPr id="3" name="Platshållare för innehåll 2"/>
          <p:cNvSpPr>
            <a:spLocks noGrp="1"/>
          </p:cNvSpPr>
          <p:nvPr>
            <p:ph idx="1"/>
          </p:nvPr>
        </p:nvSpPr>
        <p:spPr>
          <a:xfrm>
            <a:off x="457200" y="1412776"/>
            <a:ext cx="8229600" cy="5112568"/>
          </a:xfrm>
        </p:spPr>
        <p:txBody>
          <a:bodyPr>
            <a:normAutofit fontScale="85000" lnSpcReduction="20000"/>
          </a:bodyPr>
          <a:lstStyle/>
          <a:p>
            <a:pPr marL="0" indent="0">
              <a:buNone/>
            </a:pPr>
            <a:r>
              <a:rPr lang="en-US" dirty="0" smtClean="0"/>
              <a:t> </a:t>
            </a:r>
            <a:endParaRPr lang="en-US" dirty="0"/>
          </a:p>
          <a:p>
            <a:r>
              <a:rPr lang="en-US" b="1" dirty="0"/>
              <a:t>to stimulate the debate, thinking and research </a:t>
            </a:r>
            <a:r>
              <a:rPr lang="en-US" dirty="0"/>
              <a:t>about supervision and </a:t>
            </a:r>
            <a:r>
              <a:rPr lang="en-US" dirty="0" smtClean="0"/>
              <a:t>E-health</a:t>
            </a:r>
            <a:r>
              <a:rPr lang="en-US" dirty="0"/>
              <a:t>; </a:t>
            </a:r>
            <a:endParaRPr lang="en-US" dirty="0" smtClean="0"/>
          </a:p>
          <a:p>
            <a:endParaRPr lang="en-US" dirty="0"/>
          </a:p>
          <a:p>
            <a:r>
              <a:rPr lang="en-US" b="1" dirty="0" smtClean="0"/>
              <a:t>to </a:t>
            </a:r>
            <a:r>
              <a:rPr lang="en-US" b="1" dirty="0"/>
              <a:t>organize a forum </a:t>
            </a:r>
            <a:r>
              <a:rPr lang="en-US" dirty="0"/>
              <a:t>for exchange of ideas and practical co-operation between supervisory </a:t>
            </a:r>
            <a:r>
              <a:rPr lang="en-US" dirty="0" smtClean="0"/>
              <a:t>organizations </a:t>
            </a:r>
            <a:r>
              <a:rPr lang="en-US" dirty="0"/>
              <a:t>that have responsibilities of healthcare supervision including supervision on e-health care and telemedicine; </a:t>
            </a:r>
            <a:endParaRPr lang="en-US" dirty="0" smtClean="0"/>
          </a:p>
          <a:p>
            <a:endParaRPr lang="en-US" dirty="0"/>
          </a:p>
          <a:p>
            <a:r>
              <a:rPr lang="en-US" b="1" dirty="0" smtClean="0"/>
              <a:t>to </a:t>
            </a:r>
            <a:r>
              <a:rPr lang="en-US" b="1" dirty="0"/>
              <a:t>promote cross border fine-tuning, alignment and harmonization </a:t>
            </a:r>
            <a:r>
              <a:rPr lang="en-US" dirty="0"/>
              <a:t>of norms and standards used by supervisory </a:t>
            </a:r>
            <a:r>
              <a:rPr lang="en-US" dirty="0" smtClean="0"/>
              <a:t>organizations </a:t>
            </a:r>
            <a:r>
              <a:rPr lang="en-US" dirty="0"/>
              <a:t>for supervision on </a:t>
            </a:r>
            <a:r>
              <a:rPr lang="en-US" dirty="0" smtClean="0"/>
              <a:t>e-health </a:t>
            </a:r>
            <a:r>
              <a:rPr lang="en-US" dirty="0"/>
              <a:t>and telemedicine</a:t>
            </a:r>
            <a:r>
              <a:rPr lang="en-US" dirty="0" smtClean="0"/>
              <a:t>.</a:t>
            </a:r>
            <a:endParaRPr lang="en-US" dirty="0"/>
          </a:p>
        </p:txBody>
      </p:sp>
    </p:spTree>
    <p:extLst>
      <p:ext uri="{BB962C8B-B14F-4D97-AF65-F5344CB8AC3E}">
        <p14:creationId xmlns:p14="http://schemas.microsoft.com/office/powerpoint/2010/main" xmlns="" val="389710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Four main questions</a:t>
            </a:r>
            <a:endParaRPr lang="en-US" dirty="0"/>
          </a:p>
        </p:txBody>
      </p:sp>
      <p:sp>
        <p:nvSpPr>
          <p:cNvPr id="3" name="Platshållare för innehåll 2"/>
          <p:cNvSpPr>
            <a:spLocks noGrp="1"/>
          </p:cNvSpPr>
          <p:nvPr>
            <p:ph idx="1"/>
          </p:nvPr>
        </p:nvSpPr>
        <p:spPr/>
        <p:txBody>
          <a:bodyPr>
            <a:normAutofit fontScale="70000" lnSpcReduction="20000"/>
          </a:bodyPr>
          <a:lstStyle/>
          <a:p>
            <a:endParaRPr lang="en-US" dirty="0"/>
          </a:p>
          <a:p>
            <a:pPr marL="514350" indent="-514350">
              <a:buFont typeface="+mj-lt"/>
              <a:buAutoNum type="arabicPeriod"/>
            </a:pPr>
            <a:r>
              <a:rPr lang="en-US" dirty="0"/>
              <a:t>What is the difference between supervising /monitoring /regulating of E-health services and supervising monitoring or regulating traditional care services? Or in other words: to what extent does supervising of E-health services vary from supervising the traditional care services? </a:t>
            </a:r>
            <a:r>
              <a:rPr lang="en-US" dirty="0" smtClean="0">
                <a:solidFill>
                  <a:srgbClr val="FF0000"/>
                </a:solidFill>
              </a:rPr>
              <a:t>Don’t know yet, but we need to consider risks for the individual</a:t>
            </a:r>
            <a:endParaRPr lang="en-US" dirty="0">
              <a:solidFill>
                <a:srgbClr val="FF0000"/>
              </a:solidFill>
            </a:endParaRPr>
          </a:p>
          <a:p>
            <a:pPr marL="514350" indent="-514350">
              <a:buFont typeface="+mj-lt"/>
              <a:buAutoNum type="arabicPeriod"/>
            </a:pPr>
            <a:r>
              <a:rPr lang="en-US" dirty="0" smtClean="0"/>
              <a:t>Do </a:t>
            </a:r>
            <a:r>
              <a:rPr lang="en-US" dirty="0"/>
              <a:t>we need special norms and standards for monitoring e-health and telemedicine? </a:t>
            </a:r>
            <a:r>
              <a:rPr lang="en-US" dirty="0" smtClean="0">
                <a:solidFill>
                  <a:srgbClr val="FF0000"/>
                </a:solidFill>
              </a:rPr>
              <a:t>Yes</a:t>
            </a:r>
            <a:endParaRPr lang="en-US" dirty="0">
              <a:solidFill>
                <a:srgbClr val="FF0000"/>
              </a:solidFill>
            </a:endParaRPr>
          </a:p>
          <a:p>
            <a:pPr marL="514350" indent="-514350">
              <a:buFont typeface="+mj-lt"/>
              <a:buAutoNum type="arabicPeriod"/>
            </a:pPr>
            <a:r>
              <a:rPr lang="en-US" dirty="0" smtClean="0"/>
              <a:t>Do </a:t>
            </a:r>
            <a:r>
              <a:rPr lang="en-US" dirty="0"/>
              <a:t>we need special methods tools and instruments to supervise e-health and telemedicine? </a:t>
            </a:r>
            <a:r>
              <a:rPr lang="en-US" dirty="0" smtClean="0">
                <a:solidFill>
                  <a:srgbClr val="FF0000"/>
                </a:solidFill>
              </a:rPr>
              <a:t>Yes</a:t>
            </a:r>
            <a:endParaRPr lang="en-US" dirty="0">
              <a:solidFill>
                <a:srgbClr val="FF0000"/>
              </a:solidFill>
            </a:endParaRPr>
          </a:p>
          <a:p>
            <a:pPr marL="514350" indent="-514350">
              <a:buFont typeface="+mj-lt"/>
              <a:buAutoNum type="arabicPeriod"/>
            </a:pPr>
            <a:r>
              <a:rPr lang="en-US" dirty="0" smtClean="0"/>
              <a:t>Is </a:t>
            </a:r>
            <a:r>
              <a:rPr lang="en-US" dirty="0"/>
              <a:t>there a special need to work together cross-border to protect quality and safety in healthcare with regard to quality and safety of e-health and telemedicine? </a:t>
            </a:r>
            <a:r>
              <a:rPr lang="en-US" dirty="0" smtClean="0">
                <a:solidFill>
                  <a:srgbClr val="FF0000"/>
                </a:solidFill>
              </a:rPr>
              <a:t>Yes, Especially concerning </a:t>
            </a:r>
            <a:r>
              <a:rPr lang="en-US" dirty="0" err="1" smtClean="0">
                <a:solidFill>
                  <a:srgbClr val="FF0000"/>
                </a:solidFill>
              </a:rPr>
              <a:t>eHelth</a:t>
            </a:r>
            <a:r>
              <a:rPr lang="en-US" dirty="0" smtClean="0">
                <a:solidFill>
                  <a:srgbClr val="FF0000"/>
                </a:solidFill>
              </a:rPr>
              <a:t> because it moves cross-border</a:t>
            </a:r>
            <a:endParaRPr lang="en-US" dirty="0">
              <a:solidFill>
                <a:srgbClr val="FF0000"/>
              </a:solidFill>
            </a:endParaRPr>
          </a:p>
          <a:p>
            <a:endParaRPr lang="en-US" dirty="0"/>
          </a:p>
        </p:txBody>
      </p:sp>
    </p:spTree>
    <p:extLst>
      <p:ext uri="{BB962C8B-B14F-4D97-AF65-F5344CB8AC3E}">
        <p14:creationId xmlns:p14="http://schemas.microsoft.com/office/powerpoint/2010/main" xmlns="" val="19756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WHO </a:t>
            </a:r>
            <a:r>
              <a:rPr lang="nl-NL" dirty="0" err="1" smtClean="0"/>
              <a:t>Definitions</a:t>
            </a:r>
            <a:r>
              <a:rPr lang="nl-NL" dirty="0" smtClean="0"/>
              <a:t> we </a:t>
            </a:r>
            <a:r>
              <a:rPr lang="nl-NL" dirty="0" err="1" smtClean="0"/>
              <a:t>will</a:t>
            </a:r>
            <a:r>
              <a:rPr lang="nl-NL" dirty="0" smtClean="0"/>
              <a:t> </a:t>
            </a:r>
            <a:r>
              <a:rPr lang="nl-NL" dirty="0" err="1" smtClean="0"/>
              <a:t>use</a:t>
            </a:r>
            <a:endParaRPr lang="nl-NL" dirty="0"/>
          </a:p>
        </p:txBody>
      </p:sp>
      <p:sp>
        <p:nvSpPr>
          <p:cNvPr id="3" name="Tijdelijke aanduiding voor inhoud 2"/>
          <p:cNvSpPr>
            <a:spLocks noGrp="1"/>
          </p:cNvSpPr>
          <p:nvPr>
            <p:ph idx="1"/>
          </p:nvPr>
        </p:nvSpPr>
        <p:spPr/>
        <p:txBody>
          <a:bodyPr>
            <a:normAutofit/>
          </a:bodyPr>
          <a:lstStyle/>
          <a:p>
            <a:pPr>
              <a:buNone/>
            </a:pPr>
            <a:r>
              <a:rPr lang="en-US" i="1" u="sng" dirty="0" err="1" smtClean="0"/>
              <a:t>eHealth</a:t>
            </a:r>
            <a:r>
              <a:rPr lang="en-US" i="1" dirty="0" smtClean="0"/>
              <a:t> is the use of information </a:t>
            </a:r>
            <a:r>
              <a:rPr lang="en-US" i="1" dirty="0" smtClean="0"/>
              <a:t>and communication </a:t>
            </a:r>
            <a:r>
              <a:rPr lang="en-US" i="1" dirty="0" smtClean="0"/>
              <a:t>technologies (ICT) for health. Examples include treating patients, conducting research, educating the health workforce, tracking diseases and monitoring public health</a:t>
            </a:r>
            <a:r>
              <a:rPr lang="en-US" i="1" dirty="0" smtClean="0"/>
              <a:t>. </a:t>
            </a:r>
            <a:endParaRPr lang="nl-NL" i="1" dirty="0" smtClean="0"/>
          </a:p>
          <a:p>
            <a:pPr>
              <a:buNone/>
            </a:pPr>
            <a:r>
              <a:rPr lang="nl-NL" i="1" dirty="0" err="1" smtClean="0"/>
              <a:t>Where</a:t>
            </a:r>
            <a:r>
              <a:rPr lang="nl-NL" i="1" dirty="0" smtClean="0"/>
              <a:t> </a:t>
            </a:r>
            <a:r>
              <a:rPr lang="nl-NL" i="1" u="sng" dirty="0" err="1" smtClean="0"/>
              <a:t>health</a:t>
            </a:r>
            <a:r>
              <a:rPr lang="nl-NL" i="1" dirty="0" smtClean="0"/>
              <a:t> </a:t>
            </a:r>
            <a:r>
              <a:rPr lang="nl-NL" i="1" dirty="0" err="1" smtClean="0"/>
              <a:t>refer</a:t>
            </a:r>
            <a:r>
              <a:rPr lang="nl-NL" i="1" dirty="0" smtClean="0"/>
              <a:t> to </a:t>
            </a:r>
            <a:r>
              <a:rPr lang="nl-NL" i="1" dirty="0" err="1" smtClean="0"/>
              <a:t>physical</a:t>
            </a:r>
            <a:r>
              <a:rPr lang="nl-NL" i="1" dirty="0" smtClean="0"/>
              <a:t>, mental and </a:t>
            </a:r>
            <a:r>
              <a:rPr lang="nl-NL" i="1" dirty="0" err="1" smtClean="0"/>
              <a:t>social</a:t>
            </a:r>
            <a:r>
              <a:rPr lang="nl-NL" i="1" dirty="0" smtClean="0"/>
              <a:t> </a:t>
            </a:r>
            <a:r>
              <a:rPr lang="nl-NL" i="1" dirty="0" err="1" smtClean="0"/>
              <a:t>wellbeing</a:t>
            </a:r>
            <a:endParaRPr lang="nl-NL"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Focus</a:t>
            </a:r>
            <a:endParaRPr lang="nl-NL" dirty="0"/>
          </a:p>
        </p:txBody>
      </p:sp>
      <p:sp>
        <p:nvSpPr>
          <p:cNvPr id="3" name="Tijdelijke aanduiding voor inhoud 2"/>
          <p:cNvSpPr>
            <a:spLocks noGrp="1"/>
          </p:cNvSpPr>
          <p:nvPr>
            <p:ph idx="1"/>
          </p:nvPr>
        </p:nvSpPr>
        <p:spPr/>
        <p:txBody>
          <a:bodyPr>
            <a:normAutofit/>
          </a:bodyPr>
          <a:lstStyle/>
          <a:p>
            <a:r>
              <a:rPr lang="nl-NL" dirty="0" err="1" smtClean="0"/>
              <a:t>Consumer</a:t>
            </a:r>
            <a:r>
              <a:rPr lang="nl-NL" dirty="0" smtClean="0"/>
              <a:t> </a:t>
            </a:r>
            <a:r>
              <a:rPr lang="nl-NL" dirty="0" err="1" smtClean="0"/>
              <a:t>related</a:t>
            </a:r>
            <a:r>
              <a:rPr lang="nl-NL" dirty="0" smtClean="0"/>
              <a:t> </a:t>
            </a:r>
            <a:r>
              <a:rPr lang="nl-NL" dirty="0" err="1" smtClean="0"/>
              <a:t>eHealth</a:t>
            </a:r>
            <a:r>
              <a:rPr lang="nl-NL" dirty="0" smtClean="0"/>
              <a:t> services</a:t>
            </a:r>
          </a:p>
          <a:p>
            <a:pPr lvl="1">
              <a:buNone/>
            </a:pPr>
            <a:r>
              <a:rPr lang="nl-NL" dirty="0" err="1" smtClean="0"/>
              <a:t>Because</a:t>
            </a:r>
            <a:r>
              <a:rPr lang="nl-NL" dirty="0" smtClean="0"/>
              <a:t> </a:t>
            </a:r>
            <a:r>
              <a:rPr lang="nl-NL" dirty="0" err="1" smtClean="0"/>
              <a:t>they</a:t>
            </a:r>
            <a:r>
              <a:rPr lang="nl-NL" dirty="0" smtClean="0"/>
              <a:t>:</a:t>
            </a:r>
            <a:endParaRPr lang="nl-NL" dirty="0" smtClean="0"/>
          </a:p>
          <a:p>
            <a:pPr lvl="1"/>
            <a:r>
              <a:rPr lang="nl-NL" dirty="0" smtClean="0"/>
              <a:t>travel </a:t>
            </a:r>
            <a:r>
              <a:rPr lang="nl-NL" dirty="0" err="1" smtClean="0"/>
              <a:t>cross-border</a:t>
            </a:r>
            <a:r>
              <a:rPr lang="nl-NL" dirty="0" smtClean="0"/>
              <a:t> </a:t>
            </a:r>
          </a:p>
          <a:p>
            <a:pPr lvl="1"/>
            <a:r>
              <a:rPr lang="nl-NL" dirty="0" smtClean="0"/>
              <a:t>and are </a:t>
            </a:r>
            <a:r>
              <a:rPr lang="nl-NL" dirty="0" err="1" smtClean="0"/>
              <a:t>similar</a:t>
            </a:r>
            <a:r>
              <a:rPr lang="nl-NL" dirty="0" smtClean="0"/>
              <a:t> in different </a:t>
            </a:r>
            <a:r>
              <a:rPr lang="nl-NL" dirty="0" err="1" smtClean="0"/>
              <a:t>contries</a:t>
            </a:r>
            <a:endParaRPr lang="nl-NL" dirty="0" smtClean="0"/>
          </a:p>
          <a:p>
            <a:pPr lvl="1">
              <a:buNone/>
            </a:pPr>
            <a:endParaRPr lang="nl-NL" dirty="0" smtClean="0"/>
          </a:p>
          <a:p>
            <a:pPr lvl="1">
              <a:buNone/>
            </a:pPr>
            <a:r>
              <a:rPr lang="nl-NL" dirty="0" smtClean="0"/>
              <a:t>Special </a:t>
            </a:r>
            <a:r>
              <a:rPr lang="nl-NL" dirty="0" err="1" smtClean="0"/>
              <a:t>attention</a:t>
            </a:r>
            <a:r>
              <a:rPr lang="nl-NL" dirty="0" smtClean="0"/>
              <a:t> to:</a:t>
            </a:r>
          </a:p>
          <a:p>
            <a:pPr lvl="1">
              <a:buNone/>
            </a:pPr>
            <a:r>
              <a:rPr lang="nl-NL" dirty="0" smtClean="0"/>
              <a:t>-</a:t>
            </a:r>
            <a:r>
              <a:rPr lang="nl-NL" dirty="0" err="1" smtClean="0"/>
              <a:t>choosing</a:t>
            </a:r>
            <a:r>
              <a:rPr lang="nl-NL" dirty="0" smtClean="0"/>
              <a:t> the relevant services </a:t>
            </a:r>
            <a:r>
              <a:rPr lang="nl-NL" dirty="0" err="1" smtClean="0"/>
              <a:t>from</a:t>
            </a:r>
            <a:r>
              <a:rPr lang="nl-NL" dirty="0" smtClean="0"/>
              <a:t> at </a:t>
            </a:r>
            <a:r>
              <a:rPr lang="nl-NL" dirty="0" err="1" smtClean="0"/>
              <a:t>patientsperspective</a:t>
            </a:r>
            <a:endParaRPr lang="nl-NL" dirty="0" smtClean="0"/>
          </a:p>
          <a:p>
            <a:pPr lvl="1">
              <a:buNone/>
            </a:pPr>
            <a:endParaRPr lang="nl-NL" dirty="0" smtClean="0"/>
          </a:p>
          <a:p>
            <a:pPr lvl="1"/>
            <a:endParaRPr lang="nl-NL"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Next</a:t>
            </a:r>
            <a:r>
              <a:rPr lang="nl-NL" dirty="0" smtClean="0"/>
              <a:t> step, steps,,</a:t>
            </a:r>
            <a:endParaRPr lang="nl-NL" dirty="0"/>
          </a:p>
        </p:txBody>
      </p:sp>
      <p:sp>
        <p:nvSpPr>
          <p:cNvPr id="3" name="Tijdelijke aanduiding voor inhoud 2"/>
          <p:cNvSpPr>
            <a:spLocks noGrp="1"/>
          </p:cNvSpPr>
          <p:nvPr>
            <p:ph idx="1"/>
          </p:nvPr>
        </p:nvSpPr>
        <p:spPr/>
        <p:txBody>
          <a:bodyPr/>
          <a:lstStyle/>
          <a:p>
            <a:r>
              <a:rPr lang="nl-NL" dirty="0" err="1" smtClean="0"/>
              <a:t>Each</a:t>
            </a:r>
            <a:r>
              <a:rPr lang="nl-NL" dirty="0" smtClean="0"/>
              <a:t> country </a:t>
            </a:r>
            <a:r>
              <a:rPr lang="nl-NL" dirty="0" err="1" smtClean="0"/>
              <a:t>choose</a:t>
            </a:r>
            <a:r>
              <a:rPr lang="nl-NL" dirty="0" smtClean="0"/>
              <a:t> </a:t>
            </a:r>
            <a:r>
              <a:rPr lang="nl-NL" dirty="0" err="1" smtClean="0"/>
              <a:t>an</a:t>
            </a:r>
            <a:r>
              <a:rPr lang="nl-NL" dirty="0" smtClean="0"/>
              <a:t> </a:t>
            </a:r>
            <a:r>
              <a:rPr lang="nl-NL" dirty="0" err="1" smtClean="0"/>
              <a:t>example</a:t>
            </a:r>
            <a:r>
              <a:rPr lang="nl-NL" dirty="0" smtClean="0"/>
              <a:t> of </a:t>
            </a:r>
            <a:r>
              <a:rPr lang="nl-NL" dirty="0" err="1" smtClean="0"/>
              <a:t>an</a:t>
            </a:r>
            <a:r>
              <a:rPr lang="nl-NL" dirty="0" smtClean="0"/>
              <a:t> </a:t>
            </a:r>
            <a:r>
              <a:rPr lang="nl-NL" dirty="0" err="1" smtClean="0"/>
              <a:t>ongoinng</a:t>
            </a:r>
            <a:r>
              <a:rPr lang="nl-NL" dirty="0" smtClean="0"/>
              <a:t> </a:t>
            </a:r>
            <a:r>
              <a:rPr lang="nl-NL" dirty="0" err="1" smtClean="0"/>
              <a:t>or</a:t>
            </a:r>
            <a:r>
              <a:rPr lang="nl-NL" dirty="0" smtClean="0"/>
              <a:t> </a:t>
            </a:r>
            <a:r>
              <a:rPr lang="nl-NL" dirty="0" err="1" smtClean="0"/>
              <a:t>planned</a:t>
            </a:r>
            <a:r>
              <a:rPr lang="nl-NL" dirty="0" smtClean="0"/>
              <a:t> </a:t>
            </a:r>
            <a:r>
              <a:rPr lang="nl-NL" dirty="0" err="1" smtClean="0"/>
              <a:t>or</a:t>
            </a:r>
            <a:r>
              <a:rPr lang="nl-NL" dirty="0" smtClean="0"/>
              <a:t> </a:t>
            </a:r>
            <a:r>
              <a:rPr lang="nl-NL" dirty="0" err="1" smtClean="0"/>
              <a:t>finnised</a:t>
            </a:r>
            <a:r>
              <a:rPr lang="nl-NL" dirty="0" smtClean="0"/>
              <a:t> </a:t>
            </a:r>
            <a:r>
              <a:rPr lang="nl-NL" dirty="0" err="1" smtClean="0"/>
              <a:t>inspection</a:t>
            </a:r>
            <a:r>
              <a:rPr lang="nl-NL" dirty="0" smtClean="0"/>
              <a:t>/</a:t>
            </a:r>
            <a:r>
              <a:rPr lang="nl-NL" dirty="0" err="1" smtClean="0"/>
              <a:t>supervison</a:t>
            </a:r>
            <a:r>
              <a:rPr lang="nl-NL" dirty="0" smtClean="0"/>
              <a:t> of </a:t>
            </a:r>
            <a:r>
              <a:rPr lang="nl-NL" dirty="0" err="1" smtClean="0"/>
              <a:t>one</a:t>
            </a:r>
            <a:r>
              <a:rPr lang="nl-NL" dirty="0" smtClean="0"/>
              <a:t> of these </a:t>
            </a:r>
            <a:r>
              <a:rPr lang="nl-NL" dirty="0" err="1" smtClean="0"/>
              <a:t>eHealth</a:t>
            </a:r>
            <a:r>
              <a:rPr lang="nl-NL" dirty="0" smtClean="0"/>
              <a:t> services.  </a:t>
            </a:r>
            <a:r>
              <a:rPr lang="nl-NL" dirty="0" err="1" smtClean="0"/>
              <a:t>Describes</a:t>
            </a:r>
            <a:r>
              <a:rPr lang="nl-NL" dirty="0" smtClean="0"/>
              <a:t> it.</a:t>
            </a:r>
          </a:p>
          <a:p>
            <a:r>
              <a:rPr lang="nl-NL" dirty="0" smtClean="0"/>
              <a:t>We meet and </a:t>
            </a:r>
            <a:r>
              <a:rPr lang="nl-NL" dirty="0" err="1" smtClean="0"/>
              <a:t>discuss</a:t>
            </a:r>
            <a:r>
              <a:rPr lang="nl-NL" dirty="0" smtClean="0"/>
              <a:t> the </a:t>
            </a:r>
            <a:r>
              <a:rPr lang="nl-NL" dirty="0" err="1" smtClean="0"/>
              <a:t>results</a:t>
            </a:r>
            <a:r>
              <a:rPr lang="nl-NL" dirty="0" smtClean="0"/>
              <a:t> and </a:t>
            </a:r>
            <a:r>
              <a:rPr lang="nl-NL" dirty="0" err="1" smtClean="0"/>
              <a:t>from</a:t>
            </a:r>
            <a:r>
              <a:rPr lang="nl-NL" dirty="0" smtClean="0"/>
              <a:t> </a:t>
            </a:r>
            <a:r>
              <a:rPr lang="nl-NL" dirty="0" err="1" smtClean="0"/>
              <a:t>this</a:t>
            </a:r>
            <a:r>
              <a:rPr lang="nl-NL" dirty="0" smtClean="0"/>
              <a:t> </a:t>
            </a:r>
            <a:r>
              <a:rPr lang="nl-NL" dirty="0" err="1" smtClean="0"/>
              <a:t>choose</a:t>
            </a:r>
            <a:r>
              <a:rPr lang="nl-NL" dirty="0" smtClean="0"/>
              <a:t> </a:t>
            </a:r>
            <a:r>
              <a:rPr lang="nl-NL" dirty="0" err="1" smtClean="0"/>
              <a:t>one</a:t>
            </a:r>
            <a:r>
              <a:rPr lang="nl-NL" dirty="0" smtClean="0"/>
              <a:t> case;  </a:t>
            </a:r>
            <a:r>
              <a:rPr lang="nl-NL" dirty="0" err="1" smtClean="0"/>
              <a:t>where</a:t>
            </a:r>
            <a:r>
              <a:rPr lang="nl-NL" dirty="0" smtClean="0"/>
              <a:t> we </a:t>
            </a:r>
            <a:r>
              <a:rPr lang="nl-NL" dirty="0" err="1" smtClean="0"/>
              <a:t>will</a:t>
            </a:r>
            <a:r>
              <a:rPr lang="nl-NL" dirty="0" smtClean="0"/>
              <a:t> </a:t>
            </a:r>
            <a:r>
              <a:rPr lang="nl-NL" dirty="0" err="1" smtClean="0"/>
              <a:t>reach</a:t>
            </a:r>
            <a:r>
              <a:rPr lang="nl-NL" dirty="0" smtClean="0"/>
              <a:t> </a:t>
            </a:r>
            <a:r>
              <a:rPr lang="nl-NL" dirty="0" err="1" smtClean="0"/>
              <a:t>an</a:t>
            </a:r>
            <a:r>
              <a:rPr lang="nl-NL" dirty="0" smtClean="0"/>
              <a:t> consensus </a:t>
            </a:r>
            <a:r>
              <a:rPr lang="nl-NL" dirty="0" err="1" smtClean="0"/>
              <a:t>on</a:t>
            </a:r>
            <a:r>
              <a:rPr lang="nl-NL" dirty="0" smtClean="0"/>
              <a:t> </a:t>
            </a:r>
            <a:r>
              <a:rPr lang="nl-NL" dirty="0" err="1" smtClean="0"/>
              <a:t>what</a:t>
            </a:r>
            <a:r>
              <a:rPr lang="nl-NL" dirty="0" smtClean="0"/>
              <a:t> </a:t>
            </a:r>
            <a:r>
              <a:rPr lang="nl-NL" dirty="0" err="1" smtClean="0"/>
              <a:t>would</a:t>
            </a:r>
            <a:r>
              <a:rPr lang="nl-NL" dirty="0" smtClean="0"/>
              <a:t> </a:t>
            </a:r>
            <a:r>
              <a:rPr lang="nl-NL" dirty="0" err="1" smtClean="0"/>
              <a:t>be</a:t>
            </a:r>
            <a:r>
              <a:rPr lang="nl-NL" dirty="0" smtClean="0"/>
              <a:t> best </a:t>
            </a:r>
            <a:r>
              <a:rPr lang="nl-NL" dirty="0" err="1" smtClean="0"/>
              <a:t>practise</a:t>
            </a:r>
            <a:r>
              <a:rPr lang="nl-NL" dirty="0" smtClean="0"/>
              <a:t> in </a:t>
            </a:r>
            <a:r>
              <a:rPr lang="nl-NL" dirty="0" err="1" smtClean="0"/>
              <a:t>this</a:t>
            </a:r>
            <a:r>
              <a:rPr lang="nl-NL" dirty="0" smtClean="0"/>
              <a:t> </a:t>
            </a:r>
            <a:r>
              <a:rPr lang="nl-NL" dirty="0" err="1" smtClean="0"/>
              <a:t>situation</a:t>
            </a:r>
            <a:r>
              <a:rPr lang="nl-NL" dirty="0" smtClean="0"/>
              <a:t>. </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Results</a:t>
            </a:r>
            <a:endParaRPr lang="nl-NL" dirty="0"/>
          </a:p>
        </p:txBody>
      </p:sp>
      <p:sp>
        <p:nvSpPr>
          <p:cNvPr id="3" name="Tijdelijke aanduiding voor inhoud 2"/>
          <p:cNvSpPr>
            <a:spLocks noGrp="1"/>
          </p:cNvSpPr>
          <p:nvPr>
            <p:ph idx="1"/>
          </p:nvPr>
        </p:nvSpPr>
        <p:spPr/>
        <p:txBody>
          <a:bodyPr/>
          <a:lstStyle/>
          <a:p>
            <a:r>
              <a:rPr lang="nl-NL" dirty="0" smtClean="0"/>
              <a:t>A </a:t>
            </a:r>
            <a:r>
              <a:rPr lang="nl-NL" dirty="0" err="1" smtClean="0"/>
              <a:t>description</a:t>
            </a:r>
            <a:r>
              <a:rPr lang="nl-NL" dirty="0" smtClean="0"/>
              <a:t> of best </a:t>
            </a:r>
            <a:r>
              <a:rPr lang="nl-NL" dirty="0" err="1" smtClean="0"/>
              <a:t>practise</a:t>
            </a:r>
            <a:endParaRPr lang="nl-NL" dirty="0" smtClean="0"/>
          </a:p>
          <a:p>
            <a:r>
              <a:rPr lang="nl-NL" dirty="0" smtClean="0"/>
              <a:t>A case </a:t>
            </a:r>
            <a:r>
              <a:rPr lang="nl-NL" dirty="0" err="1" smtClean="0"/>
              <a:t>that</a:t>
            </a:r>
            <a:r>
              <a:rPr lang="nl-NL" dirty="0" smtClean="0"/>
              <a:t> </a:t>
            </a:r>
            <a:r>
              <a:rPr lang="nl-NL" dirty="0" err="1" smtClean="0"/>
              <a:t>illustrate</a:t>
            </a:r>
            <a:r>
              <a:rPr lang="nl-NL" dirty="0" smtClean="0"/>
              <a:t> the </a:t>
            </a:r>
            <a:r>
              <a:rPr lang="nl-NL" dirty="0" err="1" smtClean="0"/>
              <a:t>proceedure</a:t>
            </a:r>
            <a:endParaRPr lang="nl-NL" dirty="0" smtClean="0"/>
          </a:p>
          <a:p>
            <a:r>
              <a:rPr lang="nl-NL" dirty="0" smtClean="0"/>
              <a:t>Forum </a:t>
            </a:r>
            <a:r>
              <a:rPr lang="nl-NL" dirty="0" err="1" smtClean="0"/>
              <a:t>for</a:t>
            </a:r>
            <a:r>
              <a:rPr lang="nl-NL" dirty="0" smtClean="0"/>
              <a:t> the exchange of </a:t>
            </a:r>
            <a:r>
              <a:rPr lang="nl-NL" dirty="0" err="1" smtClean="0"/>
              <a:t>ideas</a:t>
            </a:r>
            <a:r>
              <a:rPr lang="nl-NL" dirty="0" smtClean="0"/>
              <a:t> and </a:t>
            </a:r>
            <a:r>
              <a:rPr lang="nl-NL" dirty="0" err="1" smtClean="0"/>
              <a:t>experience</a:t>
            </a:r>
            <a:r>
              <a:rPr lang="nl-NL" dirty="0" smtClean="0"/>
              <a:t> </a:t>
            </a:r>
            <a:r>
              <a:rPr lang="nl-NL" dirty="0" err="1" smtClean="0"/>
              <a:t>other</a:t>
            </a:r>
            <a:r>
              <a:rPr lang="nl-NL" dirty="0" smtClean="0"/>
              <a:t> </a:t>
            </a:r>
            <a:r>
              <a:rPr lang="nl-NL" dirty="0" err="1" smtClean="0"/>
              <a:t>contries</a:t>
            </a:r>
            <a:r>
              <a:rPr lang="nl-NL" dirty="0" smtClean="0"/>
              <a:t> have </a:t>
            </a:r>
            <a:r>
              <a:rPr lang="nl-NL" dirty="0" err="1" smtClean="0"/>
              <a:t>on</a:t>
            </a:r>
            <a:r>
              <a:rPr lang="nl-NL" dirty="0" smtClean="0"/>
              <a:t> </a:t>
            </a:r>
            <a:r>
              <a:rPr lang="nl-NL" dirty="0" err="1" smtClean="0"/>
              <a:t>similar</a:t>
            </a:r>
            <a:r>
              <a:rPr lang="nl-NL" dirty="0" smtClean="0"/>
              <a:t> </a:t>
            </a:r>
            <a:r>
              <a:rPr lang="nl-NL" dirty="0" err="1" smtClean="0"/>
              <a:t>problems</a:t>
            </a:r>
            <a:endParaRPr lang="nl-NL" dirty="0" smtClean="0"/>
          </a:p>
          <a:p>
            <a:r>
              <a:rPr lang="nl-NL" dirty="0" smtClean="0"/>
              <a:t>A </a:t>
            </a:r>
            <a:r>
              <a:rPr lang="nl-NL" dirty="0" err="1" smtClean="0"/>
              <a:t>better</a:t>
            </a:r>
            <a:r>
              <a:rPr lang="nl-NL" dirty="0" smtClean="0"/>
              <a:t> </a:t>
            </a:r>
            <a:r>
              <a:rPr lang="nl-NL" dirty="0" err="1" smtClean="0"/>
              <a:t>understanding</a:t>
            </a:r>
            <a:r>
              <a:rPr lang="nl-NL" dirty="0" smtClean="0"/>
              <a:t> of </a:t>
            </a:r>
            <a:r>
              <a:rPr lang="nl-NL" dirty="0" err="1" smtClean="0"/>
              <a:t>wish</a:t>
            </a:r>
            <a:r>
              <a:rPr lang="nl-NL" dirty="0" smtClean="0"/>
              <a:t> </a:t>
            </a:r>
            <a:r>
              <a:rPr lang="nl-NL" dirty="0" err="1" smtClean="0"/>
              <a:t>question</a:t>
            </a:r>
            <a:r>
              <a:rPr lang="nl-NL" dirty="0" smtClean="0"/>
              <a:t> </a:t>
            </a:r>
            <a:r>
              <a:rPr lang="nl-NL" dirty="0" err="1" smtClean="0"/>
              <a:t>should</a:t>
            </a:r>
            <a:r>
              <a:rPr lang="nl-NL" dirty="0" smtClean="0"/>
              <a:t> </a:t>
            </a:r>
            <a:r>
              <a:rPr lang="nl-NL" dirty="0" err="1" smtClean="0"/>
              <a:t>be</a:t>
            </a:r>
            <a:r>
              <a:rPr lang="nl-NL" dirty="0" smtClean="0"/>
              <a:t> </a:t>
            </a:r>
            <a:r>
              <a:rPr lang="nl-NL" dirty="0" err="1" smtClean="0"/>
              <a:t>furter</a:t>
            </a:r>
            <a:r>
              <a:rPr lang="nl-NL" dirty="0" smtClean="0"/>
              <a:t> </a:t>
            </a:r>
            <a:r>
              <a:rPr lang="nl-NL" dirty="0" err="1" smtClean="0"/>
              <a:t>looked</a:t>
            </a:r>
            <a:r>
              <a:rPr lang="nl-NL" dirty="0" smtClean="0"/>
              <a:t> </a:t>
            </a:r>
            <a:r>
              <a:rPr lang="nl-NL" dirty="0" err="1" smtClean="0"/>
              <a:t>into</a:t>
            </a:r>
            <a:endParaRPr lang="nl-NL"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3318</TotalTime>
  <Words>530</Words>
  <Application>Microsoft Office PowerPoint</Application>
  <PresentationFormat>Diavoorstelling (4:3)</PresentationFormat>
  <Paragraphs>65</Paragraphs>
  <Slides>15</Slides>
  <Notes>2</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Office-tema</vt:lpstr>
      <vt:lpstr>EPSO e-Health working group </vt:lpstr>
      <vt:lpstr>Agenda</vt:lpstr>
      <vt:lpstr>Participants so far</vt:lpstr>
      <vt:lpstr>Aim</vt:lpstr>
      <vt:lpstr>Four main questions</vt:lpstr>
      <vt:lpstr>WHO Definitions we will use</vt:lpstr>
      <vt:lpstr>Focus</vt:lpstr>
      <vt:lpstr>Next step, steps,,</vt:lpstr>
      <vt:lpstr>Results</vt:lpstr>
      <vt:lpstr>Swedish example</vt:lpstr>
      <vt:lpstr>Dia 11</vt:lpstr>
      <vt:lpstr>Dia 12</vt:lpstr>
      <vt:lpstr>       Questionnaire</vt:lpstr>
      <vt:lpstr>       Questionnaire</vt:lpstr>
      <vt:lpstr>Additional thoughts</vt:lpstr>
    </vt:vector>
  </TitlesOfParts>
  <Company>IVO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EPSO e-Health working group</dc:title>
  <dc:creator>Gemzell, Tove</dc:creator>
  <cp:lastModifiedBy>Mari</cp:lastModifiedBy>
  <cp:revision>22</cp:revision>
  <dcterms:created xsi:type="dcterms:W3CDTF">2016-05-30T06:55:31Z</dcterms:created>
  <dcterms:modified xsi:type="dcterms:W3CDTF">2016-06-03T06:36:58Z</dcterms:modified>
</cp:coreProperties>
</file>