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7" r:id="rId2"/>
    <p:sldId id="259" r:id="rId3"/>
    <p:sldId id="288" r:id="rId4"/>
    <p:sldId id="268" r:id="rId5"/>
    <p:sldId id="282" r:id="rId6"/>
    <p:sldId id="283" r:id="rId7"/>
    <p:sldId id="277" r:id="rId8"/>
    <p:sldId id="280" r:id="rId9"/>
    <p:sldId id="279" r:id="rId10"/>
    <p:sldId id="276" r:id="rId11"/>
    <p:sldId id="278" r:id="rId12"/>
    <p:sldId id="284" r:id="rId13"/>
    <p:sldId id="285" r:id="rId14"/>
    <p:sldId id="281" r:id="rId15"/>
    <p:sldId id="271" r:id="rId16"/>
    <p:sldId id="267" r:id="rId17"/>
    <p:sldId id="269" r:id="rId18"/>
    <p:sldId id="273" r:id="rId19"/>
    <p:sldId id="287" r:id="rId20"/>
    <p:sldId id="274" r:id="rId21"/>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2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Leht2!$B$4</c:f>
              <c:strCache>
                <c:ptCount val="1"/>
                <c:pt idx="0">
                  <c:v>2012</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t-EE" sz="1400" b="0" i="0" u="none" strike="noStrike" kern="1200" baseline="0">
                    <a:solidFill>
                      <a:schemeClr val="tx1">
                        <a:lumMod val="75000"/>
                        <a:lumOff val="25000"/>
                      </a:schemeClr>
                    </a:solidFill>
                    <a:latin typeface="+mn-lt"/>
                    <a:ea typeface="+mn-ea"/>
                    <a:cs typeface="+mn-cs"/>
                  </a:defRPr>
                </a:pPr>
                <a:endParaRPr lang="et-E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Leht2!$C$3</c:f>
              <c:strCache>
                <c:ptCount val="1"/>
                <c:pt idx="0">
                  <c:v>Pakendipõhiste retseptide osakaal</c:v>
                </c:pt>
              </c:strCache>
            </c:strRef>
          </c:cat>
          <c:val>
            <c:numRef>
              <c:f>Leht2!$C$4</c:f>
              <c:numCache>
                <c:formatCode>0.0%</c:formatCode>
                <c:ptCount val="1"/>
                <c:pt idx="0">
                  <c:v>0.32300000000000051</c:v>
                </c:pt>
              </c:numCache>
            </c:numRef>
          </c:val>
        </c:ser>
        <c:ser>
          <c:idx val="1"/>
          <c:order val="1"/>
          <c:tx>
            <c:strRef>
              <c:f>Leht2!$B$5</c:f>
              <c:strCache>
                <c:ptCount val="1"/>
                <c:pt idx="0">
                  <c:v>2013</c:v>
                </c:pt>
              </c:strCache>
            </c:strRef>
          </c:tx>
          <c:spPr>
            <a:solidFill>
              <a:srgbClr val="EF1F9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t-EE" sz="1400" b="0" i="0" u="none" strike="noStrike" kern="1200" baseline="0">
                    <a:solidFill>
                      <a:schemeClr val="tx1">
                        <a:lumMod val="75000"/>
                        <a:lumOff val="25000"/>
                      </a:schemeClr>
                    </a:solidFill>
                    <a:latin typeface="+mn-lt"/>
                    <a:ea typeface="+mn-ea"/>
                    <a:cs typeface="+mn-cs"/>
                  </a:defRPr>
                </a:pPr>
                <a:endParaRPr lang="et-E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Leht2!$C$3</c:f>
              <c:strCache>
                <c:ptCount val="1"/>
                <c:pt idx="0">
                  <c:v>Pakendipõhiste retseptide osakaal</c:v>
                </c:pt>
              </c:strCache>
            </c:strRef>
          </c:cat>
          <c:val>
            <c:numRef>
              <c:f>Leht2!$C$5</c:f>
              <c:numCache>
                <c:formatCode>0.0%</c:formatCode>
                <c:ptCount val="1"/>
                <c:pt idx="0">
                  <c:v>0.22700000000000004</c:v>
                </c:pt>
              </c:numCache>
            </c:numRef>
          </c:val>
        </c:ser>
        <c:ser>
          <c:idx val="2"/>
          <c:order val="2"/>
          <c:tx>
            <c:strRef>
              <c:f>Leht2!$B$6</c:f>
              <c:strCache>
                <c:ptCount val="1"/>
                <c:pt idx="0">
                  <c:v>2014</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t-EE" sz="1400" b="0" i="0" u="none" strike="noStrike" kern="1200" baseline="0">
                    <a:solidFill>
                      <a:schemeClr val="tx1">
                        <a:lumMod val="75000"/>
                        <a:lumOff val="25000"/>
                      </a:schemeClr>
                    </a:solidFill>
                    <a:latin typeface="+mn-lt"/>
                    <a:ea typeface="+mn-ea"/>
                    <a:cs typeface="+mn-cs"/>
                  </a:defRPr>
                </a:pPr>
                <a:endParaRPr lang="et-E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Leht2!$C$3</c:f>
              <c:strCache>
                <c:ptCount val="1"/>
                <c:pt idx="0">
                  <c:v>Pakendipõhiste retseptide osakaal</c:v>
                </c:pt>
              </c:strCache>
            </c:strRef>
          </c:cat>
          <c:val>
            <c:numRef>
              <c:f>Leht2!$C$6</c:f>
              <c:numCache>
                <c:formatCode>0.0%</c:formatCode>
                <c:ptCount val="1"/>
                <c:pt idx="0">
                  <c:v>0.13700000000000001</c:v>
                </c:pt>
              </c:numCache>
            </c:numRef>
          </c:val>
        </c:ser>
        <c:ser>
          <c:idx val="3"/>
          <c:order val="3"/>
          <c:tx>
            <c:strRef>
              <c:f>Leht2!$B$7</c:f>
              <c:strCache>
                <c:ptCount val="1"/>
                <c:pt idx="0">
                  <c:v>2015</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t-EE" sz="1400" b="0" i="0" u="none" strike="noStrike" kern="1200" baseline="0">
                    <a:solidFill>
                      <a:schemeClr val="tx1">
                        <a:lumMod val="75000"/>
                        <a:lumOff val="25000"/>
                      </a:schemeClr>
                    </a:solidFill>
                    <a:latin typeface="+mn-lt"/>
                    <a:ea typeface="+mn-ea"/>
                    <a:cs typeface="+mn-cs"/>
                  </a:defRPr>
                </a:pPr>
                <a:endParaRPr lang="et-E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Leht2!$C$3</c:f>
              <c:strCache>
                <c:ptCount val="1"/>
                <c:pt idx="0">
                  <c:v>Pakendipõhiste retseptide osakaal</c:v>
                </c:pt>
              </c:strCache>
            </c:strRef>
          </c:cat>
          <c:val>
            <c:numRef>
              <c:f>Leht2!$C$7</c:f>
              <c:numCache>
                <c:formatCode>0.0%</c:formatCode>
                <c:ptCount val="1"/>
                <c:pt idx="0">
                  <c:v>0.10500000000000002</c:v>
                </c:pt>
              </c:numCache>
            </c:numRef>
          </c:val>
        </c:ser>
        <c:dLbls>
          <c:showLegendKey val="0"/>
          <c:showVal val="1"/>
          <c:showCatName val="0"/>
          <c:showSerName val="0"/>
          <c:showPercent val="0"/>
          <c:showBubbleSize val="0"/>
        </c:dLbls>
        <c:gapWidth val="219"/>
        <c:overlap val="-27"/>
        <c:axId val="188105304"/>
        <c:axId val="188105696"/>
      </c:barChart>
      <c:catAx>
        <c:axId val="188105304"/>
        <c:scaling>
          <c:orientation val="minMax"/>
        </c:scaling>
        <c:delete val="1"/>
        <c:axPos val="b"/>
        <c:numFmt formatCode="General" sourceLinked="1"/>
        <c:majorTickMark val="none"/>
        <c:minorTickMark val="none"/>
        <c:tickLblPos val="nextTo"/>
        <c:crossAx val="188105696"/>
        <c:crosses val="autoZero"/>
        <c:auto val="1"/>
        <c:lblAlgn val="ctr"/>
        <c:lblOffset val="100"/>
        <c:noMultiLvlLbl val="0"/>
      </c:catAx>
      <c:valAx>
        <c:axId val="188105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t-EE" sz="1400" b="0" i="0" u="none" strike="noStrike" kern="1200" baseline="0">
                <a:solidFill>
                  <a:schemeClr val="tx1">
                    <a:lumMod val="65000"/>
                    <a:lumOff val="35000"/>
                  </a:schemeClr>
                </a:solidFill>
                <a:latin typeface="+mn-lt"/>
                <a:ea typeface="+mn-ea"/>
                <a:cs typeface="+mn-cs"/>
              </a:defRPr>
            </a:pPr>
            <a:endParaRPr lang="et-EE"/>
          </a:p>
        </c:txPr>
        <c:crossAx val="1881053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t-EE" sz="1400"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t-E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448818897637793E-2"/>
          <c:y val="0.1531609195402299"/>
          <c:w val="0.88822313877431991"/>
          <c:h val="0.76970789211693369"/>
        </c:manualLayout>
      </c:layout>
      <c:lineChart>
        <c:grouping val="standard"/>
        <c:varyColors val="0"/>
        <c:ser>
          <c:idx val="0"/>
          <c:order val="0"/>
          <c:tx>
            <c:strRef>
              <c:f>Leht1!$C$4</c:f>
              <c:strCache>
                <c:ptCount val="1"/>
                <c:pt idx="0">
                  <c:v>Paberretseptide osakaal</c:v>
                </c:pt>
              </c:strCache>
            </c:strRef>
          </c:tx>
          <c:spPr>
            <a:ln w="22225" cap="rnd" cmpd="sng" algn="ctr">
              <a:solidFill>
                <a:schemeClr val="accent1"/>
              </a:solidFill>
              <a:round/>
            </a:ln>
            <a:effectLst/>
          </c:spPr>
          <c:marker>
            <c:symbol val="none"/>
          </c:marker>
          <c:dLbls>
            <c:dLbl>
              <c:idx val="0"/>
              <c:layout>
                <c:manualLayout>
                  <c:x val="-5.4666666666666724E-2"/>
                  <c:y val="-6.944444444444451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4666666666666731E-2"/>
                  <c:y val="-6.944444444444454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4666666666666724E-2"/>
                  <c:y val="-6.944444444444451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4666666666666724E-2"/>
                  <c:y val="-6.481481481481489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t-EE" sz="1400" b="1" i="0" u="none" strike="noStrike" kern="1200" baseline="0">
                    <a:solidFill>
                      <a:schemeClr val="dk1">
                        <a:lumMod val="65000"/>
                        <a:lumOff val="35000"/>
                      </a:schemeClr>
                    </a:solidFill>
                    <a:latin typeface="+mn-lt"/>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Leht1!$B$5:$B$8</c:f>
              <c:numCache>
                <c:formatCode>General</c:formatCode>
                <c:ptCount val="4"/>
                <c:pt idx="0">
                  <c:v>2012</c:v>
                </c:pt>
                <c:pt idx="1">
                  <c:v>2013</c:v>
                </c:pt>
                <c:pt idx="2">
                  <c:v>2014</c:v>
                </c:pt>
                <c:pt idx="3">
                  <c:v>2015</c:v>
                </c:pt>
              </c:numCache>
            </c:numRef>
          </c:cat>
          <c:val>
            <c:numRef>
              <c:f>Leht1!$C$5:$C$8</c:f>
              <c:numCache>
                <c:formatCode>0.00%</c:formatCode>
                <c:ptCount val="4"/>
                <c:pt idx="0">
                  <c:v>5.2100000000000021E-2</c:v>
                </c:pt>
                <c:pt idx="1">
                  <c:v>2.9600000000000005E-2</c:v>
                </c:pt>
                <c:pt idx="2">
                  <c:v>1.5100000000000013E-2</c:v>
                </c:pt>
                <c:pt idx="3">
                  <c:v>9.700000000000002E-3</c:v>
                </c:pt>
              </c:numCache>
            </c:numRef>
          </c:val>
          <c:smooth val="0"/>
        </c:ser>
        <c:dLbls>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88106480"/>
        <c:axId val="188106872"/>
      </c:lineChart>
      <c:catAx>
        <c:axId val="188106480"/>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lang="et-EE" sz="1400" b="0" i="0" u="none" strike="noStrike" kern="1200" spc="20" baseline="0">
                <a:solidFill>
                  <a:schemeClr val="dk1">
                    <a:lumMod val="65000"/>
                    <a:lumOff val="35000"/>
                  </a:schemeClr>
                </a:solidFill>
                <a:latin typeface="+mn-lt"/>
                <a:ea typeface="+mn-ea"/>
                <a:cs typeface="+mn-cs"/>
              </a:defRPr>
            </a:pPr>
            <a:endParaRPr lang="et-EE"/>
          </a:p>
        </c:txPr>
        <c:crossAx val="188106872"/>
        <c:crosses val="autoZero"/>
        <c:auto val="1"/>
        <c:lblAlgn val="ctr"/>
        <c:lblOffset val="100"/>
        <c:noMultiLvlLbl val="0"/>
      </c:catAx>
      <c:valAx>
        <c:axId val="18810687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t-EE" sz="1400" b="0" i="0" u="none" strike="noStrike" kern="1200" spc="20" baseline="0">
                <a:solidFill>
                  <a:schemeClr val="dk1">
                    <a:lumMod val="65000"/>
                    <a:lumOff val="35000"/>
                  </a:schemeClr>
                </a:solidFill>
                <a:latin typeface="+mn-lt"/>
                <a:ea typeface="+mn-ea"/>
                <a:cs typeface="+mn-cs"/>
              </a:defRPr>
            </a:pPr>
            <a:endParaRPr lang="et-EE"/>
          </a:p>
        </c:txPr>
        <c:crossAx val="188106480"/>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t-E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3850AB-A83B-4B75-A42B-D2065FA1FE81}" type="datetimeFigureOut">
              <a:rPr lang="et-EE" smtClean="0"/>
              <a:t>02.06.2016</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FDA34B-7F69-4B93-A4C8-A5C4A75863AA}" type="slidenum">
              <a:rPr lang="et-EE" smtClean="0"/>
              <a:t>‹#›</a:t>
            </a:fld>
            <a:endParaRPr lang="et-EE"/>
          </a:p>
        </p:txBody>
      </p:sp>
    </p:spTree>
    <p:extLst>
      <p:ext uri="{BB962C8B-B14F-4D97-AF65-F5344CB8AC3E}">
        <p14:creationId xmlns:p14="http://schemas.microsoft.com/office/powerpoint/2010/main" val="275843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aidi pildi kohatä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Märkmete kohatäid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t-EE" smtClean="0">
                <a:latin typeface="Arial" panose="020B0604020202020204" pitchFamily="34" charset="0"/>
                <a:cs typeface="Arial" panose="020B0604020202020204" pitchFamily="34" charset="0"/>
              </a:rPr>
              <a:t>Results of e-prescription</a:t>
            </a:r>
          </a:p>
          <a:p>
            <a:pPr eaLnBrk="1" hangingPunct="1"/>
            <a:r>
              <a:rPr lang="en-GB" altLang="et-EE" smtClean="0">
                <a:latin typeface="Arial" panose="020B0604020202020204" pitchFamily="34" charset="0"/>
                <a:cs typeface="Arial" panose="020B0604020202020204" pitchFamily="34" charset="0"/>
              </a:rPr>
              <a:t>96% of prescription where</a:t>
            </a:r>
            <a:r>
              <a:rPr lang="et-EE" altLang="et-EE" smtClean="0">
                <a:latin typeface="Arial" panose="020B0604020202020204" pitchFamily="34" charset="0"/>
                <a:cs typeface="Arial" panose="020B0604020202020204" pitchFamily="34" charset="0"/>
              </a:rPr>
              <a:t> </a:t>
            </a:r>
            <a:r>
              <a:rPr lang="en-GB" altLang="et-EE" smtClean="0">
                <a:latin typeface="Arial" panose="020B0604020202020204" pitchFamily="34" charset="0"/>
                <a:cs typeface="Arial" panose="020B0604020202020204" pitchFamily="34" charset="0"/>
              </a:rPr>
              <a:t>prescribed electronically (2012);</a:t>
            </a:r>
          </a:p>
          <a:p>
            <a:pPr eaLnBrk="1" hangingPunct="1"/>
            <a:r>
              <a:rPr lang="en-GB" altLang="et-EE" smtClean="0">
                <a:latin typeface="Arial" panose="020B0604020202020204" pitchFamily="34" charset="0"/>
                <a:cs typeface="Arial" panose="020B0604020202020204" pitchFamily="34" charset="0"/>
              </a:rPr>
              <a:t>97% of patients are satisfied with e-prescriptions.</a:t>
            </a:r>
            <a:endParaRPr lang="et-EE" altLang="et-EE" smtClean="0">
              <a:latin typeface="Arial" panose="020B0604020202020204" pitchFamily="34" charset="0"/>
              <a:cs typeface="Arial" panose="020B0604020202020204" pitchFamily="34" charset="0"/>
            </a:endParaRPr>
          </a:p>
          <a:p>
            <a:pPr eaLnBrk="1" hangingPunct="1">
              <a:lnSpc>
                <a:spcPct val="80000"/>
              </a:lnSpc>
            </a:pPr>
            <a:r>
              <a:rPr lang="en-GB" altLang="et-EE" b="1" smtClean="0"/>
              <a:t>E-consultation</a:t>
            </a:r>
            <a:r>
              <a:rPr lang="et-EE" altLang="et-EE" b="1" smtClean="0"/>
              <a:t> - </a:t>
            </a:r>
            <a:r>
              <a:rPr lang="en-GB" altLang="et-EE" sz="3000" smtClean="0"/>
              <a:t>reduces the need to see always the specialist</a:t>
            </a:r>
            <a:endParaRPr lang="et-EE" altLang="et-EE" sz="3000" smtClean="0"/>
          </a:p>
          <a:p>
            <a:pPr eaLnBrk="1" hangingPunct="1">
              <a:lnSpc>
                <a:spcPct val="80000"/>
              </a:lnSpc>
            </a:pPr>
            <a:r>
              <a:rPr lang="en-GB" altLang="et-EE" b="1" smtClean="0"/>
              <a:t>E-certificates</a:t>
            </a:r>
            <a:r>
              <a:rPr lang="et-EE" altLang="et-EE" b="1" smtClean="0"/>
              <a:t> - </a:t>
            </a:r>
            <a:r>
              <a:rPr lang="en-GB" altLang="et-EE" sz="3000" smtClean="0"/>
              <a:t>E-Health system will send certificate directly to the institution requiring it (will start with Road Traffic Administration)</a:t>
            </a:r>
          </a:p>
          <a:p>
            <a:pPr eaLnBrk="1" hangingPunct="1"/>
            <a:endParaRPr lang="en-GB" altLang="et-EE" smtClean="0">
              <a:latin typeface="Arial" panose="020B0604020202020204" pitchFamily="34" charset="0"/>
              <a:cs typeface="Arial" panose="020B0604020202020204" pitchFamily="34" charset="0"/>
            </a:endParaRPr>
          </a:p>
          <a:p>
            <a:endParaRPr lang="et-EE" altLang="et-EE" smtClean="0"/>
          </a:p>
        </p:txBody>
      </p:sp>
      <p:sp>
        <p:nvSpPr>
          <p:cNvPr id="30724" name="Slaidinumbri kohatä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03991D-B645-4F8B-AAB3-40C255901395}" type="slidenum">
              <a:rPr lang="et-EE" altLang="et-EE" smtClean="0"/>
              <a:pPr/>
              <a:t>7</a:t>
            </a:fld>
            <a:endParaRPr lang="et-EE" altLang="et-EE" smtClean="0"/>
          </a:p>
        </p:txBody>
      </p:sp>
    </p:spTree>
    <p:extLst>
      <p:ext uri="{BB962C8B-B14F-4D97-AF65-F5344CB8AC3E}">
        <p14:creationId xmlns:p14="http://schemas.microsoft.com/office/powerpoint/2010/main" val="1525913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n-US" dirty="0"/>
          </a:p>
        </p:txBody>
      </p:sp>
      <p:sp>
        <p:nvSpPr>
          <p:cNvPr id="4" name="Date Placeholder 3"/>
          <p:cNvSpPr>
            <a:spLocks noGrp="1"/>
          </p:cNvSpPr>
          <p:nvPr>
            <p:ph type="dt" sz="half" idx="10"/>
          </p:nvPr>
        </p:nvSpPr>
        <p:spPr/>
        <p:txBody>
          <a:bodyPr/>
          <a:lstStyle/>
          <a:p>
            <a:fld id="{205074B7-BCB9-4199-8438-52FFE53AA211}" type="datetimeFigureOut">
              <a:rPr lang="et-EE" smtClean="0"/>
              <a:t>02.06.2016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3684304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205074B7-BCB9-4199-8438-52FFE53AA211}" type="datetimeFigureOut">
              <a:rPr lang="et-EE" smtClean="0"/>
              <a:t>02.06.2016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403047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t-EE" smtClean="0"/>
              <a:t>Muutke pealkirja laadi</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205074B7-BCB9-4199-8438-52FFE53AA211}" type="datetimeFigureOut">
              <a:rPr lang="et-EE" smtClean="0"/>
              <a:t>02.06.2016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120165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205074B7-BCB9-4199-8438-52FFE53AA211}" type="datetimeFigureOut">
              <a:rPr lang="et-EE" smtClean="0"/>
              <a:t>02.06.2016</a:t>
            </a:fld>
            <a:endParaRPr lang="et-EE"/>
          </a:p>
        </p:txBody>
      </p:sp>
      <p:sp>
        <p:nvSpPr>
          <p:cNvPr id="5" name="Footer Placeholder 4"/>
          <p:cNvSpPr>
            <a:spLocks noGrp="1"/>
          </p:cNvSpPr>
          <p:nvPr>
            <p:ph type="ftr" sz="quarter" idx="11"/>
          </p:nvPr>
        </p:nvSpPr>
        <p:spPr/>
        <p:txBody>
          <a:bodyPr/>
          <a:lstStyle/>
          <a:p>
            <a:endParaRPr lang="et-EE" dirty="0"/>
          </a:p>
        </p:txBody>
      </p:sp>
      <p:sp>
        <p:nvSpPr>
          <p:cNvPr id="6" name="Slide Number Placeholder 5"/>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2639232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fld id="{205074B7-BCB9-4199-8438-52FFE53AA211}" type="datetimeFigureOut">
              <a:rPr lang="et-EE" smtClean="0"/>
              <a:t>02.06.2016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3686748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205074B7-BCB9-4199-8438-52FFE53AA211}" type="datetimeFigureOut">
              <a:rPr lang="et-EE" smtClean="0"/>
              <a:t>02.06.2016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334672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t-EE" smtClean="0"/>
              <a:t>Muutke pealkirja laadi</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839788" y="2505075"/>
            <a:ext cx="5157787"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6172200" y="2505075"/>
            <a:ext cx="5183188"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205074B7-BCB9-4199-8438-52FFE53AA211}" type="datetimeFigureOut">
              <a:rPr lang="et-EE" smtClean="0"/>
              <a:t>02.06.2016</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220002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205074B7-BCB9-4199-8438-52FFE53AA211}" type="datetimeFigureOut">
              <a:rPr lang="et-EE" smtClean="0"/>
              <a:t>02.06.2016</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2592675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5074B7-BCB9-4199-8438-52FFE53AA211}" type="datetimeFigureOut">
              <a:rPr lang="et-EE" smtClean="0"/>
              <a:t>02.06.2016</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237946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205074B7-BCB9-4199-8438-52FFE53AA211}" type="datetimeFigureOut">
              <a:rPr lang="et-EE" smtClean="0"/>
              <a:t>02.06.2016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417322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smtClean="0"/>
              <a:t>Pildi lisamiseks klõpsake ikooni</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205074B7-BCB9-4199-8438-52FFE53AA211}" type="datetimeFigureOut">
              <a:rPr lang="et-EE" smtClean="0"/>
              <a:t>02.06.2016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504F418-BF15-414E-B821-DC15098C0DD2}" type="slidenum">
              <a:rPr lang="et-EE" smtClean="0"/>
              <a:t>‹#›</a:t>
            </a:fld>
            <a:endParaRPr lang="et-EE"/>
          </a:p>
        </p:txBody>
      </p:sp>
    </p:spTree>
    <p:extLst>
      <p:ext uri="{BB962C8B-B14F-4D97-AF65-F5344CB8AC3E}">
        <p14:creationId xmlns:p14="http://schemas.microsoft.com/office/powerpoint/2010/main" val="2122847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074B7-BCB9-4199-8438-52FFE53AA211}" type="datetimeFigureOut">
              <a:rPr lang="et-EE" smtClean="0"/>
              <a:t>02.06.2016</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4F418-BF15-414E-B821-DC15098C0DD2}" type="slidenum">
              <a:rPr lang="et-EE" smtClean="0"/>
              <a:t>‹#›</a:t>
            </a:fld>
            <a:endParaRPr lang="et-EE"/>
          </a:p>
        </p:txBody>
      </p:sp>
      <p:pic>
        <p:nvPicPr>
          <p:cNvPr id="7" name="Pilt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8200" y="230188"/>
            <a:ext cx="3468925" cy="1383912"/>
          </a:xfrm>
          <a:prstGeom prst="rect">
            <a:avLst/>
          </a:prstGeom>
        </p:spPr>
      </p:pic>
    </p:spTree>
    <p:extLst>
      <p:ext uri="{BB962C8B-B14F-4D97-AF65-F5344CB8AC3E}">
        <p14:creationId xmlns:p14="http://schemas.microsoft.com/office/powerpoint/2010/main" val="14415863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825625"/>
            <a:ext cx="10515600" cy="1325563"/>
          </a:xfrm>
        </p:spPr>
        <p:txBody>
          <a:bodyPr/>
          <a:lstStyle/>
          <a:p>
            <a:r>
              <a:rPr lang="et-EE" altLang="et-EE" dirty="0" err="1" smtClean="0">
                <a:solidFill>
                  <a:srgbClr val="0070C0"/>
                </a:solidFill>
                <a:latin typeface="Roboto Condensed"/>
                <a:ea typeface="Microsoft YaHei" panose="020B0503020204020204" pitchFamily="34" charset="-122"/>
                <a:cs typeface="Mangal" panose="02040503050203030202" pitchFamily="18" charset="0"/>
              </a:rPr>
              <a:t>Supervision</a:t>
            </a:r>
            <a:r>
              <a:rPr lang="et-EE" altLang="et-EE" dirty="0" smtClean="0">
                <a:solidFill>
                  <a:srgbClr val="0070C0"/>
                </a:solidFill>
                <a:latin typeface="Roboto Condensed"/>
                <a:ea typeface="Microsoft YaHei" panose="020B0503020204020204" pitchFamily="34" charset="-122"/>
                <a:cs typeface="Mangal" panose="02040503050203030202" pitchFamily="18" charset="0"/>
              </a:rPr>
              <a:t> of </a:t>
            </a:r>
            <a:r>
              <a:rPr lang="en-US" altLang="et-EE" dirty="0" smtClean="0">
                <a:solidFill>
                  <a:srgbClr val="0070C0"/>
                </a:solidFill>
                <a:latin typeface="Roboto Condensed"/>
                <a:ea typeface="Microsoft YaHei" panose="020B0503020204020204" pitchFamily="34" charset="-122"/>
                <a:cs typeface="Mangal" panose="02040503050203030202" pitchFamily="18" charset="0"/>
              </a:rPr>
              <a:t>E- Health in Estonia</a:t>
            </a:r>
            <a:endParaRPr lang="et-EE" dirty="0">
              <a:solidFill>
                <a:srgbClr val="0070C0"/>
              </a:solidFill>
            </a:endParaRPr>
          </a:p>
        </p:txBody>
      </p:sp>
      <p:sp>
        <p:nvSpPr>
          <p:cNvPr id="4" name="Ristkülik 3"/>
          <p:cNvSpPr/>
          <p:nvPr/>
        </p:nvSpPr>
        <p:spPr>
          <a:xfrm>
            <a:off x="3400269" y="4327453"/>
            <a:ext cx="5391462" cy="1723549"/>
          </a:xfrm>
          <a:prstGeom prst="rect">
            <a:avLst/>
          </a:prstGeom>
        </p:spPr>
        <p:txBody>
          <a:bodyPr wrap="square">
            <a:spAutoFit/>
          </a:bodyPr>
          <a:lstStyle/>
          <a:p>
            <a:pPr algn="ctr">
              <a:buSzPct val="45000"/>
            </a:pPr>
            <a:r>
              <a:rPr lang="et-EE" altLang="et-EE" dirty="0" smtClean="0">
                <a:solidFill>
                  <a:srgbClr val="000000"/>
                </a:solidFill>
                <a:latin typeface="Roboto Condensed"/>
                <a:ea typeface="Microsoft YaHei" panose="020B0503020204020204" pitchFamily="34" charset="-122"/>
                <a:cs typeface="Mangal" panose="02040503050203030202" pitchFamily="18" charset="0"/>
              </a:rPr>
              <a:t>Eve Pilt</a:t>
            </a:r>
          </a:p>
          <a:p>
            <a:pPr algn="ctr">
              <a:buSzPct val="45000"/>
            </a:pPr>
            <a:r>
              <a:rPr lang="et-EE" altLang="et-EE" dirty="0" err="1" smtClean="0">
                <a:solidFill>
                  <a:srgbClr val="000000"/>
                </a:solidFill>
                <a:latin typeface="Roboto Condensed"/>
                <a:ea typeface="Microsoft YaHei" panose="020B0503020204020204" pitchFamily="34" charset="-122"/>
                <a:cs typeface="Mangal" panose="02040503050203030202" pitchFamily="18" charset="0"/>
              </a:rPr>
              <a:t>Adviser</a:t>
            </a:r>
            <a:r>
              <a:rPr lang="et-EE" altLang="et-EE" dirty="0" smtClean="0">
                <a:solidFill>
                  <a:srgbClr val="000000"/>
                </a:solidFill>
                <a:latin typeface="Roboto Condensed"/>
                <a:ea typeface="Microsoft YaHei" panose="020B0503020204020204" pitchFamily="34" charset="-122"/>
                <a:cs typeface="Mangal" panose="02040503050203030202" pitchFamily="18" charset="0"/>
              </a:rPr>
              <a:t> of </a:t>
            </a:r>
            <a:r>
              <a:rPr lang="et-EE" altLang="et-EE" dirty="0" err="1" smtClean="0">
                <a:solidFill>
                  <a:srgbClr val="000000"/>
                </a:solidFill>
                <a:latin typeface="Roboto Condensed"/>
                <a:ea typeface="Microsoft YaHei" panose="020B0503020204020204" pitchFamily="34" charset="-122"/>
                <a:cs typeface="Mangal" panose="02040503050203030202" pitchFamily="18" charset="0"/>
              </a:rPr>
              <a:t>supervision</a:t>
            </a:r>
            <a:r>
              <a:rPr lang="et-EE" altLang="et-EE" dirty="0" smtClean="0">
                <a:solidFill>
                  <a:srgbClr val="000000"/>
                </a:solidFill>
                <a:latin typeface="Roboto Condensed"/>
                <a:ea typeface="Microsoft YaHei" panose="020B0503020204020204" pitchFamily="34" charset="-122"/>
                <a:cs typeface="Mangal" panose="02040503050203030202" pitchFamily="18" charset="0"/>
              </a:rPr>
              <a:t> </a:t>
            </a:r>
            <a:r>
              <a:rPr lang="et-EE" altLang="et-EE" dirty="0" err="1" smtClean="0">
                <a:solidFill>
                  <a:srgbClr val="000000"/>
                </a:solidFill>
                <a:latin typeface="Roboto Condensed"/>
                <a:ea typeface="Microsoft YaHei" panose="020B0503020204020204" pitchFamily="34" charset="-122"/>
                <a:cs typeface="Mangal" panose="02040503050203030202" pitchFamily="18" charset="0"/>
              </a:rPr>
              <a:t>Department</a:t>
            </a:r>
            <a:r>
              <a:rPr lang="et-EE" altLang="et-EE" dirty="0" smtClean="0">
                <a:solidFill>
                  <a:srgbClr val="000000"/>
                </a:solidFill>
                <a:latin typeface="Roboto Condensed"/>
                <a:ea typeface="Microsoft YaHei" panose="020B0503020204020204" pitchFamily="34" charset="-122"/>
                <a:cs typeface="Mangal" panose="02040503050203030202" pitchFamily="18" charset="0"/>
              </a:rPr>
              <a:t> of </a:t>
            </a:r>
            <a:r>
              <a:rPr lang="et-EE" altLang="et-EE" dirty="0" err="1" smtClean="0">
                <a:solidFill>
                  <a:srgbClr val="000000"/>
                </a:solidFill>
                <a:latin typeface="Roboto Condensed"/>
                <a:ea typeface="Microsoft YaHei" panose="020B0503020204020204" pitchFamily="34" charset="-122"/>
                <a:cs typeface="Mangal" panose="02040503050203030202" pitchFamily="18" charset="0"/>
              </a:rPr>
              <a:t>the</a:t>
            </a:r>
            <a:r>
              <a:rPr lang="et-EE" altLang="et-EE" dirty="0" smtClean="0">
                <a:solidFill>
                  <a:srgbClr val="000000"/>
                </a:solidFill>
                <a:latin typeface="Roboto Condensed"/>
                <a:ea typeface="Microsoft YaHei" panose="020B0503020204020204" pitchFamily="34" charset="-122"/>
                <a:cs typeface="Mangal" panose="02040503050203030202" pitchFamily="18" charset="0"/>
              </a:rPr>
              <a:t> Estonian </a:t>
            </a:r>
            <a:r>
              <a:rPr lang="et-EE" altLang="et-EE" dirty="0" err="1" smtClean="0">
                <a:solidFill>
                  <a:srgbClr val="000000"/>
                </a:solidFill>
                <a:latin typeface="Roboto Condensed"/>
                <a:ea typeface="Microsoft YaHei" panose="020B0503020204020204" pitchFamily="34" charset="-122"/>
                <a:cs typeface="Mangal" panose="02040503050203030202" pitchFamily="18" charset="0"/>
              </a:rPr>
              <a:t>Health</a:t>
            </a:r>
            <a:r>
              <a:rPr lang="et-EE" altLang="et-EE" dirty="0" smtClean="0">
                <a:solidFill>
                  <a:srgbClr val="000000"/>
                </a:solidFill>
                <a:latin typeface="Roboto Condensed"/>
                <a:ea typeface="Microsoft YaHei" panose="020B0503020204020204" pitchFamily="34" charset="-122"/>
                <a:cs typeface="Mangal" panose="02040503050203030202" pitchFamily="18" charset="0"/>
              </a:rPr>
              <a:t> </a:t>
            </a:r>
            <a:r>
              <a:rPr lang="et-EE" altLang="et-EE" dirty="0" err="1" smtClean="0">
                <a:solidFill>
                  <a:srgbClr val="000000"/>
                </a:solidFill>
                <a:latin typeface="Roboto Condensed"/>
                <a:ea typeface="Microsoft YaHei" panose="020B0503020204020204" pitchFamily="34" charset="-122"/>
                <a:cs typeface="Mangal" panose="02040503050203030202" pitchFamily="18" charset="0"/>
              </a:rPr>
              <a:t>Board</a:t>
            </a:r>
            <a:endParaRPr lang="et-EE" altLang="et-EE" dirty="0">
              <a:solidFill>
                <a:srgbClr val="000000"/>
              </a:solidFill>
              <a:latin typeface="Roboto Condensed"/>
              <a:ea typeface="Microsoft YaHei" panose="020B0503020204020204" pitchFamily="34" charset="-122"/>
              <a:cs typeface="Mangal" panose="02040503050203030202" pitchFamily="18" charset="0"/>
            </a:endParaRPr>
          </a:p>
          <a:p>
            <a:pPr algn="ctr">
              <a:buSzPct val="45000"/>
            </a:pPr>
            <a:endParaRPr lang="et-EE" altLang="et-EE" dirty="0" smtClean="0">
              <a:solidFill>
                <a:srgbClr val="000000"/>
              </a:solidFill>
              <a:latin typeface="Roboto Condensed"/>
              <a:ea typeface="Microsoft YaHei" panose="020B0503020204020204" pitchFamily="34" charset="-122"/>
              <a:cs typeface="Mangal" panose="02040503050203030202" pitchFamily="18" charset="0"/>
            </a:endParaRPr>
          </a:p>
          <a:p>
            <a:pPr algn="ctr">
              <a:buSzPct val="45000"/>
            </a:pPr>
            <a:endParaRPr lang="en-US" altLang="et-EE" dirty="0" smtClean="0">
              <a:solidFill>
                <a:srgbClr val="000000"/>
              </a:solidFill>
              <a:latin typeface="Roboto Condensed"/>
              <a:ea typeface="Microsoft YaHei" panose="020B0503020204020204" pitchFamily="34" charset="-122"/>
              <a:cs typeface="Mangal" panose="02040503050203030202" pitchFamily="18" charset="0"/>
            </a:endParaRPr>
          </a:p>
          <a:p>
            <a:pPr algn="ctr">
              <a:buSzPct val="45000"/>
            </a:pPr>
            <a:r>
              <a:rPr lang="en-US" altLang="et-EE" sz="1600" dirty="0" smtClean="0">
                <a:solidFill>
                  <a:srgbClr val="000000"/>
                </a:solidFill>
                <a:latin typeface="Roboto Condensed"/>
                <a:ea typeface="Microsoft YaHei" panose="020B0503020204020204" pitchFamily="34" charset="-122"/>
                <a:cs typeface="Mangal" panose="02040503050203030202" pitchFamily="18" charset="0"/>
              </a:rPr>
              <a:t>2</a:t>
            </a:r>
            <a:r>
              <a:rPr lang="et-EE" altLang="et-EE" sz="1600" dirty="0" smtClean="0">
                <a:solidFill>
                  <a:srgbClr val="000000"/>
                </a:solidFill>
                <a:latin typeface="Roboto Condensed"/>
                <a:ea typeface="Microsoft YaHei" panose="020B0503020204020204" pitchFamily="34" charset="-122"/>
                <a:cs typeface="Mangal" panose="02040503050203030202" pitchFamily="18" charset="0"/>
              </a:rPr>
              <a:t>1</a:t>
            </a:r>
            <a:r>
              <a:rPr lang="en-US" altLang="et-EE" sz="1600" dirty="0" err="1" smtClean="0">
                <a:solidFill>
                  <a:srgbClr val="000000"/>
                </a:solidFill>
                <a:latin typeface="Roboto Condensed"/>
                <a:ea typeface="Microsoft YaHei" panose="020B0503020204020204" pitchFamily="34" charset="-122"/>
                <a:cs typeface="Mangal" panose="02040503050203030202" pitchFamily="18" charset="0"/>
              </a:rPr>
              <a:t>th</a:t>
            </a:r>
            <a:r>
              <a:rPr lang="en-US" altLang="et-EE" sz="1600" dirty="0" smtClean="0">
                <a:solidFill>
                  <a:srgbClr val="000000"/>
                </a:solidFill>
                <a:latin typeface="Roboto Condensed"/>
                <a:ea typeface="Microsoft YaHei" panose="020B0503020204020204" pitchFamily="34" charset="-122"/>
                <a:cs typeface="Mangal" panose="02040503050203030202" pitchFamily="18" charset="0"/>
              </a:rPr>
              <a:t> EPSO Conference</a:t>
            </a:r>
            <a:r>
              <a:rPr lang="et-EE" altLang="et-EE" sz="1600" dirty="0" smtClean="0">
                <a:solidFill>
                  <a:srgbClr val="000000"/>
                </a:solidFill>
                <a:latin typeface="Roboto Condensed"/>
                <a:ea typeface="Microsoft YaHei" panose="020B0503020204020204" pitchFamily="34" charset="-122"/>
                <a:cs typeface="Mangal" panose="02040503050203030202" pitchFamily="18" charset="0"/>
              </a:rPr>
              <a:t> </a:t>
            </a:r>
            <a:r>
              <a:rPr lang="et-EE" altLang="et-EE" sz="1600" dirty="0" err="1" smtClean="0">
                <a:solidFill>
                  <a:srgbClr val="000000"/>
                </a:solidFill>
                <a:latin typeface="Roboto Condensed"/>
                <a:ea typeface="Microsoft YaHei" panose="020B0503020204020204" pitchFamily="34" charset="-122"/>
                <a:cs typeface="Mangal" panose="02040503050203030202" pitchFamily="18" charset="0"/>
              </a:rPr>
              <a:t>Prishtina</a:t>
            </a:r>
            <a:endParaRPr lang="en-US" altLang="et-EE" sz="1600" dirty="0">
              <a:solidFill>
                <a:srgbClr val="000000"/>
              </a:solidFill>
              <a:latin typeface="Roboto Condensed"/>
              <a:ea typeface="Microsoft YaHei" panose="020B0503020204020204" pitchFamily="34" charset="-122"/>
              <a:cs typeface="Mangal" panose="02040503050203030202" pitchFamily="18" charset="0"/>
            </a:endParaRPr>
          </a:p>
        </p:txBody>
      </p:sp>
    </p:spTree>
    <p:extLst>
      <p:ext uri="{BB962C8B-B14F-4D97-AF65-F5344CB8AC3E}">
        <p14:creationId xmlns:p14="http://schemas.microsoft.com/office/powerpoint/2010/main" val="2252331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r"/>
            <a:r>
              <a:rPr lang="et-EE" dirty="0" smtClean="0"/>
              <a:t>                     </a:t>
            </a:r>
            <a:r>
              <a:rPr lang="et-EE" b="1" dirty="0" err="1" smtClean="0"/>
              <a:t>Reduction</a:t>
            </a:r>
            <a:r>
              <a:rPr lang="et-EE" b="1" dirty="0" smtClean="0"/>
              <a:t> of  </a:t>
            </a:r>
            <a:r>
              <a:rPr lang="et-EE" b="1" dirty="0" err="1" smtClean="0"/>
              <a:t>prescriptions</a:t>
            </a:r>
            <a:r>
              <a:rPr lang="et-EE" b="1" dirty="0" smtClean="0"/>
              <a:t>    on </a:t>
            </a:r>
            <a:r>
              <a:rPr lang="et-EE" b="1" dirty="0" err="1"/>
              <a:t>paper</a:t>
            </a:r>
            <a:r>
              <a:rPr lang="et-EE" b="1" dirty="0"/>
              <a:t> </a:t>
            </a:r>
            <a:r>
              <a:rPr lang="et-EE" b="1" dirty="0" smtClean="0"/>
              <a:t>2012-2015</a:t>
            </a:r>
            <a:endParaRPr lang="et-EE" b="1" dirty="0"/>
          </a:p>
        </p:txBody>
      </p:sp>
      <p:graphicFrame>
        <p:nvGraphicFramePr>
          <p:cNvPr id="4" name="Diagramm 2"/>
          <p:cNvGraphicFramePr>
            <a:graphicFrameLocks noGrp="1"/>
          </p:cNvGraphicFramePr>
          <p:nvPr>
            <p:ph idx="1"/>
            <p:extLst>
              <p:ext uri="{D42A27DB-BD31-4B8C-83A1-F6EECF244321}">
                <p14:modId xmlns:p14="http://schemas.microsoft.com/office/powerpoint/2010/main" val="404401164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2880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GB" altLang="et-EE" dirty="0">
                <a:latin typeface="Arial" panose="020B0604020202020204" pitchFamily="34" charset="0"/>
                <a:cs typeface="Arial" panose="020B0604020202020204" pitchFamily="34" charset="0"/>
              </a:rPr>
              <a:t/>
            </a:r>
            <a:br>
              <a:rPr lang="en-GB" altLang="et-EE" dirty="0">
                <a:latin typeface="Arial" panose="020B0604020202020204" pitchFamily="34" charset="0"/>
                <a:cs typeface="Arial" panose="020B0604020202020204" pitchFamily="34" charset="0"/>
              </a:rPr>
            </a:br>
            <a:r>
              <a:rPr lang="et-EE" altLang="et-EE" dirty="0" smtClean="0">
                <a:latin typeface="Arial" panose="020B0604020202020204" pitchFamily="34" charset="0"/>
                <a:cs typeface="Arial" panose="020B0604020202020204" pitchFamily="34" charset="0"/>
              </a:rPr>
              <a:t>                „</a:t>
            </a:r>
            <a:r>
              <a:rPr lang="et-EE" altLang="et-EE" dirty="0" smtClean="0">
                <a:solidFill>
                  <a:srgbClr val="0070C0"/>
                </a:solidFill>
                <a:latin typeface="Arial" panose="020B0604020202020204" pitchFamily="34" charset="0"/>
                <a:cs typeface="Arial" panose="020B0604020202020204" pitchFamily="34" charset="0"/>
              </a:rPr>
              <a:t>Side </a:t>
            </a:r>
            <a:r>
              <a:rPr lang="et-EE" altLang="et-EE" dirty="0" err="1" smtClean="0">
                <a:solidFill>
                  <a:srgbClr val="0070C0"/>
                </a:solidFill>
                <a:latin typeface="Arial" panose="020B0604020202020204" pitchFamily="34" charset="0"/>
                <a:cs typeface="Arial" panose="020B0604020202020204" pitchFamily="34" charset="0"/>
              </a:rPr>
              <a:t>bonus</a:t>
            </a:r>
            <a:r>
              <a:rPr lang="et-EE" altLang="et-EE" dirty="0" smtClean="0">
                <a:solidFill>
                  <a:srgbClr val="0070C0"/>
                </a:solidFill>
                <a:latin typeface="Arial" panose="020B0604020202020204" pitchFamily="34" charset="0"/>
                <a:cs typeface="Arial" panose="020B0604020202020204" pitchFamily="34" charset="0"/>
              </a:rPr>
              <a:t> </a:t>
            </a:r>
            <a:r>
              <a:rPr lang="et-EE" altLang="et-EE" dirty="0" err="1" smtClean="0">
                <a:solidFill>
                  <a:srgbClr val="0070C0"/>
                </a:solidFill>
                <a:latin typeface="Arial" panose="020B0604020202020204" pitchFamily="34" charset="0"/>
                <a:cs typeface="Arial" panose="020B0604020202020204" pitchFamily="34" charset="0"/>
              </a:rPr>
              <a:t>effects</a:t>
            </a:r>
            <a:r>
              <a:rPr lang="et-EE" altLang="et-EE" dirty="0" smtClean="0">
                <a:solidFill>
                  <a:srgbClr val="0070C0"/>
                </a:solidFill>
                <a:latin typeface="Arial" panose="020B0604020202020204" pitchFamily="34" charset="0"/>
                <a:cs typeface="Arial" panose="020B0604020202020204" pitchFamily="34" charset="0"/>
              </a:rPr>
              <a:t>“ of e-</a:t>
            </a:r>
            <a:r>
              <a:rPr lang="et-EE" altLang="et-EE" dirty="0" err="1" smtClean="0">
                <a:solidFill>
                  <a:srgbClr val="0070C0"/>
                </a:solidFill>
                <a:latin typeface="Arial" panose="020B0604020202020204" pitchFamily="34" charset="0"/>
                <a:cs typeface="Arial" panose="020B0604020202020204" pitchFamily="34" charset="0"/>
              </a:rPr>
              <a:t>health</a:t>
            </a:r>
            <a:endParaRPr lang="et-EE" dirty="0">
              <a:solidFill>
                <a:srgbClr val="0070C0"/>
              </a:solidFill>
            </a:endParaRPr>
          </a:p>
        </p:txBody>
      </p:sp>
      <p:sp>
        <p:nvSpPr>
          <p:cNvPr id="3" name="Sisu kohatäide 2"/>
          <p:cNvSpPr>
            <a:spLocks noGrp="1"/>
          </p:cNvSpPr>
          <p:nvPr>
            <p:ph idx="1"/>
          </p:nvPr>
        </p:nvSpPr>
        <p:spPr/>
        <p:txBody>
          <a:bodyPr>
            <a:normAutofit/>
          </a:bodyPr>
          <a:lstStyle/>
          <a:p>
            <a:pPr>
              <a:lnSpc>
                <a:spcPct val="80000"/>
              </a:lnSpc>
            </a:pPr>
            <a:r>
              <a:rPr lang="en-GB" altLang="et-EE" sz="3500" dirty="0" smtClean="0"/>
              <a:t>E-Health system will </a:t>
            </a:r>
            <a:r>
              <a:rPr lang="et-EE" altLang="et-EE" sz="3500" dirty="0" err="1" smtClean="0"/>
              <a:t>bring</a:t>
            </a:r>
            <a:r>
              <a:rPr lang="et-EE" altLang="et-EE" sz="3500" dirty="0" smtClean="0"/>
              <a:t> </a:t>
            </a:r>
            <a:r>
              <a:rPr lang="et-EE" altLang="et-EE" sz="3500" dirty="0" err="1" smtClean="0"/>
              <a:t>to</a:t>
            </a:r>
            <a:r>
              <a:rPr lang="et-EE" altLang="et-EE" sz="3500" dirty="0" smtClean="0"/>
              <a:t> </a:t>
            </a:r>
            <a:r>
              <a:rPr lang="et-EE" altLang="et-EE" sz="3500" dirty="0" err="1" smtClean="0"/>
              <a:t>the</a:t>
            </a:r>
            <a:r>
              <a:rPr lang="et-EE" altLang="et-EE" sz="3500" dirty="0" smtClean="0"/>
              <a:t> </a:t>
            </a:r>
            <a:r>
              <a:rPr lang="et-EE" altLang="et-EE" sz="3500" dirty="0" err="1" smtClean="0"/>
              <a:t>attention</a:t>
            </a:r>
            <a:r>
              <a:rPr lang="et-EE" altLang="et-EE" sz="3500" dirty="0" smtClean="0"/>
              <a:t> of </a:t>
            </a:r>
            <a:r>
              <a:rPr lang="et-EE" altLang="et-EE" sz="3500" dirty="0" err="1" smtClean="0"/>
              <a:t>the</a:t>
            </a:r>
            <a:r>
              <a:rPr lang="et-EE" altLang="et-EE" sz="3500" dirty="0" smtClean="0"/>
              <a:t> </a:t>
            </a:r>
            <a:r>
              <a:rPr lang="et-EE" altLang="et-EE" sz="3500" dirty="0" err="1" smtClean="0"/>
              <a:t>doctor</a:t>
            </a:r>
            <a:r>
              <a:rPr lang="et-EE" altLang="et-EE" sz="3500" dirty="0" smtClean="0"/>
              <a:t> all </a:t>
            </a:r>
            <a:r>
              <a:rPr lang="et-EE" altLang="et-EE" sz="3500" dirty="0" err="1" smtClean="0"/>
              <a:t>prescriptions</a:t>
            </a:r>
            <a:r>
              <a:rPr lang="et-EE" altLang="et-EE" sz="3500" dirty="0" smtClean="0"/>
              <a:t> of </a:t>
            </a:r>
            <a:r>
              <a:rPr lang="et-EE" sz="3600" dirty="0" err="1"/>
              <a:t>psychotropic</a:t>
            </a:r>
            <a:r>
              <a:rPr lang="et-EE" sz="3600" dirty="0"/>
              <a:t> </a:t>
            </a:r>
            <a:r>
              <a:rPr lang="et-EE" sz="3600" dirty="0" err="1" smtClean="0"/>
              <a:t>substances</a:t>
            </a:r>
            <a:r>
              <a:rPr lang="et-EE" sz="3600" dirty="0" smtClean="0"/>
              <a:t> </a:t>
            </a:r>
            <a:r>
              <a:rPr lang="et-EE" altLang="et-EE" sz="3500" dirty="0" err="1" smtClean="0"/>
              <a:t>issued</a:t>
            </a:r>
            <a:r>
              <a:rPr lang="et-EE" altLang="et-EE" sz="3500" dirty="0" smtClean="0"/>
              <a:t> </a:t>
            </a:r>
            <a:r>
              <a:rPr lang="et-EE" altLang="et-EE" sz="3500" dirty="0" err="1" smtClean="0"/>
              <a:t>for</a:t>
            </a:r>
            <a:r>
              <a:rPr lang="et-EE" altLang="et-EE" sz="3500" dirty="0" smtClean="0"/>
              <a:t> </a:t>
            </a:r>
            <a:r>
              <a:rPr lang="et-EE" altLang="et-EE" sz="3500" dirty="0" err="1" smtClean="0"/>
              <a:t>the</a:t>
            </a:r>
            <a:r>
              <a:rPr lang="et-EE" altLang="et-EE" sz="3500" dirty="0" smtClean="0"/>
              <a:t> </a:t>
            </a:r>
            <a:r>
              <a:rPr lang="et-EE" altLang="et-EE" sz="3500" dirty="0" err="1" smtClean="0"/>
              <a:t>patient</a:t>
            </a:r>
            <a:r>
              <a:rPr lang="et-EE" altLang="et-EE" sz="3500" dirty="0" smtClean="0"/>
              <a:t>. </a:t>
            </a:r>
            <a:endParaRPr lang="et-EE" altLang="et-EE" sz="3200" dirty="0" smtClean="0"/>
          </a:p>
          <a:p>
            <a:r>
              <a:rPr lang="et-EE" altLang="et-EE" sz="3200" dirty="0" smtClean="0">
                <a:cs typeface="Arial" panose="020B0604020202020204" pitchFamily="34" charset="0"/>
              </a:rPr>
              <a:t>New </a:t>
            </a:r>
            <a:r>
              <a:rPr lang="et-EE" altLang="et-EE" sz="3200" dirty="0" err="1" smtClean="0">
                <a:cs typeface="Arial" panose="020B0604020202020204" pitchFamily="34" charset="0"/>
              </a:rPr>
              <a:t>area</a:t>
            </a:r>
            <a:r>
              <a:rPr lang="et-EE" altLang="et-EE" sz="3200" dirty="0" smtClean="0">
                <a:cs typeface="Arial" panose="020B0604020202020204" pitchFamily="34" charset="0"/>
              </a:rPr>
              <a:t> of  </a:t>
            </a:r>
            <a:r>
              <a:rPr lang="et-EE" altLang="et-EE" sz="3200" dirty="0" err="1" smtClean="0">
                <a:cs typeface="Arial" panose="020B0604020202020204" pitchFamily="34" charset="0"/>
              </a:rPr>
              <a:t>complaints</a:t>
            </a:r>
            <a:r>
              <a:rPr lang="et-EE" altLang="et-EE" sz="3200" dirty="0" smtClean="0">
                <a:cs typeface="Arial" panose="020B0604020202020204" pitchFamily="34" charset="0"/>
              </a:rPr>
              <a:t> -  </a:t>
            </a:r>
            <a:r>
              <a:rPr lang="et-EE" altLang="et-EE" sz="3200" dirty="0" err="1" smtClean="0">
                <a:cs typeface="Arial" panose="020B0604020202020204" pitchFamily="34" charset="0"/>
              </a:rPr>
              <a:t>patients</a:t>
            </a:r>
            <a:r>
              <a:rPr lang="et-EE" altLang="et-EE" sz="3200" dirty="0" smtClean="0">
                <a:cs typeface="Arial" panose="020B0604020202020204" pitchFamily="34" charset="0"/>
              </a:rPr>
              <a:t> </a:t>
            </a:r>
            <a:r>
              <a:rPr lang="et-EE" altLang="et-EE" sz="3200" dirty="0" err="1" smtClean="0">
                <a:cs typeface="Arial" panose="020B0604020202020204" pitchFamily="34" charset="0"/>
              </a:rPr>
              <a:t>who</a:t>
            </a:r>
            <a:r>
              <a:rPr lang="et-EE" altLang="et-EE" sz="3200" dirty="0" smtClean="0">
                <a:cs typeface="Arial" panose="020B0604020202020204" pitchFamily="34" charset="0"/>
              </a:rPr>
              <a:t> </a:t>
            </a:r>
            <a:r>
              <a:rPr lang="et-EE" altLang="et-EE" sz="3200" dirty="0" err="1" smtClean="0">
                <a:cs typeface="Arial" panose="020B0604020202020204" pitchFamily="34" charset="0"/>
              </a:rPr>
              <a:t>become</a:t>
            </a:r>
            <a:r>
              <a:rPr lang="et-EE" altLang="et-EE" sz="3200" dirty="0" smtClean="0">
                <a:cs typeface="Arial" panose="020B0604020202020204" pitchFamily="34" charset="0"/>
              </a:rPr>
              <a:t> </a:t>
            </a:r>
            <a:r>
              <a:rPr lang="et-EE" altLang="et-EE" sz="3200" dirty="0" err="1" smtClean="0">
                <a:cs typeface="Arial" panose="020B0604020202020204" pitchFamily="34" charset="0"/>
              </a:rPr>
              <a:t>aware</a:t>
            </a:r>
            <a:r>
              <a:rPr lang="et-EE" altLang="et-EE" sz="3200" dirty="0" smtClean="0">
                <a:cs typeface="Arial" panose="020B0604020202020204" pitchFamily="34" charset="0"/>
              </a:rPr>
              <a:t> of „</a:t>
            </a:r>
            <a:r>
              <a:rPr lang="et-EE" altLang="et-EE" sz="3200" dirty="0" err="1" smtClean="0">
                <a:cs typeface="Arial" panose="020B0604020202020204" pitchFamily="34" charset="0"/>
              </a:rPr>
              <a:t>false</a:t>
            </a:r>
            <a:r>
              <a:rPr lang="et-EE" altLang="et-EE" sz="3200" dirty="0" smtClean="0">
                <a:cs typeface="Arial" panose="020B0604020202020204" pitchFamily="34" charset="0"/>
              </a:rPr>
              <a:t>“ </a:t>
            </a:r>
            <a:r>
              <a:rPr lang="et-EE" altLang="et-EE" sz="3200" dirty="0" err="1" smtClean="0">
                <a:cs typeface="Arial" panose="020B0604020202020204" pitchFamily="34" charset="0"/>
              </a:rPr>
              <a:t>prescriptions</a:t>
            </a:r>
            <a:r>
              <a:rPr lang="et-EE" altLang="et-EE" sz="3200" dirty="0" smtClean="0">
                <a:cs typeface="Arial" panose="020B0604020202020204" pitchFamily="34" charset="0"/>
              </a:rPr>
              <a:t> </a:t>
            </a:r>
            <a:r>
              <a:rPr lang="et-EE" altLang="et-EE" sz="3200" dirty="0" err="1" smtClean="0">
                <a:cs typeface="Arial" panose="020B0604020202020204" pitchFamily="34" charset="0"/>
              </a:rPr>
              <a:t>written</a:t>
            </a:r>
            <a:r>
              <a:rPr lang="et-EE" altLang="et-EE" sz="3200" dirty="0" smtClean="0">
                <a:cs typeface="Arial" panose="020B0604020202020204" pitchFamily="34" charset="0"/>
              </a:rPr>
              <a:t> on </a:t>
            </a:r>
            <a:r>
              <a:rPr lang="et-EE" altLang="et-EE" sz="3200" dirty="0" err="1" smtClean="0">
                <a:cs typeface="Arial" panose="020B0604020202020204" pitchFamily="34" charset="0"/>
              </a:rPr>
              <a:t>their</a:t>
            </a:r>
            <a:r>
              <a:rPr lang="et-EE" altLang="et-EE" sz="3200" dirty="0" smtClean="0">
                <a:cs typeface="Arial" panose="020B0604020202020204" pitchFamily="34" charset="0"/>
              </a:rPr>
              <a:t> </a:t>
            </a:r>
            <a:r>
              <a:rPr lang="et-EE" altLang="et-EE" sz="3200" dirty="0" err="1" smtClean="0">
                <a:cs typeface="Arial" panose="020B0604020202020204" pitchFamily="34" charset="0"/>
              </a:rPr>
              <a:t>name</a:t>
            </a:r>
            <a:r>
              <a:rPr lang="et-EE" altLang="et-EE" sz="3200" dirty="0" smtClean="0">
                <a:cs typeface="Arial" panose="020B0604020202020204" pitchFamily="34" charset="0"/>
              </a:rPr>
              <a:t>.</a:t>
            </a:r>
            <a:endParaRPr lang="en-GB" altLang="et-EE" sz="3200" dirty="0">
              <a:cs typeface="Arial" panose="020B0604020202020204" pitchFamily="34" charset="0"/>
            </a:endParaRPr>
          </a:p>
          <a:p>
            <a:endParaRPr lang="et-EE" altLang="et-EE" sz="3200" dirty="0"/>
          </a:p>
          <a:p>
            <a:endParaRPr lang="et-EE" dirty="0"/>
          </a:p>
        </p:txBody>
      </p:sp>
    </p:spTree>
    <p:extLst>
      <p:ext uri="{BB962C8B-B14F-4D97-AF65-F5344CB8AC3E}">
        <p14:creationId xmlns:p14="http://schemas.microsoft.com/office/powerpoint/2010/main" val="1734706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r"/>
            <a:r>
              <a:rPr lang="et-EE" dirty="0" smtClean="0"/>
              <a:t>                      </a:t>
            </a:r>
            <a:r>
              <a:rPr lang="et-EE" sz="2400" b="1" dirty="0" err="1" smtClean="0">
                <a:solidFill>
                  <a:srgbClr val="0070C0"/>
                </a:solidFill>
              </a:rPr>
              <a:t>Patients</a:t>
            </a:r>
            <a:r>
              <a:rPr lang="et-EE" sz="2400" b="1" dirty="0" smtClean="0">
                <a:solidFill>
                  <a:srgbClr val="0070C0"/>
                </a:solidFill>
              </a:rPr>
              <a:t> see </a:t>
            </a:r>
            <a:r>
              <a:rPr lang="et-EE" sz="2400" b="1" dirty="0" err="1" smtClean="0">
                <a:solidFill>
                  <a:srgbClr val="0070C0"/>
                </a:solidFill>
              </a:rPr>
              <a:t>the</a:t>
            </a:r>
            <a:r>
              <a:rPr lang="et-EE" sz="2400" b="1" dirty="0" smtClean="0">
                <a:solidFill>
                  <a:srgbClr val="0070C0"/>
                </a:solidFill>
              </a:rPr>
              <a:t> </a:t>
            </a:r>
            <a:r>
              <a:rPr lang="et-EE" sz="2400" b="1" dirty="0" err="1" smtClean="0">
                <a:solidFill>
                  <a:srgbClr val="0070C0"/>
                </a:solidFill>
              </a:rPr>
              <a:t>bills</a:t>
            </a:r>
            <a:r>
              <a:rPr lang="et-EE" sz="2400" b="1" dirty="0" smtClean="0">
                <a:solidFill>
                  <a:srgbClr val="0070C0"/>
                </a:solidFill>
              </a:rPr>
              <a:t> </a:t>
            </a:r>
            <a:r>
              <a:rPr lang="et-EE" sz="2400" b="1" dirty="0" err="1" smtClean="0">
                <a:solidFill>
                  <a:srgbClr val="0070C0"/>
                </a:solidFill>
              </a:rPr>
              <a:t>presented</a:t>
            </a:r>
            <a:r>
              <a:rPr lang="et-EE" sz="2400" b="1" dirty="0" smtClean="0">
                <a:solidFill>
                  <a:srgbClr val="0070C0"/>
                </a:solidFill>
              </a:rPr>
              <a:t> </a:t>
            </a:r>
            <a:r>
              <a:rPr lang="et-EE" sz="2400" b="1" dirty="0" err="1" smtClean="0">
                <a:solidFill>
                  <a:srgbClr val="0070C0"/>
                </a:solidFill>
              </a:rPr>
              <a:t>by</a:t>
            </a:r>
            <a:r>
              <a:rPr lang="et-EE" sz="2400" b="1" dirty="0" smtClean="0">
                <a:solidFill>
                  <a:srgbClr val="0070C0"/>
                </a:solidFill>
              </a:rPr>
              <a:t> </a:t>
            </a:r>
            <a:r>
              <a:rPr lang="et-EE" sz="2400" b="1" dirty="0" err="1" smtClean="0">
                <a:solidFill>
                  <a:srgbClr val="0070C0"/>
                </a:solidFill>
              </a:rPr>
              <a:t>service</a:t>
            </a:r>
            <a:r>
              <a:rPr lang="et-EE" sz="2400" b="1" dirty="0" smtClean="0">
                <a:solidFill>
                  <a:srgbClr val="0070C0"/>
                </a:solidFill>
              </a:rPr>
              <a:t> </a:t>
            </a:r>
            <a:r>
              <a:rPr lang="et-EE" sz="2400" b="1" dirty="0" err="1" smtClean="0">
                <a:solidFill>
                  <a:srgbClr val="0070C0"/>
                </a:solidFill>
              </a:rPr>
              <a:t>providers</a:t>
            </a:r>
            <a:endParaRPr lang="et-EE" sz="2400" b="1" dirty="0">
              <a:solidFill>
                <a:srgbClr val="0070C0"/>
              </a:solidFill>
            </a:endParaRPr>
          </a:p>
        </p:txBody>
      </p:sp>
      <p:pic>
        <p:nvPicPr>
          <p:cNvPr id="6" name="Pildi kohatäide 5"/>
          <p:cNvPicPr>
            <a:picLocks noGrp="1" noChangeAspect="1"/>
          </p:cNvPicPr>
          <p:nvPr>
            <p:ph type="pic" idx="1"/>
          </p:nvPr>
        </p:nvPicPr>
        <p:blipFill>
          <a:blip r:embed="rId2">
            <a:extLst>
              <a:ext uri="{28A0092B-C50C-407E-A947-70E740481C1C}">
                <a14:useLocalDpi xmlns:a14="http://schemas.microsoft.com/office/drawing/2010/main" val="0"/>
              </a:ext>
            </a:extLst>
          </a:blip>
          <a:srcRect l="6414" r="6414"/>
          <a:stretch>
            <a:fillRect/>
          </a:stretch>
        </p:blipFill>
        <p:spPr/>
      </p:pic>
      <p:sp>
        <p:nvSpPr>
          <p:cNvPr id="5" name="Teksti kohatäide 4"/>
          <p:cNvSpPr>
            <a:spLocks noGrp="1"/>
          </p:cNvSpPr>
          <p:nvPr>
            <p:ph type="body" sz="half" idx="2"/>
          </p:nvPr>
        </p:nvSpPr>
        <p:spPr/>
        <p:txBody>
          <a:bodyPr>
            <a:normAutofit/>
          </a:bodyPr>
          <a:lstStyle/>
          <a:p>
            <a:r>
              <a:rPr lang="en-US" sz="2000" dirty="0"/>
              <a:t>According to </a:t>
            </a:r>
            <a:r>
              <a:rPr lang="en-US" sz="2000" dirty="0" err="1"/>
              <a:t>Ain</a:t>
            </a:r>
            <a:r>
              <a:rPr lang="en-US" sz="2000" dirty="0"/>
              <a:t> </a:t>
            </a:r>
            <a:r>
              <a:rPr lang="en-US" sz="2000" dirty="0" err="1"/>
              <a:t>Aaviksoo</a:t>
            </a:r>
            <a:r>
              <a:rPr lang="en-US" sz="2000" dirty="0"/>
              <a:t>, Deputy Secretary General for E-services and Innovation at the Ministry of Social Affairs, the option provided in the first stage of the digital history allows people viewing the sums paid by the Health Insurance Fund for their treatment. “Such an option improves the transparency of the use of funds in the health care system and raises the awareness of patients about the costs </a:t>
            </a:r>
            <a:r>
              <a:rPr lang="en-US" sz="2000" dirty="0" smtClean="0"/>
              <a:t>incurred</a:t>
            </a:r>
            <a:r>
              <a:rPr lang="et-EE" sz="2000" dirty="0" smtClean="0"/>
              <a:t>.</a:t>
            </a:r>
            <a:r>
              <a:rPr lang="en-US" sz="2000" dirty="0" smtClean="0"/>
              <a:t>” </a:t>
            </a:r>
            <a:endParaRPr lang="et-EE" sz="2000" dirty="0"/>
          </a:p>
        </p:txBody>
      </p:sp>
    </p:spTree>
    <p:extLst>
      <p:ext uri="{BB962C8B-B14F-4D97-AF65-F5344CB8AC3E}">
        <p14:creationId xmlns:p14="http://schemas.microsoft.com/office/powerpoint/2010/main" val="320645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alkiri 4"/>
          <p:cNvSpPr>
            <a:spLocks noGrp="1"/>
          </p:cNvSpPr>
          <p:nvPr>
            <p:ph type="title"/>
          </p:nvPr>
        </p:nvSpPr>
        <p:spPr/>
        <p:txBody>
          <a:bodyPr/>
          <a:lstStyle/>
          <a:p>
            <a:pPr algn="r"/>
            <a:r>
              <a:rPr lang="et-EE" dirty="0"/>
              <a:t> </a:t>
            </a:r>
            <a:r>
              <a:rPr lang="et-EE" dirty="0" smtClean="0"/>
              <a:t>                       </a:t>
            </a:r>
            <a:r>
              <a:rPr lang="et-EE" dirty="0" smtClean="0">
                <a:solidFill>
                  <a:srgbClr val="0070C0"/>
                </a:solidFill>
              </a:rPr>
              <a:t>A </a:t>
            </a:r>
            <a:r>
              <a:rPr lang="et-EE" dirty="0" err="1" smtClean="0">
                <a:solidFill>
                  <a:srgbClr val="0070C0"/>
                </a:solidFill>
              </a:rPr>
              <a:t>legal</a:t>
            </a:r>
            <a:r>
              <a:rPr lang="et-EE" dirty="0" smtClean="0">
                <a:solidFill>
                  <a:srgbClr val="0070C0"/>
                </a:solidFill>
              </a:rPr>
              <a:t> </a:t>
            </a:r>
            <a:r>
              <a:rPr lang="et-EE" dirty="0" err="1" smtClean="0">
                <a:solidFill>
                  <a:srgbClr val="0070C0"/>
                </a:solidFill>
              </a:rPr>
              <a:t>obligation</a:t>
            </a:r>
            <a:r>
              <a:rPr lang="et-EE" dirty="0" smtClean="0">
                <a:solidFill>
                  <a:srgbClr val="0070C0"/>
                </a:solidFill>
              </a:rPr>
              <a:t> </a:t>
            </a:r>
            <a:r>
              <a:rPr lang="et-EE" dirty="0" err="1" smtClean="0">
                <a:solidFill>
                  <a:srgbClr val="0070C0"/>
                </a:solidFill>
              </a:rPr>
              <a:t>to</a:t>
            </a:r>
            <a:r>
              <a:rPr lang="et-EE" dirty="0" smtClean="0">
                <a:solidFill>
                  <a:srgbClr val="0070C0"/>
                </a:solidFill>
              </a:rPr>
              <a:t> </a:t>
            </a:r>
            <a:r>
              <a:rPr lang="et-EE" dirty="0" err="1" smtClean="0">
                <a:solidFill>
                  <a:srgbClr val="0070C0"/>
                </a:solidFill>
              </a:rPr>
              <a:t>obtain</a:t>
            </a:r>
            <a:r>
              <a:rPr lang="et-EE" dirty="0" smtClean="0">
                <a:solidFill>
                  <a:srgbClr val="0070C0"/>
                </a:solidFill>
              </a:rPr>
              <a:t> </a:t>
            </a:r>
            <a:r>
              <a:rPr lang="et-EE" dirty="0" err="1" smtClean="0">
                <a:solidFill>
                  <a:srgbClr val="0070C0"/>
                </a:solidFill>
              </a:rPr>
              <a:t>documents</a:t>
            </a:r>
            <a:r>
              <a:rPr lang="et-EE" dirty="0" smtClean="0">
                <a:solidFill>
                  <a:srgbClr val="0070C0"/>
                </a:solidFill>
              </a:rPr>
              <a:t> </a:t>
            </a:r>
            <a:r>
              <a:rPr lang="et-EE" dirty="0" err="1" smtClean="0">
                <a:solidFill>
                  <a:srgbClr val="0070C0"/>
                </a:solidFill>
              </a:rPr>
              <a:t>from</a:t>
            </a:r>
            <a:r>
              <a:rPr lang="et-EE" dirty="0" smtClean="0">
                <a:solidFill>
                  <a:srgbClr val="0070C0"/>
                </a:solidFill>
              </a:rPr>
              <a:t> a </a:t>
            </a:r>
            <a:r>
              <a:rPr lang="et-EE" dirty="0" err="1" smtClean="0">
                <a:solidFill>
                  <a:srgbClr val="0070C0"/>
                </a:solidFill>
              </a:rPr>
              <a:t>database</a:t>
            </a:r>
            <a:endParaRPr lang="et-EE" dirty="0">
              <a:solidFill>
                <a:srgbClr val="0070C0"/>
              </a:solidFill>
            </a:endParaRPr>
          </a:p>
        </p:txBody>
      </p:sp>
      <p:sp>
        <p:nvSpPr>
          <p:cNvPr id="7" name="Sisu kohatäide 6"/>
          <p:cNvSpPr>
            <a:spLocks noGrp="1"/>
          </p:cNvSpPr>
          <p:nvPr>
            <p:ph idx="1"/>
          </p:nvPr>
        </p:nvSpPr>
        <p:spPr/>
        <p:txBody>
          <a:bodyPr>
            <a:normAutofit lnSpcReduction="10000"/>
          </a:bodyPr>
          <a:lstStyle/>
          <a:p>
            <a:r>
              <a:rPr lang="en-US" dirty="0"/>
              <a:t>Questioning and requiring the presentation of documents for the prevention of a threat </a:t>
            </a:r>
            <a:r>
              <a:rPr lang="en-US" b="1" dirty="0"/>
              <a:t>is not permitted </a:t>
            </a:r>
            <a:r>
              <a:rPr lang="en-US" dirty="0"/>
              <a:t>in the case of information and documents which can be obtained from a database established on the basis of the law, except in the case the information cannot be obtained from the database for reasons irrespective of the law enforcement agency. The restriction specified in this section also applies to information which the law enforcement agency can obtain free of charge from the relevant database of another Member State of the European Union or for a charge if the person confirms in a format which can be reproduced in writing that he or she will cover the costs of obtaining the said </a:t>
            </a:r>
            <a:r>
              <a:rPr lang="en-US" dirty="0" smtClean="0"/>
              <a:t>information</a:t>
            </a:r>
            <a:r>
              <a:rPr lang="et-EE" dirty="0"/>
              <a:t> </a:t>
            </a:r>
            <a:r>
              <a:rPr lang="et-EE" dirty="0" smtClean="0"/>
              <a:t>(</a:t>
            </a:r>
            <a:r>
              <a:rPr lang="et-EE" dirty="0" err="1" smtClean="0"/>
              <a:t>Law</a:t>
            </a:r>
            <a:r>
              <a:rPr lang="et-EE" dirty="0" smtClean="0"/>
              <a:t> </a:t>
            </a:r>
            <a:r>
              <a:rPr lang="et-EE" dirty="0" err="1" smtClean="0"/>
              <a:t>enforcement</a:t>
            </a:r>
            <a:r>
              <a:rPr lang="et-EE" dirty="0" smtClean="0"/>
              <a:t> </a:t>
            </a:r>
            <a:r>
              <a:rPr lang="et-EE" dirty="0" err="1" smtClean="0"/>
              <a:t>act</a:t>
            </a:r>
            <a:r>
              <a:rPr lang="et-EE" dirty="0" smtClean="0"/>
              <a:t> §30(5)</a:t>
            </a:r>
            <a:endParaRPr lang="et-EE" dirty="0"/>
          </a:p>
        </p:txBody>
      </p:sp>
    </p:spTree>
    <p:extLst>
      <p:ext uri="{BB962C8B-B14F-4D97-AF65-F5344CB8AC3E}">
        <p14:creationId xmlns:p14="http://schemas.microsoft.com/office/powerpoint/2010/main" val="754407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r"/>
            <a:r>
              <a:rPr lang="et-EE" dirty="0" smtClean="0"/>
              <a:t>                     </a:t>
            </a:r>
            <a:r>
              <a:rPr lang="et-EE" b="1" dirty="0" err="1" smtClean="0">
                <a:solidFill>
                  <a:srgbClr val="0070C0"/>
                </a:solidFill>
              </a:rPr>
              <a:t>Do</a:t>
            </a:r>
            <a:r>
              <a:rPr lang="et-EE" b="1" dirty="0" smtClean="0">
                <a:solidFill>
                  <a:srgbClr val="0070C0"/>
                </a:solidFill>
              </a:rPr>
              <a:t> </a:t>
            </a:r>
            <a:r>
              <a:rPr lang="et-EE" b="1" dirty="0" err="1" smtClean="0">
                <a:solidFill>
                  <a:srgbClr val="0070C0"/>
                </a:solidFill>
              </a:rPr>
              <a:t>health</a:t>
            </a:r>
            <a:r>
              <a:rPr lang="et-EE" b="1" dirty="0" smtClean="0">
                <a:solidFill>
                  <a:srgbClr val="0070C0"/>
                </a:solidFill>
              </a:rPr>
              <a:t> </a:t>
            </a:r>
            <a:r>
              <a:rPr lang="et-EE" b="1" dirty="0" err="1" smtClean="0">
                <a:solidFill>
                  <a:srgbClr val="0070C0"/>
                </a:solidFill>
              </a:rPr>
              <a:t>care</a:t>
            </a:r>
            <a:r>
              <a:rPr lang="et-EE" b="1" dirty="0" smtClean="0">
                <a:solidFill>
                  <a:srgbClr val="0070C0"/>
                </a:solidFill>
              </a:rPr>
              <a:t> </a:t>
            </a:r>
            <a:r>
              <a:rPr lang="et-EE" b="1" dirty="0" err="1" smtClean="0">
                <a:solidFill>
                  <a:srgbClr val="0070C0"/>
                </a:solidFill>
              </a:rPr>
              <a:t>supervisors</a:t>
            </a:r>
            <a:r>
              <a:rPr lang="et-EE" b="1" dirty="0" smtClean="0">
                <a:solidFill>
                  <a:srgbClr val="0070C0"/>
                </a:solidFill>
              </a:rPr>
              <a:t> </a:t>
            </a:r>
            <a:r>
              <a:rPr lang="et-EE" b="1" dirty="0" err="1" smtClean="0">
                <a:solidFill>
                  <a:srgbClr val="0070C0"/>
                </a:solidFill>
              </a:rPr>
              <a:t>have</a:t>
            </a:r>
            <a:r>
              <a:rPr lang="et-EE" b="1" dirty="0" smtClean="0">
                <a:solidFill>
                  <a:srgbClr val="0070C0"/>
                </a:solidFill>
              </a:rPr>
              <a:t> </a:t>
            </a:r>
            <a:r>
              <a:rPr lang="et-EE" b="1" dirty="0" err="1" smtClean="0">
                <a:solidFill>
                  <a:srgbClr val="0070C0"/>
                </a:solidFill>
              </a:rPr>
              <a:t>access</a:t>
            </a:r>
            <a:r>
              <a:rPr lang="et-EE" b="1" dirty="0" smtClean="0">
                <a:solidFill>
                  <a:srgbClr val="0070C0"/>
                </a:solidFill>
              </a:rPr>
              <a:t> </a:t>
            </a:r>
            <a:r>
              <a:rPr lang="et-EE" b="1" dirty="0" err="1" smtClean="0">
                <a:solidFill>
                  <a:srgbClr val="0070C0"/>
                </a:solidFill>
              </a:rPr>
              <a:t>to</a:t>
            </a:r>
            <a:r>
              <a:rPr lang="et-EE" b="1" dirty="0" smtClean="0">
                <a:solidFill>
                  <a:srgbClr val="0070C0"/>
                </a:solidFill>
              </a:rPr>
              <a:t> EHR </a:t>
            </a:r>
            <a:r>
              <a:rPr lang="et-EE" b="1" dirty="0" err="1" smtClean="0">
                <a:solidFill>
                  <a:srgbClr val="0070C0"/>
                </a:solidFill>
              </a:rPr>
              <a:t>system</a:t>
            </a:r>
            <a:r>
              <a:rPr lang="et-EE" dirty="0" smtClean="0">
                <a:solidFill>
                  <a:srgbClr val="0070C0"/>
                </a:solidFill>
              </a:rPr>
              <a:t>?</a:t>
            </a:r>
            <a:endParaRPr lang="et-EE" dirty="0">
              <a:solidFill>
                <a:srgbClr val="0070C0"/>
              </a:solidFill>
            </a:endParaRPr>
          </a:p>
        </p:txBody>
      </p:sp>
      <p:sp>
        <p:nvSpPr>
          <p:cNvPr id="3" name="Sisu kohatäide 2"/>
          <p:cNvSpPr>
            <a:spLocks noGrp="1"/>
          </p:cNvSpPr>
          <p:nvPr>
            <p:ph idx="1"/>
          </p:nvPr>
        </p:nvSpPr>
        <p:spPr/>
        <p:txBody>
          <a:bodyPr/>
          <a:lstStyle/>
          <a:p>
            <a:r>
              <a:rPr lang="et-EE" dirty="0" smtClean="0"/>
              <a:t>In </a:t>
            </a:r>
            <a:r>
              <a:rPr lang="et-EE" dirty="0" err="1" smtClean="0"/>
              <a:t>the</a:t>
            </a:r>
            <a:r>
              <a:rPr lang="et-EE" dirty="0" smtClean="0"/>
              <a:t> </a:t>
            </a:r>
            <a:r>
              <a:rPr lang="et-EE" dirty="0" err="1" smtClean="0"/>
              <a:t>case</a:t>
            </a:r>
            <a:r>
              <a:rPr lang="et-EE" dirty="0" smtClean="0"/>
              <a:t> a </a:t>
            </a:r>
            <a:r>
              <a:rPr lang="et-EE" dirty="0" err="1" smtClean="0"/>
              <a:t>patient</a:t>
            </a:r>
            <a:r>
              <a:rPr lang="et-EE" dirty="0" smtClean="0"/>
              <a:t>/</a:t>
            </a:r>
            <a:r>
              <a:rPr lang="et-EE" dirty="0" err="1" smtClean="0"/>
              <a:t>complainer</a:t>
            </a:r>
            <a:r>
              <a:rPr lang="et-EE" dirty="0" smtClean="0"/>
              <a:t> </a:t>
            </a:r>
            <a:r>
              <a:rPr lang="et-EE" dirty="0" err="1" smtClean="0"/>
              <a:t>has</a:t>
            </a:r>
            <a:r>
              <a:rPr lang="et-EE" dirty="0" smtClean="0"/>
              <a:t> </a:t>
            </a:r>
            <a:r>
              <a:rPr lang="et-EE" dirty="0" err="1" smtClean="0"/>
              <a:t>given</a:t>
            </a:r>
            <a:r>
              <a:rPr lang="et-EE" dirty="0" smtClean="0"/>
              <a:t> </a:t>
            </a:r>
            <a:r>
              <a:rPr lang="et-EE" dirty="0" err="1" smtClean="0"/>
              <a:t>written</a:t>
            </a:r>
            <a:r>
              <a:rPr lang="et-EE" dirty="0" smtClean="0"/>
              <a:t> </a:t>
            </a:r>
            <a:r>
              <a:rPr lang="et-EE" dirty="0" err="1" smtClean="0"/>
              <a:t>authorisation</a:t>
            </a:r>
            <a:r>
              <a:rPr lang="et-EE" dirty="0" smtClean="0"/>
              <a:t> </a:t>
            </a:r>
            <a:r>
              <a:rPr lang="et-EE" dirty="0" err="1" smtClean="0"/>
              <a:t>to</a:t>
            </a:r>
            <a:r>
              <a:rPr lang="et-EE" dirty="0" smtClean="0"/>
              <a:t> </a:t>
            </a:r>
            <a:r>
              <a:rPr lang="et-EE" dirty="0" err="1" smtClean="0"/>
              <a:t>access</a:t>
            </a:r>
            <a:r>
              <a:rPr lang="et-EE" dirty="0" smtClean="0"/>
              <a:t> </a:t>
            </a:r>
            <a:r>
              <a:rPr lang="et-EE" dirty="0" err="1" smtClean="0"/>
              <a:t>to</a:t>
            </a:r>
            <a:r>
              <a:rPr lang="et-EE" dirty="0" smtClean="0"/>
              <a:t> </a:t>
            </a:r>
            <a:r>
              <a:rPr lang="et-EE" dirty="0" err="1" smtClean="0"/>
              <a:t>his</a:t>
            </a:r>
            <a:r>
              <a:rPr lang="et-EE" dirty="0" smtClean="0"/>
              <a:t>/</a:t>
            </a:r>
            <a:r>
              <a:rPr lang="et-EE" dirty="0" err="1" smtClean="0"/>
              <a:t>her</a:t>
            </a:r>
            <a:r>
              <a:rPr lang="et-EE" dirty="0" smtClean="0"/>
              <a:t> </a:t>
            </a:r>
            <a:r>
              <a:rPr lang="et-EE" dirty="0" err="1" smtClean="0"/>
              <a:t>data</a:t>
            </a:r>
            <a:r>
              <a:rPr lang="et-EE" dirty="0"/>
              <a:t>.</a:t>
            </a:r>
          </a:p>
          <a:p>
            <a:r>
              <a:rPr lang="et-EE" dirty="0" smtClean="0"/>
              <a:t>In </a:t>
            </a:r>
            <a:r>
              <a:rPr lang="et-EE" dirty="0" err="1" smtClean="0"/>
              <a:t>other</a:t>
            </a:r>
            <a:r>
              <a:rPr lang="et-EE" dirty="0" smtClean="0"/>
              <a:t> </a:t>
            </a:r>
            <a:r>
              <a:rPr lang="et-EE" dirty="0" err="1" smtClean="0"/>
              <a:t>cases</a:t>
            </a:r>
            <a:r>
              <a:rPr lang="et-EE" dirty="0" smtClean="0"/>
              <a:t> </a:t>
            </a:r>
            <a:r>
              <a:rPr lang="et-EE" dirty="0" err="1" smtClean="0"/>
              <a:t>Ministry</a:t>
            </a:r>
            <a:r>
              <a:rPr lang="et-EE" dirty="0" smtClean="0"/>
              <a:t> of </a:t>
            </a:r>
            <a:r>
              <a:rPr lang="et-EE" dirty="0" err="1" smtClean="0"/>
              <a:t>Socail</a:t>
            </a:r>
            <a:r>
              <a:rPr lang="et-EE" dirty="0" smtClean="0"/>
              <a:t> </a:t>
            </a:r>
            <a:r>
              <a:rPr lang="et-EE" dirty="0" err="1" smtClean="0"/>
              <a:t>Affairs</a:t>
            </a:r>
            <a:r>
              <a:rPr lang="et-EE" dirty="0" smtClean="0"/>
              <a:t> </a:t>
            </a:r>
            <a:r>
              <a:rPr lang="et-EE" dirty="0" err="1" smtClean="0"/>
              <a:t>has</a:t>
            </a:r>
            <a:r>
              <a:rPr lang="et-EE" dirty="0" smtClean="0"/>
              <a:t> </a:t>
            </a:r>
            <a:r>
              <a:rPr lang="et-EE" dirty="0" err="1" smtClean="0"/>
              <a:t>to</a:t>
            </a:r>
            <a:r>
              <a:rPr lang="et-EE" dirty="0" smtClean="0"/>
              <a:t> </a:t>
            </a:r>
            <a:r>
              <a:rPr lang="et-EE" dirty="0" err="1" smtClean="0"/>
              <a:t>approve</a:t>
            </a:r>
            <a:r>
              <a:rPr lang="et-EE" dirty="0" smtClean="0"/>
              <a:t> </a:t>
            </a:r>
            <a:r>
              <a:rPr lang="et-EE" dirty="0" err="1" smtClean="0"/>
              <a:t>our</a:t>
            </a:r>
            <a:r>
              <a:rPr lang="et-EE" dirty="0" smtClean="0"/>
              <a:t> </a:t>
            </a:r>
            <a:r>
              <a:rPr lang="et-EE" dirty="0" err="1" smtClean="0"/>
              <a:t>enquiry</a:t>
            </a:r>
            <a:r>
              <a:rPr lang="et-EE" dirty="0" smtClean="0"/>
              <a:t> </a:t>
            </a:r>
            <a:r>
              <a:rPr lang="et-EE" dirty="0" err="1" smtClean="0"/>
              <a:t>before</a:t>
            </a:r>
            <a:r>
              <a:rPr lang="et-EE" dirty="0" smtClean="0"/>
              <a:t> E-</a:t>
            </a:r>
            <a:r>
              <a:rPr lang="et-EE" dirty="0" err="1" smtClean="0"/>
              <a:t>Health</a:t>
            </a:r>
            <a:r>
              <a:rPr lang="et-EE" dirty="0" smtClean="0"/>
              <a:t> </a:t>
            </a:r>
            <a:r>
              <a:rPr lang="et-EE" dirty="0" err="1" smtClean="0"/>
              <a:t>Foundation</a:t>
            </a:r>
            <a:r>
              <a:rPr lang="et-EE" dirty="0" smtClean="0"/>
              <a:t> </a:t>
            </a:r>
            <a:r>
              <a:rPr lang="et-EE" dirty="0" err="1" smtClean="0"/>
              <a:t>is</a:t>
            </a:r>
            <a:r>
              <a:rPr lang="et-EE" dirty="0" smtClean="0"/>
              <a:t> </a:t>
            </a:r>
            <a:r>
              <a:rPr lang="et-EE" dirty="0" err="1" smtClean="0"/>
              <a:t>able</a:t>
            </a:r>
            <a:r>
              <a:rPr lang="et-EE" dirty="0" smtClean="0"/>
              <a:t> </a:t>
            </a:r>
            <a:r>
              <a:rPr lang="et-EE" dirty="0" err="1" smtClean="0"/>
              <a:t>to</a:t>
            </a:r>
            <a:r>
              <a:rPr lang="et-EE" dirty="0" smtClean="0"/>
              <a:t> </a:t>
            </a:r>
            <a:r>
              <a:rPr lang="et-EE" dirty="0" err="1" smtClean="0"/>
              <a:t>afford</a:t>
            </a:r>
            <a:r>
              <a:rPr lang="et-EE" dirty="0" smtClean="0"/>
              <a:t> </a:t>
            </a:r>
            <a:r>
              <a:rPr lang="et-EE" dirty="0" err="1" smtClean="0"/>
              <a:t>an</a:t>
            </a:r>
            <a:r>
              <a:rPr lang="et-EE" dirty="0" smtClean="0"/>
              <a:t> </a:t>
            </a:r>
            <a:r>
              <a:rPr lang="et-EE" dirty="0" err="1" smtClean="0"/>
              <a:t>answer</a:t>
            </a:r>
            <a:r>
              <a:rPr lang="et-EE" dirty="0" smtClean="0"/>
              <a:t>.</a:t>
            </a:r>
          </a:p>
          <a:p>
            <a:r>
              <a:rPr lang="et-EE" dirty="0" smtClean="0"/>
              <a:t>In </a:t>
            </a:r>
            <a:r>
              <a:rPr lang="et-EE" dirty="0" err="1" smtClean="0"/>
              <a:t>the</a:t>
            </a:r>
            <a:r>
              <a:rPr lang="et-EE" dirty="0" smtClean="0"/>
              <a:t> </a:t>
            </a:r>
            <a:r>
              <a:rPr lang="et-EE" dirty="0" err="1" smtClean="0"/>
              <a:t>nearest</a:t>
            </a:r>
            <a:r>
              <a:rPr lang="et-EE" dirty="0" smtClean="0"/>
              <a:t> </a:t>
            </a:r>
            <a:r>
              <a:rPr lang="et-EE" dirty="0" err="1" smtClean="0"/>
              <a:t>future</a:t>
            </a:r>
            <a:r>
              <a:rPr lang="et-EE" dirty="0" smtClean="0"/>
              <a:t> E-</a:t>
            </a:r>
            <a:r>
              <a:rPr lang="et-EE" dirty="0" err="1" smtClean="0"/>
              <a:t>Health</a:t>
            </a:r>
            <a:r>
              <a:rPr lang="et-EE" dirty="0" smtClean="0"/>
              <a:t> </a:t>
            </a:r>
            <a:r>
              <a:rPr lang="et-EE" dirty="0" err="1" smtClean="0"/>
              <a:t>Foundation</a:t>
            </a:r>
            <a:r>
              <a:rPr lang="et-EE" dirty="0" smtClean="0"/>
              <a:t> </a:t>
            </a:r>
            <a:r>
              <a:rPr lang="et-EE" dirty="0" err="1" smtClean="0"/>
              <a:t>will</a:t>
            </a:r>
            <a:r>
              <a:rPr lang="et-EE" dirty="0" smtClean="0"/>
              <a:t> </a:t>
            </a:r>
            <a:r>
              <a:rPr lang="et-EE" dirty="0" err="1" smtClean="0"/>
              <a:t>be</a:t>
            </a:r>
            <a:r>
              <a:rPr lang="et-EE" dirty="0" smtClean="0"/>
              <a:t> </a:t>
            </a:r>
            <a:r>
              <a:rPr lang="et-EE" dirty="0" err="1" smtClean="0"/>
              <a:t>able</a:t>
            </a:r>
            <a:r>
              <a:rPr lang="et-EE" dirty="0" smtClean="0"/>
              <a:t> </a:t>
            </a:r>
            <a:r>
              <a:rPr lang="et-EE" dirty="0" err="1" smtClean="0"/>
              <a:t>to</a:t>
            </a:r>
            <a:r>
              <a:rPr lang="et-EE" dirty="0" smtClean="0"/>
              <a:t> </a:t>
            </a:r>
            <a:r>
              <a:rPr lang="et-EE" dirty="0" err="1" smtClean="0"/>
              <a:t>adopt</a:t>
            </a:r>
            <a:r>
              <a:rPr lang="et-EE" dirty="0" smtClean="0"/>
              <a:t> </a:t>
            </a:r>
            <a:r>
              <a:rPr lang="et-EE" dirty="0" err="1" smtClean="0"/>
              <a:t>the</a:t>
            </a:r>
            <a:r>
              <a:rPr lang="et-EE" dirty="0" smtClean="0"/>
              <a:t> relevant </a:t>
            </a:r>
            <a:r>
              <a:rPr lang="et-EE" dirty="0" err="1" smtClean="0"/>
              <a:t>decision</a:t>
            </a:r>
            <a:r>
              <a:rPr lang="et-EE" dirty="0"/>
              <a:t>.</a:t>
            </a:r>
          </a:p>
        </p:txBody>
      </p:sp>
    </p:spTree>
    <p:extLst>
      <p:ext uri="{BB962C8B-B14F-4D97-AF65-F5344CB8AC3E}">
        <p14:creationId xmlns:p14="http://schemas.microsoft.com/office/powerpoint/2010/main" val="400635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402430" y="1395083"/>
            <a:ext cx="11566054" cy="702157"/>
          </a:xfrm>
          <a:prstGeom prst="rect">
            <a:avLst/>
          </a:prstGeom>
        </p:spPr>
        <p:txBody>
          <a:bodyPr vert="horz" lIns="91440" tIns="45720" rIns="91440" bIns="45720" rtlCol="0" anchor="ctr">
            <a:noAutofit/>
          </a:bodyPr>
          <a:lstStyle>
            <a:defPPr>
              <a:defRPr lang="et-EE"/>
            </a:defPPr>
            <a:lvl1pPr>
              <a:lnSpc>
                <a:spcPct val="90000"/>
              </a:lnSpc>
              <a:spcBef>
                <a:spcPct val="0"/>
              </a:spcBef>
              <a:buNone/>
              <a:defRPr sz="3200">
                <a:solidFill>
                  <a:srgbClr val="0070C0"/>
                </a:solidFill>
                <a:latin typeface="Roboto Condensed"/>
                <a:ea typeface="Microsoft YaHei" panose="020B0503020204020204" pitchFamily="34" charset="-122"/>
                <a:cs typeface="Mangal" panose="02040503050203030202" pitchFamily="18" charset="0"/>
              </a:defRPr>
            </a:lvl1pPr>
          </a:lstStyle>
          <a:p>
            <a:r>
              <a:rPr lang="en-US" altLang="et-EE" sz="2800" dirty="0"/>
              <a:t>The main </a:t>
            </a:r>
            <a:r>
              <a:rPr lang="et-EE" altLang="et-EE" sz="2800" dirty="0" err="1" smtClean="0"/>
              <a:t>challenges</a:t>
            </a:r>
            <a:r>
              <a:rPr lang="en-US" altLang="et-EE" sz="2800" dirty="0" smtClean="0"/>
              <a:t>  </a:t>
            </a:r>
            <a:r>
              <a:rPr lang="en-US" altLang="et-EE" sz="2800" dirty="0"/>
              <a:t>for the health care </a:t>
            </a:r>
            <a:r>
              <a:rPr lang="et-EE" altLang="et-EE" sz="2800" dirty="0" err="1" smtClean="0"/>
              <a:t>supervisors</a:t>
            </a:r>
            <a:r>
              <a:rPr lang="et-EE" altLang="et-EE" sz="2800" dirty="0" smtClean="0"/>
              <a:t> </a:t>
            </a:r>
            <a:r>
              <a:rPr lang="et-EE" altLang="et-EE" sz="2800" dirty="0" err="1" smtClean="0"/>
              <a:t>inspecting</a:t>
            </a:r>
            <a:r>
              <a:rPr lang="et-EE" altLang="et-EE" sz="2800" dirty="0" smtClean="0"/>
              <a:t> </a:t>
            </a:r>
            <a:r>
              <a:rPr lang="en-US" altLang="et-EE" sz="2800" dirty="0" smtClean="0"/>
              <a:t>e-Health</a:t>
            </a:r>
            <a:r>
              <a:rPr lang="en-US" altLang="et-EE" sz="2800" dirty="0"/>
              <a:t>?</a:t>
            </a:r>
          </a:p>
        </p:txBody>
      </p:sp>
      <p:sp>
        <p:nvSpPr>
          <p:cNvPr id="3" name="Sisu kohatäide 2"/>
          <p:cNvSpPr txBox="1">
            <a:spLocks/>
          </p:cNvSpPr>
          <p:nvPr/>
        </p:nvSpPr>
        <p:spPr>
          <a:xfrm>
            <a:off x="402430" y="2274521"/>
            <a:ext cx="11063777" cy="4278094"/>
          </a:xfrm>
          <a:prstGeom prst="rect">
            <a:avLst/>
          </a:prstGeom>
        </p:spPr>
        <p:txBody>
          <a:bodyPr wrap="square">
            <a:spAutoFit/>
          </a:bodyPr>
          <a:lstStyle>
            <a:defPPr>
              <a:defRPr lang="et-EE"/>
            </a:defPPr>
            <a:lvl1pPr marL="457200" indent="-457200" defTabSz="375970">
              <a:buFont typeface="Arial" panose="020B0604020202020204" pitchFamily="34" charset="0"/>
              <a:buChar char="•"/>
              <a:defRPr sz="2800"/>
            </a:lvl1pPr>
          </a:lstStyle>
          <a:p>
            <a:r>
              <a:rPr lang="en-US" altLang="et-EE" dirty="0" smtClean="0"/>
              <a:t>the </a:t>
            </a:r>
            <a:r>
              <a:rPr lang="en-US" altLang="et-EE" dirty="0"/>
              <a:t>quality of data is low (either too much or too little, the data is not structured and machine readable</a:t>
            </a:r>
            <a:r>
              <a:rPr lang="en-US" altLang="et-EE" dirty="0" smtClean="0"/>
              <a:t>)</a:t>
            </a:r>
            <a:r>
              <a:rPr lang="et-EE" altLang="et-EE" dirty="0" smtClean="0"/>
              <a:t>;</a:t>
            </a:r>
          </a:p>
          <a:p>
            <a:r>
              <a:rPr lang="et-EE" altLang="et-EE" dirty="0" err="1" smtClean="0"/>
              <a:t>We</a:t>
            </a:r>
            <a:r>
              <a:rPr lang="et-EE" altLang="et-EE" dirty="0" smtClean="0"/>
              <a:t> </a:t>
            </a:r>
            <a:r>
              <a:rPr lang="et-EE" altLang="et-EE" dirty="0" err="1" smtClean="0"/>
              <a:t>have</a:t>
            </a:r>
            <a:r>
              <a:rPr lang="et-EE" altLang="et-EE" dirty="0" smtClean="0"/>
              <a:t> no </a:t>
            </a:r>
            <a:r>
              <a:rPr lang="et-EE" altLang="et-EE" dirty="0" err="1" smtClean="0"/>
              <a:t>direct</a:t>
            </a:r>
            <a:r>
              <a:rPr lang="et-EE" altLang="et-EE" dirty="0" smtClean="0"/>
              <a:t> </a:t>
            </a:r>
            <a:r>
              <a:rPr lang="et-EE" altLang="et-EE" dirty="0" err="1" smtClean="0"/>
              <a:t>access</a:t>
            </a:r>
            <a:r>
              <a:rPr lang="et-EE" altLang="et-EE" dirty="0" smtClean="0"/>
              <a:t> </a:t>
            </a:r>
            <a:r>
              <a:rPr lang="et-EE" altLang="et-EE" dirty="0" err="1" smtClean="0"/>
              <a:t>to</a:t>
            </a:r>
            <a:r>
              <a:rPr lang="et-EE" altLang="et-EE" dirty="0" smtClean="0"/>
              <a:t> EHR. </a:t>
            </a:r>
            <a:r>
              <a:rPr lang="et-EE" altLang="et-EE" dirty="0" err="1" smtClean="0"/>
              <a:t>This</a:t>
            </a:r>
            <a:r>
              <a:rPr lang="et-EE" altLang="et-EE" dirty="0" smtClean="0"/>
              <a:t> </a:t>
            </a:r>
            <a:r>
              <a:rPr lang="et-EE" altLang="et-EE" dirty="0" err="1" smtClean="0"/>
              <a:t>causes</a:t>
            </a:r>
            <a:r>
              <a:rPr lang="et-EE" altLang="et-EE" dirty="0" smtClean="0"/>
              <a:t> </a:t>
            </a:r>
            <a:r>
              <a:rPr lang="et-EE" altLang="et-EE" dirty="0" err="1" smtClean="0"/>
              <a:t>delays</a:t>
            </a:r>
            <a:r>
              <a:rPr lang="et-EE" altLang="et-EE" dirty="0" smtClean="0"/>
              <a:t> in </a:t>
            </a:r>
            <a:r>
              <a:rPr lang="et-EE" altLang="et-EE" dirty="0" err="1" smtClean="0"/>
              <a:t>procedures</a:t>
            </a:r>
            <a:r>
              <a:rPr lang="et-EE" altLang="et-EE" dirty="0" smtClean="0"/>
              <a:t> and </a:t>
            </a:r>
            <a:r>
              <a:rPr lang="et-EE" altLang="et-EE" dirty="0" err="1" smtClean="0"/>
              <a:t>makes</a:t>
            </a:r>
            <a:r>
              <a:rPr lang="et-EE" altLang="et-EE" dirty="0" smtClean="0"/>
              <a:t> </a:t>
            </a:r>
            <a:r>
              <a:rPr lang="et-EE" altLang="et-EE" dirty="0" err="1" smtClean="0"/>
              <a:t>unnecessary</a:t>
            </a:r>
            <a:r>
              <a:rPr lang="et-EE" altLang="et-EE" dirty="0" smtClean="0"/>
              <a:t> </a:t>
            </a:r>
            <a:r>
              <a:rPr lang="et-EE" altLang="et-EE" dirty="0" err="1" smtClean="0"/>
              <a:t>demand</a:t>
            </a:r>
            <a:r>
              <a:rPr lang="et-EE" altLang="et-EE" dirty="0" smtClean="0"/>
              <a:t> on </a:t>
            </a:r>
            <a:r>
              <a:rPr lang="et-EE" altLang="et-EE" dirty="0" err="1" smtClean="0"/>
              <a:t>service</a:t>
            </a:r>
            <a:r>
              <a:rPr lang="et-EE" altLang="et-EE" dirty="0" smtClean="0"/>
              <a:t> </a:t>
            </a:r>
            <a:r>
              <a:rPr lang="et-EE" altLang="et-EE" dirty="0" err="1" smtClean="0"/>
              <a:t>providers</a:t>
            </a:r>
            <a:r>
              <a:rPr lang="et-EE" altLang="et-EE" dirty="0" smtClean="0"/>
              <a:t> </a:t>
            </a:r>
            <a:r>
              <a:rPr lang="et-EE" altLang="et-EE" dirty="0" err="1" smtClean="0"/>
              <a:t>time</a:t>
            </a:r>
            <a:r>
              <a:rPr lang="et-EE" altLang="et-EE" dirty="0" smtClean="0"/>
              <a:t> ;</a:t>
            </a:r>
          </a:p>
          <a:p>
            <a:r>
              <a:rPr lang="et-EE" altLang="et-EE" dirty="0" err="1" smtClean="0"/>
              <a:t>Amount</a:t>
            </a:r>
            <a:r>
              <a:rPr lang="et-EE" altLang="et-EE" dirty="0" smtClean="0"/>
              <a:t> of </a:t>
            </a:r>
            <a:r>
              <a:rPr lang="et-EE" altLang="et-EE" dirty="0" err="1" smtClean="0"/>
              <a:t>the</a:t>
            </a:r>
            <a:r>
              <a:rPr lang="et-EE" altLang="et-EE" dirty="0" smtClean="0"/>
              <a:t> </a:t>
            </a:r>
            <a:r>
              <a:rPr lang="et-EE" altLang="et-EE" dirty="0" err="1" smtClean="0"/>
              <a:t>information</a:t>
            </a:r>
            <a:r>
              <a:rPr lang="et-EE" altLang="et-EE" dirty="0" smtClean="0"/>
              <a:t> </a:t>
            </a:r>
            <a:r>
              <a:rPr lang="et-EE" altLang="et-EE" dirty="0" err="1" smtClean="0"/>
              <a:t>available</a:t>
            </a:r>
            <a:r>
              <a:rPr lang="et-EE" altLang="et-EE" dirty="0" smtClean="0"/>
              <a:t> </a:t>
            </a:r>
            <a:r>
              <a:rPr lang="et-EE" altLang="et-EE" dirty="0" err="1" smtClean="0"/>
              <a:t>exceeds</a:t>
            </a:r>
            <a:r>
              <a:rPr lang="et-EE" altLang="et-EE" dirty="0" smtClean="0"/>
              <a:t> </a:t>
            </a:r>
            <a:r>
              <a:rPr lang="et-EE" altLang="et-EE" dirty="0" err="1" smtClean="0"/>
              <a:t>supervisors</a:t>
            </a:r>
            <a:r>
              <a:rPr lang="et-EE" altLang="et-EE" dirty="0" smtClean="0"/>
              <a:t> </a:t>
            </a:r>
            <a:r>
              <a:rPr lang="et-EE" altLang="et-EE" dirty="0" err="1" smtClean="0"/>
              <a:t>capacity</a:t>
            </a:r>
            <a:r>
              <a:rPr lang="et-EE" altLang="et-EE" dirty="0" smtClean="0"/>
              <a:t> </a:t>
            </a:r>
            <a:r>
              <a:rPr lang="et-EE" altLang="et-EE" dirty="0" err="1" smtClean="0"/>
              <a:t>to</a:t>
            </a:r>
            <a:r>
              <a:rPr lang="et-EE" altLang="et-EE" dirty="0"/>
              <a:t> </a:t>
            </a:r>
            <a:r>
              <a:rPr lang="et-EE" altLang="et-EE" dirty="0" err="1" smtClean="0"/>
              <a:t>search</a:t>
            </a:r>
            <a:r>
              <a:rPr lang="et-EE" altLang="et-EE" dirty="0" smtClean="0"/>
              <a:t> </a:t>
            </a:r>
            <a:r>
              <a:rPr lang="et-EE" altLang="et-EE" dirty="0" err="1" smtClean="0"/>
              <a:t>for</a:t>
            </a:r>
            <a:r>
              <a:rPr lang="et-EE" altLang="et-EE" dirty="0" smtClean="0"/>
              <a:t> </a:t>
            </a:r>
            <a:r>
              <a:rPr lang="et-EE" altLang="et-EE" dirty="0" err="1" smtClean="0"/>
              <a:t>meaningful</a:t>
            </a:r>
            <a:r>
              <a:rPr lang="et-EE" altLang="et-EE" dirty="0" smtClean="0"/>
              <a:t> </a:t>
            </a:r>
            <a:r>
              <a:rPr lang="et-EE" altLang="et-EE" dirty="0" err="1" smtClean="0"/>
              <a:t>facts</a:t>
            </a:r>
            <a:r>
              <a:rPr lang="et-EE" altLang="et-EE" dirty="0" smtClean="0"/>
              <a:t> </a:t>
            </a:r>
            <a:r>
              <a:rPr lang="et-EE" altLang="et-EE" dirty="0" err="1" smtClean="0"/>
              <a:t>indicating</a:t>
            </a:r>
            <a:r>
              <a:rPr lang="et-EE" altLang="et-EE" dirty="0" smtClean="0"/>
              <a:t> </a:t>
            </a:r>
            <a:r>
              <a:rPr lang="et-EE" altLang="et-EE" dirty="0" err="1" smtClean="0"/>
              <a:t>some</a:t>
            </a:r>
            <a:r>
              <a:rPr lang="et-EE" altLang="et-EE" dirty="0" smtClean="0"/>
              <a:t> </a:t>
            </a:r>
            <a:r>
              <a:rPr lang="et-EE" altLang="et-EE" dirty="0" err="1" smtClean="0"/>
              <a:t>violation</a:t>
            </a:r>
            <a:r>
              <a:rPr lang="et-EE" altLang="et-EE" dirty="0" smtClean="0"/>
              <a:t> and </a:t>
            </a:r>
            <a:r>
              <a:rPr lang="et-EE" altLang="et-EE" dirty="0" err="1" smtClean="0"/>
              <a:t>draw</a:t>
            </a:r>
            <a:r>
              <a:rPr lang="et-EE" altLang="et-EE" dirty="0" smtClean="0"/>
              <a:t> </a:t>
            </a:r>
            <a:r>
              <a:rPr lang="et-EE" altLang="et-EE" dirty="0" err="1" smtClean="0"/>
              <a:t>conclusions</a:t>
            </a:r>
            <a:r>
              <a:rPr lang="et-EE" altLang="et-EE" dirty="0" smtClean="0"/>
              <a:t>;</a:t>
            </a:r>
          </a:p>
          <a:p>
            <a:r>
              <a:rPr lang="et-EE" altLang="et-EE" dirty="0" err="1" smtClean="0"/>
              <a:t>Information</a:t>
            </a:r>
            <a:r>
              <a:rPr lang="et-EE" altLang="et-EE" dirty="0" smtClean="0"/>
              <a:t> </a:t>
            </a:r>
            <a:r>
              <a:rPr lang="et-EE" altLang="et-EE" dirty="0" err="1" smtClean="0"/>
              <a:t>provided</a:t>
            </a:r>
            <a:r>
              <a:rPr lang="et-EE" altLang="et-EE" dirty="0" smtClean="0"/>
              <a:t> </a:t>
            </a:r>
            <a:r>
              <a:rPr lang="et-EE" altLang="et-EE" dirty="0" err="1" smtClean="0"/>
              <a:t>by</a:t>
            </a:r>
            <a:r>
              <a:rPr lang="et-EE" altLang="et-EE" dirty="0" smtClean="0"/>
              <a:t> </a:t>
            </a:r>
            <a:r>
              <a:rPr lang="et-EE" altLang="et-EE" dirty="0" err="1" smtClean="0"/>
              <a:t>the</a:t>
            </a:r>
            <a:r>
              <a:rPr lang="et-EE" altLang="et-EE" dirty="0" smtClean="0"/>
              <a:t> </a:t>
            </a:r>
            <a:r>
              <a:rPr lang="et-EE" altLang="et-EE" dirty="0" err="1" smtClean="0"/>
              <a:t>system</a:t>
            </a:r>
            <a:r>
              <a:rPr lang="et-EE" altLang="et-EE" dirty="0" smtClean="0"/>
              <a:t> must </a:t>
            </a:r>
            <a:r>
              <a:rPr lang="et-EE" altLang="et-EE" dirty="0" err="1" smtClean="0"/>
              <a:t>be</a:t>
            </a:r>
            <a:r>
              <a:rPr lang="et-EE" altLang="et-EE" dirty="0" smtClean="0"/>
              <a:t> </a:t>
            </a:r>
            <a:r>
              <a:rPr lang="et-EE" altLang="et-EE" dirty="0" err="1" smtClean="0"/>
              <a:t>analysed</a:t>
            </a:r>
            <a:r>
              <a:rPr lang="et-EE" altLang="et-EE" dirty="0" smtClean="0"/>
              <a:t> </a:t>
            </a:r>
            <a:r>
              <a:rPr lang="et-EE" altLang="et-EE" dirty="0" err="1" smtClean="0"/>
              <a:t>by</a:t>
            </a:r>
            <a:r>
              <a:rPr lang="et-EE" altLang="et-EE" dirty="0" smtClean="0"/>
              <a:t> </a:t>
            </a:r>
            <a:r>
              <a:rPr lang="et-EE" altLang="et-EE" dirty="0" err="1" smtClean="0"/>
              <a:t>inspectors</a:t>
            </a:r>
            <a:r>
              <a:rPr lang="et-EE" altLang="et-EE" dirty="0" smtClean="0"/>
              <a:t>. </a:t>
            </a:r>
            <a:r>
              <a:rPr lang="et-EE" altLang="et-EE" dirty="0" err="1" smtClean="0"/>
              <a:t>We</a:t>
            </a:r>
            <a:r>
              <a:rPr lang="et-EE" altLang="et-EE" dirty="0" smtClean="0"/>
              <a:t> </a:t>
            </a:r>
            <a:r>
              <a:rPr lang="et-EE" altLang="et-EE" dirty="0" err="1" smtClean="0"/>
              <a:t>dream</a:t>
            </a:r>
            <a:r>
              <a:rPr lang="et-EE" altLang="et-EE" dirty="0" smtClean="0"/>
              <a:t> </a:t>
            </a:r>
            <a:r>
              <a:rPr lang="et-EE" altLang="et-EE" dirty="0" err="1" smtClean="0"/>
              <a:t>that</a:t>
            </a:r>
            <a:r>
              <a:rPr lang="et-EE" altLang="et-EE" dirty="0" smtClean="0"/>
              <a:t> </a:t>
            </a:r>
            <a:r>
              <a:rPr lang="et-EE" altLang="et-EE" dirty="0" err="1" smtClean="0"/>
              <a:t>computers</a:t>
            </a:r>
            <a:r>
              <a:rPr lang="et-EE" altLang="et-EE" dirty="0" smtClean="0"/>
              <a:t> </a:t>
            </a:r>
            <a:r>
              <a:rPr lang="et-EE" altLang="et-EE" dirty="0" err="1" smtClean="0"/>
              <a:t>help</a:t>
            </a:r>
            <a:r>
              <a:rPr lang="et-EE" altLang="et-EE" dirty="0" smtClean="0"/>
              <a:t> </a:t>
            </a:r>
            <a:r>
              <a:rPr lang="et-EE" altLang="et-EE" dirty="0" err="1" smtClean="0"/>
              <a:t>us</a:t>
            </a:r>
            <a:r>
              <a:rPr lang="et-EE" altLang="et-EE" dirty="0" smtClean="0"/>
              <a:t> in </a:t>
            </a:r>
            <a:r>
              <a:rPr lang="et-EE" altLang="et-EE" dirty="0" err="1" smtClean="0"/>
              <a:t>this</a:t>
            </a:r>
            <a:r>
              <a:rPr lang="et-EE" altLang="et-EE" dirty="0" smtClean="0"/>
              <a:t> </a:t>
            </a:r>
            <a:r>
              <a:rPr lang="et-EE" altLang="et-EE" dirty="0" err="1" smtClean="0"/>
              <a:t>respect</a:t>
            </a:r>
            <a:r>
              <a:rPr lang="et-EE" altLang="et-EE" dirty="0" smtClean="0"/>
              <a:t>.</a:t>
            </a:r>
            <a:endParaRPr lang="en-US" altLang="et-EE" dirty="0"/>
          </a:p>
          <a:p>
            <a:endParaRPr lang="en-US" altLang="et-EE" sz="2000" dirty="0"/>
          </a:p>
        </p:txBody>
      </p:sp>
    </p:spTree>
    <p:extLst>
      <p:ext uri="{BB962C8B-B14F-4D97-AF65-F5344CB8AC3E}">
        <p14:creationId xmlns:p14="http://schemas.microsoft.com/office/powerpoint/2010/main" val="2570600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680191" y="1642923"/>
            <a:ext cx="8266524" cy="1265285"/>
          </a:xfrm>
          <a:prstGeom prst="rect">
            <a:avLst/>
          </a:prstGeom>
        </p:spPr>
        <p:txBody>
          <a:bodyPr vert="horz" lIns="91440" tIns="45720" rIns="91440" bIns="45720" rtlCol="0" anchor="ctr">
            <a:normAutofit/>
          </a:bodyPr>
          <a:lstStyle>
            <a:defPPr>
              <a:defRPr lang="et-EE"/>
            </a:defPPr>
            <a:lvl1pPr>
              <a:lnSpc>
                <a:spcPct val="90000"/>
              </a:lnSpc>
              <a:spcBef>
                <a:spcPct val="0"/>
              </a:spcBef>
              <a:buNone/>
              <a:defRPr sz="3200">
                <a:solidFill>
                  <a:srgbClr val="0070C0"/>
                </a:solidFill>
                <a:latin typeface="Roboto Condensed"/>
                <a:ea typeface="Microsoft YaHei" panose="020B0503020204020204" pitchFamily="34" charset="-122"/>
                <a:cs typeface="Mangal" panose="02040503050203030202" pitchFamily="18" charset="0"/>
              </a:defRPr>
            </a:lvl1pPr>
          </a:lstStyle>
          <a:p>
            <a:r>
              <a:rPr lang="et-EE" altLang="et-EE" dirty="0" smtClean="0"/>
              <a:t>Personal </a:t>
            </a:r>
            <a:r>
              <a:rPr lang="et-EE" altLang="et-EE" dirty="0" err="1" smtClean="0"/>
              <a:t>Data</a:t>
            </a:r>
            <a:r>
              <a:rPr lang="et-EE" altLang="et-EE" dirty="0" smtClean="0"/>
              <a:t> </a:t>
            </a:r>
            <a:r>
              <a:rPr lang="et-EE" altLang="et-EE" dirty="0" err="1" smtClean="0"/>
              <a:t>Protection</a:t>
            </a:r>
            <a:r>
              <a:rPr lang="et-EE" altLang="et-EE" dirty="0" smtClean="0"/>
              <a:t> </a:t>
            </a:r>
            <a:r>
              <a:rPr lang="et-EE" altLang="et-EE" dirty="0" err="1" smtClean="0"/>
              <a:t>Act</a:t>
            </a:r>
            <a:endParaRPr lang="en-US" altLang="et-EE" dirty="0"/>
          </a:p>
        </p:txBody>
      </p:sp>
      <p:sp>
        <p:nvSpPr>
          <p:cNvPr id="3" name="Sisu kohatäide 2"/>
          <p:cNvSpPr txBox="1">
            <a:spLocks/>
          </p:cNvSpPr>
          <p:nvPr/>
        </p:nvSpPr>
        <p:spPr>
          <a:xfrm>
            <a:off x="680191" y="2908208"/>
            <a:ext cx="10427520" cy="2554545"/>
          </a:xfrm>
          <a:prstGeom prst="rect">
            <a:avLst/>
          </a:prstGeom>
        </p:spPr>
        <p:txBody>
          <a:bodyPr wrap="square">
            <a:spAutoFit/>
          </a:bodyPr>
          <a:lstStyle>
            <a:defPPr>
              <a:defRPr lang="et-EE"/>
            </a:defPPr>
            <a:lvl1pPr defTabSz="375970">
              <a:defRPr sz="2400"/>
            </a:lvl1pPr>
          </a:lstStyle>
          <a:p>
            <a:r>
              <a:rPr lang="en-US" altLang="et-EE" sz="3200" dirty="0"/>
              <a:t>an administrative authority shall process personal data only in the course of performance of public duties in order to perform obligations prescribed by law, an international agreement or directly applicable legislation of the Council of the European Union or the European Commission. </a:t>
            </a:r>
            <a:r>
              <a:rPr lang="en-US" altLang="et-EE" sz="3200" dirty="0" smtClean="0"/>
              <a:t> </a:t>
            </a:r>
            <a:endParaRPr lang="en-US" altLang="et-EE" sz="3200" dirty="0"/>
          </a:p>
        </p:txBody>
      </p:sp>
    </p:spTree>
    <p:extLst>
      <p:ext uri="{BB962C8B-B14F-4D97-AF65-F5344CB8AC3E}">
        <p14:creationId xmlns:p14="http://schemas.microsoft.com/office/powerpoint/2010/main" val="31299087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837816" y="1495317"/>
            <a:ext cx="10973625" cy="1265285"/>
          </a:xfrm>
          <a:prstGeom prst="rect">
            <a:avLst/>
          </a:prstGeom>
        </p:spPr>
        <p:txBody>
          <a:bodyPr vert="horz" lIns="91440" tIns="45720" rIns="91440" bIns="45720" rtlCol="0" anchor="ctr">
            <a:normAutofit/>
          </a:bodyPr>
          <a:lstStyle>
            <a:defPPr>
              <a:defRPr lang="et-EE"/>
            </a:defPPr>
            <a:lvl1pPr>
              <a:lnSpc>
                <a:spcPct val="90000"/>
              </a:lnSpc>
              <a:spcBef>
                <a:spcPct val="0"/>
              </a:spcBef>
              <a:buNone/>
              <a:defRPr sz="3200">
                <a:solidFill>
                  <a:srgbClr val="0070C0"/>
                </a:solidFill>
                <a:latin typeface="Roboto Condensed"/>
                <a:ea typeface="Microsoft YaHei" panose="020B0503020204020204" pitchFamily="34" charset="-122"/>
                <a:cs typeface="Mangal" panose="02040503050203030202" pitchFamily="18" charset="0"/>
              </a:defRPr>
            </a:lvl1pPr>
          </a:lstStyle>
          <a:p>
            <a:r>
              <a:rPr lang="et-EE" dirty="0" err="1"/>
              <a:t>Supervisory</a:t>
            </a:r>
            <a:r>
              <a:rPr lang="et-EE" dirty="0"/>
              <a:t> </a:t>
            </a:r>
            <a:r>
              <a:rPr lang="et-EE" dirty="0" err="1"/>
              <a:t>activities</a:t>
            </a:r>
            <a:r>
              <a:rPr lang="et-EE" dirty="0"/>
              <a:t> in </a:t>
            </a:r>
            <a:r>
              <a:rPr lang="et-EE" dirty="0" smtClean="0"/>
              <a:t>2015 </a:t>
            </a:r>
            <a:r>
              <a:rPr lang="et-EE" dirty="0" err="1" smtClean="0"/>
              <a:t>using</a:t>
            </a:r>
            <a:r>
              <a:rPr lang="et-EE" dirty="0" smtClean="0"/>
              <a:t> e-</a:t>
            </a:r>
            <a:r>
              <a:rPr lang="et-EE" dirty="0" err="1" smtClean="0"/>
              <a:t>prescription</a:t>
            </a:r>
            <a:r>
              <a:rPr lang="et-EE" dirty="0" smtClean="0"/>
              <a:t> </a:t>
            </a:r>
            <a:r>
              <a:rPr lang="et-EE" dirty="0" err="1" smtClean="0"/>
              <a:t>database</a:t>
            </a:r>
            <a:endParaRPr lang="et-EE" dirty="0"/>
          </a:p>
        </p:txBody>
      </p:sp>
      <p:sp>
        <p:nvSpPr>
          <p:cNvPr id="3" name="Sisu kohatäide 3"/>
          <p:cNvSpPr txBox="1">
            <a:spLocks/>
          </p:cNvSpPr>
          <p:nvPr/>
        </p:nvSpPr>
        <p:spPr>
          <a:xfrm>
            <a:off x="5962265" y="2333685"/>
            <a:ext cx="5640947" cy="3785652"/>
          </a:xfrm>
          <a:prstGeom prst="rect">
            <a:avLst/>
          </a:prstGeom>
        </p:spPr>
        <p:txBody>
          <a:bodyPr wrap="square">
            <a:spAutoFit/>
          </a:bodyPr>
          <a:lstStyle>
            <a:defPPr>
              <a:defRPr lang="et-EE"/>
            </a:defPPr>
            <a:lvl1pPr marL="457200" indent="-457200" defTabSz="375970">
              <a:buFont typeface="Arial" panose="020B0604020202020204" pitchFamily="34" charset="0"/>
              <a:buChar char="•"/>
              <a:defRPr sz="2800"/>
            </a:lvl1pPr>
          </a:lstStyle>
          <a:p>
            <a:endParaRPr lang="et-EE" sz="2400" dirty="0"/>
          </a:p>
          <a:p>
            <a:r>
              <a:rPr lang="et-EE" sz="2400" dirty="0" err="1" smtClean="0"/>
              <a:t>Analysed</a:t>
            </a:r>
            <a:r>
              <a:rPr lang="et-EE" sz="2400" dirty="0" smtClean="0"/>
              <a:t> </a:t>
            </a:r>
            <a:r>
              <a:rPr lang="et-EE" sz="2400" dirty="0" err="1" smtClean="0"/>
              <a:t>activities</a:t>
            </a:r>
            <a:r>
              <a:rPr lang="et-EE" sz="2400" dirty="0" smtClean="0"/>
              <a:t> of </a:t>
            </a:r>
            <a:r>
              <a:rPr lang="et-EE" sz="2400" dirty="0" err="1" smtClean="0"/>
              <a:t>doctors</a:t>
            </a:r>
            <a:r>
              <a:rPr lang="et-EE" sz="2400" dirty="0" smtClean="0"/>
              <a:t> (ca 100) </a:t>
            </a:r>
            <a:r>
              <a:rPr lang="et-EE" sz="2400" dirty="0" err="1" smtClean="0"/>
              <a:t>who</a:t>
            </a:r>
            <a:r>
              <a:rPr lang="et-EE" sz="2400" dirty="0" smtClean="0"/>
              <a:t> </a:t>
            </a:r>
            <a:r>
              <a:rPr lang="et-EE" sz="2400" dirty="0" err="1" smtClean="0"/>
              <a:t>prescribed</a:t>
            </a:r>
            <a:r>
              <a:rPr lang="et-EE" sz="2400" dirty="0" smtClean="0"/>
              <a:t> </a:t>
            </a:r>
            <a:r>
              <a:rPr lang="et-EE" sz="2400" dirty="0" err="1" smtClean="0"/>
              <a:t>based</a:t>
            </a:r>
            <a:r>
              <a:rPr lang="et-EE" sz="2400" dirty="0" smtClean="0"/>
              <a:t> on telefone </a:t>
            </a:r>
            <a:r>
              <a:rPr lang="et-EE" sz="2400" dirty="0" err="1" smtClean="0"/>
              <a:t>calls</a:t>
            </a:r>
            <a:r>
              <a:rPr lang="et-EE" sz="2400" dirty="0" smtClean="0"/>
              <a:t> </a:t>
            </a:r>
            <a:r>
              <a:rPr lang="et-EE" sz="2400" dirty="0" err="1"/>
              <a:t>psychotropic</a:t>
            </a:r>
            <a:r>
              <a:rPr lang="et-EE" sz="2400" dirty="0"/>
              <a:t> </a:t>
            </a:r>
            <a:r>
              <a:rPr lang="et-EE" sz="2400" dirty="0" err="1" smtClean="0"/>
              <a:t>substances</a:t>
            </a:r>
            <a:r>
              <a:rPr lang="et-EE" sz="2400" dirty="0" smtClean="0"/>
              <a:t> </a:t>
            </a:r>
            <a:r>
              <a:rPr lang="et-EE" sz="2400" dirty="0" err="1" smtClean="0"/>
              <a:t>for</a:t>
            </a:r>
            <a:r>
              <a:rPr lang="et-EE" sz="2400" dirty="0" smtClean="0"/>
              <a:t> </a:t>
            </a:r>
            <a:r>
              <a:rPr lang="et-EE" sz="2400" dirty="0" err="1" smtClean="0"/>
              <a:t>persons</a:t>
            </a:r>
            <a:r>
              <a:rPr lang="et-EE" sz="2400" dirty="0" smtClean="0"/>
              <a:t> </a:t>
            </a:r>
            <a:r>
              <a:rPr lang="et-EE" sz="2400" dirty="0" err="1" smtClean="0"/>
              <a:t>who</a:t>
            </a:r>
            <a:r>
              <a:rPr lang="et-EE" sz="2400" dirty="0" smtClean="0"/>
              <a:t> </a:t>
            </a:r>
            <a:r>
              <a:rPr lang="et-EE" sz="2400" dirty="0" err="1" smtClean="0"/>
              <a:t>misused</a:t>
            </a:r>
            <a:r>
              <a:rPr lang="et-EE" sz="2400" dirty="0" smtClean="0"/>
              <a:t> </a:t>
            </a:r>
            <a:r>
              <a:rPr lang="et-EE" sz="2400" dirty="0" err="1" smtClean="0"/>
              <a:t>identities</a:t>
            </a:r>
            <a:r>
              <a:rPr lang="et-EE" sz="2400" dirty="0" smtClean="0"/>
              <a:t> of </a:t>
            </a:r>
            <a:r>
              <a:rPr lang="et-EE" sz="2400" dirty="0" err="1" smtClean="0"/>
              <a:t>other</a:t>
            </a:r>
            <a:r>
              <a:rPr lang="et-EE" sz="2400" dirty="0" smtClean="0"/>
              <a:t> </a:t>
            </a:r>
            <a:r>
              <a:rPr lang="et-EE" sz="2400" dirty="0" err="1" smtClean="0"/>
              <a:t>patients</a:t>
            </a:r>
            <a:r>
              <a:rPr lang="et-EE" sz="2400" dirty="0" smtClean="0"/>
              <a:t>.</a:t>
            </a:r>
          </a:p>
          <a:p>
            <a:r>
              <a:rPr lang="en-US" sz="2400" dirty="0" smtClean="0"/>
              <a:t>Supervision </a:t>
            </a:r>
            <a:r>
              <a:rPr lang="en-US" sz="2400" dirty="0"/>
              <a:t>on </a:t>
            </a:r>
            <a:r>
              <a:rPr lang="et-EE" sz="2400" dirty="0" err="1" smtClean="0"/>
              <a:t>prescribing</a:t>
            </a:r>
            <a:r>
              <a:rPr lang="et-EE" sz="2400" dirty="0" smtClean="0"/>
              <a:t> </a:t>
            </a:r>
            <a:r>
              <a:rPr lang="et-EE" sz="2400" dirty="0" err="1"/>
              <a:t>psychotropic</a:t>
            </a:r>
            <a:r>
              <a:rPr lang="et-EE" sz="2400" dirty="0"/>
              <a:t> </a:t>
            </a:r>
            <a:r>
              <a:rPr lang="et-EE" sz="2400" dirty="0" err="1" smtClean="0"/>
              <a:t>substances</a:t>
            </a:r>
            <a:r>
              <a:rPr lang="et-EE" sz="2400" dirty="0" smtClean="0"/>
              <a:t> in </a:t>
            </a:r>
            <a:r>
              <a:rPr lang="et-EE" sz="2400" dirty="0" err="1" smtClean="0"/>
              <a:t>illegal</a:t>
            </a:r>
            <a:r>
              <a:rPr lang="et-EE" sz="2400" dirty="0" smtClean="0"/>
              <a:t> </a:t>
            </a:r>
            <a:r>
              <a:rPr lang="et-EE" sz="2400" dirty="0" err="1" smtClean="0"/>
              <a:t>ways</a:t>
            </a:r>
            <a:r>
              <a:rPr lang="et-EE" sz="2400" dirty="0" smtClean="0"/>
              <a:t> – 6 </a:t>
            </a:r>
            <a:r>
              <a:rPr lang="et-EE" sz="2400" dirty="0" err="1" smtClean="0"/>
              <a:t>cases</a:t>
            </a:r>
            <a:r>
              <a:rPr lang="et-EE" sz="2400" dirty="0" smtClean="0"/>
              <a:t> </a:t>
            </a:r>
            <a:r>
              <a:rPr lang="et-EE" sz="2400" dirty="0" err="1" smtClean="0"/>
              <a:t>were</a:t>
            </a:r>
            <a:r>
              <a:rPr lang="et-EE" sz="2400" dirty="0" smtClean="0"/>
              <a:t> </a:t>
            </a:r>
            <a:r>
              <a:rPr lang="et-EE" sz="2400" dirty="0" err="1" smtClean="0"/>
              <a:t>forwarded</a:t>
            </a:r>
            <a:r>
              <a:rPr lang="et-EE" sz="2400" dirty="0" smtClean="0"/>
              <a:t> </a:t>
            </a:r>
            <a:r>
              <a:rPr lang="et-EE" sz="2400" dirty="0" err="1" smtClean="0"/>
              <a:t>to</a:t>
            </a:r>
            <a:r>
              <a:rPr lang="et-EE" sz="2400" dirty="0" smtClean="0"/>
              <a:t> </a:t>
            </a:r>
            <a:r>
              <a:rPr lang="et-EE" sz="2400" dirty="0" err="1" smtClean="0"/>
              <a:t>public</a:t>
            </a:r>
            <a:r>
              <a:rPr lang="et-EE" sz="2400" dirty="0" smtClean="0"/>
              <a:t> </a:t>
            </a:r>
            <a:r>
              <a:rPr lang="et-EE" sz="2400" dirty="0" err="1" smtClean="0"/>
              <a:t>prosecution</a:t>
            </a:r>
            <a:r>
              <a:rPr lang="et-EE" sz="2400" dirty="0" smtClean="0"/>
              <a:t> Office.</a:t>
            </a:r>
            <a:endParaRPr lang="en-US" sz="2400" dirty="0"/>
          </a:p>
          <a:p>
            <a:endParaRPr lang="et-EE" sz="2400" dirty="0"/>
          </a:p>
        </p:txBody>
      </p:sp>
      <p:pic>
        <p:nvPicPr>
          <p:cNvPr id="4" name="Sisu kohatäide 4"/>
          <p:cNvPicPr>
            <a:picLocks noChangeAspect="1"/>
          </p:cNvPicPr>
          <p:nvPr/>
        </p:nvPicPr>
        <p:blipFill>
          <a:blip r:embed="rId2"/>
          <a:stretch>
            <a:fillRect/>
          </a:stretch>
        </p:blipFill>
        <p:spPr>
          <a:xfrm>
            <a:off x="837816" y="2760602"/>
            <a:ext cx="4916221" cy="3670479"/>
          </a:xfrm>
          <a:prstGeom prst="rect">
            <a:avLst/>
          </a:prstGeom>
        </p:spPr>
      </p:pic>
    </p:spTree>
    <p:extLst>
      <p:ext uri="{BB962C8B-B14F-4D97-AF65-F5344CB8AC3E}">
        <p14:creationId xmlns:p14="http://schemas.microsoft.com/office/powerpoint/2010/main" val="1514732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496825" y="1123398"/>
            <a:ext cx="8488003" cy="1265285"/>
          </a:xfrm>
          <a:prstGeom prst="rect">
            <a:avLst/>
          </a:prstGeom>
        </p:spPr>
        <p:txBody>
          <a:bodyPr vert="horz" lIns="91440" tIns="45720" rIns="91440" bIns="45720" rtlCol="0" anchor="ctr">
            <a:noAutofit/>
          </a:bodyPr>
          <a:lstStyle>
            <a:defPPr>
              <a:defRPr lang="et-EE"/>
            </a:defPPr>
            <a:lvl1pPr>
              <a:lnSpc>
                <a:spcPct val="90000"/>
              </a:lnSpc>
              <a:spcBef>
                <a:spcPct val="0"/>
              </a:spcBef>
              <a:buNone/>
              <a:defRPr sz="2800">
                <a:solidFill>
                  <a:srgbClr val="0070C0"/>
                </a:solidFill>
                <a:latin typeface="Roboto Condensed"/>
                <a:ea typeface="Microsoft YaHei" panose="020B0503020204020204" pitchFamily="34" charset="-122"/>
                <a:cs typeface="Mangal" panose="02040503050203030202" pitchFamily="18" charset="0"/>
              </a:defRPr>
            </a:lvl1pPr>
          </a:lstStyle>
          <a:p>
            <a:r>
              <a:rPr lang="et-EE" altLang="et-EE" dirty="0"/>
              <a:t> </a:t>
            </a:r>
            <a:r>
              <a:rPr lang="et-EE" altLang="et-EE" dirty="0" err="1" smtClean="0"/>
              <a:t>One</a:t>
            </a:r>
            <a:r>
              <a:rPr lang="et-EE" altLang="et-EE" dirty="0" smtClean="0"/>
              <a:t> </a:t>
            </a:r>
            <a:r>
              <a:rPr lang="et-EE" altLang="et-EE" dirty="0" err="1" smtClean="0"/>
              <a:t>more</a:t>
            </a:r>
            <a:r>
              <a:rPr lang="et-EE" altLang="et-EE" dirty="0" smtClean="0"/>
              <a:t> </a:t>
            </a:r>
            <a:r>
              <a:rPr lang="et-EE" altLang="et-EE" dirty="0" err="1" smtClean="0"/>
              <a:t>example</a:t>
            </a:r>
            <a:r>
              <a:rPr lang="et-EE" altLang="et-EE" dirty="0" smtClean="0"/>
              <a:t> </a:t>
            </a:r>
            <a:r>
              <a:rPr lang="et-EE" altLang="et-EE" dirty="0" err="1" smtClean="0"/>
              <a:t>what</a:t>
            </a:r>
            <a:r>
              <a:rPr lang="et-EE" altLang="et-EE" dirty="0" smtClean="0"/>
              <a:t> </a:t>
            </a:r>
            <a:r>
              <a:rPr lang="et-EE" altLang="et-EE" dirty="0" err="1" smtClean="0"/>
              <a:t>can</a:t>
            </a:r>
            <a:r>
              <a:rPr lang="et-EE" altLang="et-EE" dirty="0" smtClean="0"/>
              <a:t> </a:t>
            </a:r>
            <a:r>
              <a:rPr lang="et-EE" altLang="et-EE" dirty="0" err="1" smtClean="0"/>
              <a:t>be</a:t>
            </a:r>
            <a:r>
              <a:rPr lang="et-EE" altLang="et-EE" dirty="0" smtClean="0"/>
              <a:t> </a:t>
            </a:r>
            <a:r>
              <a:rPr lang="et-EE" altLang="et-EE" dirty="0" err="1" smtClean="0"/>
              <a:t>the</a:t>
            </a:r>
            <a:r>
              <a:rPr lang="et-EE" altLang="et-EE" dirty="0" smtClean="0"/>
              <a:t> </a:t>
            </a:r>
            <a:r>
              <a:rPr lang="et-EE" altLang="et-EE" dirty="0" err="1" smtClean="0"/>
              <a:t>result</a:t>
            </a:r>
            <a:r>
              <a:rPr lang="et-EE" altLang="et-EE" dirty="0" smtClean="0"/>
              <a:t> of </a:t>
            </a:r>
            <a:r>
              <a:rPr lang="et-EE" altLang="et-EE" dirty="0" err="1" smtClean="0"/>
              <a:t>supervising</a:t>
            </a:r>
            <a:r>
              <a:rPr lang="et-EE" altLang="et-EE" dirty="0" smtClean="0"/>
              <a:t> e-</a:t>
            </a:r>
            <a:r>
              <a:rPr lang="et-EE" altLang="et-EE" dirty="0" err="1" smtClean="0"/>
              <a:t>prescriptions</a:t>
            </a:r>
            <a:r>
              <a:rPr lang="et-EE" altLang="et-EE" dirty="0" smtClean="0"/>
              <a:t>?</a:t>
            </a:r>
            <a:endParaRPr lang="et-EE" altLang="et-EE" dirty="0"/>
          </a:p>
        </p:txBody>
      </p:sp>
      <p:sp>
        <p:nvSpPr>
          <p:cNvPr id="3" name="Sisu kohatäide 2"/>
          <p:cNvSpPr txBox="1">
            <a:spLocks/>
          </p:cNvSpPr>
          <p:nvPr/>
        </p:nvSpPr>
        <p:spPr>
          <a:xfrm>
            <a:off x="576824" y="2149240"/>
            <a:ext cx="11063777" cy="3785652"/>
          </a:xfrm>
          <a:prstGeom prst="rect">
            <a:avLst/>
          </a:prstGeom>
        </p:spPr>
        <p:txBody>
          <a:bodyPr wrap="square">
            <a:spAutoFit/>
          </a:bodyPr>
          <a:lstStyle>
            <a:defPPr>
              <a:defRPr lang="et-EE"/>
            </a:defPPr>
            <a:lvl1pPr indent="0" defTabSz="375970">
              <a:buFont typeface="Arial" panose="020B0604020202020204" pitchFamily="34" charset="0"/>
              <a:buNone/>
              <a:defRPr sz="2800"/>
            </a:lvl1pPr>
          </a:lstStyle>
          <a:p>
            <a:r>
              <a:rPr lang="en-US" altLang="et-EE" sz="2400" dirty="0"/>
              <a:t>Based on information that we received from the Estonian Road Administration we made an inquiry to e-prescriptions data based on the usage of psychotropic drugs by professional drivers. </a:t>
            </a:r>
            <a:endParaRPr lang="et-EE" altLang="et-EE" sz="2400" dirty="0" smtClean="0"/>
          </a:p>
          <a:p>
            <a:r>
              <a:rPr lang="en-US" altLang="et-EE" sz="2400" dirty="0" smtClean="0"/>
              <a:t>The </a:t>
            </a:r>
            <a:r>
              <a:rPr lang="en-US" altLang="et-EE" sz="2400" dirty="0"/>
              <a:t>result was that 17,6 % of professional drivers aged between 40-65 have been prescribed psychotropic drugs. </a:t>
            </a:r>
            <a:r>
              <a:rPr lang="et-EE" altLang="et-EE" sz="2400" dirty="0" smtClean="0"/>
              <a:t>A</a:t>
            </a:r>
            <a:r>
              <a:rPr lang="en-US" altLang="et-EE" sz="2400" dirty="0" err="1" smtClean="0"/>
              <a:t>ccording</a:t>
            </a:r>
            <a:r>
              <a:rPr lang="en-US" altLang="et-EE" sz="2400" dirty="0" smtClean="0"/>
              <a:t> </a:t>
            </a:r>
            <a:r>
              <a:rPr lang="en-US" altLang="et-EE" sz="2400" dirty="0"/>
              <a:t>to Estonian law </a:t>
            </a:r>
            <a:r>
              <a:rPr lang="en-US" altLang="et-EE" sz="2400" dirty="0" smtClean="0"/>
              <a:t>using </a:t>
            </a:r>
            <a:r>
              <a:rPr lang="en-US" altLang="et-EE" sz="2400" dirty="0"/>
              <a:t>of psychotropic drugs is an absolute contraindication for having a valid driver`s health certificate. </a:t>
            </a:r>
            <a:endParaRPr lang="et-EE" altLang="et-EE" sz="2400" dirty="0" smtClean="0"/>
          </a:p>
          <a:p>
            <a:r>
              <a:rPr lang="et-EE" sz="2400" b="1" dirty="0" err="1" smtClean="0"/>
              <a:t>According</a:t>
            </a:r>
            <a:r>
              <a:rPr lang="et-EE" sz="2400" b="1" dirty="0" smtClean="0"/>
              <a:t> </a:t>
            </a:r>
            <a:r>
              <a:rPr lang="et-EE" sz="2400" b="1" dirty="0" err="1" smtClean="0"/>
              <a:t>to</a:t>
            </a:r>
            <a:r>
              <a:rPr lang="et-EE" sz="2400" b="1" dirty="0" smtClean="0"/>
              <a:t> </a:t>
            </a:r>
            <a:r>
              <a:rPr lang="en-US" sz="2400" b="1" dirty="0" smtClean="0"/>
              <a:t>Council </a:t>
            </a:r>
            <a:r>
              <a:rPr lang="en-US" sz="2400" b="1" dirty="0"/>
              <a:t>Directive 91/439/EEC of 29 July </a:t>
            </a:r>
            <a:r>
              <a:rPr lang="en-US" sz="2400" b="1" dirty="0" smtClean="0"/>
              <a:t>1991</a:t>
            </a:r>
            <a:r>
              <a:rPr lang="et-EE" sz="2400" b="1" dirty="0" smtClean="0"/>
              <a:t> a </a:t>
            </a:r>
            <a:r>
              <a:rPr lang="et-EE" sz="2400" b="1" dirty="0" err="1" smtClean="0"/>
              <a:t>doctor</a:t>
            </a:r>
            <a:r>
              <a:rPr lang="et-EE" sz="2400" b="1" dirty="0" smtClean="0"/>
              <a:t> </a:t>
            </a:r>
            <a:r>
              <a:rPr lang="et-EE" sz="2400" b="1" dirty="0" err="1" smtClean="0"/>
              <a:t>has</a:t>
            </a:r>
            <a:r>
              <a:rPr lang="et-EE" sz="2400" b="1" dirty="0" smtClean="0"/>
              <a:t> a </a:t>
            </a:r>
            <a:r>
              <a:rPr lang="et-EE" sz="2400" b="1" dirty="0" err="1" smtClean="0"/>
              <a:t>final</a:t>
            </a:r>
            <a:r>
              <a:rPr lang="et-EE" sz="2400" b="1" dirty="0" smtClean="0"/>
              <a:t> </a:t>
            </a:r>
            <a:r>
              <a:rPr lang="et-EE" sz="2400" b="1" dirty="0" err="1" smtClean="0"/>
              <a:t>say</a:t>
            </a:r>
            <a:r>
              <a:rPr lang="et-EE" sz="2400" b="1" dirty="0" smtClean="0"/>
              <a:t>.</a:t>
            </a:r>
            <a:endParaRPr lang="et-EE" altLang="et-EE" sz="2400" dirty="0" smtClean="0"/>
          </a:p>
          <a:p>
            <a:r>
              <a:rPr lang="en-US" altLang="et-EE" sz="2400" dirty="0" smtClean="0"/>
              <a:t>Based </a:t>
            </a:r>
            <a:r>
              <a:rPr lang="en-US" altLang="et-EE" sz="2400" dirty="0"/>
              <a:t>on this information we made a proposal to the Ministry of Social Affairs to consider to change the law and consider using of psychotropic drugs as a relative contraindication where the doctors have a say about their patient</a:t>
            </a:r>
            <a:r>
              <a:rPr lang="en-US" altLang="et-EE" sz="2400" dirty="0" smtClean="0"/>
              <a:t>.</a:t>
            </a:r>
            <a:r>
              <a:rPr lang="et-EE" altLang="et-EE" sz="2400" dirty="0" smtClean="0"/>
              <a:t> </a:t>
            </a:r>
            <a:endParaRPr lang="en-US" altLang="et-EE" sz="2400" dirty="0"/>
          </a:p>
        </p:txBody>
      </p:sp>
    </p:spTree>
    <p:extLst>
      <p:ext uri="{BB962C8B-B14F-4D97-AF65-F5344CB8AC3E}">
        <p14:creationId xmlns:p14="http://schemas.microsoft.com/office/powerpoint/2010/main" val="38210325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stkülik 7"/>
          <p:cNvSpPr/>
          <p:nvPr/>
        </p:nvSpPr>
        <p:spPr>
          <a:xfrm>
            <a:off x="2263776" y="3249614"/>
            <a:ext cx="4716463" cy="3417887"/>
          </a:xfrm>
          <a:prstGeom prst="rect">
            <a:avLst/>
          </a:prstGeom>
        </p:spPr>
        <p:style>
          <a:lnRef idx="2">
            <a:schemeClr val="accent5"/>
          </a:lnRef>
          <a:fillRef idx="1">
            <a:schemeClr val="lt1"/>
          </a:fillRef>
          <a:effectRef idx="0">
            <a:schemeClr val="accent5"/>
          </a:effectRef>
          <a:fontRef idx="minor">
            <a:schemeClr val="dk1"/>
          </a:fontRef>
        </p:style>
        <p:txBody>
          <a:bodyPr/>
          <a:lstStyle/>
          <a:p>
            <a:pPr algn="ctr">
              <a:defRPr/>
            </a:pPr>
            <a:r>
              <a:rPr lang="et-EE" b="1" dirty="0"/>
              <a:t>TAJIS</a:t>
            </a:r>
          </a:p>
        </p:txBody>
      </p:sp>
      <p:sp>
        <p:nvSpPr>
          <p:cNvPr id="16386" name="Pealkiri 1"/>
          <p:cNvSpPr>
            <a:spLocks noGrp="1"/>
          </p:cNvSpPr>
          <p:nvPr>
            <p:ph type="title"/>
          </p:nvPr>
        </p:nvSpPr>
        <p:spPr>
          <a:xfrm>
            <a:off x="1903391" y="187724"/>
            <a:ext cx="8229600" cy="1143000"/>
          </a:xfrm>
        </p:spPr>
        <p:txBody>
          <a:bodyPr>
            <a:normAutofit fontScale="90000"/>
          </a:bodyPr>
          <a:lstStyle/>
          <a:p>
            <a:pPr algn="r" eaLnBrk="1" hangingPunct="1"/>
            <a:r>
              <a:rPr lang="et-EE" dirty="0" smtClean="0">
                <a:ea typeface="Roboto Regular"/>
              </a:rPr>
              <a:t>                 </a:t>
            </a:r>
            <a:r>
              <a:rPr lang="et-EE" dirty="0" err="1" smtClean="0">
                <a:solidFill>
                  <a:srgbClr val="0070C0"/>
                </a:solidFill>
                <a:ea typeface="Roboto Regular"/>
              </a:rPr>
              <a:t>Development</a:t>
            </a:r>
            <a:r>
              <a:rPr lang="et-EE" dirty="0" smtClean="0">
                <a:solidFill>
                  <a:srgbClr val="0070C0"/>
                </a:solidFill>
                <a:ea typeface="Roboto Regular"/>
              </a:rPr>
              <a:t> of </a:t>
            </a:r>
            <a:r>
              <a:rPr lang="et-EE" dirty="0" err="1" smtClean="0">
                <a:solidFill>
                  <a:srgbClr val="0070C0"/>
                </a:solidFill>
                <a:ea typeface="Roboto Regular"/>
              </a:rPr>
              <a:t>capacity</a:t>
            </a:r>
            <a:r>
              <a:rPr lang="et-EE" dirty="0" smtClean="0">
                <a:solidFill>
                  <a:srgbClr val="0070C0"/>
                </a:solidFill>
                <a:ea typeface="Roboto Regular"/>
              </a:rPr>
              <a:t> </a:t>
            </a:r>
            <a:r>
              <a:rPr lang="et-EE" dirty="0" err="1" smtClean="0">
                <a:solidFill>
                  <a:srgbClr val="0070C0"/>
                </a:solidFill>
                <a:ea typeface="Roboto Regular"/>
              </a:rPr>
              <a:t>to</a:t>
            </a:r>
            <a:r>
              <a:rPr lang="et-EE" dirty="0" smtClean="0">
                <a:solidFill>
                  <a:srgbClr val="0070C0"/>
                </a:solidFill>
                <a:ea typeface="Roboto Regular"/>
              </a:rPr>
              <a:t>               </a:t>
            </a:r>
            <a:r>
              <a:rPr lang="et-EE" dirty="0" smtClean="0">
                <a:solidFill>
                  <a:srgbClr val="0070C0"/>
                </a:solidFill>
                <a:ea typeface="Roboto Regular"/>
              </a:rPr>
              <a:t>supervise  e-</a:t>
            </a:r>
            <a:r>
              <a:rPr lang="et-EE" dirty="0" err="1" smtClean="0">
                <a:solidFill>
                  <a:srgbClr val="0070C0"/>
                </a:solidFill>
                <a:ea typeface="Roboto Regular"/>
              </a:rPr>
              <a:t>health</a:t>
            </a:r>
            <a:r>
              <a:rPr lang="et-EE" dirty="0" smtClean="0">
                <a:solidFill>
                  <a:srgbClr val="0070C0"/>
                </a:solidFill>
                <a:ea typeface="Roboto Regular"/>
              </a:rPr>
              <a:t> </a:t>
            </a:r>
            <a:r>
              <a:rPr lang="et-EE" dirty="0" err="1" smtClean="0">
                <a:solidFill>
                  <a:srgbClr val="0070C0"/>
                </a:solidFill>
                <a:ea typeface="Roboto Regular"/>
              </a:rPr>
              <a:t>services</a:t>
            </a:r>
            <a:r>
              <a:rPr lang="et-EE" dirty="0" smtClean="0">
                <a:ea typeface="Roboto Regular"/>
              </a:rPr>
              <a:t/>
            </a:r>
            <a:br>
              <a:rPr lang="et-EE" dirty="0" smtClean="0">
                <a:ea typeface="Roboto Regular"/>
              </a:rPr>
            </a:br>
            <a:r>
              <a:rPr lang="et-EE" sz="1400" dirty="0" smtClean="0">
                <a:ea typeface="Roboto Regular"/>
              </a:rPr>
              <a:t>)</a:t>
            </a:r>
            <a:endParaRPr lang="et-EE" sz="1400" dirty="0">
              <a:ea typeface="Roboto Regular"/>
            </a:endParaRPr>
          </a:p>
        </p:txBody>
      </p:sp>
      <p:sp>
        <p:nvSpPr>
          <p:cNvPr id="6" name="Ristkülik 5"/>
          <p:cNvSpPr/>
          <p:nvPr/>
        </p:nvSpPr>
        <p:spPr>
          <a:xfrm>
            <a:off x="3116263" y="5708650"/>
            <a:ext cx="2151062" cy="61118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t-EE" dirty="0" err="1" smtClean="0"/>
              <a:t>Inspector</a:t>
            </a:r>
            <a:endParaRPr lang="et-EE" dirty="0"/>
          </a:p>
        </p:txBody>
      </p:sp>
      <p:sp>
        <p:nvSpPr>
          <p:cNvPr id="7" name="Ristkülik 6"/>
          <p:cNvSpPr/>
          <p:nvPr/>
        </p:nvSpPr>
        <p:spPr>
          <a:xfrm>
            <a:off x="2374900" y="3651251"/>
            <a:ext cx="4135438" cy="81121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t-EE" dirty="0" err="1" smtClean="0"/>
              <a:t>Legal</a:t>
            </a:r>
            <a:r>
              <a:rPr lang="et-EE" dirty="0" smtClean="0"/>
              <a:t> </a:t>
            </a:r>
            <a:r>
              <a:rPr lang="et-EE" dirty="0" err="1" smtClean="0"/>
              <a:t>obligations</a:t>
            </a:r>
            <a:r>
              <a:rPr lang="et-EE" dirty="0" smtClean="0"/>
              <a:t> </a:t>
            </a:r>
            <a:r>
              <a:rPr lang="et-EE" dirty="0" err="1" smtClean="0"/>
              <a:t>as</a:t>
            </a:r>
            <a:r>
              <a:rPr lang="et-EE" dirty="0" smtClean="0"/>
              <a:t> </a:t>
            </a:r>
            <a:r>
              <a:rPr lang="et-EE" dirty="0" err="1" smtClean="0"/>
              <a:t>concerncs</a:t>
            </a:r>
            <a:r>
              <a:rPr lang="et-EE" dirty="0" smtClean="0"/>
              <a:t> </a:t>
            </a:r>
            <a:r>
              <a:rPr lang="et-EE" dirty="0" err="1" smtClean="0"/>
              <a:t>supervision</a:t>
            </a:r>
            <a:r>
              <a:rPr lang="et-EE" dirty="0" smtClean="0"/>
              <a:t>. Info on </a:t>
            </a:r>
            <a:r>
              <a:rPr lang="et-EE" dirty="0" err="1" smtClean="0"/>
              <a:t>subjects</a:t>
            </a:r>
            <a:r>
              <a:rPr lang="et-EE" dirty="0" smtClean="0"/>
              <a:t> and </a:t>
            </a:r>
            <a:r>
              <a:rPr lang="et-EE" dirty="0" err="1" smtClean="0"/>
              <a:t>objects</a:t>
            </a:r>
            <a:endParaRPr lang="et-EE" dirty="0"/>
          </a:p>
        </p:txBody>
      </p:sp>
      <p:sp>
        <p:nvSpPr>
          <p:cNvPr id="13" name="Ümarnurkne ristkülik 12"/>
          <p:cNvSpPr/>
          <p:nvPr/>
        </p:nvSpPr>
        <p:spPr>
          <a:xfrm>
            <a:off x="2182814" y="1333500"/>
            <a:ext cx="1665287" cy="4953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t-EE" dirty="0" err="1" smtClean="0"/>
              <a:t>Clients</a:t>
            </a:r>
            <a:endParaRPr lang="et-EE" dirty="0"/>
          </a:p>
        </p:txBody>
      </p:sp>
      <p:sp>
        <p:nvSpPr>
          <p:cNvPr id="14" name="Ümarnurkne ristkülik 13"/>
          <p:cNvSpPr/>
          <p:nvPr/>
        </p:nvSpPr>
        <p:spPr>
          <a:xfrm>
            <a:off x="4124326" y="1303338"/>
            <a:ext cx="1666875" cy="4953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t-EE" dirty="0" err="1" smtClean="0"/>
              <a:t>The</a:t>
            </a:r>
            <a:r>
              <a:rPr lang="et-EE" dirty="0" smtClean="0"/>
              <a:t> </a:t>
            </a:r>
            <a:r>
              <a:rPr lang="et-EE" dirty="0" err="1" smtClean="0"/>
              <a:t>public</a:t>
            </a:r>
            <a:endParaRPr lang="et-EE" dirty="0"/>
          </a:p>
        </p:txBody>
      </p:sp>
      <p:sp>
        <p:nvSpPr>
          <p:cNvPr id="15" name="Ümarnurkne ristkülik 14"/>
          <p:cNvSpPr/>
          <p:nvPr/>
        </p:nvSpPr>
        <p:spPr>
          <a:xfrm>
            <a:off x="6122989" y="1290638"/>
            <a:ext cx="1666875" cy="4953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t-EE" dirty="0" err="1" smtClean="0"/>
              <a:t>Third</a:t>
            </a:r>
            <a:r>
              <a:rPr lang="et-EE" dirty="0" smtClean="0"/>
              <a:t> </a:t>
            </a:r>
            <a:r>
              <a:rPr lang="et-EE" dirty="0" err="1" smtClean="0"/>
              <a:t>parties</a:t>
            </a:r>
            <a:endParaRPr lang="et-EE" dirty="0"/>
          </a:p>
        </p:txBody>
      </p:sp>
      <p:sp>
        <p:nvSpPr>
          <p:cNvPr id="18" name="Vasak-paremnool 17"/>
          <p:cNvSpPr/>
          <p:nvPr/>
        </p:nvSpPr>
        <p:spPr>
          <a:xfrm rot="5400000">
            <a:off x="3686175" y="4767263"/>
            <a:ext cx="1022350" cy="666750"/>
          </a:xfrm>
          <a:prstGeom prst="lef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t-EE"/>
          </a:p>
        </p:txBody>
      </p:sp>
      <p:sp>
        <p:nvSpPr>
          <p:cNvPr id="19" name="Vasak-paremnool 18"/>
          <p:cNvSpPr/>
          <p:nvPr/>
        </p:nvSpPr>
        <p:spPr>
          <a:xfrm rot="10800000">
            <a:off x="6581776" y="3595688"/>
            <a:ext cx="1020763" cy="666750"/>
          </a:xfrm>
          <a:prstGeom prst="lef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t-EE"/>
          </a:p>
        </p:txBody>
      </p:sp>
      <p:sp>
        <p:nvSpPr>
          <p:cNvPr id="20" name="Ümarnurkne ristkülik 19"/>
          <p:cNvSpPr/>
          <p:nvPr/>
        </p:nvSpPr>
        <p:spPr>
          <a:xfrm>
            <a:off x="7621589" y="4437063"/>
            <a:ext cx="2524125" cy="11049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t-EE" dirty="0" err="1" smtClean="0"/>
              <a:t>Internal</a:t>
            </a:r>
            <a:r>
              <a:rPr lang="et-EE" dirty="0" smtClean="0"/>
              <a:t> IT-</a:t>
            </a:r>
            <a:r>
              <a:rPr lang="et-EE" dirty="0" err="1" smtClean="0"/>
              <a:t>systems</a:t>
            </a:r>
            <a:endParaRPr lang="et-EE" dirty="0"/>
          </a:p>
          <a:p>
            <a:pPr algn="ctr">
              <a:defRPr/>
            </a:pPr>
            <a:r>
              <a:rPr lang="et-EE" dirty="0"/>
              <a:t>(nt TALIS, </a:t>
            </a:r>
            <a:r>
              <a:rPr lang="et-EE" dirty="0" err="1" smtClean="0"/>
              <a:t>registries</a:t>
            </a:r>
            <a:r>
              <a:rPr lang="et-EE" dirty="0" smtClean="0"/>
              <a:t> </a:t>
            </a:r>
            <a:r>
              <a:rPr lang="et-EE" dirty="0" err="1" smtClean="0"/>
              <a:t>etc</a:t>
            </a:r>
            <a:r>
              <a:rPr lang="et-EE" dirty="0" smtClean="0"/>
              <a:t>)</a:t>
            </a:r>
            <a:endParaRPr lang="et-EE" dirty="0"/>
          </a:p>
        </p:txBody>
      </p:sp>
      <p:sp>
        <p:nvSpPr>
          <p:cNvPr id="21" name="Ümarnurkne ristkülik 20"/>
          <p:cNvSpPr/>
          <p:nvPr/>
        </p:nvSpPr>
        <p:spPr>
          <a:xfrm>
            <a:off x="7664451" y="2298700"/>
            <a:ext cx="2524125" cy="11049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t-EE" dirty="0" err="1" smtClean="0"/>
              <a:t>External</a:t>
            </a:r>
            <a:r>
              <a:rPr lang="et-EE" dirty="0" smtClean="0"/>
              <a:t> IT-</a:t>
            </a:r>
            <a:r>
              <a:rPr lang="et-EE" dirty="0" err="1" smtClean="0"/>
              <a:t>systems</a:t>
            </a:r>
            <a:endParaRPr lang="et-EE" dirty="0"/>
          </a:p>
          <a:p>
            <a:pPr algn="ctr">
              <a:defRPr/>
            </a:pPr>
            <a:r>
              <a:rPr lang="et-EE" dirty="0"/>
              <a:t>(nt MTR, Äriregister)</a:t>
            </a:r>
          </a:p>
        </p:txBody>
      </p:sp>
      <p:sp>
        <p:nvSpPr>
          <p:cNvPr id="24" name="Ristkülik 23"/>
          <p:cNvSpPr/>
          <p:nvPr/>
        </p:nvSpPr>
        <p:spPr>
          <a:xfrm>
            <a:off x="7072313" y="3678238"/>
            <a:ext cx="3046412" cy="584200"/>
          </a:xfrm>
          <a:prstGeom prst="rect">
            <a:avLst/>
          </a:prstGeom>
          <a:noFill/>
        </p:spPr>
        <p:txBody>
          <a:bodyPr>
            <a:spAutoFit/>
          </a:bodyPr>
          <a:lstStyle/>
          <a:p>
            <a:pPr algn="ctr">
              <a:defRPr/>
            </a:pPr>
            <a:r>
              <a:rPr lang="et-EE" sz="3200"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input</a:t>
            </a:r>
            <a:endParaRPr lang="et-EE" sz="3200" dirty="0">
              <a:ln w="0"/>
              <a:solidFill>
                <a:srgbClr val="FF0000"/>
              </a:solidFill>
              <a:effectLst>
                <a:outerShdw blurRad="38100" dist="25400" dir="5400000" algn="ctr" rotWithShape="0">
                  <a:srgbClr val="6E747A">
                    <a:alpha val="43000"/>
                  </a:srgbClr>
                </a:outerShdw>
              </a:effectLst>
              <a:cs typeface="Arial" panose="020B0604020202020204" pitchFamily="34" charset="0"/>
            </a:endParaRPr>
          </a:p>
        </p:txBody>
      </p:sp>
      <p:sp>
        <p:nvSpPr>
          <p:cNvPr id="25" name="Vasak-paremnool 24"/>
          <p:cNvSpPr/>
          <p:nvPr/>
        </p:nvSpPr>
        <p:spPr>
          <a:xfrm rot="5400000">
            <a:off x="6342063" y="2162175"/>
            <a:ext cx="1022350" cy="666750"/>
          </a:xfrm>
          <a:prstGeom prst="lef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t-EE"/>
          </a:p>
        </p:txBody>
      </p:sp>
      <p:sp>
        <p:nvSpPr>
          <p:cNvPr id="26" name="Vasak-paremnool 25"/>
          <p:cNvSpPr/>
          <p:nvPr/>
        </p:nvSpPr>
        <p:spPr>
          <a:xfrm rot="5400000">
            <a:off x="4423569" y="2220119"/>
            <a:ext cx="1020762" cy="666750"/>
          </a:xfrm>
          <a:prstGeom prst="lef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t-EE"/>
          </a:p>
        </p:txBody>
      </p:sp>
      <p:sp>
        <p:nvSpPr>
          <p:cNvPr id="27" name="Vasak-paremnool 26"/>
          <p:cNvSpPr/>
          <p:nvPr/>
        </p:nvSpPr>
        <p:spPr>
          <a:xfrm rot="5400000">
            <a:off x="2503488" y="2162175"/>
            <a:ext cx="1022350" cy="666750"/>
          </a:xfrm>
          <a:prstGeom prst="lef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t-EE"/>
          </a:p>
        </p:txBody>
      </p:sp>
      <p:sp>
        <p:nvSpPr>
          <p:cNvPr id="28" name="Ristkülik 27"/>
          <p:cNvSpPr/>
          <p:nvPr/>
        </p:nvSpPr>
        <p:spPr>
          <a:xfrm>
            <a:off x="2242386" y="2941874"/>
            <a:ext cx="1768433" cy="369332"/>
          </a:xfrm>
          <a:prstGeom prst="rect">
            <a:avLst/>
          </a:prstGeom>
        </p:spPr>
        <p:txBody>
          <a:bodyPr wrap="none">
            <a:spAutoFit/>
          </a:bodyPr>
          <a:lstStyle/>
          <a:p>
            <a:pPr>
              <a:defRPr/>
            </a:pPr>
            <a:r>
              <a:rPr lang="et-EE"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Legal</a:t>
            </a:r>
            <a:r>
              <a:rPr lang="et-EE" dirty="0" smtClean="0">
                <a:ln w="0"/>
                <a:solidFill>
                  <a:srgbClr val="FF0000"/>
                </a:solidFill>
                <a:effectLst>
                  <a:outerShdw blurRad="38100" dist="25400" dir="5400000" algn="ctr" rotWithShape="0">
                    <a:srgbClr val="6E747A">
                      <a:alpha val="43000"/>
                    </a:srgbClr>
                  </a:outerShdw>
                </a:effectLst>
                <a:cs typeface="Arial" panose="020B0604020202020204" pitchFamily="34" charset="0"/>
              </a:rPr>
              <a:t> </a:t>
            </a:r>
            <a:r>
              <a:rPr lang="et-EE"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documents</a:t>
            </a:r>
            <a:endParaRPr lang="et-EE" dirty="0">
              <a:cs typeface="Arial" panose="020B0604020202020204" pitchFamily="34" charset="0"/>
            </a:endParaRPr>
          </a:p>
        </p:txBody>
      </p:sp>
      <p:sp>
        <p:nvSpPr>
          <p:cNvPr id="29" name="Ristkülik 28"/>
          <p:cNvSpPr/>
          <p:nvPr/>
        </p:nvSpPr>
        <p:spPr>
          <a:xfrm>
            <a:off x="4160838" y="2936875"/>
            <a:ext cx="1805494" cy="369332"/>
          </a:xfrm>
          <a:prstGeom prst="rect">
            <a:avLst/>
          </a:prstGeom>
        </p:spPr>
        <p:txBody>
          <a:bodyPr wrap="none">
            <a:spAutoFit/>
          </a:bodyPr>
          <a:lstStyle/>
          <a:p>
            <a:pPr>
              <a:defRPr/>
            </a:pPr>
            <a:r>
              <a:rPr lang="et-EE"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Safety</a:t>
            </a:r>
            <a:r>
              <a:rPr lang="et-EE" dirty="0" smtClean="0">
                <a:ln w="0"/>
                <a:solidFill>
                  <a:srgbClr val="FF0000"/>
                </a:solidFill>
                <a:effectLst>
                  <a:outerShdw blurRad="38100" dist="25400" dir="5400000" algn="ctr" rotWithShape="0">
                    <a:srgbClr val="6E747A">
                      <a:alpha val="43000"/>
                    </a:srgbClr>
                  </a:outerShdw>
                </a:effectLst>
                <a:cs typeface="Arial" panose="020B0604020202020204" pitchFamily="34" charset="0"/>
              </a:rPr>
              <a:t> of </a:t>
            </a:r>
            <a:r>
              <a:rPr lang="et-EE"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services</a:t>
            </a:r>
            <a:endParaRPr lang="et-EE" dirty="0">
              <a:cs typeface="Arial" panose="020B0604020202020204" pitchFamily="34" charset="0"/>
            </a:endParaRPr>
          </a:p>
        </p:txBody>
      </p:sp>
      <p:sp>
        <p:nvSpPr>
          <p:cNvPr id="30" name="Ristkülik 29"/>
          <p:cNvSpPr/>
          <p:nvPr/>
        </p:nvSpPr>
        <p:spPr>
          <a:xfrm>
            <a:off x="6253163" y="2978150"/>
            <a:ext cx="911596" cy="369332"/>
          </a:xfrm>
          <a:prstGeom prst="rect">
            <a:avLst/>
          </a:prstGeom>
        </p:spPr>
        <p:txBody>
          <a:bodyPr wrap="none">
            <a:spAutoFit/>
          </a:bodyPr>
          <a:lstStyle/>
          <a:p>
            <a:pPr>
              <a:defRPr/>
            </a:pPr>
            <a:r>
              <a:rPr lang="et-EE"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Reports</a:t>
            </a:r>
            <a:endParaRPr lang="et-EE" dirty="0" smtClean="0">
              <a:ln w="0"/>
              <a:solidFill>
                <a:srgbClr val="FF0000"/>
              </a:solidFill>
              <a:effectLst>
                <a:outerShdw blurRad="38100" dist="25400" dir="5400000" algn="ctr" rotWithShape="0">
                  <a:srgbClr val="6E747A">
                    <a:alpha val="43000"/>
                  </a:srgbClr>
                </a:outerShdw>
              </a:effectLst>
              <a:cs typeface="Arial" panose="020B0604020202020204" pitchFamily="34" charset="0"/>
            </a:endParaRPr>
          </a:p>
        </p:txBody>
      </p:sp>
      <p:sp>
        <p:nvSpPr>
          <p:cNvPr id="31" name="Ristkülik 30"/>
          <p:cNvSpPr/>
          <p:nvPr/>
        </p:nvSpPr>
        <p:spPr>
          <a:xfrm>
            <a:off x="3352801" y="2290764"/>
            <a:ext cx="878767" cy="369332"/>
          </a:xfrm>
          <a:prstGeom prst="rect">
            <a:avLst/>
          </a:prstGeom>
        </p:spPr>
        <p:txBody>
          <a:bodyPr wrap="none">
            <a:spAutoFit/>
          </a:bodyPr>
          <a:lstStyle/>
          <a:p>
            <a:pPr>
              <a:defRPr/>
            </a:pPr>
            <a:r>
              <a:rPr lang="et-EE" dirty="0" err="1" smtClean="0">
                <a:ln w="0"/>
                <a:solidFill>
                  <a:srgbClr val="FF0000"/>
                </a:solidFill>
                <a:effectLst>
                  <a:outerShdw blurRad="38100" dist="25400" dir="5400000" algn="ctr" rotWithShape="0">
                    <a:srgbClr val="6E747A">
                      <a:alpha val="43000"/>
                    </a:srgbClr>
                  </a:outerShdw>
                </a:effectLst>
                <a:cs typeface="Arial" panose="020B0604020202020204" pitchFamily="34" charset="0"/>
              </a:rPr>
              <a:t>output</a:t>
            </a:r>
            <a:r>
              <a:rPr lang="et-EE" dirty="0" smtClean="0">
                <a:ln w="0"/>
                <a:solidFill>
                  <a:srgbClr val="FF0000"/>
                </a:solidFill>
                <a:effectLst>
                  <a:outerShdw blurRad="38100" dist="25400" dir="5400000" algn="ctr" rotWithShape="0">
                    <a:srgbClr val="6E747A">
                      <a:alpha val="43000"/>
                    </a:srgbClr>
                  </a:outerShdw>
                </a:effectLst>
                <a:cs typeface="Arial" panose="020B0604020202020204" pitchFamily="34" charset="0"/>
              </a:rPr>
              <a:t> </a:t>
            </a:r>
            <a:endParaRPr lang="et-EE" dirty="0">
              <a:cs typeface="Arial" panose="020B0604020202020204" pitchFamily="34" charset="0"/>
            </a:endParaRPr>
          </a:p>
        </p:txBody>
      </p:sp>
    </p:spTree>
    <p:extLst>
      <p:ext uri="{BB962C8B-B14F-4D97-AF65-F5344CB8AC3E}">
        <p14:creationId xmlns:p14="http://schemas.microsoft.com/office/powerpoint/2010/main" val="1733712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683584" y="1346698"/>
            <a:ext cx="11096936" cy="609506"/>
          </a:xfrm>
          <a:prstGeom prst="rect">
            <a:avLst/>
          </a:prstGeom>
        </p:spPr>
        <p:txBody>
          <a:bodyPr vert="horz" lIns="91440" tIns="45720" rIns="91440" bIns="45720" rtlCol="0" anchor="ctr">
            <a:normAutofit/>
          </a:bodyPr>
          <a:lstStyle>
            <a:lvl1pPr>
              <a:lnSpc>
                <a:spcPct val="90000"/>
              </a:lnSpc>
              <a:spcBef>
                <a:spcPct val="0"/>
              </a:spcBef>
              <a:buNone/>
              <a:defRPr sz="3600">
                <a:solidFill>
                  <a:srgbClr val="0070C0"/>
                </a:solidFill>
                <a:latin typeface="Roboto Condensed"/>
                <a:ea typeface="Microsoft YaHei" panose="020B0503020204020204" pitchFamily="34" charset="-122"/>
                <a:cs typeface="Mangal" panose="02040503050203030202" pitchFamily="18" charset="0"/>
              </a:defRPr>
            </a:lvl1pPr>
          </a:lstStyle>
          <a:p>
            <a:r>
              <a:rPr lang="et-EE" dirty="0" err="1" smtClean="0"/>
              <a:t>What</a:t>
            </a:r>
            <a:r>
              <a:rPr lang="et-EE" dirty="0" smtClean="0"/>
              <a:t> </a:t>
            </a:r>
            <a:r>
              <a:rPr lang="et-EE" dirty="0" err="1" smtClean="0"/>
              <a:t>is</a:t>
            </a:r>
            <a:r>
              <a:rPr lang="et-EE" dirty="0" smtClean="0"/>
              <a:t> </a:t>
            </a:r>
            <a:r>
              <a:rPr lang="et-EE" dirty="0" smtClean="0"/>
              <a:t>E-</a:t>
            </a:r>
            <a:r>
              <a:rPr lang="et-EE" dirty="0" err="1" smtClean="0"/>
              <a:t>health</a:t>
            </a:r>
            <a:r>
              <a:rPr lang="et-EE" dirty="0" smtClean="0"/>
              <a:t> in Estonian </a:t>
            </a:r>
            <a:r>
              <a:rPr lang="et-EE" dirty="0" err="1" smtClean="0"/>
              <a:t>context</a:t>
            </a:r>
            <a:r>
              <a:rPr lang="et-EE" dirty="0" smtClean="0"/>
              <a:t>?</a:t>
            </a:r>
            <a:endParaRPr lang="et-EE" dirty="0"/>
          </a:p>
        </p:txBody>
      </p:sp>
      <p:sp>
        <p:nvSpPr>
          <p:cNvPr id="3" name="Sisu kohatäide 2"/>
          <p:cNvSpPr txBox="1">
            <a:spLocks/>
          </p:cNvSpPr>
          <p:nvPr/>
        </p:nvSpPr>
        <p:spPr>
          <a:xfrm>
            <a:off x="683584" y="1956204"/>
            <a:ext cx="10594016" cy="38594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t-EE" sz="2400" dirty="0" smtClean="0"/>
              <a:t>E-</a:t>
            </a:r>
            <a:r>
              <a:rPr lang="et-EE" sz="2400" dirty="0" err="1" smtClean="0"/>
              <a:t>prescriptions</a:t>
            </a:r>
            <a:endParaRPr lang="et-EE" sz="2400" dirty="0" smtClean="0"/>
          </a:p>
          <a:p>
            <a:r>
              <a:rPr lang="et-EE" sz="2400" dirty="0" smtClean="0"/>
              <a:t>E-</a:t>
            </a:r>
            <a:r>
              <a:rPr lang="et-EE" sz="2400" dirty="0" err="1" smtClean="0"/>
              <a:t>referrals</a:t>
            </a:r>
            <a:endParaRPr lang="et-EE" sz="2400" dirty="0" smtClean="0"/>
          </a:p>
          <a:p>
            <a:r>
              <a:rPr lang="et-EE" sz="2400" dirty="0" smtClean="0"/>
              <a:t>E- </a:t>
            </a:r>
            <a:r>
              <a:rPr lang="et-EE" sz="2400" dirty="0" err="1" smtClean="0"/>
              <a:t>waiting</a:t>
            </a:r>
            <a:r>
              <a:rPr lang="et-EE" sz="2400" dirty="0" smtClean="0"/>
              <a:t> </a:t>
            </a:r>
            <a:r>
              <a:rPr lang="et-EE" sz="2400" dirty="0" err="1" smtClean="0"/>
              <a:t>lists</a:t>
            </a:r>
            <a:endParaRPr lang="et-EE" sz="2400" dirty="0" smtClean="0"/>
          </a:p>
          <a:p>
            <a:r>
              <a:rPr lang="et-EE" sz="2400" smtClean="0"/>
              <a:t>Medical </a:t>
            </a:r>
            <a:r>
              <a:rPr lang="et-EE" sz="2400" dirty="0" err="1" smtClean="0"/>
              <a:t>epicrisis</a:t>
            </a:r>
            <a:endParaRPr lang="et-EE" sz="2400" dirty="0" smtClean="0"/>
          </a:p>
          <a:p>
            <a:r>
              <a:rPr lang="et-EE" sz="2400" dirty="0" smtClean="0"/>
              <a:t>Medical </a:t>
            </a:r>
            <a:r>
              <a:rPr lang="et-EE" sz="2400" dirty="0" err="1" smtClean="0"/>
              <a:t>images</a:t>
            </a:r>
            <a:endParaRPr lang="et-EE" sz="2400" dirty="0" smtClean="0"/>
          </a:p>
          <a:p>
            <a:r>
              <a:rPr lang="et-EE" sz="2400" dirty="0" smtClean="0"/>
              <a:t>E- </a:t>
            </a:r>
            <a:r>
              <a:rPr lang="et-EE" sz="2400" dirty="0" err="1" smtClean="0"/>
              <a:t>consultations</a:t>
            </a:r>
            <a:endParaRPr lang="et-EE" sz="2400" dirty="0" smtClean="0"/>
          </a:p>
          <a:p>
            <a:r>
              <a:rPr lang="et-EE" sz="2400" dirty="0" err="1" smtClean="0"/>
              <a:t>Patient`s</a:t>
            </a:r>
            <a:r>
              <a:rPr lang="et-EE" sz="2400" dirty="0" smtClean="0"/>
              <a:t> digitalised </a:t>
            </a:r>
            <a:r>
              <a:rPr lang="et-EE" sz="2400" dirty="0" err="1" smtClean="0"/>
              <a:t>health</a:t>
            </a:r>
            <a:r>
              <a:rPr lang="et-EE" sz="2400" dirty="0" smtClean="0"/>
              <a:t> </a:t>
            </a:r>
            <a:r>
              <a:rPr lang="et-EE" sz="2400" dirty="0" err="1" smtClean="0"/>
              <a:t>declarations</a:t>
            </a:r>
            <a:endParaRPr lang="et-EE" sz="2400" dirty="0" smtClean="0"/>
          </a:p>
          <a:p>
            <a:pPr marL="0" indent="0">
              <a:buNone/>
            </a:pPr>
            <a:r>
              <a:rPr lang="et-EE" sz="2400" dirty="0" smtClean="0"/>
              <a:t>All t</a:t>
            </a:r>
            <a:r>
              <a:rPr lang="en-US" sz="2400" dirty="0" smtClean="0"/>
              <a:t>h</a:t>
            </a:r>
            <a:r>
              <a:rPr lang="et-EE" sz="2400" dirty="0" err="1" smtClean="0"/>
              <a:t>is</a:t>
            </a:r>
            <a:r>
              <a:rPr lang="et-EE" sz="2400" dirty="0" smtClean="0"/>
              <a:t> </a:t>
            </a:r>
            <a:r>
              <a:rPr lang="et-EE" sz="2400" dirty="0" err="1" smtClean="0"/>
              <a:t>information</a:t>
            </a:r>
            <a:r>
              <a:rPr lang="et-EE" sz="2400" dirty="0" smtClean="0"/>
              <a:t> </a:t>
            </a:r>
            <a:r>
              <a:rPr lang="et-EE" sz="2400" dirty="0" err="1" smtClean="0"/>
              <a:t>shoulb</a:t>
            </a:r>
            <a:r>
              <a:rPr lang="et-EE" sz="2400" dirty="0" smtClean="0"/>
              <a:t> </a:t>
            </a:r>
            <a:r>
              <a:rPr lang="et-EE" sz="2400" dirty="0" err="1" smtClean="0"/>
              <a:t>be</a:t>
            </a:r>
            <a:r>
              <a:rPr lang="et-EE" sz="2400" dirty="0" smtClean="0"/>
              <a:t> </a:t>
            </a:r>
            <a:r>
              <a:rPr lang="et-EE" sz="2400" dirty="0" err="1" smtClean="0"/>
              <a:t>collected</a:t>
            </a:r>
            <a:r>
              <a:rPr lang="et-EE" sz="2400" dirty="0" smtClean="0"/>
              <a:t> </a:t>
            </a:r>
            <a:r>
              <a:rPr lang="et-EE" sz="2400" dirty="0" err="1" smtClean="0"/>
              <a:t>into</a:t>
            </a:r>
            <a:r>
              <a:rPr lang="en-US" sz="2400" dirty="0" smtClean="0"/>
              <a:t> </a:t>
            </a:r>
            <a:r>
              <a:rPr lang="en-US" sz="2400" dirty="0"/>
              <a:t>health information system </a:t>
            </a:r>
            <a:r>
              <a:rPr lang="et-EE" sz="2400" dirty="0"/>
              <a:t>(HIS) </a:t>
            </a:r>
            <a:r>
              <a:rPr lang="et-EE" sz="2400" dirty="0" smtClean="0"/>
              <a:t>- </a:t>
            </a:r>
            <a:r>
              <a:rPr lang="en-US" sz="2400" dirty="0" smtClean="0"/>
              <a:t> </a:t>
            </a:r>
            <a:r>
              <a:rPr lang="en-US" sz="2400" dirty="0"/>
              <a:t>a database that is a part of the state information </a:t>
            </a:r>
            <a:r>
              <a:rPr lang="en-US" sz="2400" dirty="0" smtClean="0"/>
              <a:t>system</a:t>
            </a:r>
            <a:r>
              <a:rPr lang="et-EE" sz="2400" dirty="0" smtClean="0"/>
              <a:t> </a:t>
            </a:r>
          </a:p>
          <a:p>
            <a:endParaRPr lang="et-EE" sz="2400" dirty="0" smtClean="0"/>
          </a:p>
        </p:txBody>
      </p:sp>
      <p:sp>
        <p:nvSpPr>
          <p:cNvPr id="4" name="Ristkülik 3"/>
          <p:cNvSpPr/>
          <p:nvPr/>
        </p:nvSpPr>
        <p:spPr>
          <a:xfrm>
            <a:off x="8820543" y="6240507"/>
            <a:ext cx="2959977" cy="369332"/>
          </a:xfrm>
          <a:prstGeom prst="rect">
            <a:avLst/>
          </a:prstGeom>
        </p:spPr>
        <p:txBody>
          <a:bodyPr wrap="none">
            <a:spAutoFit/>
          </a:bodyPr>
          <a:lstStyle/>
          <a:p>
            <a:pPr marL="56393"/>
            <a:r>
              <a:rPr lang="et-EE" i="1" dirty="0"/>
              <a:t>Estonian </a:t>
            </a:r>
            <a:r>
              <a:rPr lang="et-EE" i="1" dirty="0" err="1"/>
              <a:t>eHealth</a:t>
            </a:r>
            <a:r>
              <a:rPr lang="et-EE" i="1" dirty="0"/>
              <a:t> </a:t>
            </a:r>
            <a:r>
              <a:rPr lang="et-EE" i="1" dirty="0" err="1"/>
              <a:t>Foundation</a:t>
            </a:r>
            <a:endParaRPr lang="et-EE" i="1" dirty="0"/>
          </a:p>
        </p:txBody>
      </p:sp>
    </p:spTree>
    <p:extLst>
      <p:ext uri="{BB962C8B-B14F-4D97-AF65-F5344CB8AC3E}">
        <p14:creationId xmlns:p14="http://schemas.microsoft.com/office/powerpoint/2010/main" val="2279720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2690055" y="2177983"/>
            <a:ext cx="6811890" cy="1146759"/>
          </a:xfrm>
          <a:prstGeom prst="rect">
            <a:avLst/>
          </a:prstGeom>
        </p:spPr>
        <p:txBody>
          <a:bodyPr vert="horz" lIns="91440" tIns="45720" rIns="91440" bIns="45720" rtlCol="0" anchor="ctr">
            <a:noAutofit/>
          </a:bodyPr>
          <a:lstStyle>
            <a:defPPr>
              <a:defRPr lang="et-EE"/>
            </a:defPPr>
            <a:lvl1pPr>
              <a:lnSpc>
                <a:spcPct val="90000"/>
              </a:lnSpc>
              <a:spcBef>
                <a:spcPct val="0"/>
              </a:spcBef>
              <a:buNone/>
              <a:defRPr sz="2800">
                <a:solidFill>
                  <a:srgbClr val="0070C0"/>
                </a:solidFill>
                <a:latin typeface="Roboto Condensed"/>
                <a:ea typeface="Microsoft YaHei" panose="020B0503020204020204" pitchFamily="34" charset="-122"/>
                <a:cs typeface="Mangal" panose="02040503050203030202" pitchFamily="18" charset="0"/>
              </a:defRPr>
            </a:lvl1pPr>
          </a:lstStyle>
          <a:p>
            <a:pPr algn="just"/>
            <a:r>
              <a:rPr lang="en-US" altLang="et-EE" dirty="0"/>
              <a:t>Thank You  for Your Attention!</a:t>
            </a:r>
          </a:p>
        </p:txBody>
      </p:sp>
      <p:sp>
        <p:nvSpPr>
          <p:cNvPr id="3" name="Alapealkiri 2"/>
          <p:cNvSpPr txBox="1">
            <a:spLocks/>
          </p:cNvSpPr>
          <p:nvPr/>
        </p:nvSpPr>
        <p:spPr>
          <a:xfrm>
            <a:off x="536615" y="4217436"/>
            <a:ext cx="7179802" cy="494523"/>
          </a:xfrm>
          <a:prstGeom prst="rect">
            <a:avLst/>
          </a:prstGeom>
        </p:spPr>
        <p:txBody>
          <a:bodyPr vert="horz" lIns="91440" tIns="45720" rIns="91440" bIns="45720" rtlCol="0" anchor="ctr">
            <a:noAutofit/>
          </a:bodyPr>
          <a:lstStyle>
            <a:defPPr>
              <a:defRPr lang="et-EE"/>
            </a:defPPr>
            <a:lvl1pPr>
              <a:lnSpc>
                <a:spcPct val="90000"/>
              </a:lnSpc>
              <a:spcBef>
                <a:spcPct val="0"/>
              </a:spcBef>
              <a:buNone/>
              <a:defRPr sz="2800">
                <a:solidFill>
                  <a:srgbClr val="0070C0"/>
                </a:solidFill>
                <a:latin typeface="Roboto Condensed"/>
                <a:ea typeface="Microsoft YaHei" panose="020B0503020204020204" pitchFamily="34" charset="-122"/>
                <a:cs typeface="Mangal" panose="02040503050203030202" pitchFamily="18" charset="0"/>
              </a:defRPr>
            </a:lvl1pPr>
          </a:lstStyle>
          <a:p>
            <a:endParaRPr lang="et-EE" dirty="0"/>
          </a:p>
          <a:p>
            <a:r>
              <a:rPr lang="et-EE" dirty="0"/>
              <a:t>      </a:t>
            </a:r>
          </a:p>
          <a:p>
            <a:r>
              <a:rPr lang="et-EE" dirty="0"/>
              <a:t>                        </a:t>
            </a:r>
          </a:p>
        </p:txBody>
      </p:sp>
      <p:sp>
        <p:nvSpPr>
          <p:cNvPr id="4" name="Ristkülik 3"/>
          <p:cNvSpPr/>
          <p:nvPr/>
        </p:nvSpPr>
        <p:spPr>
          <a:xfrm>
            <a:off x="5909093" y="5106838"/>
            <a:ext cx="5055081" cy="232912"/>
          </a:xfrm>
          <a:prstGeom prst="rect">
            <a:avLst/>
          </a:prstGeom>
        </p:spPr>
        <p:txBody>
          <a:bodyPr vert="horz" lIns="91440" tIns="45720" rIns="91440" bIns="45720" rtlCol="0" anchor="ctr">
            <a:noAutofit/>
          </a:bodyPr>
          <a:lstStyle/>
          <a:p>
            <a:pPr algn="just">
              <a:lnSpc>
                <a:spcPct val="90000"/>
              </a:lnSpc>
              <a:spcBef>
                <a:spcPct val="0"/>
              </a:spcBef>
            </a:pPr>
            <a:r>
              <a:rPr lang="et-EE" sz="2000" dirty="0" err="1" smtClean="0">
                <a:solidFill>
                  <a:srgbClr val="0070C0"/>
                </a:solidFill>
                <a:latin typeface="Roboto Condensed"/>
                <a:ea typeface="Microsoft YaHei" panose="020B0503020204020204" pitchFamily="34" charset="-122"/>
                <a:cs typeface="Mangal" panose="02040503050203030202" pitchFamily="18" charset="0"/>
              </a:rPr>
              <a:t>eve.pilt</a:t>
            </a:r>
            <a:r>
              <a:rPr lang="en-GB" sz="2000" dirty="0" smtClean="0">
                <a:solidFill>
                  <a:srgbClr val="0070C0"/>
                </a:solidFill>
                <a:latin typeface="Times New Roman" panose="02020603050405020304" pitchFamily="18" charset="0"/>
                <a:ea typeface="Microsoft YaHei" panose="020B0503020204020204" pitchFamily="34" charset="-122"/>
                <a:cs typeface="Times New Roman" panose="02020603050405020304" pitchFamily="18" charset="0"/>
              </a:rPr>
              <a:t>@</a:t>
            </a:r>
            <a:r>
              <a:rPr lang="en-GB" sz="2000" dirty="0" smtClean="0">
                <a:solidFill>
                  <a:srgbClr val="0070C0"/>
                </a:solidFill>
                <a:latin typeface="Roboto Condensed"/>
                <a:ea typeface="Microsoft YaHei" panose="020B0503020204020204" pitchFamily="34" charset="-122"/>
                <a:cs typeface="Mangal" panose="02040503050203030202" pitchFamily="18" charset="0"/>
              </a:rPr>
              <a:t> terviseamet.ee</a:t>
            </a:r>
            <a:endParaRPr lang="et-EE" sz="2000" dirty="0">
              <a:solidFill>
                <a:srgbClr val="0070C0"/>
              </a:solidFill>
              <a:latin typeface="Roboto Condensed"/>
              <a:ea typeface="Microsoft YaHei" panose="020B0503020204020204" pitchFamily="34" charset="-122"/>
              <a:cs typeface="Mangal" panose="02040503050203030202" pitchFamily="18" charset="0"/>
            </a:endParaRPr>
          </a:p>
        </p:txBody>
      </p:sp>
    </p:spTree>
    <p:extLst>
      <p:ext uri="{BB962C8B-B14F-4D97-AF65-F5344CB8AC3E}">
        <p14:creationId xmlns:p14="http://schemas.microsoft.com/office/powerpoint/2010/main" val="3591569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pPr algn="r"/>
            <a:r>
              <a:rPr lang="et-EE" dirty="0" smtClean="0"/>
              <a:t/>
            </a:r>
            <a:br>
              <a:rPr lang="et-EE" dirty="0" smtClean="0"/>
            </a:br>
            <a:r>
              <a:rPr lang="et-EE" dirty="0" smtClean="0"/>
              <a:t>       </a:t>
            </a:r>
            <a:r>
              <a:rPr lang="et-EE" dirty="0"/>
              <a:t/>
            </a:r>
            <a:br>
              <a:rPr lang="et-EE" dirty="0"/>
            </a:br>
            <a:r>
              <a:rPr lang="et-EE" dirty="0" smtClean="0"/>
              <a:t/>
            </a:r>
            <a:br>
              <a:rPr lang="et-EE" dirty="0" smtClean="0"/>
            </a:br>
            <a:endParaRPr lang="et-EE" dirty="0"/>
          </a:p>
        </p:txBody>
      </p:sp>
      <p:sp>
        <p:nvSpPr>
          <p:cNvPr id="3" name="Sisu kohatäide 2"/>
          <p:cNvSpPr>
            <a:spLocks noGrp="1"/>
          </p:cNvSpPr>
          <p:nvPr>
            <p:ph idx="1"/>
          </p:nvPr>
        </p:nvSpPr>
        <p:spPr/>
        <p:txBody>
          <a:bodyPr/>
          <a:lstStyle/>
          <a:p>
            <a:pPr marL="0" indent="0">
              <a:buNone/>
            </a:pPr>
            <a:r>
              <a:rPr lang="en-US" dirty="0"/>
              <a:t>Health care providers are required to submit to the </a:t>
            </a:r>
            <a:r>
              <a:rPr lang="et-EE" dirty="0" smtClean="0"/>
              <a:t>HIS</a:t>
            </a:r>
            <a:r>
              <a:rPr lang="en-US" dirty="0" smtClean="0"/>
              <a:t>:</a:t>
            </a:r>
            <a:endParaRPr lang="et-EE" dirty="0" smtClean="0"/>
          </a:p>
          <a:p>
            <a:r>
              <a:rPr lang="et-EE" dirty="0" err="1" smtClean="0"/>
              <a:t>Information</a:t>
            </a:r>
            <a:r>
              <a:rPr lang="et-EE" dirty="0" smtClean="0"/>
              <a:t> </a:t>
            </a:r>
            <a:r>
              <a:rPr lang="et-EE" dirty="0" err="1" smtClean="0"/>
              <a:t>to</a:t>
            </a:r>
            <a:r>
              <a:rPr lang="et-EE" dirty="0" smtClean="0"/>
              <a:t> </a:t>
            </a:r>
            <a:r>
              <a:rPr lang="et-EE" dirty="0" err="1" smtClean="0"/>
              <a:t>maintain</a:t>
            </a:r>
            <a:r>
              <a:rPr lang="et-EE" dirty="0" smtClean="0"/>
              <a:t> </a:t>
            </a:r>
            <a:r>
              <a:rPr lang="et-EE" dirty="0" err="1" smtClean="0"/>
              <a:t>waiting</a:t>
            </a:r>
            <a:r>
              <a:rPr lang="et-EE" dirty="0" smtClean="0"/>
              <a:t> list </a:t>
            </a:r>
          </a:p>
          <a:p>
            <a:r>
              <a:rPr lang="et-EE" dirty="0" smtClean="0"/>
              <a:t>Medical </a:t>
            </a:r>
            <a:r>
              <a:rPr lang="et-EE" dirty="0" err="1" smtClean="0"/>
              <a:t>images</a:t>
            </a:r>
            <a:endParaRPr lang="et-EE" dirty="0" smtClean="0"/>
          </a:p>
          <a:p>
            <a:r>
              <a:rPr lang="et-EE" dirty="0" smtClean="0"/>
              <a:t>Medical </a:t>
            </a:r>
            <a:r>
              <a:rPr lang="et-EE" dirty="0" err="1" smtClean="0"/>
              <a:t>epicrisis</a:t>
            </a:r>
            <a:endParaRPr lang="et-EE" dirty="0" smtClean="0"/>
          </a:p>
          <a:p>
            <a:pPr marL="0" indent="0">
              <a:buNone/>
            </a:pPr>
            <a:r>
              <a:rPr lang="et-EE" dirty="0" err="1" smtClean="0"/>
              <a:t>Patients</a:t>
            </a:r>
            <a:r>
              <a:rPr lang="et-EE" dirty="0" smtClean="0"/>
              <a:t> </a:t>
            </a:r>
            <a:r>
              <a:rPr lang="et-EE" dirty="0" err="1" smtClean="0"/>
              <a:t>have</a:t>
            </a:r>
            <a:r>
              <a:rPr lang="et-EE" dirty="0" smtClean="0"/>
              <a:t> a </a:t>
            </a:r>
            <a:r>
              <a:rPr lang="et-EE" dirty="0" err="1" smtClean="0"/>
              <a:t>right</a:t>
            </a:r>
            <a:r>
              <a:rPr lang="et-EE" dirty="0" smtClean="0"/>
              <a:t> </a:t>
            </a:r>
            <a:r>
              <a:rPr lang="et-EE" dirty="0" err="1" smtClean="0"/>
              <a:t>to</a:t>
            </a:r>
            <a:r>
              <a:rPr lang="et-EE" dirty="0" smtClean="0"/>
              <a:t> </a:t>
            </a:r>
            <a:r>
              <a:rPr lang="et-EE" dirty="0" err="1" smtClean="0"/>
              <a:t>forward</a:t>
            </a:r>
            <a:r>
              <a:rPr lang="et-EE" dirty="0" smtClean="0"/>
              <a:t> </a:t>
            </a:r>
            <a:r>
              <a:rPr lang="et-EE" dirty="0" err="1" smtClean="0"/>
              <a:t>their</a:t>
            </a:r>
            <a:r>
              <a:rPr lang="et-EE" dirty="0" smtClean="0"/>
              <a:t> </a:t>
            </a:r>
            <a:r>
              <a:rPr lang="et-EE" dirty="0" err="1" smtClean="0"/>
              <a:t>health</a:t>
            </a:r>
            <a:r>
              <a:rPr lang="et-EE" dirty="0" smtClean="0"/>
              <a:t> </a:t>
            </a:r>
            <a:r>
              <a:rPr lang="et-EE" dirty="0" err="1" smtClean="0"/>
              <a:t>declarations</a:t>
            </a:r>
            <a:r>
              <a:rPr lang="et-EE" dirty="0" smtClean="0"/>
              <a:t> </a:t>
            </a:r>
            <a:endParaRPr lang="et-EE" dirty="0"/>
          </a:p>
        </p:txBody>
      </p:sp>
    </p:spTree>
    <p:extLst>
      <p:ext uri="{BB962C8B-B14F-4D97-AF65-F5344CB8AC3E}">
        <p14:creationId xmlns:p14="http://schemas.microsoft.com/office/powerpoint/2010/main" val="409663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txBox="1">
            <a:spLocks/>
          </p:cNvSpPr>
          <p:nvPr/>
        </p:nvSpPr>
        <p:spPr>
          <a:xfrm>
            <a:off x="696746" y="1486616"/>
            <a:ext cx="12290928" cy="1265285"/>
          </a:xfrm>
          <a:prstGeom prst="rect">
            <a:avLst/>
          </a:prstGeom>
        </p:spPr>
        <p:txBody>
          <a:bodyPr vert="horz" lIns="91440" tIns="45720" rIns="91440" bIns="45720" rtlCol="0" anchor="ctr">
            <a:normAutofit/>
          </a:bodyPr>
          <a:lstStyle>
            <a:defPPr>
              <a:defRPr lang="et-EE"/>
            </a:defPPr>
            <a:lvl1pPr>
              <a:lnSpc>
                <a:spcPct val="90000"/>
              </a:lnSpc>
              <a:spcBef>
                <a:spcPct val="0"/>
              </a:spcBef>
              <a:buNone/>
              <a:defRPr sz="3200">
                <a:solidFill>
                  <a:srgbClr val="0070C0"/>
                </a:solidFill>
                <a:latin typeface="Roboto Condensed"/>
                <a:ea typeface="Microsoft YaHei" panose="020B0503020204020204" pitchFamily="34" charset="-122"/>
                <a:cs typeface="Mangal" panose="02040503050203030202" pitchFamily="18" charset="0"/>
              </a:defRPr>
            </a:lvl1pPr>
          </a:lstStyle>
          <a:p>
            <a:r>
              <a:rPr lang="en-US" altLang="et-EE" dirty="0" smtClean="0"/>
              <a:t> </a:t>
            </a:r>
            <a:r>
              <a:rPr lang="et-EE" altLang="et-EE" dirty="0"/>
              <a:t>M</a:t>
            </a:r>
            <a:r>
              <a:rPr lang="en-US" altLang="et-EE" dirty="0" err="1" smtClean="0"/>
              <a:t>ain</a:t>
            </a:r>
            <a:r>
              <a:rPr lang="en-US" altLang="et-EE" dirty="0" smtClean="0"/>
              <a:t> </a:t>
            </a:r>
            <a:r>
              <a:rPr lang="en-US" altLang="et-EE" dirty="0"/>
              <a:t>areas of supervision</a:t>
            </a:r>
          </a:p>
        </p:txBody>
      </p:sp>
      <p:sp>
        <p:nvSpPr>
          <p:cNvPr id="3" name="Sisu kohatäide 2"/>
          <p:cNvSpPr txBox="1">
            <a:spLocks/>
          </p:cNvSpPr>
          <p:nvPr/>
        </p:nvSpPr>
        <p:spPr>
          <a:xfrm>
            <a:off x="696746" y="2751901"/>
            <a:ext cx="10935621" cy="3970318"/>
          </a:xfrm>
          <a:prstGeom prst="rect">
            <a:avLst/>
          </a:prstGeom>
        </p:spPr>
        <p:txBody>
          <a:bodyPr wrap="square">
            <a:spAutoFit/>
          </a:bodyPr>
          <a:lstStyle>
            <a:defPPr>
              <a:defRPr lang="et-EE"/>
            </a:defPPr>
            <a:lvl1pPr defTabSz="375970">
              <a:defRPr sz="3200"/>
            </a:lvl1pPr>
          </a:lstStyle>
          <a:p>
            <a:pPr marL="457200" indent="-457200">
              <a:buFont typeface="Arial" panose="020B0604020202020204" pitchFamily="34" charset="0"/>
              <a:buChar char="•"/>
            </a:pPr>
            <a:r>
              <a:rPr lang="en-US" altLang="et-EE" sz="2800" dirty="0"/>
              <a:t> </a:t>
            </a:r>
            <a:r>
              <a:rPr lang="en-US" altLang="et-EE" sz="2800" dirty="0" smtClean="0"/>
              <a:t>issuing </a:t>
            </a:r>
            <a:r>
              <a:rPr lang="en-US" altLang="et-EE" sz="2800" dirty="0"/>
              <a:t>medical e-prescriptions (either by computer or m-phone) by doctors (and starting from the Oct 01, 2015  by nurses) </a:t>
            </a:r>
          </a:p>
          <a:p>
            <a:pPr marL="457200" indent="-457200">
              <a:buFont typeface="Arial" panose="020B0604020202020204" pitchFamily="34" charset="0"/>
              <a:buChar char="•"/>
            </a:pPr>
            <a:r>
              <a:rPr lang="en-US" altLang="et-EE" sz="2800" dirty="0" smtClean="0"/>
              <a:t>making </a:t>
            </a:r>
            <a:r>
              <a:rPr lang="en-US" altLang="et-EE" sz="2800" dirty="0"/>
              <a:t>sure </a:t>
            </a:r>
            <a:r>
              <a:rPr lang="en-US" altLang="et-EE" sz="2800" dirty="0" smtClean="0"/>
              <a:t>that</a:t>
            </a:r>
            <a:r>
              <a:rPr lang="et-EE" altLang="et-EE" sz="2800" dirty="0" smtClean="0"/>
              <a:t> </a:t>
            </a:r>
            <a:r>
              <a:rPr lang="en-US" altLang="et-EE" sz="2800" dirty="0" smtClean="0"/>
              <a:t>medical </a:t>
            </a:r>
            <a:r>
              <a:rPr lang="en-US" altLang="et-EE" sz="2800" dirty="0"/>
              <a:t>service providers </a:t>
            </a:r>
            <a:r>
              <a:rPr lang="et-EE" altLang="et-EE" sz="2800" dirty="0" smtClean="0"/>
              <a:t>:</a:t>
            </a:r>
          </a:p>
          <a:p>
            <a:r>
              <a:rPr lang="et-EE" altLang="et-EE" sz="2800" dirty="0" smtClean="0"/>
              <a:t>-   </a:t>
            </a:r>
            <a:r>
              <a:rPr lang="en-US" altLang="et-EE" sz="2800" dirty="0" smtClean="0"/>
              <a:t> send </a:t>
            </a:r>
            <a:r>
              <a:rPr lang="en-US" altLang="et-EE" sz="2800" dirty="0"/>
              <a:t>medical </a:t>
            </a:r>
            <a:r>
              <a:rPr lang="et-EE" altLang="et-EE" sz="2800" dirty="0" err="1" smtClean="0"/>
              <a:t>epicrisis</a:t>
            </a:r>
            <a:r>
              <a:rPr lang="et-EE" altLang="et-EE" sz="2800" dirty="0" smtClean="0"/>
              <a:t> </a:t>
            </a:r>
            <a:r>
              <a:rPr lang="en-US" altLang="et-EE" sz="2800" dirty="0" smtClean="0"/>
              <a:t>to </a:t>
            </a:r>
            <a:r>
              <a:rPr lang="en-US" altLang="et-EE" sz="2800" dirty="0"/>
              <a:t>E-health </a:t>
            </a:r>
            <a:r>
              <a:rPr lang="et-EE" altLang="et-EE" sz="2800" dirty="0" smtClean="0"/>
              <a:t>     </a:t>
            </a:r>
            <a:r>
              <a:rPr lang="en-US" altLang="et-EE" sz="2800" dirty="0" smtClean="0"/>
              <a:t>information system</a:t>
            </a:r>
            <a:r>
              <a:rPr lang="et-EE" altLang="et-EE" sz="2800" dirty="0" smtClean="0"/>
              <a:t>;</a:t>
            </a:r>
          </a:p>
          <a:p>
            <a:pPr marL="457200" indent="-457200">
              <a:buFontTx/>
              <a:buChar char="-"/>
            </a:pPr>
            <a:r>
              <a:rPr lang="et-EE" altLang="et-EE" sz="2800" dirty="0" smtClean="0"/>
              <a:t>Digitalise </a:t>
            </a:r>
            <a:r>
              <a:rPr lang="et-EE" altLang="et-EE" sz="2800" dirty="0" err="1" smtClean="0"/>
              <a:t>health</a:t>
            </a:r>
            <a:r>
              <a:rPr lang="et-EE" altLang="et-EE" sz="2800" dirty="0" smtClean="0"/>
              <a:t> </a:t>
            </a:r>
            <a:r>
              <a:rPr lang="et-EE" altLang="et-EE" sz="2800" dirty="0" err="1" smtClean="0"/>
              <a:t>declarations</a:t>
            </a:r>
            <a:r>
              <a:rPr lang="et-EE" altLang="et-EE" sz="2800" dirty="0" smtClean="0"/>
              <a:t> </a:t>
            </a:r>
            <a:r>
              <a:rPr lang="et-EE" altLang="et-EE" sz="2800" dirty="0" err="1" smtClean="0"/>
              <a:t>submitted</a:t>
            </a:r>
            <a:r>
              <a:rPr lang="et-EE" altLang="et-EE" sz="2800" dirty="0" smtClean="0"/>
              <a:t> </a:t>
            </a:r>
            <a:r>
              <a:rPr lang="et-EE" altLang="et-EE" sz="2800" dirty="0" err="1" smtClean="0"/>
              <a:t>by</a:t>
            </a:r>
            <a:r>
              <a:rPr lang="et-EE" altLang="et-EE" sz="2800" dirty="0" smtClean="0"/>
              <a:t> </a:t>
            </a:r>
            <a:r>
              <a:rPr lang="et-EE" altLang="et-EE" sz="2800" dirty="0" err="1" smtClean="0"/>
              <a:t>patients</a:t>
            </a:r>
            <a:r>
              <a:rPr lang="et-EE" altLang="et-EE" sz="2800" dirty="0" smtClean="0"/>
              <a:t>.</a:t>
            </a:r>
          </a:p>
          <a:p>
            <a:endParaRPr lang="en-US" altLang="et-EE" sz="2800" dirty="0"/>
          </a:p>
          <a:p>
            <a:r>
              <a:rPr lang="en-US" altLang="et-EE" sz="2800" dirty="0"/>
              <a:t>The subjects of our supervision are licensed health care providers in hospitals and outpatient care  and  in social care homes. We are not entitled to supervise the substantial quality of e-health services.</a:t>
            </a:r>
          </a:p>
        </p:txBody>
      </p:sp>
    </p:spTree>
    <p:extLst>
      <p:ext uri="{BB962C8B-B14F-4D97-AF65-F5344CB8AC3E}">
        <p14:creationId xmlns:p14="http://schemas.microsoft.com/office/powerpoint/2010/main" val="2321439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r"/>
            <a:r>
              <a:rPr lang="et-EE" altLang="et-EE" dirty="0" smtClean="0">
                <a:cs typeface="Arial" panose="020B0604020202020204" pitchFamily="34" charset="0"/>
              </a:rPr>
              <a:t>                   </a:t>
            </a:r>
            <a:r>
              <a:rPr lang="et-EE" altLang="et-EE" dirty="0" smtClean="0">
                <a:cs typeface="Arial" panose="020B0604020202020204" pitchFamily="34" charset="0"/>
              </a:rPr>
              <a:t>    </a:t>
            </a:r>
            <a:r>
              <a:rPr lang="et-EE" altLang="et-EE" dirty="0" err="1" smtClean="0">
                <a:solidFill>
                  <a:srgbClr val="0070C0"/>
                </a:solidFill>
                <a:cs typeface="Arial" panose="020B0604020202020204" pitchFamily="34" charset="0"/>
              </a:rPr>
              <a:t>Effectiveness</a:t>
            </a:r>
            <a:r>
              <a:rPr lang="et-EE" altLang="et-EE" dirty="0" smtClean="0">
                <a:solidFill>
                  <a:srgbClr val="0070C0"/>
                </a:solidFill>
                <a:cs typeface="Arial" panose="020B0604020202020204" pitchFamily="34" charset="0"/>
              </a:rPr>
              <a:t> of HIS</a:t>
            </a:r>
            <a:endParaRPr lang="et-EE" dirty="0">
              <a:solidFill>
                <a:srgbClr val="0070C0"/>
              </a:solidFill>
            </a:endParaRPr>
          </a:p>
        </p:txBody>
      </p:sp>
      <p:sp>
        <p:nvSpPr>
          <p:cNvPr id="3" name="Sisu kohatäide 2"/>
          <p:cNvSpPr>
            <a:spLocks noGrp="1"/>
          </p:cNvSpPr>
          <p:nvPr>
            <p:ph idx="1"/>
          </p:nvPr>
        </p:nvSpPr>
        <p:spPr/>
        <p:txBody>
          <a:bodyPr>
            <a:normAutofit/>
          </a:bodyPr>
          <a:lstStyle/>
          <a:p>
            <a:r>
              <a:rPr lang="et-EE" altLang="et-EE" dirty="0" err="1" smtClean="0">
                <a:cs typeface="Arial" panose="020B0604020202020204" pitchFamily="34" charset="0"/>
              </a:rPr>
              <a:t>As-is</a:t>
            </a:r>
            <a:r>
              <a:rPr lang="et-EE" altLang="et-EE" dirty="0" smtClean="0">
                <a:cs typeface="Arial" panose="020B0604020202020204" pitchFamily="34" charset="0"/>
              </a:rPr>
              <a:t> – 98% </a:t>
            </a:r>
            <a:r>
              <a:rPr lang="et-EE" altLang="et-EE" dirty="0" err="1" smtClean="0">
                <a:cs typeface="Arial" panose="020B0604020202020204" pitchFamily="34" charset="0"/>
              </a:rPr>
              <a:t>general</a:t>
            </a:r>
            <a:r>
              <a:rPr lang="et-EE" altLang="et-EE" dirty="0" smtClean="0">
                <a:cs typeface="Arial" panose="020B0604020202020204" pitchFamily="34" charset="0"/>
              </a:rPr>
              <a:t> </a:t>
            </a:r>
            <a:r>
              <a:rPr lang="et-EE" altLang="et-EE" dirty="0" err="1" smtClean="0">
                <a:cs typeface="Arial" panose="020B0604020202020204" pitchFamily="34" charset="0"/>
              </a:rPr>
              <a:t>practitioners</a:t>
            </a:r>
            <a:r>
              <a:rPr lang="et-EE" altLang="et-EE" dirty="0" smtClean="0">
                <a:cs typeface="Arial" panose="020B0604020202020204" pitchFamily="34" charset="0"/>
              </a:rPr>
              <a:t> and all </a:t>
            </a:r>
            <a:r>
              <a:rPr lang="et-EE" altLang="et-EE" dirty="0" err="1" smtClean="0">
                <a:cs typeface="Arial" panose="020B0604020202020204" pitchFamily="34" charset="0"/>
              </a:rPr>
              <a:t>bigger</a:t>
            </a:r>
            <a:r>
              <a:rPr lang="et-EE" altLang="et-EE" dirty="0" smtClean="0">
                <a:cs typeface="Arial" panose="020B0604020202020204" pitchFamily="34" charset="0"/>
              </a:rPr>
              <a:t> </a:t>
            </a:r>
            <a:r>
              <a:rPr lang="et-EE" altLang="et-EE" dirty="0" err="1" smtClean="0">
                <a:cs typeface="Arial" panose="020B0604020202020204" pitchFamily="34" charset="0"/>
              </a:rPr>
              <a:t>hospitals</a:t>
            </a:r>
            <a:r>
              <a:rPr lang="et-EE" altLang="et-EE" dirty="0" smtClean="0">
                <a:cs typeface="Arial" panose="020B0604020202020204" pitchFamily="34" charset="0"/>
              </a:rPr>
              <a:t> </a:t>
            </a:r>
            <a:r>
              <a:rPr lang="et-EE" altLang="et-EE" dirty="0" err="1" smtClean="0">
                <a:cs typeface="Arial" panose="020B0604020202020204" pitchFamily="34" charset="0"/>
              </a:rPr>
              <a:t>regularly</a:t>
            </a:r>
            <a:r>
              <a:rPr lang="et-EE" altLang="et-EE" dirty="0" smtClean="0">
                <a:cs typeface="Arial" panose="020B0604020202020204" pitchFamily="34" charset="0"/>
              </a:rPr>
              <a:t> </a:t>
            </a:r>
            <a:r>
              <a:rPr lang="et-EE" altLang="et-EE" dirty="0" err="1" smtClean="0">
                <a:cs typeface="Arial" panose="020B0604020202020204" pitchFamily="34" charset="0"/>
              </a:rPr>
              <a:t>send</a:t>
            </a:r>
            <a:r>
              <a:rPr lang="et-EE" altLang="et-EE" dirty="0" smtClean="0">
                <a:cs typeface="Arial" panose="020B0604020202020204" pitchFamily="34" charset="0"/>
              </a:rPr>
              <a:t> </a:t>
            </a:r>
            <a:r>
              <a:rPr lang="et-EE" altLang="et-EE" dirty="0" err="1" smtClean="0">
                <a:cs typeface="Arial" panose="020B0604020202020204" pitchFamily="34" charset="0"/>
              </a:rPr>
              <a:t>medical</a:t>
            </a:r>
            <a:r>
              <a:rPr lang="et-EE" altLang="et-EE" dirty="0" smtClean="0">
                <a:cs typeface="Arial" panose="020B0604020202020204" pitchFamily="34" charset="0"/>
              </a:rPr>
              <a:t> </a:t>
            </a:r>
            <a:r>
              <a:rPr lang="et-EE" altLang="et-EE" dirty="0" err="1" smtClean="0">
                <a:cs typeface="Arial" panose="020B0604020202020204" pitchFamily="34" charset="0"/>
              </a:rPr>
              <a:t>epicrisis</a:t>
            </a:r>
            <a:r>
              <a:rPr lang="et-EE" altLang="et-EE" dirty="0" smtClean="0">
                <a:cs typeface="Arial" panose="020B0604020202020204" pitchFamily="34" charset="0"/>
              </a:rPr>
              <a:t> </a:t>
            </a:r>
            <a:r>
              <a:rPr lang="et-EE" altLang="et-EE" dirty="0" err="1" smtClean="0">
                <a:cs typeface="Arial" panose="020B0604020202020204" pitchFamily="34" charset="0"/>
              </a:rPr>
              <a:t>to</a:t>
            </a:r>
            <a:r>
              <a:rPr lang="et-EE" altLang="et-EE" dirty="0" smtClean="0">
                <a:cs typeface="Arial" panose="020B0604020202020204" pitchFamily="34" charset="0"/>
              </a:rPr>
              <a:t> </a:t>
            </a:r>
            <a:r>
              <a:rPr lang="et-EE" altLang="et-EE" dirty="0" err="1" smtClean="0">
                <a:cs typeface="Arial" panose="020B0604020202020204" pitchFamily="34" charset="0"/>
              </a:rPr>
              <a:t>the</a:t>
            </a:r>
            <a:r>
              <a:rPr lang="et-EE" altLang="et-EE" dirty="0" smtClean="0">
                <a:cs typeface="Arial" panose="020B0604020202020204" pitchFamily="34" charset="0"/>
              </a:rPr>
              <a:t> </a:t>
            </a:r>
            <a:r>
              <a:rPr lang="et-EE" altLang="et-EE" dirty="0" err="1" smtClean="0">
                <a:cs typeface="Arial" panose="020B0604020202020204" pitchFamily="34" charset="0"/>
              </a:rPr>
              <a:t>electronic</a:t>
            </a:r>
            <a:r>
              <a:rPr lang="et-EE" altLang="et-EE" dirty="0" smtClean="0">
                <a:cs typeface="Arial" panose="020B0604020202020204" pitchFamily="34" charset="0"/>
              </a:rPr>
              <a:t> </a:t>
            </a:r>
            <a:r>
              <a:rPr lang="et-EE" altLang="et-EE" dirty="0" err="1" smtClean="0">
                <a:cs typeface="Arial" panose="020B0604020202020204" pitchFamily="34" charset="0"/>
              </a:rPr>
              <a:t>health</a:t>
            </a:r>
            <a:r>
              <a:rPr lang="et-EE" altLang="et-EE" dirty="0" smtClean="0">
                <a:cs typeface="Arial" panose="020B0604020202020204" pitchFamily="34" charset="0"/>
              </a:rPr>
              <a:t> </a:t>
            </a:r>
            <a:r>
              <a:rPr lang="et-EE" altLang="et-EE" dirty="0" err="1" smtClean="0">
                <a:cs typeface="Arial" panose="020B0604020202020204" pitchFamily="34" charset="0"/>
              </a:rPr>
              <a:t>record</a:t>
            </a:r>
            <a:r>
              <a:rPr lang="et-EE" altLang="et-EE" dirty="0" smtClean="0">
                <a:cs typeface="Arial" panose="020B0604020202020204" pitchFamily="34" charset="0"/>
              </a:rPr>
              <a:t> </a:t>
            </a:r>
            <a:r>
              <a:rPr lang="et-EE" altLang="et-EE" dirty="0" err="1" smtClean="0">
                <a:cs typeface="Arial" panose="020B0604020202020204" pitchFamily="34" charset="0"/>
              </a:rPr>
              <a:t>system</a:t>
            </a:r>
            <a:r>
              <a:rPr lang="et-EE" altLang="et-EE" dirty="0" smtClean="0">
                <a:cs typeface="Arial" panose="020B0604020202020204" pitchFamily="34" charset="0"/>
              </a:rPr>
              <a:t>(EHR).</a:t>
            </a:r>
          </a:p>
          <a:p>
            <a:r>
              <a:rPr lang="et-EE" altLang="et-EE" dirty="0" err="1" smtClean="0">
                <a:cs typeface="Arial" panose="020B0604020202020204" pitchFamily="34" charset="0"/>
              </a:rPr>
              <a:t>The</a:t>
            </a:r>
            <a:r>
              <a:rPr lang="et-EE" altLang="et-EE" dirty="0" smtClean="0">
                <a:cs typeface="Arial" panose="020B0604020202020204" pitchFamily="34" charset="0"/>
              </a:rPr>
              <a:t> </a:t>
            </a:r>
            <a:r>
              <a:rPr lang="et-EE" altLang="et-EE" dirty="0" err="1" smtClean="0">
                <a:cs typeface="Arial" panose="020B0604020202020204" pitchFamily="34" charset="0"/>
              </a:rPr>
              <a:t>problematic</a:t>
            </a:r>
            <a:r>
              <a:rPr lang="et-EE" altLang="et-EE" dirty="0" smtClean="0">
                <a:cs typeface="Arial" panose="020B0604020202020204" pitchFamily="34" charset="0"/>
              </a:rPr>
              <a:t> </a:t>
            </a:r>
            <a:r>
              <a:rPr lang="et-EE" altLang="et-EE" dirty="0" err="1" smtClean="0">
                <a:cs typeface="Arial" panose="020B0604020202020204" pitchFamily="34" charset="0"/>
              </a:rPr>
              <a:t>issues</a:t>
            </a:r>
            <a:r>
              <a:rPr lang="et-EE" altLang="et-EE" dirty="0" smtClean="0">
                <a:cs typeface="Arial" panose="020B0604020202020204" pitchFamily="34" charset="0"/>
              </a:rPr>
              <a:t> are </a:t>
            </a:r>
            <a:r>
              <a:rPr lang="et-EE" altLang="et-EE" dirty="0" err="1" smtClean="0">
                <a:cs typeface="Arial" panose="020B0604020202020204" pitchFamily="34" charset="0"/>
              </a:rPr>
              <a:t>epicrises</a:t>
            </a:r>
            <a:r>
              <a:rPr lang="et-EE" altLang="et-EE" dirty="0" smtClean="0">
                <a:cs typeface="Arial" panose="020B0604020202020204" pitchFamily="34" charset="0"/>
              </a:rPr>
              <a:t> of </a:t>
            </a:r>
            <a:r>
              <a:rPr lang="et-EE" altLang="et-EE" dirty="0" err="1" smtClean="0">
                <a:cs typeface="Arial" panose="020B0604020202020204" pitchFamily="34" charset="0"/>
              </a:rPr>
              <a:t>life-long</a:t>
            </a:r>
            <a:r>
              <a:rPr lang="et-EE" altLang="et-EE" dirty="0" smtClean="0">
                <a:cs typeface="Arial" panose="020B0604020202020204" pitchFamily="34" charset="0"/>
              </a:rPr>
              <a:t> (</a:t>
            </a:r>
            <a:r>
              <a:rPr lang="et-EE" altLang="et-EE" dirty="0" err="1" smtClean="0">
                <a:cs typeface="Arial" panose="020B0604020202020204" pitchFamily="34" charset="0"/>
              </a:rPr>
              <a:t>as</a:t>
            </a:r>
            <a:r>
              <a:rPr lang="et-EE" altLang="et-EE" dirty="0" smtClean="0">
                <a:cs typeface="Arial" panose="020B0604020202020204" pitchFamily="34" charset="0"/>
              </a:rPr>
              <a:t> </a:t>
            </a:r>
            <a:r>
              <a:rPr lang="et-EE" altLang="et-EE" dirty="0" err="1" smtClean="0">
                <a:cs typeface="Arial" panose="020B0604020202020204" pitchFamily="34" charset="0"/>
              </a:rPr>
              <a:t>diabetes</a:t>
            </a:r>
            <a:r>
              <a:rPr lang="et-EE" altLang="et-EE" dirty="0" smtClean="0">
                <a:cs typeface="Arial" panose="020B0604020202020204" pitchFamily="34" charset="0"/>
              </a:rPr>
              <a:t>) and </a:t>
            </a:r>
            <a:r>
              <a:rPr lang="et-EE" altLang="et-EE" dirty="0" err="1" smtClean="0">
                <a:cs typeface="Arial" panose="020B0604020202020204" pitchFamily="34" charset="0"/>
              </a:rPr>
              <a:t>psychiatric</a:t>
            </a:r>
            <a:r>
              <a:rPr lang="et-EE" altLang="et-EE" dirty="0" smtClean="0">
                <a:cs typeface="Arial" panose="020B0604020202020204" pitchFamily="34" charset="0"/>
              </a:rPr>
              <a:t> </a:t>
            </a:r>
            <a:r>
              <a:rPr lang="et-EE" altLang="et-EE" dirty="0" err="1" smtClean="0">
                <a:cs typeface="Arial" panose="020B0604020202020204" pitchFamily="34" charset="0"/>
              </a:rPr>
              <a:t>cases</a:t>
            </a:r>
            <a:r>
              <a:rPr lang="et-EE" altLang="et-EE" dirty="0" smtClean="0">
                <a:cs typeface="Arial" panose="020B0604020202020204" pitchFamily="34" charset="0"/>
              </a:rPr>
              <a:t> and </a:t>
            </a:r>
            <a:r>
              <a:rPr lang="et-EE" altLang="et-EE" dirty="0" err="1" smtClean="0">
                <a:cs typeface="Arial" panose="020B0604020202020204" pitchFamily="34" charset="0"/>
              </a:rPr>
              <a:t>private</a:t>
            </a:r>
            <a:r>
              <a:rPr lang="et-EE" altLang="et-EE" dirty="0" smtClean="0">
                <a:cs typeface="Arial" panose="020B0604020202020204" pitchFamily="34" charset="0"/>
              </a:rPr>
              <a:t> </a:t>
            </a:r>
            <a:r>
              <a:rPr lang="et-EE" altLang="et-EE" dirty="0" err="1" smtClean="0">
                <a:cs typeface="Arial" panose="020B0604020202020204" pitchFamily="34" charset="0"/>
              </a:rPr>
              <a:t>health</a:t>
            </a:r>
            <a:r>
              <a:rPr lang="et-EE" altLang="et-EE" dirty="0" smtClean="0">
                <a:cs typeface="Arial" panose="020B0604020202020204" pitchFamily="34" charset="0"/>
              </a:rPr>
              <a:t> </a:t>
            </a:r>
            <a:r>
              <a:rPr lang="et-EE" altLang="et-EE" dirty="0" err="1" smtClean="0">
                <a:cs typeface="Arial" panose="020B0604020202020204" pitchFamily="34" charset="0"/>
              </a:rPr>
              <a:t>care</a:t>
            </a:r>
            <a:r>
              <a:rPr lang="et-EE" altLang="et-EE" dirty="0" smtClean="0">
                <a:cs typeface="Arial" panose="020B0604020202020204" pitchFamily="34" charset="0"/>
              </a:rPr>
              <a:t> </a:t>
            </a:r>
            <a:r>
              <a:rPr lang="et-EE" altLang="et-EE" dirty="0" err="1" smtClean="0">
                <a:cs typeface="Arial" panose="020B0604020202020204" pitchFamily="34" charset="0"/>
              </a:rPr>
              <a:t>providers</a:t>
            </a:r>
            <a:r>
              <a:rPr lang="et-EE" altLang="et-EE" dirty="0" smtClean="0">
                <a:cs typeface="Arial" panose="020B0604020202020204" pitchFamily="34" charset="0"/>
              </a:rPr>
              <a:t>.</a:t>
            </a:r>
            <a:endParaRPr lang="et-EE" altLang="et-EE" dirty="0">
              <a:cs typeface="Arial" panose="020B0604020202020204" pitchFamily="34" charset="0"/>
            </a:endParaRPr>
          </a:p>
          <a:p>
            <a:endParaRPr lang="et-EE" altLang="et-EE" dirty="0" smtClean="0">
              <a:cs typeface="Arial" panose="020B0604020202020204" pitchFamily="34" charset="0"/>
            </a:endParaRPr>
          </a:p>
          <a:p>
            <a:r>
              <a:rPr lang="et-EE" altLang="et-EE" dirty="0" err="1" smtClean="0">
                <a:cs typeface="Arial" panose="020B0604020202020204" pitchFamily="34" charset="0"/>
              </a:rPr>
              <a:t>To</a:t>
            </a:r>
            <a:r>
              <a:rPr lang="et-EE" altLang="et-EE" dirty="0" smtClean="0">
                <a:cs typeface="Arial" panose="020B0604020202020204" pitchFamily="34" charset="0"/>
              </a:rPr>
              <a:t> –</a:t>
            </a:r>
            <a:r>
              <a:rPr lang="et-EE" altLang="et-EE" dirty="0" err="1" smtClean="0">
                <a:cs typeface="Arial" panose="020B0604020202020204" pitchFamily="34" charset="0"/>
              </a:rPr>
              <a:t>be</a:t>
            </a:r>
            <a:r>
              <a:rPr lang="et-EE" altLang="et-EE" dirty="0" smtClean="0">
                <a:cs typeface="Arial" panose="020B0604020202020204" pitchFamily="34" charset="0"/>
              </a:rPr>
              <a:t> - </a:t>
            </a:r>
            <a:r>
              <a:rPr lang="en-GB" altLang="et-EE" dirty="0" smtClean="0">
                <a:cs typeface="Arial" panose="020B0604020202020204" pitchFamily="34" charset="0"/>
              </a:rPr>
              <a:t>All </a:t>
            </a:r>
            <a:r>
              <a:rPr lang="en-GB" altLang="et-EE" dirty="0">
                <a:cs typeface="Arial" panose="020B0604020202020204" pitchFamily="34" charset="0"/>
              </a:rPr>
              <a:t>patients medical </a:t>
            </a:r>
            <a:r>
              <a:rPr lang="et-EE" altLang="et-EE" dirty="0" err="1" smtClean="0">
                <a:cs typeface="Arial" panose="020B0604020202020204" pitchFamily="34" charset="0"/>
              </a:rPr>
              <a:t>epicrisis</a:t>
            </a:r>
            <a:r>
              <a:rPr lang="en-GB" altLang="et-EE" dirty="0" smtClean="0">
                <a:cs typeface="Arial" panose="020B0604020202020204" pitchFamily="34" charset="0"/>
              </a:rPr>
              <a:t> </a:t>
            </a:r>
            <a:r>
              <a:rPr lang="en-GB" altLang="et-EE" dirty="0">
                <a:cs typeface="Arial" panose="020B0604020202020204" pitchFamily="34" charset="0"/>
              </a:rPr>
              <a:t>are gathered from all healthcare providers</a:t>
            </a:r>
            <a:r>
              <a:rPr lang="et-EE" altLang="et-EE" dirty="0">
                <a:cs typeface="Arial" panose="020B0604020202020204" pitchFamily="34" charset="0"/>
              </a:rPr>
              <a:t> </a:t>
            </a:r>
            <a:r>
              <a:rPr lang="en-GB" altLang="et-EE" dirty="0">
                <a:cs typeface="Arial" panose="020B0604020202020204" pitchFamily="34" charset="0"/>
              </a:rPr>
              <a:t>into one central database that gives healthcare professionals a </a:t>
            </a:r>
            <a:r>
              <a:rPr lang="en-GB" altLang="et-EE" u="sng" dirty="0">
                <a:cs typeface="Arial" panose="020B0604020202020204" pitchFamily="34" charset="0"/>
              </a:rPr>
              <a:t>fast overview of patient diagnoses, medications, laboratory results, vaccinations and other personal data.</a:t>
            </a:r>
          </a:p>
          <a:p>
            <a:endParaRPr lang="et-EE" dirty="0"/>
          </a:p>
        </p:txBody>
      </p:sp>
    </p:spTree>
    <p:extLst>
      <p:ext uri="{BB962C8B-B14F-4D97-AF65-F5344CB8AC3E}">
        <p14:creationId xmlns:p14="http://schemas.microsoft.com/office/powerpoint/2010/main" val="23586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r"/>
            <a:r>
              <a:rPr lang="et-EE" dirty="0" smtClean="0"/>
              <a:t>                       </a:t>
            </a:r>
            <a:r>
              <a:rPr lang="et-EE" b="1" dirty="0" err="1" smtClean="0">
                <a:solidFill>
                  <a:srgbClr val="0070C0"/>
                </a:solidFill>
              </a:rPr>
              <a:t>Supervision</a:t>
            </a:r>
            <a:r>
              <a:rPr lang="et-EE" b="1" dirty="0" smtClean="0">
                <a:solidFill>
                  <a:srgbClr val="0070C0"/>
                </a:solidFill>
              </a:rPr>
              <a:t> </a:t>
            </a:r>
            <a:r>
              <a:rPr lang="et-EE" b="1" dirty="0" err="1" smtClean="0">
                <a:solidFill>
                  <a:srgbClr val="0070C0"/>
                </a:solidFill>
              </a:rPr>
              <a:t>activities</a:t>
            </a:r>
            <a:r>
              <a:rPr lang="et-EE" b="1" dirty="0" smtClean="0">
                <a:solidFill>
                  <a:srgbClr val="0070C0"/>
                </a:solidFill>
              </a:rPr>
              <a:t> </a:t>
            </a:r>
            <a:r>
              <a:rPr lang="et-EE" b="1" dirty="0" err="1" smtClean="0">
                <a:solidFill>
                  <a:srgbClr val="0070C0"/>
                </a:solidFill>
              </a:rPr>
              <a:t>to</a:t>
            </a:r>
            <a:r>
              <a:rPr lang="et-EE" b="1" dirty="0">
                <a:solidFill>
                  <a:srgbClr val="0070C0"/>
                </a:solidFill>
              </a:rPr>
              <a:t> </a:t>
            </a:r>
            <a:r>
              <a:rPr lang="et-EE" b="1" dirty="0" err="1" smtClean="0">
                <a:solidFill>
                  <a:srgbClr val="0070C0"/>
                </a:solidFill>
              </a:rPr>
              <a:t>support</a:t>
            </a:r>
            <a:r>
              <a:rPr lang="et-EE" b="1" dirty="0" smtClean="0">
                <a:solidFill>
                  <a:srgbClr val="0070C0"/>
                </a:solidFill>
              </a:rPr>
              <a:t>     </a:t>
            </a:r>
            <a:r>
              <a:rPr lang="et-EE" b="1" dirty="0" err="1" smtClean="0">
                <a:solidFill>
                  <a:srgbClr val="0070C0"/>
                </a:solidFill>
              </a:rPr>
              <a:t>sending</a:t>
            </a:r>
            <a:r>
              <a:rPr lang="et-EE" b="1" dirty="0" smtClean="0">
                <a:solidFill>
                  <a:srgbClr val="0070C0"/>
                </a:solidFill>
              </a:rPr>
              <a:t> </a:t>
            </a:r>
            <a:r>
              <a:rPr lang="et-EE" b="1" dirty="0" err="1" smtClean="0">
                <a:solidFill>
                  <a:srgbClr val="0070C0"/>
                </a:solidFill>
              </a:rPr>
              <a:t>epicrisis</a:t>
            </a:r>
            <a:r>
              <a:rPr lang="et-EE" b="1" dirty="0" smtClean="0">
                <a:solidFill>
                  <a:srgbClr val="0070C0"/>
                </a:solidFill>
              </a:rPr>
              <a:t> </a:t>
            </a:r>
            <a:r>
              <a:rPr lang="et-EE" b="1" dirty="0" err="1" smtClean="0">
                <a:solidFill>
                  <a:srgbClr val="0070C0"/>
                </a:solidFill>
              </a:rPr>
              <a:t>to</a:t>
            </a:r>
            <a:r>
              <a:rPr lang="et-EE" b="1" dirty="0" smtClean="0">
                <a:solidFill>
                  <a:srgbClr val="0070C0"/>
                </a:solidFill>
              </a:rPr>
              <a:t> </a:t>
            </a:r>
            <a:r>
              <a:rPr lang="et-EE" b="1" dirty="0" smtClean="0">
                <a:solidFill>
                  <a:srgbClr val="0070C0"/>
                </a:solidFill>
              </a:rPr>
              <a:t>HIS</a:t>
            </a:r>
            <a:endParaRPr lang="et-EE" b="1" dirty="0">
              <a:solidFill>
                <a:srgbClr val="0070C0"/>
              </a:solidFill>
            </a:endParaRPr>
          </a:p>
        </p:txBody>
      </p:sp>
      <p:sp>
        <p:nvSpPr>
          <p:cNvPr id="3" name="Sisu kohatäide 2"/>
          <p:cNvSpPr>
            <a:spLocks noGrp="1"/>
          </p:cNvSpPr>
          <p:nvPr>
            <p:ph idx="1"/>
          </p:nvPr>
        </p:nvSpPr>
        <p:spPr/>
        <p:txBody>
          <a:bodyPr/>
          <a:lstStyle/>
          <a:p>
            <a:r>
              <a:rPr lang="et-EE" dirty="0" err="1" smtClean="0"/>
              <a:t>Based</a:t>
            </a:r>
            <a:r>
              <a:rPr lang="et-EE" dirty="0" smtClean="0"/>
              <a:t> on </a:t>
            </a:r>
            <a:r>
              <a:rPr lang="et-EE" dirty="0" err="1" smtClean="0"/>
              <a:t>information</a:t>
            </a:r>
            <a:r>
              <a:rPr lang="et-EE" dirty="0" smtClean="0"/>
              <a:t> </a:t>
            </a:r>
            <a:r>
              <a:rPr lang="et-EE" dirty="0" err="1" smtClean="0"/>
              <a:t>from</a:t>
            </a:r>
            <a:r>
              <a:rPr lang="et-EE" dirty="0" smtClean="0"/>
              <a:t> E-</a:t>
            </a:r>
            <a:r>
              <a:rPr lang="et-EE" dirty="0" err="1" smtClean="0"/>
              <a:t>Health</a:t>
            </a:r>
            <a:r>
              <a:rPr lang="et-EE" dirty="0" smtClean="0"/>
              <a:t> </a:t>
            </a:r>
            <a:r>
              <a:rPr lang="et-EE" dirty="0" err="1" smtClean="0"/>
              <a:t>Foundation</a:t>
            </a:r>
            <a:r>
              <a:rPr lang="et-EE" dirty="0"/>
              <a:t> </a:t>
            </a:r>
            <a:r>
              <a:rPr lang="et-EE" dirty="0" err="1" smtClean="0"/>
              <a:t>Health</a:t>
            </a:r>
            <a:r>
              <a:rPr lang="et-EE" dirty="0" smtClean="0"/>
              <a:t> </a:t>
            </a:r>
            <a:r>
              <a:rPr lang="et-EE" dirty="0" err="1" smtClean="0"/>
              <a:t>Board</a:t>
            </a:r>
            <a:r>
              <a:rPr lang="et-EE" dirty="0" smtClean="0"/>
              <a:t> </a:t>
            </a:r>
            <a:r>
              <a:rPr lang="et-EE" dirty="0" err="1" smtClean="0"/>
              <a:t>Supervision</a:t>
            </a:r>
            <a:r>
              <a:rPr lang="et-EE" dirty="0" smtClean="0"/>
              <a:t> </a:t>
            </a:r>
            <a:r>
              <a:rPr lang="et-EE" dirty="0" err="1" smtClean="0"/>
              <a:t>department</a:t>
            </a:r>
            <a:r>
              <a:rPr lang="et-EE" dirty="0" smtClean="0"/>
              <a:t>  </a:t>
            </a:r>
            <a:r>
              <a:rPr lang="et-EE" dirty="0" err="1" smtClean="0"/>
              <a:t>reminds</a:t>
            </a:r>
            <a:r>
              <a:rPr lang="et-EE" dirty="0" smtClean="0"/>
              <a:t>  </a:t>
            </a:r>
            <a:r>
              <a:rPr lang="et-EE" dirty="0" err="1" smtClean="0"/>
              <a:t>to</a:t>
            </a:r>
            <a:r>
              <a:rPr lang="et-EE" dirty="0" smtClean="0"/>
              <a:t> </a:t>
            </a:r>
            <a:r>
              <a:rPr lang="et-EE" dirty="0" err="1" smtClean="0"/>
              <a:t>health</a:t>
            </a:r>
            <a:r>
              <a:rPr lang="et-EE" dirty="0" smtClean="0"/>
              <a:t> </a:t>
            </a:r>
            <a:r>
              <a:rPr lang="et-EE" dirty="0" err="1" smtClean="0"/>
              <a:t>care</a:t>
            </a:r>
            <a:r>
              <a:rPr lang="et-EE" dirty="0" smtClean="0"/>
              <a:t> </a:t>
            </a:r>
            <a:r>
              <a:rPr lang="et-EE" dirty="0" err="1" smtClean="0"/>
              <a:t>providers</a:t>
            </a:r>
            <a:r>
              <a:rPr lang="et-EE" dirty="0" smtClean="0"/>
              <a:t> </a:t>
            </a:r>
            <a:r>
              <a:rPr lang="et-EE" dirty="0" err="1" smtClean="0"/>
              <a:t>to</a:t>
            </a:r>
            <a:r>
              <a:rPr lang="et-EE" dirty="0" smtClean="0"/>
              <a:t> </a:t>
            </a:r>
            <a:r>
              <a:rPr lang="et-EE" dirty="0" err="1" smtClean="0"/>
              <a:t>fullfil</a:t>
            </a:r>
            <a:r>
              <a:rPr lang="et-EE" dirty="0" smtClean="0"/>
              <a:t> </a:t>
            </a:r>
            <a:r>
              <a:rPr lang="et-EE" dirty="0" err="1" smtClean="0"/>
              <a:t>their</a:t>
            </a:r>
            <a:r>
              <a:rPr lang="et-EE" dirty="0" smtClean="0"/>
              <a:t> </a:t>
            </a:r>
            <a:r>
              <a:rPr lang="et-EE" dirty="0" err="1" smtClean="0"/>
              <a:t>obligations</a:t>
            </a:r>
            <a:r>
              <a:rPr lang="et-EE" dirty="0" smtClean="0"/>
              <a:t>.</a:t>
            </a:r>
          </a:p>
          <a:p>
            <a:r>
              <a:rPr lang="et-EE" dirty="0" smtClean="0"/>
              <a:t>In </a:t>
            </a:r>
            <a:r>
              <a:rPr lang="et-EE" dirty="0" err="1" smtClean="0"/>
              <a:t>the</a:t>
            </a:r>
            <a:r>
              <a:rPr lang="et-EE" dirty="0" smtClean="0"/>
              <a:t> </a:t>
            </a:r>
            <a:r>
              <a:rPr lang="et-EE" dirty="0" err="1" smtClean="0"/>
              <a:t>case</a:t>
            </a:r>
            <a:r>
              <a:rPr lang="et-EE" dirty="0" smtClean="0"/>
              <a:t> a </a:t>
            </a:r>
            <a:r>
              <a:rPr lang="et-EE" dirty="0" err="1" smtClean="0"/>
              <a:t>service</a:t>
            </a:r>
            <a:r>
              <a:rPr lang="et-EE" dirty="0" smtClean="0"/>
              <a:t> </a:t>
            </a:r>
            <a:r>
              <a:rPr lang="et-EE" dirty="0" err="1" smtClean="0"/>
              <a:t>provider</a:t>
            </a:r>
            <a:r>
              <a:rPr lang="et-EE" dirty="0" smtClean="0"/>
              <a:t> </a:t>
            </a:r>
            <a:r>
              <a:rPr lang="et-EE" dirty="0" err="1" smtClean="0"/>
              <a:t>has</a:t>
            </a:r>
            <a:r>
              <a:rPr lang="et-EE" dirty="0" smtClean="0"/>
              <a:t> </a:t>
            </a:r>
            <a:r>
              <a:rPr lang="et-EE" dirty="0" err="1" smtClean="0"/>
              <a:t>not</a:t>
            </a:r>
            <a:r>
              <a:rPr lang="et-EE" dirty="0" smtClean="0"/>
              <a:t> sent </a:t>
            </a:r>
            <a:r>
              <a:rPr lang="et-EE" dirty="0" err="1" smtClean="0"/>
              <a:t>any</a:t>
            </a:r>
            <a:r>
              <a:rPr lang="et-EE" dirty="0" smtClean="0"/>
              <a:t> </a:t>
            </a:r>
            <a:r>
              <a:rPr lang="et-EE" dirty="0" err="1" smtClean="0"/>
              <a:t>epicrisis</a:t>
            </a:r>
            <a:r>
              <a:rPr lang="et-EE" dirty="0" smtClean="0"/>
              <a:t> </a:t>
            </a:r>
            <a:r>
              <a:rPr lang="et-EE" dirty="0" err="1" smtClean="0"/>
              <a:t>to</a:t>
            </a:r>
            <a:r>
              <a:rPr lang="et-EE" dirty="0" smtClean="0"/>
              <a:t> </a:t>
            </a:r>
            <a:r>
              <a:rPr lang="et-EE" dirty="0" err="1" smtClean="0"/>
              <a:t>the</a:t>
            </a:r>
            <a:r>
              <a:rPr lang="et-EE" dirty="0" smtClean="0"/>
              <a:t> </a:t>
            </a:r>
            <a:r>
              <a:rPr lang="et-EE" dirty="0" err="1" smtClean="0"/>
              <a:t>system</a:t>
            </a:r>
            <a:r>
              <a:rPr lang="et-EE" dirty="0" smtClean="0"/>
              <a:t> </a:t>
            </a:r>
            <a:r>
              <a:rPr lang="et-EE" dirty="0" err="1" smtClean="0"/>
              <a:t>we</a:t>
            </a:r>
            <a:r>
              <a:rPr lang="et-EE" dirty="0" smtClean="0"/>
              <a:t> </a:t>
            </a:r>
            <a:r>
              <a:rPr lang="et-EE" dirty="0" err="1" smtClean="0"/>
              <a:t>issue</a:t>
            </a:r>
            <a:r>
              <a:rPr lang="et-EE" dirty="0" smtClean="0"/>
              <a:t> </a:t>
            </a:r>
            <a:r>
              <a:rPr lang="et-EE" dirty="0" err="1" smtClean="0"/>
              <a:t>an</a:t>
            </a:r>
            <a:r>
              <a:rPr lang="et-EE" dirty="0" smtClean="0"/>
              <a:t> order </a:t>
            </a:r>
            <a:r>
              <a:rPr lang="et-EE" dirty="0" err="1" smtClean="0"/>
              <a:t>to</a:t>
            </a:r>
            <a:r>
              <a:rPr lang="et-EE" dirty="0"/>
              <a:t> </a:t>
            </a:r>
            <a:r>
              <a:rPr lang="et-EE" dirty="0" smtClean="0"/>
              <a:t>start </a:t>
            </a:r>
            <a:r>
              <a:rPr lang="et-EE" dirty="0" err="1" smtClean="0"/>
              <a:t>filing</a:t>
            </a:r>
            <a:r>
              <a:rPr lang="et-EE" dirty="0" smtClean="0"/>
              <a:t> </a:t>
            </a:r>
            <a:r>
              <a:rPr lang="et-EE" dirty="0" err="1" smtClean="0"/>
              <a:t>the</a:t>
            </a:r>
            <a:r>
              <a:rPr lang="et-EE" dirty="0" smtClean="0"/>
              <a:t> </a:t>
            </a:r>
            <a:r>
              <a:rPr lang="et-EE" dirty="0" err="1" smtClean="0"/>
              <a:t>epicrisis</a:t>
            </a:r>
            <a:r>
              <a:rPr lang="et-EE" dirty="0" smtClean="0"/>
              <a:t> </a:t>
            </a:r>
            <a:r>
              <a:rPr lang="et-EE" dirty="0" err="1" smtClean="0"/>
              <a:t>with</a:t>
            </a:r>
            <a:r>
              <a:rPr lang="et-EE" dirty="0" smtClean="0"/>
              <a:t> a </a:t>
            </a:r>
            <a:r>
              <a:rPr lang="et-EE" dirty="0" err="1" smtClean="0"/>
              <a:t>check-up</a:t>
            </a:r>
            <a:r>
              <a:rPr lang="et-EE" dirty="0" smtClean="0"/>
              <a:t> </a:t>
            </a:r>
            <a:r>
              <a:rPr lang="et-EE" dirty="0" err="1" smtClean="0"/>
              <a:t>to</a:t>
            </a:r>
            <a:r>
              <a:rPr lang="et-EE" dirty="0" smtClean="0"/>
              <a:t> </a:t>
            </a:r>
            <a:r>
              <a:rPr lang="et-EE" dirty="0" err="1" smtClean="0"/>
              <a:t>follow</a:t>
            </a:r>
            <a:r>
              <a:rPr lang="et-EE" dirty="0" smtClean="0"/>
              <a:t>.</a:t>
            </a:r>
            <a:endParaRPr lang="et-EE" dirty="0"/>
          </a:p>
        </p:txBody>
      </p:sp>
    </p:spTree>
    <p:extLst>
      <p:ext uri="{BB962C8B-B14F-4D97-AF65-F5344CB8AC3E}">
        <p14:creationId xmlns:p14="http://schemas.microsoft.com/office/powerpoint/2010/main" val="516488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ealkiri 1"/>
          <p:cNvSpPr>
            <a:spLocks noGrp="1"/>
          </p:cNvSpPr>
          <p:nvPr>
            <p:ph type="title"/>
          </p:nvPr>
        </p:nvSpPr>
        <p:spPr>
          <a:xfrm>
            <a:off x="2074863" y="1168400"/>
            <a:ext cx="8001000" cy="533400"/>
          </a:xfrm>
        </p:spPr>
        <p:txBody>
          <a:bodyPr/>
          <a:lstStyle/>
          <a:p>
            <a:r>
              <a:rPr lang="en-GB" altLang="et-EE" sz="3200" dirty="0">
                <a:solidFill>
                  <a:srgbClr val="0070C0"/>
                </a:solidFill>
                <a:cs typeface="Arial" panose="020B0604020202020204" pitchFamily="34" charset="0"/>
              </a:rPr>
              <a:t>E-Health: e-prescription</a:t>
            </a:r>
          </a:p>
        </p:txBody>
      </p:sp>
      <p:sp>
        <p:nvSpPr>
          <p:cNvPr id="3" name="Sisu kohatäide 2"/>
          <p:cNvSpPr>
            <a:spLocks noGrp="1"/>
          </p:cNvSpPr>
          <p:nvPr>
            <p:ph idx="1"/>
          </p:nvPr>
        </p:nvSpPr>
        <p:spPr>
          <a:xfrm>
            <a:off x="2057400" y="1916114"/>
            <a:ext cx="8229600" cy="4924425"/>
          </a:xfrm>
        </p:spPr>
        <p:txBody>
          <a:bodyPr/>
          <a:lstStyle/>
          <a:p>
            <a:pPr marL="0" indent="0">
              <a:buNone/>
              <a:defRPr/>
            </a:pPr>
            <a:r>
              <a:rPr lang="en-GB" sz="2400" b="1" dirty="0">
                <a:cs typeface="Arial" panose="020B0604020202020204" pitchFamily="34" charset="0"/>
              </a:rPr>
              <a:t>e-prescription </a:t>
            </a:r>
            <a:r>
              <a:rPr lang="en-GB" sz="2400" dirty="0">
                <a:cs typeface="Arial" panose="020B0604020202020204" pitchFamily="34" charset="0"/>
              </a:rPr>
              <a:t>(2010) aim was to</a:t>
            </a:r>
            <a:r>
              <a:rPr lang="et-EE" sz="2400" dirty="0">
                <a:cs typeface="Arial" panose="020B0604020202020204" pitchFamily="34" charset="0"/>
              </a:rPr>
              <a:t>:</a:t>
            </a:r>
            <a:endParaRPr lang="en-GB" sz="2400" dirty="0">
              <a:cs typeface="Arial" panose="020B0604020202020204" pitchFamily="34" charset="0"/>
            </a:endParaRPr>
          </a:p>
          <a:p>
            <a:pPr eaLnBrk="1" hangingPunct="1">
              <a:buFont typeface="Wingdings" panose="05000000000000000000" pitchFamily="2" charset="2"/>
              <a:buChar char="Ø"/>
              <a:defRPr/>
            </a:pPr>
            <a:r>
              <a:rPr lang="en-GB" sz="2400" dirty="0">
                <a:cs typeface="Arial" panose="020B0604020202020204" pitchFamily="34" charset="0"/>
              </a:rPr>
              <a:t>satisfy the rising patient expectations (to get the same prescription without visiting doctor);</a:t>
            </a:r>
          </a:p>
          <a:p>
            <a:pPr eaLnBrk="1" hangingPunct="1">
              <a:buFont typeface="Wingdings" panose="05000000000000000000" pitchFamily="2" charset="2"/>
              <a:buChar char="Ø"/>
              <a:defRPr/>
            </a:pPr>
            <a:r>
              <a:rPr lang="en-GB" sz="2400" dirty="0">
                <a:cs typeface="Arial" panose="020B0604020202020204" pitchFamily="34" charset="0"/>
              </a:rPr>
              <a:t>strengthen ingredient-based prescribing (from 50% in 2010 to 75% in 2012) </a:t>
            </a:r>
            <a:r>
              <a:rPr lang="en-GB" sz="2400" dirty="0" smtClean="0">
                <a:cs typeface="Arial" panose="020B0604020202020204" pitchFamily="34" charset="0"/>
              </a:rPr>
              <a:t>;</a:t>
            </a:r>
            <a:endParaRPr lang="en-GB" sz="2400" dirty="0">
              <a:cs typeface="Arial" panose="020B0604020202020204" pitchFamily="34" charset="0"/>
            </a:endParaRPr>
          </a:p>
          <a:p>
            <a:pPr eaLnBrk="1" hangingPunct="1">
              <a:buFont typeface="Wingdings" panose="05000000000000000000" pitchFamily="2" charset="2"/>
              <a:buChar char="Ø"/>
              <a:defRPr/>
            </a:pPr>
            <a:r>
              <a:rPr lang="en-GB" sz="2400" dirty="0">
                <a:cs typeface="Arial" panose="020B0604020202020204" pitchFamily="34" charset="0"/>
              </a:rPr>
              <a:t>economize doctor's, pharmacist's, patient's time &gt; pre-filled fields (reimbursement rate, former prescription history);</a:t>
            </a:r>
          </a:p>
          <a:p>
            <a:pPr eaLnBrk="1" hangingPunct="1">
              <a:buFont typeface="Wingdings" panose="05000000000000000000" pitchFamily="2" charset="2"/>
              <a:buChar char="Ø"/>
              <a:defRPr/>
            </a:pPr>
            <a:r>
              <a:rPr lang="en-GB" sz="2400" dirty="0">
                <a:cs typeface="Arial" panose="020B0604020202020204" pitchFamily="34" charset="0"/>
              </a:rPr>
              <a:t>make detailed analyses of the use of medicines</a:t>
            </a:r>
            <a:r>
              <a:rPr lang="en-GB" sz="2400" dirty="0" smtClean="0">
                <a:cs typeface="Arial" panose="020B0604020202020204" pitchFamily="34" charset="0"/>
              </a:rPr>
              <a:t>.</a:t>
            </a:r>
            <a:endParaRPr lang="et-EE" sz="2400" dirty="0" smtClean="0">
              <a:cs typeface="Arial" panose="020B0604020202020204" pitchFamily="34" charset="0"/>
            </a:endParaRPr>
          </a:p>
          <a:p>
            <a:pPr marL="0" indent="0" eaLnBrk="1" hangingPunct="1">
              <a:buNone/>
              <a:defRPr/>
            </a:pPr>
            <a:r>
              <a:rPr lang="et-EE" sz="2400" dirty="0" err="1" smtClean="0">
                <a:cs typeface="Arial" panose="020B0604020202020204" pitchFamily="34" charset="0"/>
              </a:rPr>
              <a:t>The</a:t>
            </a:r>
            <a:r>
              <a:rPr lang="et-EE" sz="2400" dirty="0" smtClean="0">
                <a:cs typeface="Arial" panose="020B0604020202020204" pitchFamily="34" charset="0"/>
              </a:rPr>
              <a:t> </a:t>
            </a:r>
            <a:r>
              <a:rPr lang="et-EE" sz="2400" dirty="0" err="1" smtClean="0">
                <a:cs typeface="Arial" panose="020B0604020202020204" pitchFamily="34" charset="0"/>
              </a:rPr>
              <a:t>system</a:t>
            </a:r>
            <a:r>
              <a:rPr lang="et-EE" sz="2400" dirty="0" smtClean="0">
                <a:cs typeface="Arial" panose="020B0604020202020204" pitchFamily="34" charset="0"/>
              </a:rPr>
              <a:t> </a:t>
            </a:r>
            <a:r>
              <a:rPr lang="et-EE" sz="2400" dirty="0" err="1" smtClean="0">
                <a:cs typeface="Arial" panose="020B0604020202020204" pitchFamily="34" charset="0"/>
              </a:rPr>
              <a:t>is</a:t>
            </a:r>
            <a:r>
              <a:rPr lang="et-EE" sz="2400" dirty="0" smtClean="0">
                <a:cs typeface="Arial" panose="020B0604020202020204" pitchFamily="34" charset="0"/>
              </a:rPr>
              <a:t> </a:t>
            </a:r>
            <a:r>
              <a:rPr lang="et-EE" sz="2400" dirty="0" err="1" smtClean="0">
                <a:cs typeface="Arial" panose="020B0604020202020204" pitchFamily="34" charset="0"/>
              </a:rPr>
              <a:t>developed</a:t>
            </a:r>
            <a:r>
              <a:rPr lang="et-EE" sz="2400" dirty="0" smtClean="0">
                <a:cs typeface="Arial" panose="020B0604020202020204" pitchFamily="34" charset="0"/>
              </a:rPr>
              <a:t> </a:t>
            </a:r>
            <a:r>
              <a:rPr lang="et-EE" sz="2400" dirty="0" err="1" smtClean="0">
                <a:cs typeface="Arial" panose="020B0604020202020204" pitchFamily="34" charset="0"/>
              </a:rPr>
              <a:t>by</a:t>
            </a:r>
            <a:r>
              <a:rPr lang="et-EE" sz="2400" dirty="0" smtClean="0">
                <a:cs typeface="Arial" panose="020B0604020202020204" pitchFamily="34" charset="0"/>
              </a:rPr>
              <a:t> Estonian </a:t>
            </a:r>
            <a:r>
              <a:rPr lang="et-EE" sz="2400" dirty="0" err="1" smtClean="0">
                <a:cs typeface="Arial" panose="020B0604020202020204" pitchFamily="34" charset="0"/>
              </a:rPr>
              <a:t>Health</a:t>
            </a:r>
            <a:r>
              <a:rPr lang="et-EE" sz="2400" dirty="0" smtClean="0">
                <a:cs typeface="Arial" panose="020B0604020202020204" pitchFamily="34" charset="0"/>
              </a:rPr>
              <a:t> </a:t>
            </a:r>
            <a:r>
              <a:rPr lang="et-EE" sz="2400" dirty="0" err="1" smtClean="0">
                <a:cs typeface="Arial" panose="020B0604020202020204" pitchFamily="34" charset="0"/>
              </a:rPr>
              <a:t>Insurance</a:t>
            </a:r>
            <a:r>
              <a:rPr lang="et-EE" sz="2400" dirty="0" smtClean="0">
                <a:cs typeface="Arial" panose="020B0604020202020204" pitchFamily="34" charset="0"/>
              </a:rPr>
              <a:t> </a:t>
            </a:r>
            <a:r>
              <a:rPr lang="et-EE" sz="2400" dirty="0" err="1" smtClean="0">
                <a:cs typeface="Arial" panose="020B0604020202020204" pitchFamily="34" charset="0"/>
              </a:rPr>
              <a:t>Fund</a:t>
            </a:r>
            <a:endParaRPr lang="en-GB" sz="2400" dirty="0">
              <a:cs typeface="Arial" panose="020B0604020202020204" pitchFamily="34" charset="0"/>
            </a:endParaRPr>
          </a:p>
        </p:txBody>
      </p:sp>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500" y="942975"/>
            <a:ext cx="2603500"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1" name="Picture 6" descr="\\sotsiaalministeerium.ee\dfs\kasutajad\elis.haan\Desktop\logod &amp; pildid\logod\sotsmin_3lovi_e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98575"/>
            <a:ext cx="201612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5" descr="\\sotsiaalministeerium.ee\dfs\kasutajad\elis.haan\Desktop\Norway_grants_472x315_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04006"/>
            <a:ext cx="11525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Jaluse kohatäide 1"/>
          <p:cNvSpPr>
            <a:spLocks noGrp="1"/>
          </p:cNvSpPr>
          <p:nvPr>
            <p:ph type="ftr" sz="quarter" idx="11"/>
          </p:nvPr>
        </p:nvSpPr>
        <p:spPr/>
        <p:txBody>
          <a:bodyPr/>
          <a:lstStyle/>
          <a:p>
            <a:r>
              <a:rPr lang="et-EE" smtClean="0"/>
              <a:t>sotsiaalministeerium</a:t>
            </a:r>
            <a:endParaRPr lang="et-EE" dirty="0"/>
          </a:p>
        </p:txBody>
      </p:sp>
    </p:spTree>
    <p:extLst>
      <p:ext uri="{BB962C8B-B14F-4D97-AF65-F5344CB8AC3E}">
        <p14:creationId xmlns:p14="http://schemas.microsoft.com/office/powerpoint/2010/main" val="3437498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p:txBody>
          <a:bodyPr/>
          <a:lstStyle/>
          <a:p>
            <a:r>
              <a:rPr lang="et-EE" dirty="0" smtClean="0"/>
              <a:t>All </a:t>
            </a:r>
            <a:r>
              <a:rPr lang="et-EE" dirty="0" err="1" smtClean="0"/>
              <a:t>prescriptions</a:t>
            </a:r>
            <a:r>
              <a:rPr lang="et-EE" dirty="0" smtClean="0"/>
              <a:t> are in </a:t>
            </a:r>
            <a:r>
              <a:rPr lang="et-EE" dirty="0" err="1" smtClean="0"/>
              <a:t>digital</a:t>
            </a:r>
            <a:r>
              <a:rPr lang="et-EE" dirty="0" smtClean="0"/>
              <a:t> </a:t>
            </a:r>
            <a:r>
              <a:rPr lang="et-EE" dirty="0" err="1" smtClean="0"/>
              <a:t>form</a:t>
            </a:r>
            <a:r>
              <a:rPr lang="et-EE" dirty="0" smtClean="0"/>
              <a:t> and </a:t>
            </a:r>
            <a:r>
              <a:rPr lang="et-EE" dirty="0" err="1" smtClean="0"/>
              <a:t>visible</a:t>
            </a:r>
            <a:r>
              <a:rPr lang="et-EE" dirty="0" smtClean="0"/>
              <a:t> in e-</a:t>
            </a:r>
            <a:r>
              <a:rPr lang="et-EE" dirty="0" err="1" smtClean="0"/>
              <a:t>prescrition</a:t>
            </a:r>
            <a:r>
              <a:rPr lang="et-EE" dirty="0" smtClean="0"/>
              <a:t>. </a:t>
            </a:r>
            <a:r>
              <a:rPr lang="et-EE" dirty="0" err="1" smtClean="0"/>
              <a:t>Prescriptions</a:t>
            </a:r>
            <a:r>
              <a:rPr lang="et-EE" dirty="0" smtClean="0"/>
              <a:t> on </a:t>
            </a:r>
            <a:r>
              <a:rPr lang="et-EE" dirty="0" err="1" smtClean="0"/>
              <a:t>paper</a:t>
            </a:r>
            <a:r>
              <a:rPr lang="et-EE" dirty="0" smtClean="0"/>
              <a:t> are digitalised.</a:t>
            </a:r>
          </a:p>
          <a:p>
            <a:r>
              <a:rPr lang="et-EE" dirty="0" err="1" smtClean="0"/>
              <a:t>Search</a:t>
            </a:r>
            <a:r>
              <a:rPr lang="et-EE" dirty="0" smtClean="0"/>
              <a:t> </a:t>
            </a:r>
            <a:r>
              <a:rPr lang="et-EE" dirty="0" err="1" smtClean="0"/>
              <a:t>engines</a:t>
            </a:r>
            <a:r>
              <a:rPr lang="et-EE" dirty="0" smtClean="0"/>
              <a:t> </a:t>
            </a:r>
            <a:r>
              <a:rPr lang="et-EE" dirty="0" err="1" smtClean="0"/>
              <a:t>allow</a:t>
            </a:r>
            <a:r>
              <a:rPr lang="et-EE" dirty="0" smtClean="0"/>
              <a:t> </a:t>
            </a:r>
            <a:r>
              <a:rPr lang="et-EE" dirty="0" err="1" smtClean="0"/>
              <a:t>to</a:t>
            </a:r>
            <a:r>
              <a:rPr lang="et-EE" dirty="0" smtClean="0"/>
              <a:t> </a:t>
            </a:r>
            <a:r>
              <a:rPr lang="et-EE" dirty="0" err="1" smtClean="0"/>
              <a:t>make</a:t>
            </a:r>
            <a:r>
              <a:rPr lang="et-EE" dirty="0" smtClean="0"/>
              <a:t> </a:t>
            </a:r>
            <a:r>
              <a:rPr lang="et-EE" dirty="0" err="1" smtClean="0"/>
              <a:t>enquiries</a:t>
            </a:r>
            <a:r>
              <a:rPr lang="et-EE" dirty="0" smtClean="0"/>
              <a:t> and sort </a:t>
            </a:r>
            <a:r>
              <a:rPr lang="et-EE" dirty="0" err="1" smtClean="0"/>
              <a:t>out</a:t>
            </a:r>
            <a:r>
              <a:rPr lang="et-EE" dirty="0" smtClean="0"/>
              <a:t> </a:t>
            </a:r>
            <a:r>
              <a:rPr lang="et-EE" dirty="0" err="1" smtClean="0"/>
              <a:t>prescriptions</a:t>
            </a:r>
            <a:r>
              <a:rPr lang="et-EE" dirty="0" smtClean="0"/>
              <a:t> </a:t>
            </a:r>
            <a:r>
              <a:rPr lang="et-EE" dirty="0" err="1" smtClean="0"/>
              <a:t>issued</a:t>
            </a:r>
            <a:r>
              <a:rPr lang="et-EE" dirty="0" smtClean="0"/>
              <a:t> on </a:t>
            </a:r>
            <a:r>
              <a:rPr lang="et-EE" dirty="0" err="1" smtClean="0"/>
              <a:t>paper</a:t>
            </a:r>
            <a:r>
              <a:rPr lang="et-EE" dirty="0" smtClean="0"/>
              <a:t>, </a:t>
            </a:r>
            <a:r>
              <a:rPr lang="et-EE" dirty="0" err="1" smtClean="0"/>
              <a:t>for</a:t>
            </a:r>
            <a:r>
              <a:rPr lang="et-EE" dirty="0" smtClean="0"/>
              <a:t> </a:t>
            </a:r>
            <a:r>
              <a:rPr lang="et-EE" dirty="0" err="1" smtClean="0"/>
              <a:t>original</a:t>
            </a:r>
            <a:r>
              <a:rPr lang="et-EE" dirty="0" smtClean="0"/>
              <a:t> </a:t>
            </a:r>
            <a:r>
              <a:rPr lang="et-EE" dirty="0" err="1" smtClean="0"/>
              <a:t>labels</a:t>
            </a:r>
            <a:r>
              <a:rPr lang="et-EE" dirty="0" smtClean="0"/>
              <a:t> </a:t>
            </a:r>
            <a:r>
              <a:rPr lang="et-EE" dirty="0" err="1" smtClean="0"/>
              <a:t>or</a:t>
            </a:r>
            <a:r>
              <a:rPr lang="et-EE" dirty="0" smtClean="0"/>
              <a:t> </a:t>
            </a:r>
            <a:r>
              <a:rPr lang="et-EE" dirty="0" err="1" smtClean="0"/>
              <a:t>with</a:t>
            </a:r>
            <a:r>
              <a:rPr lang="et-EE" dirty="0" smtClean="0"/>
              <a:t> </a:t>
            </a:r>
            <a:r>
              <a:rPr lang="et-EE" dirty="0" err="1" smtClean="0"/>
              <a:t>exessive</a:t>
            </a:r>
            <a:r>
              <a:rPr lang="et-EE" dirty="0" smtClean="0"/>
              <a:t> </a:t>
            </a:r>
            <a:r>
              <a:rPr lang="et-EE" dirty="0" err="1" smtClean="0"/>
              <a:t>amount</a:t>
            </a:r>
            <a:r>
              <a:rPr lang="et-EE" dirty="0" smtClean="0"/>
              <a:t> of </a:t>
            </a:r>
            <a:r>
              <a:rPr lang="et-EE" dirty="0" err="1" smtClean="0"/>
              <a:t>psychotropic</a:t>
            </a:r>
            <a:r>
              <a:rPr lang="et-EE" dirty="0" smtClean="0"/>
              <a:t> </a:t>
            </a:r>
            <a:r>
              <a:rPr lang="et-EE" dirty="0" err="1" smtClean="0"/>
              <a:t>substances</a:t>
            </a:r>
            <a:r>
              <a:rPr lang="et-EE" dirty="0" smtClean="0"/>
              <a:t>.</a:t>
            </a:r>
          </a:p>
          <a:p>
            <a:r>
              <a:rPr lang="et-EE" dirty="0" err="1" smtClean="0"/>
              <a:t>Brings</a:t>
            </a:r>
            <a:r>
              <a:rPr lang="et-EE" dirty="0" smtClean="0"/>
              <a:t> </a:t>
            </a:r>
            <a:r>
              <a:rPr lang="et-EE" dirty="0" err="1" smtClean="0"/>
              <a:t>to</a:t>
            </a:r>
            <a:r>
              <a:rPr lang="et-EE" dirty="0" smtClean="0"/>
              <a:t> </a:t>
            </a:r>
            <a:r>
              <a:rPr lang="et-EE" dirty="0" err="1" smtClean="0"/>
              <a:t>our</a:t>
            </a:r>
            <a:r>
              <a:rPr lang="et-EE" dirty="0" smtClean="0"/>
              <a:t> </a:t>
            </a:r>
            <a:r>
              <a:rPr lang="et-EE" dirty="0" err="1" smtClean="0"/>
              <a:t>attention</a:t>
            </a:r>
            <a:r>
              <a:rPr lang="et-EE" dirty="0" smtClean="0"/>
              <a:t> </a:t>
            </a:r>
            <a:r>
              <a:rPr lang="et-EE" dirty="0" err="1" smtClean="0"/>
              <a:t>cases</a:t>
            </a:r>
            <a:r>
              <a:rPr lang="et-EE" dirty="0" smtClean="0"/>
              <a:t> of </a:t>
            </a:r>
            <a:r>
              <a:rPr lang="et-EE" dirty="0" err="1" smtClean="0"/>
              <a:t>violation</a:t>
            </a:r>
            <a:r>
              <a:rPr lang="et-EE" dirty="0" smtClean="0"/>
              <a:t> of </a:t>
            </a:r>
            <a:r>
              <a:rPr lang="et-EE" dirty="0" err="1" smtClean="0"/>
              <a:t>the</a:t>
            </a:r>
            <a:r>
              <a:rPr lang="et-EE" dirty="0" smtClean="0"/>
              <a:t> </a:t>
            </a:r>
            <a:r>
              <a:rPr lang="et-EE" dirty="0" err="1" smtClean="0"/>
              <a:t>right</a:t>
            </a:r>
            <a:r>
              <a:rPr lang="et-EE" dirty="0" smtClean="0"/>
              <a:t> </a:t>
            </a:r>
            <a:r>
              <a:rPr lang="et-EE" dirty="0" err="1" smtClean="0"/>
              <a:t>to</a:t>
            </a:r>
            <a:r>
              <a:rPr lang="et-EE" dirty="0" smtClean="0"/>
              <a:t> </a:t>
            </a:r>
            <a:r>
              <a:rPr lang="et-EE" dirty="0" err="1" smtClean="0"/>
              <a:t>issue</a:t>
            </a:r>
            <a:r>
              <a:rPr lang="et-EE" dirty="0" smtClean="0"/>
              <a:t> </a:t>
            </a:r>
            <a:r>
              <a:rPr lang="et-EE" dirty="0" err="1" smtClean="0"/>
              <a:t>prescritions</a:t>
            </a:r>
            <a:r>
              <a:rPr lang="et-EE" dirty="0" smtClean="0"/>
              <a:t>.</a:t>
            </a:r>
            <a:endParaRPr lang="et-EE" dirty="0"/>
          </a:p>
        </p:txBody>
      </p:sp>
      <p:sp>
        <p:nvSpPr>
          <p:cNvPr id="4" name="Pealkiri 3"/>
          <p:cNvSpPr>
            <a:spLocks noGrp="1"/>
          </p:cNvSpPr>
          <p:nvPr>
            <p:ph type="title"/>
          </p:nvPr>
        </p:nvSpPr>
        <p:spPr/>
        <p:txBody>
          <a:bodyPr/>
          <a:lstStyle/>
          <a:p>
            <a:pPr algn="r"/>
            <a:r>
              <a:rPr lang="et-EE" dirty="0" smtClean="0"/>
              <a:t>                       </a:t>
            </a:r>
            <a:r>
              <a:rPr lang="et-EE" b="1" dirty="0" err="1" smtClean="0">
                <a:solidFill>
                  <a:srgbClr val="0070C0"/>
                </a:solidFill>
              </a:rPr>
              <a:t>Benefits</a:t>
            </a:r>
            <a:r>
              <a:rPr lang="et-EE" b="1" dirty="0" smtClean="0">
                <a:solidFill>
                  <a:srgbClr val="0070C0"/>
                </a:solidFill>
              </a:rPr>
              <a:t> of e-</a:t>
            </a:r>
            <a:r>
              <a:rPr lang="et-EE" b="1" dirty="0" err="1" smtClean="0">
                <a:solidFill>
                  <a:srgbClr val="0070C0"/>
                </a:solidFill>
              </a:rPr>
              <a:t>prescription</a:t>
            </a:r>
            <a:r>
              <a:rPr lang="et-EE" b="1" dirty="0" smtClean="0">
                <a:solidFill>
                  <a:srgbClr val="0070C0"/>
                </a:solidFill>
              </a:rPr>
              <a:t> </a:t>
            </a:r>
            <a:r>
              <a:rPr lang="et-EE" b="1" dirty="0" err="1" smtClean="0">
                <a:solidFill>
                  <a:srgbClr val="0070C0"/>
                </a:solidFill>
              </a:rPr>
              <a:t>for</a:t>
            </a:r>
            <a:r>
              <a:rPr lang="et-EE" b="1" dirty="0" smtClean="0">
                <a:solidFill>
                  <a:srgbClr val="0070C0"/>
                </a:solidFill>
              </a:rPr>
              <a:t> </a:t>
            </a:r>
            <a:r>
              <a:rPr lang="et-EE" b="1" dirty="0" err="1" smtClean="0">
                <a:solidFill>
                  <a:srgbClr val="0070C0"/>
                </a:solidFill>
              </a:rPr>
              <a:t>supervision</a:t>
            </a:r>
            <a:endParaRPr lang="et-EE" b="1" dirty="0">
              <a:solidFill>
                <a:srgbClr val="0070C0"/>
              </a:solidFill>
            </a:endParaRPr>
          </a:p>
        </p:txBody>
      </p:sp>
    </p:spTree>
    <p:extLst>
      <p:ext uri="{BB962C8B-B14F-4D97-AF65-F5344CB8AC3E}">
        <p14:creationId xmlns:p14="http://schemas.microsoft.com/office/powerpoint/2010/main" val="311552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35169" y="777249"/>
            <a:ext cx="10515600" cy="1325563"/>
          </a:xfrm>
        </p:spPr>
        <p:txBody>
          <a:bodyPr>
            <a:normAutofit/>
          </a:bodyPr>
          <a:lstStyle/>
          <a:p>
            <a:pPr algn="r"/>
            <a:r>
              <a:rPr lang="et-EE" sz="3600" dirty="0" smtClean="0"/>
              <a:t>                     </a:t>
            </a:r>
            <a:r>
              <a:rPr lang="et-EE" sz="3600" dirty="0" err="1" smtClean="0"/>
              <a:t>Reduction</a:t>
            </a:r>
            <a:r>
              <a:rPr lang="et-EE" sz="3600" dirty="0" smtClean="0"/>
              <a:t>  of </a:t>
            </a:r>
            <a:r>
              <a:rPr lang="et-EE" sz="3600" dirty="0" err="1" smtClean="0"/>
              <a:t>recipies</a:t>
            </a:r>
            <a:r>
              <a:rPr lang="et-EE" sz="3600" dirty="0" smtClean="0"/>
              <a:t> </a:t>
            </a:r>
            <a:r>
              <a:rPr lang="et-EE" sz="3600" dirty="0" err="1" smtClean="0"/>
              <a:t>prescribed</a:t>
            </a:r>
            <a:r>
              <a:rPr lang="et-EE" sz="3600" dirty="0" smtClean="0"/>
              <a:t> </a:t>
            </a:r>
            <a:r>
              <a:rPr lang="et-EE" sz="3600" dirty="0" err="1" smtClean="0"/>
              <a:t>for</a:t>
            </a:r>
            <a:r>
              <a:rPr lang="et-EE" sz="3600" dirty="0" smtClean="0"/>
              <a:t> </a:t>
            </a:r>
            <a:r>
              <a:rPr lang="et-EE" sz="3600" dirty="0" err="1" smtClean="0"/>
              <a:t>medicines</a:t>
            </a:r>
            <a:r>
              <a:rPr lang="et-EE" sz="3600" dirty="0" smtClean="0"/>
              <a:t> of </a:t>
            </a:r>
            <a:r>
              <a:rPr lang="et-EE" sz="3600" dirty="0" err="1" smtClean="0"/>
              <a:t>original</a:t>
            </a:r>
            <a:r>
              <a:rPr lang="et-EE" sz="3600" dirty="0" smtClean="0"/>
              <a:t> </a:t>
            </a:r>
            <a:r>
              <a:rPr lang="et-EE" sz="3600" dirty="0" err="1" smtClean="0"/>
              <a:t>labels</a:t>
            </a:r>
            <a:r>
              <a:rPr lang="et-EE" sz="3600" dirty="0" smtClean="0"/>
              <a:t> 2012-2015   </a:t>
            </a:r>
            <a:endParaRPr lang="et-EE" sz="3600" dirty="0"/>
          </a:p>
        </p:txBody>
      </p:sp>
      <p:graphicFrame>
        <p:nvGraphicFramePr>
          <p:cNvPr id="4" name="Sisu kohatäide 3"/>
          <p:cNvGraphicFramePr>
            <a:graphicFrameLocks noGrp="1"/>
          </p:cNvGraphicFramePr>
          <p:nvPr>
            <p:ph idx="1"/>
            <p:extLst>
              <p:ext uri="{D42A27DB-BD31-4B8C-83A1-F6EECF244321}">
                <p14:modId xmlns:p14="http://schemas.microsoft.com/office/powerpoint/2010/main" val="46405312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5564562"/>
      </p:ext>
    </p:extLst>
  </p:cSld>
  <p:clrMapOvr>
    <a:masterClrMapping/>
  </p:clrMapOvr>
</p:sld>
</file>

<file path=ppt/theme/theme1.xml><?xml version="1.0" encoding="utf-8"?>
<a:theme xmlns:a="http://schemas.openxmlformats.org/drawingml/2006/main" name="Office Theme">
  <a:themeElements>
    <a:clrScheme name="Office'i kujundus">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i kujundu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i kujund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2276</TotalTime>
  <Words>1270</Words>
  <Application>Microsoft Office PowerPoint</Application>
  <PresentationFormat>Laiekraan</PresentationFormat>
  <Paragraphs>109</Paragraphs>
  <Slides>20</Slides>
  <Notes>1</Notes>
  <HiddenSlides>0</HiddenSlides>
  <MMClips>0</MMClips>
  <ScaleCrop>false</ScaleCrop>
  <HeadingPairs>
    <vt:vector size="6" baseType="variant">
      <vt:variant>
        <vt:lpstr>Kasutatud fondid</vt:lpstr>
      </vt:variant>
      <vt:variant>
        <vt:i4>9</vt:i4>
      </vt:variant>
      <vt:variant>
        <vt:lpstr>Kujundus</vt:lpstr>
      </vt:variant>
      <vt:variant>
        <vt:i4>1</vt:i4>
      </vt:variant>
      <vt:variant>
        <vt:lpstr>Slaidipealkirjad</vt:lpstr>
      </vt:variant>
      <vt:variant>
        <vt:i4>20</vt:i4>
      </vt:variant>
    </vt:vector>
  </HeadingPairs>
  <TitlesOfParts>
    <vt:vector size="30" baseType="lpstr">
      <vt:lpstr>Microsoft YaHei</vt:lpstr>
      <vt:lpstr>Arial</vt:lpstr>
      <vt:lpstr>Calibri</vt:lpstr>
      <vt:lpstr>Calibri Light</vt:lpstr>
      <vt:lpstr>Mangal</vt:lpstr>
      <vt:lpstr>Roboto Condensed</vt:lpstr>
      <vt:lpstr>Roboto Regular</vt:lpstr>
      <vt:lpstr>Times New Roman</vt:lpstr>
      <vt:lpstr>Wingdings</vt:lpstr>
      <vt:lpstr>Office Theme</vt:lpstr>
      <vt:lpstr>Supervision of E- Health in Estonia</vt:lpstr>
      <vt:lpstr>PowerPointi esitlus</vt:lpstr>
      <vt:lpstr>          </vt:lpstr>
      <vt:lpstr>PowerPointi esitlus</vt:lpstr>
      <vt:lpstr>                       Effectiveness of HIS</vt:lpstr>
      <vt:lpstr>                       Supervision activities to support     sending epicrisis to HIS</vt:lpstr>
      <vt:lpstr>E-Health: e-prescription</vt:lpstr>
      <vt:lpstr>                       Benefits of e-prescription for supervision</vt:lpstr>
      <vt:lpstr>                     Reduction  of recipies prescribed for medicines of original labels 2012-2015   </vt:lpstr>
      <vt:lpstr>                     Reduction of  prescriptions    on paper 2012-2015</vt:lpstr>
      <vt:lpstr>                 „Side bonus effects“ of e-health</vt:lpstr>
      <vt:lpstr>                      Patients see the bills presented by service providers</vt:lpstr>
      <vt:lpstr>                        A legal obligation to obtain documents from a database</vt:lpstr>
      <vt:lpstr>                     Do health care supervisors have access to EHR system?</vt:lpstr>
      <vt:lpstr>PowerPointi esitlus</vt:lpstr>
      <vt:lpstr>PowerPointi esitlus</vt:lpstr>
      <vt:lpstr>PowerPointi esitlus</vt:lpstr>
      <vt:lpstr>PowerPointi esitlus</vt:lpstr>
      <vt:lpstr>                 Development of capacity to               supervise  e-health services )</vt:lpstr>
      <vt:lpstr>PowerPointi esitlus</vt:lpstr>
    </vt:vector>
  </TitlesOfParts>
  <Company>Sotsiaalministeerium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E- Health developments in Estonia</dc:title>
  <dc:creator>Nele Leitaru</dc:creator>
  <cp:lastModifiedBy>Eve Pilt</cp:lastModifiedBy>
  <cp:revision>75</cp:revision>
  <dcterms:created xsi:type="dcterms:W3CDTF">2015-09-18T06:52:07Z</dcterms:created>
  <dcterms:modified xsi:type="dcterms:W3CDTF">2016-06-02T06:22:47Z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2049139319</vt:i4>
  </property>
  <property fmtid="{D5CDD505-2E9C-101B-9397-08002B2CF9AE}" pid="3" name="_NewReviewCycle">
    <vt:lpwstr/>
  </property>
  <property fmtid="{D5CDD505-2E9C-101B-9397-08002B2CF9AE}" pid="4" name="_EmailSubject">
    <vt:lpwstr>kas Te palun saate mulle saata oma ettekande EPSO konverentsil Helsingis</vt:lpwstr>
  </property>
  <property fmtid="{D5CDD505-2E9C-101B-9397-08002B2CF9AE}" pid="5" name="_AuthorEmail">
    <vt:lpwstr>Mihhail.Muzotsin@terviseamet.ee</vt:lpwstr>
  </property>
  <property fmtid="{D5CDD505-2E9C-101B-9397-08002B2CF9AE}" pid="6" name="_AuthorEmailDisplayName">
    <vt:lpwstr>Mihhail Muzõtšin</vt:lpwstr>
  </property>
  <property fmtid="{D5CDD505-2E9C-101B-9397-08002B2CF9AE}" pid="7" name="_PreviousAdHocReviewCycleID">
    <vt:i4>-1024551799</vt:i4>
  </property>
</Properties>
</file>