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74" r:id="rId5"/>
    <p:sldId id="293" r:id="rId6"/>
    <p:sldId id="271" r:id="rId7"/>
    <p:sldId id="275" r:id="rId8"/>
    <p:sldId id="276" r:id="rId9"/>
    <p:sldId id="278" r:id="rId10"/>
    <p:sldId id="289" r:id="rId11"/>
    <p:sldId id="282" r:id="rId12"/>
    <p:sldId id="283" r:id="rId13"/>
    <p:sldId id="288" r:id="rId14"/>
    <p:sldId id="287" r:id="rId15"/>
    <p:sldId id="292" r:id="rId16"/>
    <p:sldId id="290" r:id="rId17"/>
    <p:sldId id="281" r:id="rId18"/>
    <p:sldId id="284" r:id="rId19"/>
    <p:sldId id="279" r:id="rId20"/>
    <p:sldId id="277" r:id="rId21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9A"/>
    <a:srgbClr val="009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1" autoAdjust="0"/>
  </p:normalViewPr>
  <p:slideViewPr>
    <p:cSldViewPr>
      <p:cViewPr varScale="1">
        <p:scale>
          <a:sx n="47" d="100"/>
          <a:sy n="47" d="100"/>
        </p:scale>
        <p:origin x="-1286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2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2D445-8A8D-4177-81F7-ECFB46689A93}" type="datetimeFigureOut">
              <a:rPr lang="fi-FI" smtClean="0"/>
              <a:t>31.5.2016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2E66-7E34-4346-8F21-34E90233D2A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470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9595A-156A-441C-9773-58D96C5FB3BE}" type="datetimeFigureOut">
              <a:rPr lang="fi-FI" smtClean="0"/>
              <a:t>31.5.2016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008E8-F54D-4B6E-8D81-6DF4DB12CA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998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dirty="0" smtClean="0"/>
              <a:t>Otsikko </a:t>
            </a:r>
            <a:r>
              <a:rPr lang="fi-FI" dirty="0" err="1" smtClean="0"/>
              <a:t>Arial</a:t>
            </a:r>
            <a:r>
              <a:rPr lang="fi-FI" dirty="0" smtClean="0"/>
              <a:t> BOLD 28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Alaotsikko </a:t>
            </a:r>
            <a:r>
              <a:rPr lang="fi-FI" dirty="0" err="1" smtClean="0"/>
              <a:t>Arial</a:t>
            </a:r>
            <a:r>
              <a:rPr lang="fi-FI" dirty="0" smtClean="0"/>
              <a:t> 20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7667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 dirty="0" smtClean="0"/>
              <a:t>Otsikko </a:t>
            </a:r>
            <a:r>
              <a:rPr lang="fi-FI" dirty="0" err="1" smtClean="0"/>
              <a:t>Arial</a:t>
            </a:r>
            <a:r>
              <a:rPr lang="fi-FI" dirty="0" smtClean="0"/>
              <a:t> BOLD 28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fi-FI" dirty="0" smtClean="0"/>
              <a:t>Leipäteksti </a:t>
            </a:r>
            <a:r>
              <a:rPr lang="fi-FI" dirty="0" err="1" smtClean="0"/>
              <a:t>Arial</a:t>
            </a:r>
            <a:r>
              <a:rPr lang="fi-FI" dirty="0" smtClean="0"/>
              <a:t> 20</a:t>
            </a:r>
          </a:p>
          <a:p>
            <a:pPr lvl="1"/>
            <a:r>
              <a:rPr lang="fi-FI" dirty="0" smtClean="0"/>
              <a:t>toinen taso </a:t>
            </a:r>
            <a:r>
              <a:rPr lang="fi-FI" dirty="0" err="1" smtClean="0"/>
              <a:t>Arial</a:t>
            </a:r>
            <a:r>
              <a:rPr lang="fi-FI" dirty="0" smtClean="0"/>
              <a:t> 18</a:t>
            </a:r>
          </a:p>
          <a:p>
            <a:pPr lvl="2"/>
            <a:r>
              <a:rPr lang="fi-FI" dirty="0" smtClean="0"/>
              <a:t>kolmas taso </a:t>
            </a:r>
            <a:r>
              <a:rPr lang="fi-FI" dirty="0" err="1" smtClean="0"/>
              <a:t>Arial</a:t>
            </a:r>
            <a:r>
              <a:rPr lang="fi-FI" dirty="0" smtClean="0"/>
              <a:t> 16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F813-650F-4ECE-9F4B-CFF3FD0268D3}" type="datetime1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Riitta Aejmelaeus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8970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 smtClean="0"/>
              <a:t>Otsikko </a:t>
            </a:r>
            <a:r>
              <a:rPr lang="fi-FI" dirty="0" err="1" smtClean="0"/>
              <a:t>Arial</a:t>
            </a:r>
            <a:r>
              <a:rPr lang="fi-FI" dirty="0" smtClean="0"/>
              <a:t> BOLD 28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Clr>
                <a:schemeClr val="accent2"/>
              </a:buClr>
              <a:defRPr sz="20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Leipäteksti </a:t>
            </a:r>
            <a:r>
              <a:rPr lang="fi-FI" dirty="0" err="1" smtClean="0"/>
              <a:t>Arial</a:t>
            </a:r>
            <a:r>
              <a:rPr lang="fi-FI" dirty="0" smtClean="0"/>
              <a:t> 20</a:t>
            </a:r>
          </a:p>
          <a:p>
            <a:pPr lvl="1"/>
            <a:r>
              <a:rPr lang="fi-FI" dirty="0" smtClean="0"/>
              <a:t>toinen taso </a:t>
            </a:r>
            <a:r>
              <a:rPr lang="fi-FI" dirty="0" err="1" smtClean="0"/>
              <a:t>Arial</a:t>
            </a:r>
            <a:r>
              <a:rPr lang="fi-FI" dirty="0" smtClean="0"/>
              <a:t> 18</a:t>
            </a:r>
          </a:p>
          <a:p>
            <a:pPr lvl="2"/>
            <a:r>
              <a:rPr lang="fi-FI" dirty="0" smtClean="0"/>
              <a:t>kolmas taso </a:t>
            </a:r>
            <a:r>
              <a:rPr lang="fi-FI" dirty="0" err="1" smtClean="0"/>
              <a:t>Arial</a:t>
            </a:r>
            <a:r>
              <a:rPr lang="fi-FI" dirty="0" smtClean="0"/>
              <a:t> 16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Leipäteksti </a:t>
            </a:r>
            <a:r>
              <a:rPr lang="fi-FI" dirty="0" err="1" smtClean="0"/>
              <a:t>Arial</a:t>
            </a:r>
            <a:r>
              <a:rPr lang="fi-FI" dirty="0" smtClean="0"/>
              <a:t> 20</a:t>
            </a:r>
          </a:p>
          <a:p>
            <a:pPr lvl="1"/>
            <a:r>
              <a:rPr lang="fi-FI" dirty="0" smtClean="0"/>
              <a:t>toinen taso </a:t>
            </a:r>
            <a:r>
              <a:rPr lang="fi-FI" dirty="0" err="1" smtClean="0"/>
              <a:t>Arial</a:t>
            </a:r>
            <a:r>
              <a:rPr lang="fi-FI" dirty="0" smtClean="0"/>
              <a:t> 18</a:t>
            </a:r>
          </a:p>
          <a:p>
            <a:pPr lvl="2"/>
            <a:r>
              <a:rPr lang="fi-FI" dirty="0" smtClean="0"/>
              <a:t>kolmas taso </a:t>
            </a:r>
            <a:r>
              <a:rPr lang="fi-FI" dirty="0" err="1" smtClean="0"/>
              <a:t>Arial</a:t>
            </a:r>
            <a:r>
              <a:rPr lang="fi-FI" dirty="0" smtClean="0"/>
              <a:t> 16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0D1F9-12B5-41CC-BB1B-385C16CC8901}" type="datetime1">
              <a:rPr lang="fi-FI" smtClean="0"/>
              <a:t>31.5.2016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Riitta Aejmelaeus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822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9B850-5DDB-46F7-AC30-9D61EE8B6139}" type="datetime1">
              <a:rPr lang="fi-FI" smtClean="0"/>
              <a:t>31.5.2016</a:t>
            </a:fld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Riitta Aejmelaeus</a:t>
            </a:r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80E26-96F1-4F78-B096-10D27CECC33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8396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00" y="360000"/>
            <a:ext cx="2016000" cy="569166"/>
          </a:xfrm>
          <a:prstGeom prst="rect">
            <a:avLst/>
          </a:prstGeom>
        </p:spPr>
      </p:pic>
      <p:sp>
        <p:nvSpPr>
          <p:cNvPr id="3" name="Platshållare för bild 2"/>
          <p:cNvSpPr>
            <a:spLocks noGrp="1"/>
          </p:cNvSpPr>
          <p:nvPr>
            <p:ph type="pic" sz="quarter" idx="10"/>
          </p:nvPr>
        </p:nvSpPr>
        <p:spPr>
          <a:xfrm>
            <a:off x="827584" y="1628775"/>
            <a:ext cx="3097213" cy="38877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4283968" y="2780928"/>
            <a:ext cx="3888432" cy="2735635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Brödtext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4283968" y="1628800"/>
            <a:ext cx="3888432" cy="1008112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rgbClr val="E66E1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sv-SE" dirty="0" smtClean="0"/>
              <a:t>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0399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45"/>
          <p:cNvSpPr>
            <a:spLocks noChangeArrowheads="1"/>
          </p:cNvSpPr>
          <p:nvPr/>
        </p:nvSpPr>
        <p:spPr bwMode="ltGray">
          <a:xfrm flipV="1">
            <a:off x="449264" y="2043113"/>
            <a:ext cx="6118225" cy="2159000"/>
          </a:xfrm>
          <a:prstGeom prst="roundRect">
            <a:avLst>
              <a:gd name="adj" fmla="val 4407"/>
            </a:avLst>
          </a:prstGeom>
          <a:solidFill>
            <a:srgbClr val="5F2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29" tIns="45715" rIns="91429" bIns="45715" anchor="ctr"/>
          <a:lstStyle/>
          <a:p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146" descr="CQC_logo_CMY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971551"/>
            <a:ext cx="27051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McK Title Elements" hidden="1"/>
          <p:cNvGrpSpPr>
            <a:grpSpLocks/>
          </p:cNvGrpSpPr>
          <p:nvPr/>
        </p:nvGrpSpPr>
        <p:grpSpPr bwMode="auto">
          <a:xfrm>
            <a:off x="647700" y="5246688"/>
            <a:ext cx="5035550" cy="493712"/>
            <a:chOff x="1663" y="3106"/>
            <a:chExt cx="3109" cy="305"/>
          </a:xfrm>
        </p:grpSpPr>
        <p:sp>
          <p:nvSpPr>
            <p:cNvPr id="7" name="McK Document type"/>
            <p:cNvSpPr txBox="1">
              <a:spLocks noChangeArrowheads="1"/>
            </p:cNvSpPr>
            <p:nvPr/>
          </p:nvSpPr>
          <p:spPr bwMode="gray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Document type</a:t>
              </a:r>
            </a:p>
          </p:txBody>
        </p:sp>
        <p:sp>
          <p:nvSpPr>
            <p:cNvPr id="8" name="McK Date"/>
            <p:cNvSpPr txBox="1">
              <a:spLocks noChangeArrowheads="1"/>
            </p:cNvSpPr>
            <p:nvPr/>
          </p:nvSpPr>
          <p:spPr bwMode="gray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ea typeface="+mn-ea"/>
                  <a:cs typeface="+mn-cs"/>
                </a:rPr>
                <a:t>Date</a:t>
              </a:r>
            </a:p>
          </p:txBody>
        </p:sp>
      </p:grp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47701" y="3391907"/>
            <a:ext cx="5708275" cy="307777"/>
          </a:xfrm>
        </p:spPr>
        <p:txBody>
          <a:bodyPr/>
          <a:lstStyle>
            <a:lvl1pPr>
              <a:defRPr sz="200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  <a:endParaRPr lang="en-US" noProof="0" dirty="0" smtClean="0"/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 bwMode="auto">
          <a:xfrm>
            <a:off x="647701" y="2190589"/>
            <a:ext cx="5708275" cy="538609"/>
          </a:xfrm>
          <a:prstGeom prst="rect">
            <a:avLst/>
          </a:prstGeom>
        </p:spPr>
        <p:txBody>
          <a:bodyPr anchor="t"/>
          <a:lstStyle>
            <a:lvl1pPr>
              <a:defRPr sz="3500" b="0" baseline="0">
                <a:solidFill>
                  <a:schemeClr val="bg1"/>
                </a:solidFill>
                <a:latin typeface="+mj-lt"/>
                <a:ea typeface="+mj-ea"/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79348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725487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2990" y="274638"/>
            <a:ext cx="785380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Otsikko </a:t>
            </a:r>
            <a:r>
              <a:rPr lang="fi-FI" dirty="0" err="1" smtClean="0"/>
              <a:t>Arial</a:t>
            </a:r>
            <a:r>
              <a:rPr lang="fi-FI" dirty="0" smtClean="0"/>
              <a:t> BOLD 28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Leipäteksti </a:t>
            </a:r>
            <a:r>
              <a:rPr lang="fi-FI" dirty="0" err="1" smtClean="0"/>
              <a:t>Arial</a:t>
            </a:r>
            <a:r>
              <a:rPr lang="fi-FI" dirty="0" smtClean="0"/>
              <a:t> 20</a:t>
            </a:r>
          </a:p>
          <a:p>
            <a:pPr lvl="1"/>
            <a:r>
              <a:rPr lang="fi-FI" dirty="0" smtClean="0"/>
              <a:t>toinen taso </a:t>
            </a:r>
            <a:r>
              <a:rPr lang="fi-FI" dirty="0" err="1" smtClean="0"/>
              <a:t>Arial</a:t>
            </a:r>
            <a:r>
              <a:rPr lang="fi-FI" dirty="0" smtClean="0"/>
              <a:t> 18</a:t>
            </a:r>
          </a:p>
          <a:p>
            <a:pPr lvl="2"/>
            <a:r>
              <a:rPr lang="fi-FI" dirty="0" smtClean="0"/>
              <a:t>kolmas taso </a:t>
            </a:r>
            <a:r>
              <a:rPr lang="fi-FI" dirty="0" err="1" smtClean="0"/>
              <a:t>Arial</a:t>
            </a:r>
            <a:r>
              <a:rPr lang="fi-FI" dirty="0" smtClean="0"/>
              <a:t> 16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70247" y="63997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BD088DA-2ABE-4C46-903D-B6421D8D5B36}" type="datetime1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9826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smtClean="0"/>
              <a:t>Riitta Aejmelaeus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88224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89AC1B-EE7E-45F4-B4E3-11CE497F167C}" type="slidenum">
              <a:rPr lang="fi-FI" smtClean="0"/>
              <a:pPr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0" y="6381328"/>
            <a:ext cx="9144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44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20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50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Emily.Hutchison@cqc.org.uk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qualitysafety.bmj.com/search?author1=Sandra+Mulder&amp;sortspec=date&amp;submit=Submit" TargetMode="External"/><Relationship Id="rId2" Type="http://schemas.openxmlformats.org/officeDocument/2006/relationships/hyperlink" Target="http://qualitysafety.bmj.com/search?author1=Ian+Leistikow&amp;sortspec=date&amp;submit=Submi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qualitysafety.bmj.com/content/early/2016/04/01/bmjqs-2015-004853.short" TargetMode="External"/><Relationship Id="rId5" Type="http://schemas.openxmlformats.org/officeDocument/2006/relationships/hyperlink" Target="http://qualitysafety.bmj.com/search?author1=Paul+Robben&amp;sortspec=date&amp;submit=Submit" TargetMode="External"/><Relationship Id="rId4" Type="http://schemas.openxmlformats.org/officeDocument/2006/relationships/hyperlink" Target="http://qualitysafety.bmj.com/search?author1=Jan+Vesseur&amp;sortspec=date&amp;submit=Submi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IMG_05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2" t="16058" b="6204"/>
          <a:stretch>
            <a:fillRect/>
          </a:stretch>
        </p:blipFill>
        <p:spPr bwMode="auto">
          <a:xfrm>
            <a:off x="-107950" y="-242888"/>
            <a:ext cx="9515475" cy="710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684213" y="4149725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fi-FI" altLang="fi-FI" sz="4800" b="1" dirty="0">
              <a:solidFill>
                <a:schemeClr val="bg1"/>
              </a:solidFill>
            </a:endParaRPr>
          </a:p>
        </p:txBody>
      </p:sp>
      <p:pic>
        <p:nvPicPr>
          <p:cNvPr id="2052" name="Picture 8" descr="englLogo-Valvira+txt-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0444"/>
            <a:ext cx="5445125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323528" y="3105835"/>
            <a:ext cx="88204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4400" b="1" dirty="0"/>
              <a:t>EPSO </a:t>
            </a:r>
            <a:r>
              <a:rPr lang="fi-FI" sz="4400" b="1" smtClean="0"/>
              <a:t>Effectiveness</a:t>
            </a:r>
            <a:r>
              <a:rPr lang="fi-FI" sz="4400" b="1" dirty="0" smtClean="0"/>
              <a:t> </a:t>
            </a:r>
            <a:r>
              <a:rPr lang="fi-FI" sz="4400" b="1" dirty="0"/>
              <a:t>Group;</a:t>
            </a:r>
            <a:br>
              <a:rPr lang="fi-FI" sz="4400" b="1" dirty="0"/>
            </a:br>
            <a:endParaRPr lang="fi-FI" sz="4400" b="1" dirty="0"/>
          </a:p>
        </p:txBody>
      </p:sp>
      <p:sp>
        <p:nvSpPr>
          <p:cNvPr id="3" name="Tekstiruutu 2"/>
          <p:cNvSpPr txBox="1"/>
          <p:nvPr/>
        </p:nvSpPr>
        <p:spPr>
          <a:xfrm>
            <a:off x="4649787" y="4884737"/>
            <a:ext cx="4224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Riitta </a:t>
            </a:r>
            <a:r>
              <a:rPr lang="fi-FI" dirty="0" err="1">
                <a:solidFill>
                  <a:schemeClr val="bg1"/>
                </a:solidFill>
              </a:rPr>
              <a:t>Aejmelaeus</a:t>
            </a:r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Senior </a:t>
            </a:r>
            <a:r>
              <a:rPr lang="fi-FI" dirty="0" err="1">
                <a:solidFill>
                  <a:schemeClr val="bg1"/>
                </a:solidFill>
              </a:rPr>
              <a:t>Medical</a:t>
            </a:r>
            <a:r>
              <a:rPr lang="fi-FI" dirty="0">
                <a:solidFill>
                  <a:schemeClr val="bg1"/>
                </a:solidFill>
              </a:rPr>
              <a:t> </a:t>
            </a:r>
            <a:r>
              <a:rPr lang="fi-FI" dirty="0" err="1">
                <a:solidFill>
                  <a:schemeClr val="bg1"/>
                </a:solidFill>
              </a:rPr>
              <a:t>Officer</a:t>
            </a:r>
            <a:r>
              <a:rPr lang="fi-FI" dirty="0">
                <a:solidFill>
                  <a:schemeClr val="bg1"/>
                </a:solidFill>
              </a:rPr>
              <a:t>,</a:t>
            </a:r>
          </a:p>
          <a:p>
            <a:r>
              <a:rPr lang="fi-FI" dirty="0">
                <a:solidFill>
                  <a:schemeClr val="bg1"/>
                </a:solidFill>
              </a:rPr>
              <a:t>MD, </a:t>
            </a:r>
            <a:r>
              <a:rPr lang="fi-FI" dirty="0" err="1">
                <a:solidFill>
                  <a:schemeClr val="bg1"/>
                </a:solidFill>
              </a:rPr>
              <a:t>Ph.D</a:t>
            </a:r>
            <a:r>
              <a:rPr lang="fi-FI" dirty="0">
                <a:solidFill>
                  <a:schemeClr val="bg1"/>
                </a:solidFill>
              </a:rPr>
              <a:t>, </a:t>
            </a:r>
            <a:r>
              <a:rPr lang="fi-FI" dirty="0" err="1">
                <a:solidFill>
                  <a:schemeClr val="bg1"/>
                </a:solidFill>
              </a:rPr>
              <a:t>Specialist</a:t>
            </a:r>
            <a:r>
              <a:rPr lang="fi-FI" dirty="0">
                <a:solidFill>
                  <a:schemeClr val="bg1"/>
                </a:solidFill>
              </a:rPr>
              <a:t> in </a:t>
            </a:r>
            <a:r>
              <a:rPr lang="fi-FI" dirty="0" err="1">
                <a:solidFill>
                  <a:schemeClr val="bg1"/>
                </a:solidFill>
              </a:rPr>
              <a:t>Geriatrics</a:t>
            </a:r>
            <a:r>
              <a:rPr lang="fi-FI" dirty="0">
                <a:solidFill>
                  <a:schemeClr val="bg1"/>
                </a:solidFill>
              </a:rPr>
              <a:t>, MBA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82E88A-6398-4BBD-9997-B25E932F5ED8}" type="datetime1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Riitta Aejmelaeus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80E26-96F1-4F78-B096-10D27CECC338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268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47701" y="2190588"/>
            <a:ext cx="5708275" cy="1077218"/>
          </a:xfrm>
        </p:spPr>
        <p:txBody>
          <a:bodyPr>
            <a:normAutofit fontScale="90000"/>
          </a:bodyPr>
          <a:lstStyle/>
          <a:p>
            <a:pPr defTabSz="933338" eaLnBrk="0" hangingPunct="0"/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b="1" dirty="0"/>
              <a:t>CQC’s approach to assessing its Impact and Value for Money</a:t>
            </a:r>
            <a:br>
              <a:rPr lang="en-GB" sz="2000" b="1" dirty="0"/>
            </a:br>
            <a:r>
              <a:rPr lang="en-GB" sz="2000" b="1" dirty="0"/>
              <a:t/>
            </a:r>
            <a:br>
              <a:rPr lang="en-GB" sz="2000" b="1" dirty="0"/>
            </a:br>
            <a:r>
              <a:rPr lang="en-GB" sz="2000" dirty="0"/>
              <a:t>EPSO Effectiveness working group meeting</a:t>
            </a:r>
            <a:br>
              <a:rPr lang="en-GB" sz="2000" dirty="0"/>
            </a:br>
            <a:r>
              <a:rPr lang="en-GB" sz="2000" dirty="0"/>
              <a:t>11 May 2016, Oslo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126" y="4664667"/>
            <a:ext cx="4886257" cy="1727937"/>
          </a:xfrm>
          <a:prstGeom prst="rect">
            <a:avLst/>
          </a:prstGeom>
          <a:noFill/>
        </p:spPr>
        <p:txBody>
          <a:bodyPr wrap="square" lIns="65306" tIns="32653" rIns="65306" bIns="32653" rtlCol="0">
            <a:spAutoFit/>
          </a:bodyPr>
          <a:lstStyle/>
          <a:p>
            <a:r>
              <a:rPr lang="en-GB" dirty="0" smtClean="0"/>
              <a:t>Emily Hutchison, Economics Manager</a:t>
            </a:r>
          </a:p>
          <a:p>
            <a:r>
              <a:rPr lang="en-GB" dirty="0" smtClean="0"/>
              <a:t>PPP, Strategy and Intelligence</a:t>
            </a:r>
          </a:p>
          <a:p>
            <a:r>
              <a:rPr lang="en-GB" dirty="0" smtClean="0"/>
              <a:t>151 Buckingham Palace Road, London, SW1W 9SW</a:t>
            </a:r>
          </a:p>
          <a:p>
            <a:endParaRPr lang="en-GB" dirty="0"/>
          </a:p>
          <a:p>
            <a:r>
              <a:rPr lang="en-GB" dirty="0" smtClean="0">
                <a:hlinkClick r:id="rId2"/>
              </a:rPr>
              <a:t>Emily.Hutchison@cqc.org.uk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42543652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CDA34-662B-4633-AA02-6876E49D9CE6}" type="datetime1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Riitta Aejmelaeus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11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7"/>
            <a:ext cx="7776863" cy="5489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320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F813-650F-4ECE-9F4B-CFF3FD0268D3}" type="datetime1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Riitta Aejmelaeus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12</a:t>
            </a:fld>
            <a:endParaRPr lang="fi-FI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4664"/>
            <a:ext cx="7395665" cy="554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55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6F813-650F-4ECE-9F4B-CFF3FD0268D3}" type="datetime1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Riitta Aejmelaeus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13</a:t>
            </a:fld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7371663" cy="552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427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/>
          <p:cNvSpPr txBox="1">
            <a:spLocks/>
          </p:cNvSpPr>
          <p:nvPr/>
        </p:nvSpPr>
        <p:spPr>
          <a:xfrm>
            <a:off x="1187624" y="2060848"/>
            <a:ext cx="6552728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sv-SE" sz="4000" b="1" dirty="0" err="1" smtClean="0">
                <a:solidFill>
                  <a:prstClr val="black"/>
                </a:solidFill>
                <a:latin typeface="Arial"/>
              </a:rPr>
              <a:t>What</a:t>
            </a:r>
            <a:r>
              <a:rPr lang="sv-SE" sz="4000" b="1" dirty="0" smtClean="0">
                <a:solidFill>
                  <a:prstClr val="black"/>
                </a:solidFill>
                <a:latin typeface="Arial"/>
              </a:rPr>
              <a:t> is </a:t>
            </a:r>
            <a:r>
              <a:rPr lang="sv-SE" sz="4000" b="1" dirty="0" err="1" smtClean="0">
                <a:solidFill>
                  <a:prstClr val="black"/>
                </a:solidFill>
                <a:latin typeface="Arial"/>
              </a:rPr>
              <a:t>effectivness</a:t>
            </a:r>
            <a:r>
              <a:rPr lang="sv-SE" sz="4000" b="1" dirty="0" smtClean="0">
                <a:solidFill>
                  <a:prstClr val="black"/>
                </a:solidFill>
                <a:latin typeface="Arial"/>
              </a:rPr>
              <a:t> from a Swedish </a:t>
            </a:r>
            <a:r>
              <a:rPr lang="sv-SE" sz="4000" b="1" dirty="0" err="1" smtClean="0">
                <a:solidFill>
                  <a:prstClr val="black"/>
                </a:solidFill>
                <a:latin typeface="Arial"/>
              </a:rPr>
              <a:t>point</a:t>
            </a:r>
            <a:r>
              <a:rPr lang="sv-SE" sz="4000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sv-SE" sz="4000" b="1" dirty="0" err="1" smtClean="0">
                <a:solidFill>
                  <a:prstClr val="black"/>
                </a:solidFill>
                <a:latin typeface="Arial"/>
              </a:rPr>
              <a:t>of</a:t>
            </a:r>
            <a:r>
              <a:rPr lang="sv-SE" sz="4000" b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sv-SE" sz="4000" b="1" dirty="0" err="1" smtClean="0">
                <a:solidFill>
                  <a:prstClr val="black"/>
                </a:solidFill>
                <a:latin typeface="Arial"/>
              </a:rPr>
              <a:t>view</a:t>
            </a:r>
            <a:r>
              <a:rPr lang="sv-SE" sz="4000" b="1" dirty="0" smtClean="0">
                <a:solidFill>
                  <a:prstClr val="black"/>
                </a:solidFill>
                <a:latin typeface="Arial"/>
              </a:rPr>
              <a:t>?</a:t>
            </a:r>
          </a:p>
          <a:p>
            <a:pPr>
              <a:defRPr/>
            </a:pPr>
            <a:endParaRPr lang="sv-SE" sz="4000" b="1" dirty="0">
              <a:solidFill>
                <a:prstClr val="black"/>
              </a:solidFill>
              <a:latin typeface="Arial"/>
            </a:endParaRPr>
          </a:p>
          <a:p>
            <a:pPr>
              <a:defRPr/>
            </a:pPr>
            <a:r>
              <a:rPr lang="sv-SE" sz="2400" i="1" dirty="0" smtClean="0">
                <a:solidFill>
                  <a:prstClr val="black"/>
                </a:solidFill>
                <a:latin typeface="Arial"/>
              </a:rPr>
              <a:t>EPSO </a:t>
            </a:r>
            <a:r>
              <a:rPr lang="sv-SE" sz="2400" i="1" dirty="0" err="1" smtClean="0">
                <a:solidFill>
                  <a:prstClr val="black"/>
                </a:solidFill>
                <a:latin typeface="Arial"/>
              </a:rPr>
              <a:t>working</a:t>
            </a:r>
            <a:r>
              <a:rPr lang="sv-SE" sz="24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sv-SE" sz="2400" i="1" dirty="0" err="1" smtClean="0">
                <a:solidFill>
                  <a:prstClr val="black"/>
                </a:solidFill>
                <a:latin typeface="Arial"/>
              </a:rPr>
              <a:t>group</a:t>
            </a:r>
            <a:endParaRPr lang="sv-SE" sz="2400" i="1" dirty="0" smtClean="0">
              <a:solidFill>
                <a:prstClr val="black"/>
              </a:solidFill>
              <a:latin typeface="Arial"/>
            </a:endParaRPr>
          </a:p>
          <a:p>
            <a:pPr>
              <a:defRPr/>
            </a:pPr>
            <a:r>
              <a:rPr lang="sv-SE" sz="2400" i="1" dirty="0" smtClean="0">
                <a:solidFill>
                  <a:prstClr val="black"/>
                </a:solidFill>
                <a:latin typeface="Arial"/>
              </a:rPr>
              <a:t>Oslo 11th </a:t>
            </a:r>
            <a:r>
              <a:rPr lang="sv-SE" sz="2400" i="1" dirty="0" err="1" smtClean="0">
                <a:solidFill>
                  <a:prstClr val="black"/>
                </a:solidFill>
                <a:latin typeface="Arial"/>
              </a:rPr>
              <a:t>of</a:t>
            </a:r>
            <a:r>
              <a:rPr lang="sv-SE" sz="2400" i="1" dirty="0" smtClean="0">
                <a:solidFill>
                  <a:prstClr val="black"/>
                </a:solidFill>
                <a:latin typeface="Arial"/>
              </a:rPr>
              <a:t> May 2016</a:t>
            </a:r>
          </a:p>
          <a:p>
            <a:pPr>
              <a:defRPr/>
            </a:pPr>
            <a:endParaRPr lang="sv-SE" sz="4000" b="1" dirty="0">
              <a:solidFill>
                <a:prstClr val="black"/>
              </a:solidFill>
              <a:latin typeface="Arial"/>
            </a:endParaRPr>
          </a:p>
          <a:p>
            <a:pPr>
              <a:defRPr/>
            </a:pPr>
            <a:r>
              <a:rPr lang="sv-SE" sz="2400" i="1" dirty="0" smtClean="0">
                <a:solidFill>
                  <a:prstClr val="black"/>
                </a:solidFill>
                <a:latin typeface="Arial"/>
              </a:rPr>
              <a:t>Klas Öberg, Lena </a:t>
            </a:r>
            <a:r>
              <a:rPr lang="sv-SE" sz="2400" i="1" dirty="0">
                <a:solidFill>
                  <a:prstClr val="black"/>
                </a:solidFill>
                <a:latin typeface="Arial"/>
              </a:rPr>
              <a:t>Weilandt</a:t>
            </a:r>
          </a:p>
          <a:p>
            <a:pPr>
              <a:defRPr/>
            </a:pPr>
            <a:r>
              <a:rPr lang="sv-SE" sz="2000" i="1" dirty="0" smtClean="0">
                <a:solidFill>
                  <a:prstClr val="black"/>
                </a:solidFill>
                <a:latin typeface="Arial"/>
              </a:rPr>
              <a:t>Dep. </a:t>
            </a:r>
            <a:r>
              <a:rPr lang="sv-SE" sz="2000" i="1" dirty="0" err="1">
                <a:solidFill>
                  <a:prstClr val="black"/>
                </a:solidFill>
                <a:latin typeface="Arial"/>
              </a:rPr>
              <a:t>o</a:t>
            </a:r>
            <a:r>
              <a:rPr lang="sv-SE" sz="2000" i="1" dirty="0" err="1" smtClean="0">
                <a:solidFill>
                  <a:prstClr val="black"/>
                </a:solidFill>
                <a:latin typeface="Arial"/>
              </a:rPr>
              <a:t>f</a:t>
            </a:r>
            <a:r>
              <a:rPr lang="sv-SE" sz="2000" i="1" dirty="0" smtClean="0">
                <a:solidFill>
                  <a:prstClr val="black"/>
                </a:solidFill>
                <a:latin typeface="Arial"/>
              </a:rPr>
              <a:t> </a:t>
            </a:r>
            <a:r>
              <a:rPr lang="sv-SE" sz="2000" i="1" dirty="0" err="1">
                <a:solidFill>
                  <a:prstClr val="black"/>
                </a:solidFill>
                <a:latin typeface="Arial"/>
              </a:rPr>
              <a:t>D</a:t>
            </a:r>
            <a:r>
              <a:rPr lang="sv-SE" sz="2000" i="1" dirty="0" err="1" smtClean="0">
                <a:solidFill>
                  <a:prstClr val="black"/>
                </a:solidFill>
                <a:latin typeface="Arial"/>
              </a:rPr>
              <a:t>evelopment</a:t>
            </a:r>
            <a:r>
              <a:rPr lang="sv-SE" sz="2000" i="1" dirty="0" smtClean="0">
                <a:solidFill>
                  <a:prstClr val="black"/>
                </a:solidFill>
                <a:latin typeface="Arial"/>
              </a:rPr>
              <a:t> and </a:t>
            </a:r>
            <a:r>
              <a:rPr lang="sv-SE" sz="2000" i="1" dirty="0" err="1" smtClean="0">
                <a:solidFill>
                  <a:prstClr val="black"/>
                </a:solidFill>
                <a:latin typeface="Arial"/>
              </a:rPr>
              <a:t>Analysis</a:t>
            </a:r>
            <a:r>
              <a:rPr lang="sv-SE" sz="2000" i="1" dirty="0" smtClean="0">
                <a:solidFill>
                  <a:prstClr val="black"/>
                </a:solidFill>
                <a:latin typeface="Arial"/>
              </a:rPr>
              <a:t>, IVO</a:t>
            </a:r>
            <a:endParaRPr lang="sv-SE" sz="2000" i="1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56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104789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9352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CQC: </a:t>
            </a:r>
            <a:r>
              <a:rPr lang="fi-FI" dirty="0" err="1" smtClean="0"/>
              <a:t>Shaping</a:t>
            </a:r>
            <a:r>
              <a:rPr lang="fi-FI" dirty="0" smtClean="0"/>
              <a:t> the </a:t>
            </a:r>
            <a:r>
              <a:rPr lang="fi-FI" dirty="0" err="1" smtClean="0"/>
              <a:t>future</a:t>
            </a:r>
            <a:r>
              <a:rPr lang="fi-FI" dirty="0" smtClean="0"/>
              <a:t>: </a:t>
            </a:r>
            <a:r>
              <a:rPr lang="fi-FI" dirty="0" err="1" smtClean="0"/>
              <a:t>Strategy</a:t>
            </a:r>
            <a:r>
              <a:rPr lang="fi-FI" dirty="0" smtClean="0"/>
              <a:t> for 2016  </a:t>
            </a:r>
            <a:r>
              <a:rPr lang="fi-FI" smtClean="0"/>
              <a:t>to 2021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C96C-A249-490B-92AA-9C8D92E529CA}" type="datetime1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Riitta Aejmelaeus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16</a:t>
            </a:fld>
            <a:endParaRPr lang="fi-FI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97452"/>
            <a:ext cx="7167678" cy="501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7716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err="1" smtClean="0"/>
              <a:t>Effectiveness</a:t>
            </a:r>
            <a:endParaRPr lang="fi-FI" sz="4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4400" dirty="0" err="1" smtClean="0"/>
              <a:t>Pre-conference</a:t>
            </a:r>
            <a:r>
              <a:rPr lang="fi-FI" sz="4400" dirty="0" smtClean="0"/>
              <a:t> </a:t>
            </a:r>
            <a:r>
              <a:rPr lang="fi-FI" sz="4400" dirty="0" err="1" smtClean="0"/>
              <a:t>meeting</a:t>
            </a:r>
            <a:r>
              <a:rPr lang="fi-FI" sz="4400" dirty="0" smtClean="0"/>
              <a:t> in Stockholm </a:t>
            </a:r>
            <a:r>
              <a:rPr lang="fi-FI" sz="4400" dirty="0" err="1" smtClean="0"/>
              <a:t>September</a:t>
            </a:r>
            <a:r>
              <a:rPr lang="fi-FI" sz="4400" dirty="0" smtClean="0"/>
              <a:t> 2016</a:t>
            </a:r>
          </a:p>
          <a:p>
            <a:pPr marL="0" indent="0" algn="ctr">
              <a:buNone/>
            </a:pPr>
            <a:endParaRPr lang="fi-FI" sz="4400" dirty="0" smtClean="0"/>
          </a:p>
          <a:p>
            <a:pPr marL="0" indent="0" algn="ctr">
              <a:buNone/>
            </a:pPr>
            <a:r>
              <a:rPr lang="fi-FI" sz="4400" dirty="0" err="1" smtClean="0"/>
              <a:t>Everybody</a:t>
            </a:r>
            <a:r>
              <a:rPr lang="fi-FI" sz="4400" dirty="0" smtClean="0"/>
              <a:t> is </a:t>
            </a:r>
            <a:r>
              <a:rPr lang="fi-FI" sz="4400" dirty="0" err="1" smtClean="0"/>
              <a:t>invited</a:t>
            </a:r>
            <a:r>
              <a:rPr lang="fi-FI" sz="4400" dirty="0" smtClean="0"/>
              <a:t> to </a:t>
            </a:r>
            <a:r>
              <a:rPr lang="fi-FI" sz="4400" dirty="0" err="1" smtClean="0"/>
              <a:t>come</a:t>
            </a:r>
            <a:r>
              <a:rPr lang="fi-FI" sz="4400" dirty="0" smtClean="0"/>
              <a:t> and </a:t>
            </a:r>
            <a:r>
              <a:rPr lang="fi-FI" sz="4400" dirty="0" err="1" smtClean="0"/>
              <a:t>share</a:t>
            </a:r>
            <a:r>
              <a:rPr lang="fi-FI" sz="4400" dirty="0" smtClean="0"/>
              <a:t> </a:t>
            </a:r>
            <a:r>
              <a:rPr lang="fi-FI" sz="4400" dirty="0" err="1" smtClean="0"/>
              <a:t>ideas</a:t>
            </a:r>
            <a:r>
              <a:rPr lang="fi-FI" sz="4400" dirty="0" smtClean="0"/>
              <a:t> and </a:t>
            </a:r>
            <a:r>
              <a:rPr lang="fi-FI" sz="4400" dirty="0" err="1" smtClean="0"/>
              <a:t>concerns</a:t>
            </a:r>
            <a:r>
              <a:rPr lang="fi-FI" sz="4400" dirty="0" smtClean="0"/>
              <a:t> with us </a:t>
            </a:r>
          </a:p>
          <a:p>
            <a:pPr marL="0" indent="0" algn="ctr">
              <a:buNone/>
            </a:pPr>
            <a:endParaRPr lang="fi-FI" sz="4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1FA6-772B-4AD5-B548-9EDAE702D997}" type="datetime1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Riitta Aejmelaeus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334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D9B850-5DDB-46F7-AC30-9D61EE8B6139}" type="datetime1">
              <a:rPr lang="fi-FI" smtClean="0"/>
              <a:t>31.5.2016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smtClean="0"/>
              <a:t>Riitta Aejmelaeus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C80E26-96F1-4F78-B096-10D27CECC338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2" t="29301" r="53876" b="32049"/>
          <a:stretch/>
        </p:blipFill>
        <p:spPr bwMode="auto">
          <a:xfrm>
            <a:off x="827584" y="908720"/>
            <a:ext cx="7766772" cy="532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83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4400" dirty="0" err="1" smtClean="0"/>
              <a:t>Assessment</a:t>
            </a:r>
            <a:r>
              <a:rPr lang="fi-FI" sz="4400" dirty="0" smtClean="0"/>
              <a:t> of </a:t>
            </a:r>
            <a:r>
              <a:rPr lang="fi-FI" sz="4400" dirty="0" err="1" smtClean="0"/>
              <a:t>effectiveness</a:t>
            </a:r>
            <a:endParaRPr lang="fi-FI" sz="4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7544" y="2351002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3600" dirty="0" err="1" smtClean="0"/>
              <a:t>Regulatory</a:t>
            </a:r>
            <a:r>
              <a:rPr lang="fi-FI" sz="3600" dirty="0" smtClean="0"/>
              <a:t> </a:t>
            </a:r>
            <a:r>
              <a:rPr lang="fi-FI" sz="3600" dirty="0" err="1" smtClean="0"/>
              <a:t>bodies</a:t>
            </a:r>
            <a:r>
              <a:rPr lang="fi-FI" sz="3600" dirty="0" smtClean="0"/>
              <a:t> </a:t>
            </a:r>
            <a:r>
              <a:rPr lang="fi-FI" sz="3600" dirty="0" err="1" smtClean="0"/>
              <a:t>can´t</a:t>
            </a:r>
            <a:r>
              <a:rPr lang="fi-FI" sz="3600" dirty="0" smtClean="0"/>
              <a:t> </a:t>
            </a:r>
            <a:r>
              <a:rPr lang="fi-FI" sz="3600" dirty="0" err="1" smtClean="0"/>
              <a:t>directly</a:t>
            </a:r>
            <a:r>
              <a:rPr lang="fi-FI" sz="3600" dirty="0" smtClean="0"/>
              <a:t> </a:t>
            </a:r>
            <a:r>
              <a:rPr lang="fi-FI" sz="3600" dirty="0" err="1" smtClean="0"/>
              <a:t>effect</a:t>
            </a:r>
            <a:r>
              <a:rPr lang="fi-FI" sz="3600" dirty="0" smtClean="0"/>
              <a:t> </a:t>
            </a:r>
            <a:r>
              <a:rPr lang="fi-FI" sz="3600" dirty="0" err="1" smtClean="0"/>
              <a:t>patients</a:t>
            </a:r>
            <a:r>
              <a:rPr lang="fi-FI" sz="3600" dirty="0" smtClean="0"/>
              <a:t> </a:t>
            </a:r>
            <a:r>
              <a:rPr lang="fi-FI" sz="3600" dirty="0" err="1" smtClean="0"/>
              <a:t>health</a:t>
            </a:r>
            <a:r>
              <a:rPr lang="fi-FI" sz="3600" dirty="0" smtClean="0"/>
              <a:t>, the </a:t>
            </a:r>
            <a:r>
              <a:rPr lang="fi-FI" sz="3600" dirty="0" err="1" smtClean="0"/>
              <a:t>effect</a:t>
            </a:r>
            <a:r>
              <a:rPr lang="fi-FI" sz="3600" dirty="0" smtClean="0"/>
              <a:t> </a:t>
            </a:r>
            <a:r>
              <a:rPr lang="fi-FI" sz="3600" dirty="0" err="1" smtClean="0"/>
              <a:t>comes</a:t>
            </a:r>
            <a:r>
              <a:rPr lang="fi-FI" sz="3600" dirty="0" smtClean="0"/>
              <a:t> </a:t>
            </a:r>
            <a:r>
              <a:rPr lang="fi-FI" sz="3600" dirty="0" err="1" smtClean="0"/>
              <a:t>through</a:t>
            </a:r>
            <a:r>
              <a:rPr lang="fi-FI" sz="3600" dirty="0" smtClean="0"/>
              <a:t> </a:t>
            </a:r>
            <a:r>
              <a:rPr lang="fi-FI" sz="3600" dirty="0" err="1" smtClean="0"/>
              <a:t>healthcare</a:t>
            </a:r>
            <a:r>
              <a:rPr lang="fi-FI" sz="3600" dirty="0" smtClean="0"/>
              <a:t> </a:t>
            </a:r>
            <a:r>
              <a:rPr lang="fi-FI" sz="3600" dirty="0" err="1" smtClean="0"/>
              <a:t>providers</a:t>
            </a:r>
            <a:endParaRPr lang="fi-FI" sz="3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C5BDD-89B9-4324-BC3B-B3160C33DC0F}" type="datetime1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Riitta </a:t>
            </a:r>
            <a:r>
              <a:rPr lang="fi-FI" dirty="0" err="1" smtClean="0"/>
              <a:t>Aejmelaeus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1332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853809" cy="1143000"/>
          </a:xfrm>
        </p:spPr>
        <p:txBody>
          <a:bodyPr>
            <a:normAutofit/>
          </a:bodyPr>
          <a:lstStyle/>
          <a:p>
            <a:r>
              <a:rPr lang="fi-FI" sz="3600" dirty="0" err="1" smtClean="0">
                <a:solidFill>
                  <a:srgbClr val="C00000"/>
                </a:solidFill>
              </a:rPr>
              <a:t>Effectiveness</a:t>
            </a:r>
            <a:r>
              <a:rPr lang="fi-FI" sz="3600" dirty="0" smtClean="0">
                <a:solidFill>
                  <a:srgbClr val="C00000"/>
                </a:solidFill>
              </a:rPr>
              <a:t> is an </a:t>
            </a:r>
            <a:r>
              <a:rPr lang="fi-FI" sz="3600" dirty="0" err="1" smtClean="0">
                <a:solidFill>
                  <a:srgbClr val="C00000"/>
                </a:solidFill>
              </a:rPr>
              <a:t>umbrella</a:t>
            </a:r>
            <a:r>
              <a:rPr lang="fi-FI" sz="3600" dirty="0" smtClean="0">
                <a:solidFill>
                  <a:srgbClr val="C00000"/>
                </a:solidFill>
              </a:rPr>
              <a:t>, </a:t>
            </a:r>
            <a:r>
              <a:rPr lang="fi-FI" sz="3600" dirty="0" err="1" smtClean="0">
                <a:solidFill>
                  <a:srgbClr val="C00000"/>
                </a:solidFill>
              </a:rPr>
              <a:t>that</a:t>
            </a:r>
            <a:endParaRPr lang="fi-FI" sz="3600" dirty="0">
              <a:solidFill>
                <a:srgbClr val="C00000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345FE-E32A-41C4-A245-71D4A116A08F}" type="datetime1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 smtClean="0"/>
              <a:t>Riitta </a:t>
            </a:r>
            <a:r>
              <a:rPr lang="fi-FI" dirty="0" err="1" smtClean="0"/>
              <a:t>Aejmelaeus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4</a:t>
            </a:fld>
            <a:endParaRPr lang="fi-FI"/>
          </a:p>
        </p:txBody>
      </p:sp>
      <p:pic>
        <p:nvPicPr>
          <p:cNvPr id="2050" name="Picture 2" descr="C:\Users\aejmelaeus riitta\AppData\Local\Microsoft\Windows\Temporary Internet Files\Content.IE5\V0BOGJJI\220px-Umbrella[1]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39604">
            <a:off x="1496621" y="901938"/>
            <a:ext cx="4936735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41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i-FI" sz="4400" dirty="0" err="1" smtClean="0">
                <a:solidFill>
                  <a:srgbClr val="C00000"/>
                </a:solidFill>
              </a:rPr>
              <a:t>Covers</a:t>
            </a:r>
            <a:r>
              <a:rPr lang="fi-FI" sz="4400" dirty="0" smtClean="0">
                <a:solidFill>
                  <a:srgbClr val="C00000"/>
                </a:solidFill>
              </a:rPr>
              <a:t> </a:t>
            </a:r>
            <a:r>
              <a:rPr lang="fi-FI" sz="4400" dirty="0" err="1" smtClean="0">
                <a:solidFill>
                  <a:srgbClr val="C00000"/>
                </a:solidFill>
              </a:rPr>
              <a:t>wide</a:t>
            </a:r>
            <a:r>
              <a:rPr lang="fi-FI" sz="4400" dirty="0" smtClean="0">
                <a:solidFill>
                  <a:srgbClr val="C00000"/>
                </a:solidFill>
              </a:rPr>
              <a:t> </a:t>
            </a:r>
            <a:r>
              <a:rPr lang="fi-FI" sz="4400" dirty="0" err="1" smtClean="0">
                <a:solidFill>
                  <a:srgbClr val="C00000"/>
                </a:solidFill>
              </a:rPr>
              <a:t>variety</a:t>
            </a:r>
            <a:r>
              <a:rPr lang="fi-FI" sz="4400" dirty="0" smtClean="0">
                <a:solidFill>
                  <a:srgbClr val="C00000"/>
                </a:solidFill>
              </a:rPr>
              <a:t> of </a:t>
            </a:r>
            <a:r>
              <a:rPr lang="fi-FI" sz="4400" dirty="0" err="1" smtClean="0">
                <a:solidFill>
                  <a:srgbClr val="C00000"/>
                </a:solidFill>
              </a:rPr>
              <a:t>issues</a:t>
            </a:r>
            <a:endParaRPr lang="fi-FI" sz="4400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fi-FI" sz="2800" dirty="0"/>
          </a:p>
          <a:p>
            <a:pPr marL="0" indent="0" algn="ctr">
              <a:buNone/>
            </a:pPr>
            <a:r>
              <a:rPr lang="fi-FI" sz="4000" dirty="0" err="1" smtClean="0"/>
              <a:t>Research</a:t>
            </a:r>
            <a:r>
              <a:rPr lang="fi-FI" sz="4000" dirty="0" smtClean="0"/>
              <a:t> </a:t>
            </a:r>
          </a:p>
          <a:p>
            <a:pPr marL="0" indent="0" algn="ctr">
              <a:buNone/>
            </a:pPr>
            <a:r>
              <a:rPr lang="fi-FI" sz="4000" dirty="0" err="1" smtClean="0"/>
              <a:t>Visions</a:t>
            </a:r>
            <a:r>
              <a:rPr lang="fi-FI" sz="4000" dirty="0" smtClean="0"/>
              <a:t> and </a:t>
            </a:r>
            <a:r>
              <a:rPr lang="fi-FI" sz="4000" dirty="0" err="1" smtClean="0"/>
              <a:t>strategies</a:t>
            </a:r>
            <a:endParaRPr lang="fi-FI" sz="4000" dirty="0" smtClean="0"/>
          </a:p>
          <a:p>
            <a:pPr marL="0" indent="0" algn="ctr">
              <a:buNone/>
            </a:pPr>
            <a:r>
              <a:rPr lang="fi-FI" sz="4000" dirty="0" err="1" smtClean="0"/>
              <a:t>Patient</a:t>
            </a:r>
            <a:r>
              <a:rPr lang="fi-FI" sz="4000" dirty="0" smtClean="0"/>
              <a:t> </a:t>
            </a:r>
            <a:r>
              <a:rPr lang="fi-FI" sz="4000" dirty="0" err="1" smtClean="0"/>
              <a:t>safety</a:t>
            </a:r>
            <a:r>
              <a:rPr lang="fi-FI" sz="4000" dirty="0" smtClean="0"/>
              <a:t> data</a:t>
            </a:r>
          </a:p>
          <a:p>
            <a:pPr marL="0" indent="0" algn="ctr">
              <a:buNone/>
            </a:pPr>
            <a:r>
              <a:rPr lang="fi-FI" sz="4000" dirty="0" err="1" smtClean="0"/>
              <a:t>Cases</a:t>
            </a:r>
            <a:r>
              <a:rPr lang="fi-FI" sz="4000" dirty="0" smtClean="0"/>
              <a:t>  </a:t>
            </a:r>
          </a:p>
          <a:p>
            <a:pPr marL="0" indent="0" algn="ctr">
              <a:buNone/>
            </a:pPr>
            <a:endParaRPr lang="fi-FI" sz="4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A8A05-4DB0-4070-A4DA-34508E687C57}" type="datetime1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Riitta Aejmelaeus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13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80963"/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/>
              <a:t/>
            </a:r>
            <a:br>
              <a:rPr lang="fi-FI" sz="3600" dirty="0"/>
            </a:br>
            <a:r>
              <a:rPr lang="fi-FI" sz="3600" dirty="0" smtClean="0"/>
              <a:t/>
            </a:r>
            <a:br>
              <a:rPr lang="fi-FI" sz="3600" dirty="0" smtClean="0"/>
            </a:br>
            <a:r>
              <a:rPr lang="fi-FI" sz="3600" dirty="0"/>
              <a:t/>
            </a:r>
            <a:br>
              <a:rPr lang="fi-FI" sz="3600" dirty="0"/>
            </a:br>
            <a:r>
              <a:rPr lang="fi-FI" sz="4400" dirty="0" smtClean="0"/>
              <a:t>Learning </a:t>
            </a:r>
            <a:r>
              <a:rPr lang="fi-FI" sz="4400" dirty="0" err="1"/>
              <a:t>from</a:t>
            </a:r>
            <a:r>
              <a:rPr lang="fi-FI" sz="4400" dirty="0"/>
              <a:t> </a:t>
            </a:r>
            <a:r>
              <a:rPr lang="fi-FI" sz="4400" dirty="0" err="1"/>
              <a:t>incidents</a:t>
            </a:r>
            <a:r>
              <a:rPr lang="fi-FI" sz="4400" dirty="0"/>
              <a:t> in </a:t>
            </a:r>
            <a:r>
              <a:rPr lang="fi-FI" sz="4400" dirty="0" err="1"/>
              <a:t>healthcare</a:t>
            </a:r>
            <a:r>
              <a:rPr lang="fi-FI" sz="4400" dirty="0"/>
              <a:t>: the </a:t>
            </a:r>
            <a:r>
              <a:rPr lang="fi-FI" sz="4400" dirty="0" err="1"/>
              <a:t>journey</a:t>
            </a:r>
            <a:r>
              <a:rPr lang="fi-FI" sz="4400" dirty="0"/>
              <a:t>, </a:t>
            </a:r>
            <a:r>
              <a:rPr lang="fi-FI" sz="4400" dirty="0" err="1"/>
              <a:t>not</a:t>
            </a:r>
            <a:r>
              <a:rPr lang="fi-FI" sz="4400" dirty="0"/>
              <a:t> the </a:t>
            </a:r>
            <a:r>
              <a:rPr lang="fi-FI" sz="4400" dirty="0" err="1"/>
              <a:t>arrival</a:t>
            </a:r>
            <a:r>
              <a:rPr lang="fi-FI" sz="4400" dirty="0"/>
              <a:t>, </a:t>
            </a:r>
            <a:r>
              <a:rPr lang="fi-FI" sz="4400" dirty="0" err="1"/>
              <a:t>matters</a:t>
            </a:r>
            <a:r>
              <a:rPr lang="fi-FI" sz="4400" dirty="0"/>
              <a:t/>
            </a:r>
            <a:br>
              <a:rPr lang="fi-FI" sz="4400" dirty="0"/>
            </a:br>
            <a:r>
              <a:rPr lang="fi-FI" sz="4400" dirty="0" smtClean="0"/>
              <a:t/>
            </a:r>
            <a:br>
              <a:rPr lang="fi-FI" sz="4400" dirty="0" smtClean="0"/>
            </a:br>
            <a:r>
              <a:rPr lang="fi-FI" sz="2200" dirty="0" smtClean="0"/>
              <a:t>BMJ </a:t>
            </a:r>
            <a:r>
              <a:rPr lang="fi-FI" sz="2200" dirty="0" err="1"/>
              <a:t>Quality</a:t>
            </a:r>
            <a:r>
              <a:rPr lang="fi-FI" sz="2200" dirty="0"/>
              <a:t> and </a:t>
            </a:r>
            <a:r>
              <a:rPr lang="fi-FI" sz="2200" dirty="0" err="1"/>
              <a:t>Safety</a:t>
            </a:r>
            <a:r>
              <a:rPr lang="fi-FI" sz="2200" dirty="0"/>
              <a:t> </a:t>
            </a:r>
            <a:br>
              <a:rPr lang="fi-FI" sz="2200" dirty="0"/>
            </a:br>
            <a:r>
              <a:rPr lang="fi-FI" sz="1800" dirty="0"/>
              <a:t>BMJ </a:t>
            </a:r>
            <a:r>
              <a:rPr lang="fi-FI" sz="1800" dirty="0" err="1"/>
              <a:t>Qual</a:t>
            </a:r>
            <a:r>
              <a:rPr lang="fi-FI" sz="1800" dirty="0"/>
              <a:t> </a:t>
            </a:r>
            <a:r>
              <a:rPr lang="fi-FI" sz="1800" dirty="0" err="1"/>
              <a:t>Saf</a:t>
            </a:r>
            <a:r>
              <a:rPr lang="fi-FI" sz="1800" dirty="0"/>
              <a:t>   doi:10.1136/bmjqs-2015-004853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39552" y="3789040"/>
            <a:ext cx="8147248" cy="23371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 smtClean="0">
                <a:hlinkClick r:id="rId2"/>
              </a:rPr>
              <a:t>Ian </a:t>
            </a:r>
            <a:r>
              <a:rPr lang="fi-FI" dirty="0">
                <a:hlinkClick r:id="rId2"/>
              </a:rPr>
              <a:t>Leistikow</a:t>
            </a:r>
            <a:r>
              <a:rPr lang="fi-FI" dirty="0"/>
              <a:t>1,2, </a:t>
            </a:r>
            <a:r>
              <a:rPr lang="fi-FI" dirty="0" smtClean="0">
                <a:hlinkClick r:id="rId3"/>
              </a:rPr>
              <a:t>Sandra </a:t>
            </a:r>
            <a:r>
              <a:rPr lang="fi-FI" dirty="0">
                <a:hlinkClick r:id="rId3"/>
              </a:rPr>
              <a:t>Mulder</a:t>
            </a:r>
            <a:r>
              <a:rPr lang="fi-FI" dirty="0"/>
              <a:t>1</a:t>
            </a:r>
            <a:r>
              <a:rPr lang="fi-FI" dirty="0" smtClean="0"/>
              <a:t>, </a:t>
            </a:r>
            <a:r>
              <a:rPr lang="fi-FI" dirty="0" smtClean="0">
                <a:hlinkClick r:id="rId4"/>
              </a:rPr>
              <a:t>Jan </a:t>
            </a:r>
            <a:r>
              <a:rPr lang="fi-FI" dirty="0">
                <a:hlinkClick r:id="rId4"/>
              </a:rPr>
              <a:t>Vesseur</a:t>
            </a:r>
            <a:r>
              <a:rPr lang="fi-FI" dirty="0"/>
              <a:t>1</a:t>
            </a:r>
            <a:r>
              <a:rPr lang="fi-FI" dirty="0" smtClean="0"/>
              <a:t>, </a:t>
            </a:r>
            <a:r>
              <a:rPr lang="fi-FI" dirty="0" smtClean="0">
                <a:hlinkClick r:id="rId5"/>
              </a:rPr>
              <a:t>Paul </a:t>
            </a:r>
            <a:r>
              <a:rPr lang="fi-FI" dirty="0">
                <a:hlinkClick r:id="rId5"/>
              </a:rPr>
              <a:t>Robben</a:t>
            </a:r>
            <a:r>
              <a:rPr lang="fi-FI" dirty="0"/>
              <a:t>2,3</a:t>
            </a:r>
          </a:p>
          <a:p>
            <a:pPr marL="0" indent="0">
              <a:buNone/>
            </a:pPr>
            <a:r>
              <a:rPr lang="fi-FI" dirty="0">
                <a:hlinkClick r:id="rId6"/>
              </a:rPr>
              <a:t>+</a:t>
            </a:r>
            <a:r>
              <a:rPr lang="fi-FI" dirty="0"/>
              <a:t> Author </a:t>
            </a:r>
            <a:r>
              <a:rPr lang="fi-FI" dirty="0" err="1"/>
              <a:t>Affiliations</a:t>
            </a:r>
            <a:endParaRPr lang="fi-FI" dirty="0"/>
          </a:p>
          <a:p>
            <a:pPr marL="0" indent="0">
              <a:buNone/>
            </a:pPr>
            <a:r>
              <a:rPr lang="fi-FI" i="1" baseline="30000" dirty="0"/>
              <a:t>1</a:t>
            </a:r>
            <a:r>
              <a:rPr lang="fi-FI" i="1" dirty="0"/>
              <a:t>Medical </a:t>
            </a:r>
            <a:r>
              <a:rPr lang="fi-FI" i="1" dirty="0" err="1"/>
              <a:t>Specialist</a:t>
            </a:r>
            <a:r>
              <a:rPr lang="fi-FI" i="1" dirty="0"/>
              <a:t> </a:t>
            </a:r>
            <a:r>
              <a:rPr lang="fi-FI" i="1" dirty="0" err="1"/>
              <a:t>Care</a:t>
            </a:r>
            <a:r>
              <a:rPr lang="fi-FI" i="1" dirty="0"/>
              <a:t>, </a:t>
            </a:r>
            <a:r>
              <a:rPr lang="fi-FI" i="1" dirty="0" err="1"/>
              <a:t>Dutch</a:t>
            </a:r>
            <a:r>
              <a:rPr lang="fi-FI" i="1" dirty="0"/>
              <a:t> Healthcare </a:t>
            </a:r>
            <a:r>
              <a:rPr lang="fi-FI" i="1" dirty="0" err="1"/>
              <a:t>Inspectorate</a:t>
            </a:r>
            <a:r>
              <a:rPr lang="fi-FI" i="1" dirty="0"/>
              <a:t>, Utrecht, The </a:t>
            </a:r>
            <a:r>
              <a:rPr lang="fi-FI" i="1" dirty="0" err="1"/>
              <a:t>Netherlands</a:t>
            </a:r>
            <a:r>
              <a:rPr lang="fi-FI" i="1" dirty="0"/>
              <a:t> </a:t>
            </a:r>
            <a:endParaRPr lang="fi-FI" dirty="0"/>
          </a:p>
          <a:p>
            <a:pPr marL="0" indent="0">
              <a:buNone/>
            </a:pPr>
            <a:r>
              <a:rPr lang="fi-FI" i="1" baseline="30000" dirty="0"/>
              <a:t>2</a:t>
            </a:r>
            <a:r>
              <a:rPr lang="fi-FI" i="1" dirty="0"/>
              <a:t>Department of Health </a:t>
            </a:r>
            <a:r>
              <a:rPr lang="fi-FI" i="1" dirty="0" err="1"/>
              <a:t>Policy</a:t>
            </a:r>
            <a:r>
              <a:rPr lang="fi-FI" i="1" dirty="0"/>
              <a:t> and Management, Erasmus </a:t>
            </a:r>
            <a:r>
              <a:rPr lang="fi-FI" i="1" dirty="0" err="1"/>
              <a:t>University</a:t>
            </a:r>
            <a:r>
              <a:rPr lang="fi-FI" i="1" dirty="0"/>
              <a:t>, Rotterdam, The </a:t>
            </a:r>
            <a:r>
              <a:rPr lang="fi-FI" i="1" dirty="0" err="1"/>
              <a:t>Netherlands</a:t>
            </a:r>
            <a:r>
              <a:rPr lang="fi-FI" i="1" dirty="0"/>
              <a:t> </a:t>
            </a:r>
            <a:endParaRPr lang="fi-FI" dirty="0"/>
          </a:p>
          <a:p>
            <a:pPr marL="0" indent="0">
              <a:buNone/>
            </a:pPr>
            <a:r>
              <a:rPr lang="fi-FI" i="1" baseline="30000" dirty="0"/>
              <a:t>3</a:t>
            </a:r>
            <a:r>
              <a:rPr lang="fi-FI" i="1" dirty="0"/>
              <a:t>Dutch Health </a:t>
            </a:r>
            <a:r>
              <a:rPr lang="fi-FI" i="1" dirty="0" err="1"/>
              <a:t>Care</a:t>
            </a:r>
            <a:r>
              <a:rPr lang="fi-FI" i="1" dirty="0"/>
              <a:t> </a:t>
            </a:r>
            <a:r>
              <a:rPr lang="fi-FI" i="1" dirty="0" err="1"/>
              <a:t>Inspectorate</a:t>
            </a:r>
            <a:r>
              <a:rPr lang="fi-FI" i="1" dirty="0"/>
              <a:t>, Utrecht, The </a:t>
            </a:r>
            <a:r>
              <a:rPr lang="fi-FI" i="1" dirty="0" err="1"/>
              <a:t>Netherlands</a:t>
            </a:r>
            <a:r>
              <a:rPr lang="fi-FI" i="1" dirty="0"/>
              <a:t> 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D736D-30D4-43CC-9AD1-D4856D0D91C0}" type="datetime1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398267"/>
            <a:ext cx="2895600" cy="343102"/>
          </a:xfrm>
        </p:spPr>
        <p:txBody>
          <a:bodyPr/>
          <a:lstStyle/>
          <a:p>
            <a:r>
              <a:rPr lang="fi-FI" dirty="0" smtClean="0"/>
              <a:t>Riitta </a:t>
            </a:r>
            <a:r>
              <a:rPr lang="fi-FI" dirty="0" err="1" smtClean="0"/>
              <a:t>Aejmelaeus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148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Questionnaire for scoring used by the IGZ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Aftercare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▸ Is the aftercare for the patient/relatives described?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▸ Is the aftercare for the professionals involved described?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▸ Has the report been shared with the patient/relatives?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▸ Reaction of hospital board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▸ Is the reaction of the board adequate?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B3110-CCA5-4DA8-806F-86F280EB500E}" type="datetime1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Riitta Aejmelaeus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4940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CECB-733F-430A-AEF0-4A151CDEDA40}" type="datetime1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Riitta Aejmelaeus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8</a:t>
            </a:fld>
            <a:endParaRPr lang="fi-FI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605" y="764704"/>
            <a:ext cx="739282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71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EF03D-1BE2-44D8-BE64-AA973FA853E1}" type="datetime1">
              <a:rPr lang="fi-FI" smtClean="0"/>
              <a:t>31.5.2016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Riitta Aejmelaeus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9AC1B-EE7E-45F4-B4E3-11CE497F167C}" type="slidenum">
              <a:rPr lang="fi-FI" smtClean="0"/>
              <a:t>9</a:t>
            </a:fld>
            <a:endParaRPr lang="fi-FI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32656"/>
            <a:ext cx="7296811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122847"/>
      </p:ext>
    </p:extLst>
  </p:cSld>
  <p:clrMapOvr>
    <a:masterClrMapping/>
  </p:clrMapOvr>
</p:sld>
</file>

<file path=ppt/theme/theme1.xml><?xml version="1.0" encoding="utf-8"?>
<a:theme xmlns:a="http://schemas.openxmlformats.org/drawingml/2006/main" name="viimeisin pp-pohjan luonnos">
  <a:themeElements>
    <a:clrScheme name="VALVIRA">
      <a:dk1>
        <a:srgbClr val="191919"/>
      </a:dk1>
      <a:lt1>
        <a:srgbClr val="FFFFFF"/>
      </a:lt1>
      <a:dk2>
        <a:srgbClr val="006A8E"/>
      </a:dk2>
      <a:lt2>
        <a:srgbClr val="F1F2F2"/>
      </a:lt2>
      <a:accent1>
        <a:srgbClr val="006A8E"/>
      </a:accent1>
      <a:accent2>
        <a:srgbClr val="0D8531"/>
      </a:accent2>
      <a:accent3>
        <a:srgbClr val="0D8531"/>
      </a:accent3>
      <a:accent4>
        <a:srgbClr val="006A8E"/>
      </a:accent4>
      <a:accent5>
        <a:srgbClr val="006A8E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, klassinen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EAE7740DFE4284583903A8515E5D507" ma:contentTypeVersion="0" ma:contentTypeDescription="Luo uusi asiakirja." ma:contentTypeScope="" ma:versionID="eb30179f34b249716e1122a7096a8751">
  <xsd:schema xmlns:xsd="http://www.w3.org/2001/XMLSchema" xmlns:p="http://schemas.microsoft.com/office/2006/metadata/properties" targetNamespace="http://schemas.microsoft.com/office/2006/metadata/properties" ma:root="true" ma:fieldsID="22c9da951e987266d296bc1d7d04551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 ma:readOnly="true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C1FA8D46-33AB-4470-8D99-EA46E7999BBE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3FC7C39-46EA-47C7-AEA6-7AE0AB5EA7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2CA747-537C-4A92-AF79-34D6B8CDD0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viimeisin pp-pohjan luonnos</Template>
  <TotalTime>223</TotalTime>
  <Words>250</Words>
  <Application>Microsoft Office PowerPoint</Application>
  <PresentationFormat>Näytössä katseltava diaesitys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18" baseType="lpstr">
      <vt:lpstr>viimeisin pp-pohjan luonnos</vt:lpstr>
      <vt:lpstr>PowerPoint-esitys</vt:lpstr>
      <vt:lpstr>PowerPoint-esitys</vt:lpstr>
      <vt:lpstr>Assessment of effectiveness</vt:lpstr>
      <vt:lpstr>Effectiveness is an umbrella, that</vt:lpstr>
      <vt:lpstr>PowerPoint-esitys</vt:lpstr>
      <vt:lpstr>    Learning from incidents in healthcare: the journey, not the arrival, matters  BMJ Quality and Safety  BMJ Qual Saf   doi:10.1136/bmjqs-2015-004853</vt:lpstr>
      <vt:lpstr>Questionnaire for scoring used by the IGZ</vt:lpstr>
      <vt:lpstr>PowerPoint-esitys</vt:lpstr>
      <vt:lpstr>PowerPoint-esitys</vt:lpstr>
      <vt:lpstr> CQC’s approach to assessing its Impact and Value for Money  EPSO Effectiveness working group meeting 11 May 2016, Oslo</vt:lpstr>
      <vt:lpstr>PowerPoint-esitys</vt:lpstr>
      <vt:lpstr>PowerPoint-esitys</vt:lpstr>
      <vt:lpstr>PowerPoint-esitys</vt:lpstr>
      <vt:lpstr>PowerPoint-esitys</vt:lpstr>
      <vt:lpstr>PowerPoint-esitys</vt:lpstr>
      <vt:lpstr>CQC: Shaping the future: Strategy for 2016  to 2021</vt:lpstr>
      <vt:lpstr>Effectiveness</vt:lpstr>
    </vt:vector>
  </TitlesOfParts>
  <Company>Valvira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Krekelä Tuuli</dc:creator>
  <cp:lastModifiedBy>Aejmelaeus Riitta</cp:lastModifiedBy>
  <cp:revision>52</cp:revision>
  <cp:lastPrinted>2016-03-29T07:57:57Z</cp:lastPrinted>
  <dcterms:created xsi:type="dcterms:W3CDTF">2015-09-11T14:22:04Z</dcterms:created>
  <dcterms:modified xsi:type="dcterms:W3CDTF">2016-05-31T09:51:49Z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0x0101008EAE7740DFE4284583903A8515E5D507</vt:lpwstr>
  </property>
</Properties>
</file>