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56" r:id="rId3"/>
  </p:sldMasterIdLst>
  <p:notesMasterIdLst>
    <p:notesMasterId r:id="rId24"/>
  </p:notesMasterIdLst>
  <p:handoutMasterIdLst>
    <p:handoutMasterId r:id="rId25"/>
  </p:handoutMasterIdLst>
  <p:sldIdLst>
    <p:sldId id="273" r:id="rId4"/>
    <p:sldId id="288" r:id="rId5"/>
    <p:sldId id="291" r:id="rId6"/>
    <p:sldId id="296" r:id="rId7"/>
    <p:sldId id="297" r:id="rId8"/>
    <p:sldId id="295" r:id="rId9"/>
    <p:sldId id="315" r:id="rId10"/>
    <p:sldId id="316" r:id="rId11"/>
    <p:sldId id="317" r:id="rId12"/>
    <p:sldId id="322" r:id="rId13"/>
    <p:sldId id="318" r:id="rId14"/>
    <p:sldId id="324" r:id="rId15"/>
    <p:sldId id="298" r:id="rId16"/>
    <p:sldId id="303" r:id="rId17"/>
    <p:sldId id="300" r:id="rId18"/>
    <p:sldId id="321" r:id="rId19"/>
    <p:sldId id="305" r:id="rId20"/>
    <p:sldId id="304" r:id="rId21"/>
    <p:sldId id="314" r:id="rId22"/>
    <p:sldId id="320" r:id="rId23"/>
  </p:sldIdLst>
  <p:sldSz cx="12192000" cy="6858000"/>
  <p:notesSz cx="6667500" cy="9904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7" d="100"/>
          <a:sy n="77" d="100"/>
        </p:scale>
        <p:origin x="-36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8DD69-B189-254F-BA75-DE41DB8C1794}" type="doc">
      <dgm:prSet loTypeId="urn:microsoft.com/office/officeart/2005/8/layout/radial3" loCatId="" qsTypeId="urn:microsoft.com/office/officeart/2005/8/quickstyle/simple1" qsCatId="simple" csTypeId="urn:microsoft.com/office/officeart/2005/8/colors/colorful4" csCatId="colorful" phldr="1"/>
      <dgm:spPr/>
      <dgm:t>
        <a:bodyPr/>
        <a:lstStyle/>
        <a:p>
          <a:endParaRPr lang="en-US"/>
        </a:p>
      </dgm:t>
    </dgm:pt>
    <dgm:pt modelId="{B6219266-D3FF-5A48-8F80-72AC5F294247}">
      <dgm:prSet phldrT="[Text]" phldr="1"/>
      <dgm:spPr/>
      <dgm:t>
        <a:bodyPr/>
        <a:lstStyle/>
        <a:p>
          <a:endParaRPr lang="en-US" dirty="0">
            <a:solidFill>
              <a:srgbClr val="FFFFFF"/>
            </a:solidFill>
          </a:endParaRPr>
        </a:p>
      </dgm:t>
    </dgm:pt>
    <dgm:pt modelId="{C5F6051E-A314-0E42-B646-63A228839BBE}" type="parTrans" cxnId="{D0758BFA-BF17-3443-9295-E72C731FD570}">
      <dgm:prSet/>
      <dgm:spPr/>
      <dgm:t>
        <a:bodyPr/>
        <a:lstStyle/>
        <a:p>
          <a:endParaRPr lang="en-US"/>
        </a:p>
      </dgm:t>
    </dgm:pt>
    <dgm:pt modelId="{B6763A27-CCCA-0749-B5F0-4BB3C9E8930B}" type="sibTrans" cxnId="{D0758BFA-BF17-3443-9295-E72C731FD570}">
      <dgm:prSet/>
      <dgm:spPr/>
      <dgm:t>
        <a:bodyPr/>
        <a:lstStyle/>
        <a:p>
          <a:endParaRPr lang="en-US"/>
        </a:p>
      </dgm:t>
    </dgm:pt>
    <dgm:pt modelId="{5C363EC2-8953-4D4D-84A2-7261A9FE16D4}">
      <dgm:prSet phldrT="[Text]"/>
      <dgm:spPr>
        <a:solidFill>
          <a:schemeClr val="accent5">
            <a:lumMod val="50000"/>
          </a:schemeClr>
        </a:solidFill>
      </dgm:spPr>
      <dgm:t>
        <a:bodyPr/>
        <a:lstStyle/>
        <a:p>
          <a:r>
            <a:rPr lang="et-EE" b="1" dirty="0" smtClean="0">
              <a:solidFill>
                <a:srgbClr val="FFFFFF"/>
              </a:solidFill>
            </a:rPr>
            <a:t>Data and statistics services</a:t>
          </a:r>
          <a:endParaRPr lang="en-US" dirty="0">
            <a:solidFill>
              <a:srgbClr val="FFFFFF"/>
            </a:solidFill>
          </a:endParaRPr>
        </a:p>
      </dgm:t>
    </dgm:pt>
    <dgm:pt modelId="{2068DAB5-F47B-714A-9DCB-03269E926B79}" type="parTrans" cxnId="{F985FE1C-DA47-6846-A00B-5A9209D512BA}">
      <dgm:prSet/>
      <dgm:spPr/>
      <dgm:t>
        <a:bodyPr/>
        <a:lstStyle/>
        <a:p>
          <a:endParaRPr lang="en-US"/>
        </a:p>
      </dgm:t>
    </dgm:pt>
    <dgm:pt modelId="{36A605FE-9A08-C444-AAB5-79763CF77DD1}" type="sibTrans" cxnId="{F985FE1C-DA47-6846-A00B-5A9209D512BA}">
      <dgm:prSet/>
      <dgm:spPr/>
      <dgm:t>
        <a:bodyPr/>
        <a:lstStyle/>
        <a:p>
          <a:endParaRPr lang="en-US"/>
        </a:p>
      </dgm:t>
    </dgm:pt>
    <dgm:pt modelId="{51BB8566-2B70-264A-A174-904EE42EA597}">
      <dgm:prSet phldrT="[Text]"/>
      <dgm:spPr>
        <a:solidFill>
          <a:schemeClr val="accent5">
            <a:lumMod val="50000"/>
          </a:schemeClr>
        </a:solidFill>
      </dgm:spPr>
      <dgm:t>
        <a:bodyPr/>
        <a:lstStyle/>
        <a:p>
          <a:r>
            <a:rPr lang="et-EE" b="1" dirty="0" smtClean="0">
              <a:solidFill>
                <a:srgbClr val="FFFFFF"/>
              </a:solidFill>
            </a:rPr>
            <a:t>A medical certificate services</a:t>
          </a:r>
          <a:endParaRPr lang="en-US" dirty="0">
            <a:solidFill>
              <a:srgbClr val="FFFFFF"/>
            </a:solidFill>
          </a:endParaRPr>
        </a:p>
      </dgm:t>
    </dgm:pt>
    <dgm:pt modelId="{F5063741-52FB-1744-ABDF-01511261032E}" type="parTrans" cxnId="{73C1630D-D8AF-DF4D-A742-8C9DA101647B}">
      <dgm:prSet/>
      <dgm:spPr/>
      <dgm:t>
        <a:bodyPr/>
        <a:lstStyle/>
        <a:p>
          <a:endParaRPr lang="en-US"/>
        </a:p>
      </dgm:t>
    </dgm:pt>
    <dgm:pt modelId="{93FFEF1A-28C3-1540-B0D4-8431C61AEBC4}" type="sibTrans" cxnId="{73C1630D-D8AF-DF4D-A742-8C9DA101647B}">
      <dgm:prSet/>
      <dgm:spPr/>
      <dgm:t>
        <a:bodyPr/>
        <a:lstStyle/>
        <a:p>
          <a:endParaRPr lang="en-US"/>
        </a:p>
      </dgm:t>
    </dgm:pt>
    <dgm:pt modelId="{80F60D09-77F8-F34F-AA6C-5F2561532CB7}">
      <dgm:prSet phldrT="[Text]"/>
      <dgm:spPr>
        <a:solidFill>
          <a:schemeClr val="accent5">
            <a:lumMod val="75000"/>
          </a:schemeClr>
        </a:solidFill>
      </dgm:spPr>
      <dgm:t>
        <a:bodyPr/>
        <a:lstStyle/>
        <a:p>
          <a:r>
            <a:rPr lang="et-EE" b="1" dirty="0" smtClean="0">
              <a:solidFill>
                <a:srgbClr val="FFFFFF"/>
              </a:solidFill>
            </a:rPr>
            <a:t>Digital </a:t>
          </a:r>
          <a:r>
            <a:rPr lang="et-EE" b="1" dirty="0" err="1" smtClean="0">
              <a:solidFill>
                <a:srgbClr val="FFFFFF"/>
              </a:solidFill>
            </a:rPr>
            <a:t>laboratory</a:t>
          </a:r>
          <a:r>
            <a:rPr lang="et-EE" b="1" dirty="0" smtClean="0">
              <a:solidFill>
                <a:srgbClr val="FFFFFF"/>
              </a:solidFill>
            </a:rPr>
            <a:t> </a:t>
          </a:r>
          <a:r>
            <a:rPr lang="et-EE" b="1" dirty="0" err="1" smtClean="0">
              <a:solidFill>
                <a:srgbClr val="FFFFFF"/>
              </a:solidFill>
            </a:rPr>
            <a:t>services</a:t>
          </a:r>
          <a:endParaRPr lang="en-US" b="1" dirty="0" smtClean="0">
            <a:solidFill>
              <a:srgbClr val="FFFFFF"/>
            </a:solidFill>
          </a:endParaRPr>
        </a:p>
        <a:p>
          <a:r>
            <a:rPr lang="en-US" b="1" dirty="0" smtClean="0">
              <a:solidFill>
                <a:srgbClr val="FFFF00"/>
              </a:solidFill>
            </a:rPr>
            <a:t>2015</a:t>
          </a:r>
          <a:endParaRPr lang="en-US" dirty="0">
            <a:solidFill>
              <a:srgbClr val="FFFF00"/>
            </a:solidFill>
          </a:endParaRPr>
        </a:p>
      </dgm:t>
    </dgm:pt>
    <dgm:pt modelId="{D03B46B8-0B1F-2747-9F7C-B2B7320551DA}" type="parTrans" cxnId="{65160053-1B04-054B-8FD3-89019290DC14}">
      <dgm:prSet/>
      <dgm:spPr/>
      <dgm:t>
        <a:bodyPr/>
        <a:lstStyle/>
        <a:p>
          <a:endParaRPr lang="en-US"/>
        </a:p>
      </dgm:t>
    </dgm:pt>
    <dgm:pt modelId="{29BC941E-5AA7-1D4A-A350-351F27990ACD}" type="sibTrans" cxnId="{65160053-1B04-054B-8FD3-89019290DC14}">
      <dgm:prSet/>
      <dgm:spPr/>
      <dgm:t>
        <a:bodyPr/>
        <a:lstStyle/>
        <a:p>
          <a:endParaRPr lang="en-US"/>
        </a:p>
      </dgm:t>
    </dgm:pt>
    <dgm:pt modelId="{1C978611-348F-A54F-B228-927109E14E9B}">
      <dgm:prSet/>
      <dgm:spPr>
        <a:solidFill>
          <a:schemeClr val="accent5">
            <a:lumMod val="50000"/>
          </a:schemeClr>
        </a:solidFill>
      </dgm:spPr>
      <dgm:t>
        <a:bodyPr/>
        <a:lstStyle/>
        <a:p>
          <a:r>
            <a:rPr lang="et-EE" b="1" dirty="0" smtClean="0">
              <a:solidFill>
                <a:srgbClr val="FFFFFF"/>
              </a:solidFill>
            </a:rPr>
            <a:t>Services for Social Insurance Fund</a:t>
          </a:r>
          <a:endParaRPr lang="en-US" dirty="0">
            <a:solidFill>
              <a:srgbClr val="FFFFFF"/>
            </a:solidFill>
          </a:endParaRPr>
        </a:p>
      </dgm:t>
    </dgm:pt>
    <dgm:pt modelId="{08A943F6-A270-4A4C-B533-D1852105EE2B}" type="parTrans" cxnId="{15D81929-91AB-EB40-B865-8FB9430939EA}">
      <dgm:prSet/>
      <dgm:spPr/>
      <dgm:t>
        <a:bodyPr/>
        <a:lstStyle/>
        <a:p>
          <a:endParaRPr lang="en-US"/>
        </a:p>
      </dgm:t>
    </dgm:pt>
    <dgm:pt modelId="{1751EC94-39DD-C046-82CF-532018BBD213}" type="sibTrans" cxnId="{15D81929-91AB-EB40-B865-8FB9430939EA}">
      <dgm:prSet/>
      <dgm:spPr/>
      <dgm:t>
        <a:bodyPr/>
        <a:lstStyle/>
        <a:p>
          <a:endParaRPr lang="en-US"/>
        </a:p>
      </dgm:t>
    </dgm:pt>
    <dgm:pt modelId="{F7704258-3AFD-E04C-A1EC-7DD9B9BFEA1E}">
      <dgm:prSet/>
      <dgm:spPr>
        <a:solidFill>
          <a:schemeClr val="accent5">
            <a:lumMod val="75000"/>
          </a:schemeClr>
        </a:solidFill>
      </dgm:spPr>
      <dgm:t>
        <a:bodyPr/>
        <a:lstStyle/>
        <a:p>
          <a:r>
            <a:rPr lang="et-EE" b="1" dirty="0" err="1" smtClean="0">
              <a:solidFill>
                <a:srgbClr val="FFFFFF"/>
              </a:solidFill>
            </a:rPr>
            <a:t>Services</a:t>
          </a:r>
          <a:r>
            <a:rPr lang="et-EE" b="1" dirty="0" smtClean="0">
              <a:solidFill>
                <a:srgbClr val="FFFFFF"/>
              </a:solidFill>
            </a:rPr>
            <a:t> </a:t>
          </a:r>
          <a:r>
            <a:rPr lang="et-EE" b="1" dirty="0" err="1" smtClean="0">
              <a:solidFill>
                <a:srgbClr val="FFFFFF"/>
              </a:solidFill>
            </a:rPr>
            <a:t>for</a:t>
          </a:r>
          <a:r>
            <a:rPr lang="et-EE" b="1" dirty="0" smtClean="0">
              <a:solidFill>
                <a:srgbClr val="FFFFFF"/>
              </a:solidFill>
            </a:rPr>
            <a:t> </a:t>
          </a:r>
          <a:r>
            <a:rPr lang="et-EE" b="1" dirty="0" err="1" smtClean="0">
              <a:solidFill>
                <a:srgbClr val="FFFFFF"/>
              </a:solidFill>
            </a:rPr>
            <a:t>dental</a:t>
          </a:r>
          <a:r>
            <a:rPr lang="et-EE" b="1" dirty="0" smtClean="0">
              <a:solidFill>
                <a:srgbClr val="FFFFFF"/>
              </a:solidFill>
            </a:rPr>
            <a:t> </a:t>
          </a:r>
          <a:r>
            <a:rPr lang="et-EE" b="1" dirty="0" err="1" smtClean="0">
              <a:solidFill>
                <a:srgbClr val="FFFFFF"/>
              </a:solidFill>
            </a:rPr>
            <a:t>care</a:t>
          </a:r>
          <a:endParaRPr lang="en-US" b="1" dirty="0" smtClean="0">
            <a:solidFill>
              <a:srgbClr val="FFFFFF"/>
            </a:solidFill>
          </a:endParaRPr>
        </a:p>
        <a:p>
          <a:r>
            <a:rPr lang="en-US" b="1" dirty="0" smtClean="0">
              <a:solidFill>
                <a:srgbClr val="FFFF00"/>
              </a:solidFill>
            </a:rPr>
            <a:t>2015</a:t>
          </a:r>
          <a:endParaRPr lang="en-US" dirty="0">
            <a:solidFill>
              <a:srgbClr val="FFFF00"/>
            </a:solidFill>
          </a:endParaRPr>
        </a:p>
      </dgm:t>
    </dgm:pt>
    <dgm:pt modelId="{763F0ACA-C903-D046-A56A-250BF6C78B3F}" type="parTrans" cxnId="{231D1172-DC81-8747-8047-61FBBFAF00BE}">
      <dgm:prSet/>
      <dgm:spPr/>
      <dgm:t>
        <a:bodyPr/>
        <a:lstStyle/>
        <a:p>
          <a:endParaRPr lang="en-US"/>
        </a:p>
      </dgm:t>
    </dgm:pt>
    <dgm:pt modelId="{23687556-2ECB-FC49-88BE-EC54AD4005FE}" type="sibTrans" cxnId="{231D1172-DC81-8747-8047-61FBBFAF00BE}">
      <dgm:prSet/>
      <dgm:spPr/>
      <dgm:t>
        <a:bodyPr/>
        <a:lstStyle/>
        <a:p>
          <a:endParaRPr lang="en-US"/>
        </a:p>
      </dgm:t>
    </dgm:pt>
    <dgm:pt modelId="{678E2347-D695-4140-8986-06C4DEF4C2ED}">
      <dgm:prSet/>
      <dgm:spPr>
        <a:solidFill>
          <a:schemeClr val="accent5">
            <a:lumMod val="75000"/>
          </a:schemeClr>
        </a:solidFill>
      </dgm:spPr>
      <dgm:t>
        <a:bodyPr/>
        <a:lstStyle/>
        <a:p>
          <a:r>
            <a:rPr lang="et-EE" b="1" dirty="0" smtClean="0">
              <a:solidFill>
                <a:srgbClr val="FFFFFF"/>
              </a:solidFill>
            </a:rPr>
            <a:t>Services for </a:t>
          </a:r>
          <a:r>
            <a:rPr lang="et-EE" b="1" dirty="0" err="1" smtClean="0">
              <a:solidFill>
                <a:srgbClr val="FFFFFF"/>
              </a:solidFill>
            </a:rPr>
            <a:t>blood</a:t>
          </a:r>
          <a:r>
            <a:rPr lang="et-EE" b="1" dirty="0" smtClean="0">
              <a:solidFill>
                <a:srgbClr val="FFFFFF"/>
              </a:solidFill>
            </a:rPr>
            <a:t> </a:t>
          </a:r>
          <a:r>
            <a:rPr lang="et-EE" b="1" dirty="0" err="1" smtClean="0">
              <a:solidFill>
                <a:srgbClr val="FFFFFF"/>
              </a:solidFill>
            </a:rPr>
            <a:t>center</a:t>
          </a:r>
          <a:endParaRPr lang="en-US" b="1" dirty="0" smtClean="0">
            <a:solidFill>
              <a:srgbClr val="FFFFFF"/>
            </a:solidFill>
          </a:endParaRPr>
        </a:p>
        <a:p>
          <a:r>
            <a:rPr lang="en-US" b="1" dirty="0" smtClean="0">
              <a:solidFill>
                <a:srgbClr val="FFFF00"/>
              </a:solidFill>
            </a:rPr>
            <a:t>2016</a:t>
          </a:r>
          <a:endParaRPr lang="en-US" dirty="0">
            <a:solidFill>
              <a:srgbClr val="FFFF00"/>
            </a:solidFill>
          </a:endParaRPr>
        </a:p>
      </dgm:t>
    </dgm:pt>
    <dgm:pt modelId="{EDB6B107-2A81-5B42-8947-D9AB570FFFB4}" type="parTrans" cxnId="{451B9111-068D-764D-9AC3-42128FB70DD6}">
      <dgm:prSet/>
      <dgm:spPr/>
      <dgm:t>
        <a:bodyPr/>
        <a:lstStyle/>
        <a:p>
          <a:endParaRPr lang="en-US"/>
        </a:p>
      </dgm:t>
    </dgm:pt>
    <dgm:pt modelId="{D9C074BB-9A07-9C4C-A2EC-7EF8B2D6C92D}" type="sibTrans" cxnId="{451B9111-068D-764D-9AC3-42128FB70DD6}">
      <dgm:prSet/>
      <dgm:spPr/>
      <dgm:t>
        <a:bodyPr/>
        <a:lstStyle/>
        <a:p>
          <a:endParaRPr lang="en-US"/>
        </a:p>
      </dgm:t>
    </dgm:pt>
    <dgm:pt modelId="{1300A136-495C-DD4C-B36E-B773C130C4B2}">
      <dgm:prSet/>
      <dgm:spPr>
        <a:solidFill>
          <a:schemeClr val="accent5">
            <a:lumMod val="75000"/>
          </a:schemeClr>
        </a:solidFill>
      </dgm:spPr>
      <dgm:t>
        <a:bodyPr/>
        <a:lstStyle/>
        <a:p>
          <a:r>
            <a:rPr lang="et-EE" b="1" dirty="0" err="1" smtClean="0">
              <a:solidFill>
                <a:srgbClr val="FFFFFF"/>
              </a:solidFill>
            </a:rPr>
            <a:t>Services</a:t>
          </a:r>
          <a:r>
            <a:rPr lang="et-EE" b="1" dirty="0" smtClean="0">
              <a:solidFill>
                <a:srgbClr val="FFFFFF"/>
              </a:solidFill>
            </a:rPr>
            <a:t> </a:t>
          </a:r>
          <a:r>
            <a:rPr lang="et-EE" b="1" dirty="0" err="1" smtClean="0">
              <a:solidFill>
                <a:srgbClr val="FFFFFF"/>
              </a:solidFill>
            </a:rPr>
            <a:t>for</a:t>
          </a:r>
          <a:r>
            <a:rPr lang="et-EE" b="1" dirty="0" smtClean="0">
              <a:solidFill>
                <a:srgbClr val="FFFFFF"/>
              </a:solidFill>
            </a:rPr>
            <a:t> </a:t>
          </a:r>
          <a:r>
            <a:rPr lang="et-EE" b="1" dirty="0" err="1" smtClean="0">
              <a:solidFill>
                <a:srgbClr val="FFFFFF"/>
              </a:solidFill>
            </a:rPr>
            <a:t>registers</a:t>
          </a:r>
          <a:endParaRPr lang="en-US" b="1" dirty="0" smtClean="0">
            <a:solidFill>
              <a:srgbClr val="FFFFFF"/>
            </a:solidFill>
          </a:endParaRPr>
        </a:p>
        <a:p>
          <a:r>
            <a:rPr lang="en-US" b="1" dirty="0" smtClean="0">
              <a:solidFill>
                <a:srgbClr val="FFFF00"/>
              </a:solidFill>
            </a:rPr>
            <a:t>2015</a:t>
          </a:r>
          <a:endParaRPr lang="en-US" dirty="0">
            <a:solidFill>
              <a:srgbClr val="FFFF00"/>
            </a:solidFill>
          </a:endParaRPr>
        </a:p>
      </dgm:t>
    </dgm:pt>
    <dgm:pt modelId="{990A924E-B262-B84C-A7CE-163DBCD6D6D9}" type="parTrans" cxnId="{6877EE0E-6F37-7D46-843C-E93C2A466FC4}">
      <dgm:prSet/>
      <dgm:spPr/>
      <dgm:t>
        <a:bodyPr/>
        <a:lstStyle/>
        <a:p>
          <a:endParaRPr lang="en-US"/>
        </a:p>
      </dgm:t>
    </dgm:pt>
    <dgm:pt modelId="{8676CD2A-4DF0-6043-81BE-3A3D9CDEEABE}" type="sibTrans" cxnId="{6877EE0E-6F37-7D46-843C-E93C2A466FC4}">
      <dgm:prSet/>
      <dgm:spPr/>
      <dgm:t>
        <a:bodyPr/>
        <a:lstStyle/>
        <a:p>
          <a:endParaRPr lang="en-US"/>
        </a:p>
      </dgm:t>
    </dgm:pt>
    <dgm:pt modelId="{C43AB7E9-3209-AD4C-8673-C912E8F71CF4}">
      <dgm:prSet/>
      <dgm:spPr>
        <a:solidFill>
          <a:schemeClr val="accent5">
            <a:lumMod val="75000"/>
          </a:schemeClr>
        </a:solidFill>
      </dgm:spPr>
      <dgm:t>
        <a:bodyPr/>
        <a:lstStyle/>
        <a:p>
          <a:r>
            <a:rPr lang="et-EE" b="1" dirty="0" err="1" smtClean="0">
              <a:solidFill>
                <a:srgbClr val="FFFFFF"/>
              </a:solidFill>
            </a:rPr>
            <a:t>Services</a:t>
          </a:r>
          <a:r>
            <a:rPr lang="et-EE" b="1" dirty="0" smtClean="0">
              <a:solidFill>
                <a:srgbClr val="FFFFFF"/>
              </a:solidFill>
            </a:rPr>
            <a:t> </a:t>
          </a:r>
          <a:r>
            <a:rPr lang="et-EE" b="1" dirty="0" err="1" smtClean="0">
              <a:solidFill>
                <a:srgbClr val="FFFFFF"/>
              </a:solidFill>
            </a:rPr>
            <a:t>for</a:t>
          </a:r>
          <a:r>
            <a:rPr lang="et-EE" b="1" dirty="0" smtClean="0">
              <a:solidFill>
                <a:srgbClr val="FFFFFF"/>
              </a:solidFill>
            </a:rPr>
            <a:t> </a:t>
          </a:r>
          <a:r>
            <a:rPr lang="et-EE" b="1" dirty="0" err="1" smtClean="0">
              <a:solidFill>
                <a:srgbClr val="FFFFFF"/>
              </a:solidFill>
            </a:rPr>
            <a:t>nurse</a:t>
          </a:r>
          <a:endParaRPr lang="en-US" b="1" dirty="0" smtClean="0">
            <a:solidFill>
              <a:srgbClr val="FFFFFF"/>
            </a:solidFill>
          </a:endParaRPr>
        </a:p>
        <a:p>
          <a:r>
            <a:rPr lang="en-US" b="1" dirty="0" smtClean="0">
              <a:solidFill>
                <a:srgbClr val="FFFF00"/>
              </a:solidFill>
            </a:rPr>
            <a:t>2016</a:t>
          </a:r>
          <a:endParaRPr lang="en-US" dirty="0">
            <a:solidFill>
              <a:srgbClr val="FFFF00"/>
            </a:solidFill>
          </a:endParaRPr>
        </a:p>
      </dgm:t>
    </dgm:pt>
    <dgm:pt modelId="{43220812-EF8A-CE4A-997C-287843F184B0}" type="parTrans" cxnId="{F78C5FBF-18BB-B148-8F13-7C65C33022FB}">
      <dgm:prSet/>
      <dgm:spPr/>
      <dgm:t>
        <a:bodyPr/>
        <a:lstStyle/>
        <a:p>
          <a:endParaRPr lang="en-US"/>
        </a:p>
      </dgm:t>
    </dgm:pt>
    <dgm:pt modelId="{B3495F3B-E616-B345-9B8E-0C1958A09A4F}" type="sibTrans" cxnId="{F78C5FBF-18BB-B148-8F13-7C65C33022FB}">
      <dgm:prSet/>
      <dgm:spPr/>
      <dgm:t>
        <a:bodyPr/>
        <a:lstStyle/>
        <a:p>
          <a:endParaRPr lang="en-US"/>
        </a:p>
      </dgm:t>
    </dgm:pt>
    <dgm:pt modelId="{EEF621BD-5592-D044-8180-36A0C4E30DC3}">
      <dgm:prSet/>
      <dgm:spPr>
        <a:solidFill>
          <a:schemeClr val="accent5">
            <a:lumMod val="60000"/>
            <a:lumOff val="40000"/>
          </a:schemeClr>
        </a:solidFill>
      </dgm:spPr>
      <dgm:t>
        <a:bodyPr/>
        <a:lstStyle/>
        <a:p>
          <a:r>
            <a:rPr lang="et-EE" b="1" dirty="0" err="1" smtClean="0">
              <a:solidFill>
                <a:schemeClr val="tx1"/>
              </a:solidFill>
            </a:rPr>
            <a:t>M-and</a:t>
          </a:r>
          <a:r>
            <a:rPr lang="et-EE" b="1" dirty="0" smtClean="0">
              <a:solidFill>
                <a:schemeClr val="tx1"/>
              </a:solidFill>
            </a:rPr>
            <a:t> tele-</a:t>
          </a:r>
          <a:r>
            <a:rPr lang="et-EE" b="1" dirty="0" err="1" smtClean="0">
              <a:solidFill>
                <a:schemeClr val="tx1"/>
              </a:solidFill>
            </a:rPr>
            <a:t>health</a:t>
          </a:r>
          <a:r>
            <a:rPr lang="et-EE" b="1" dirty="0" smtClean="0">
              <a:solidFill>
                <a:schemeClr val="tx1"/>
              </a:solidFill>
            </a:rPr>
            <a:t> </a:t>
          </a:r>
          <a:r>
            <a:rPr lang="et-EE" b="1" dirty="0" err="1" smtClean="0">
              <a:solidFill>
                <a:schemeClr val="tx1"/>
              </a:solidFill>
            </a:rPr>
            <a:t>services</a:t>
          </a:r>
          <a:endParaRPr lang="en-US" dirty="0">
            <a:solidFill>
              <a:schemeClr val="tx1"/>
            </a:solidFill>
          </a:endParaRPr>
        </a:p>
      </dgm:t>
    </dgm:pt>
    <dgm:pt modelId="{FD5AEBAC-74F1-824B-B9C6-4B7CA6371B5F}" type="parTrans" cxnId="{15E8EFD1-A97F-0545-8EBA-7EBD45AE9B01}">
      <dgm:prSet/>
      <dgm:spPr/>
      <dgm:t>
        <a:bodyPr/>
        <a:lstStyle/>
        <a:p>
          <a:endParaRPr lang="en-US"/>
        </a:p>
      </dgm:t>
    </dgm:pt>
    <dgm:pt modelId="{1537225A-95FC-B74E-949A-182E4F2AE305}" type="sibTrans" cxnId="{15E8EFD1-A97F-0545-8EBA-7EBD45AE9B01}">
      <dgm:prSet/>
      <dgm:spPr/>
      <dgm:t>
        <a:bodyPr/>
        <a:lstStyle/>
        <a:p>
          <a:endParaRPr lang="en-US"/>
        </a:p>
      </dgm:t>
    </dgm:pt>
    <dgm:pt modelId="{8602905F-60C6-C84C-85AB-50AA399E06A4}">
      <dgm:prSet/>
      <dgm:spPr>
        <a:solidFill>
          <a:schemeClr val="accent5">
            <a:lumMod val="60000"/>
            <a:lumOff val="40000"/>
          </a:schemeClr>
        </a:solidFill>
      </dgm:spPr>
      <dgm:t>
        <a:bodyPr/>
        <a:lstStyle/>
        <a:p>
          <a:r>
            <a:rPr lang="et-EE" b="1" dirty="0" smtClean="0">
              <a:solidFill>
                <a:schemeClr val="tx1"/>
              </a:solidFill>
            </a:rPr>
            <a:t>Health information services for patient</a:t>
          </a:r>
          <a:endParaRPr lang="en-US" dirty="0">
            <a:solidFill>
              <a:schemeClr val="tx1"/>
            </a:solidFill>
          </a:endParaRPr>
        </a:p>
      </dgm:t>
    </dgm:pt>
    <dgm:pt modelId="{5D873BDF-71DF-8C47-875A-D003819CDC21}" type="parTrans" cxnId="{0A55B4BE-1D1B-D648-8344-FAD56519FB8A}">
      <dgm:prSet/>
      <dgm:spPr/>
      <dgm:t>
        <a:bodyPr/>
        <a:lstStyle/>
        <a:p>
          <a:endParaRPr lang="en-US"/>
        </a:p>
      </dgm:t>
    </dgm:pt>
    <dgm:pt modelId="{0D53FC29-73CA-934D-8DEE-B7F9BFB9BAB7}" type="sibTrans" cxnId="{0A55B4BE-1D1B-D648-8344-FAD56519FB8A}">
      <dgm:prSet/>
      <dgm:spPr/>
      <dgm:t>
        <a:bodyPr/>
        <a:lstStyle/>
        <a:p>
          <a:endParaRPr lang="en-US"/>
        </a:p>
      </dgm:t>
    </dgm:pt>
    <dgm:pt modelId="{883D957B-A982-A64B-88D9-2E0004BC989C}">
      <dgm:prSet/>
      <dgm:spPr>
        <a:solidFill>
          <a:schemeClr val="accent5">
            <a:lumMod val="60000"/>
            <a:lumOff val="40000"/>
          </a:schemeClr>
        </a:solidFill>
      </dgm:spPr>
      <dgm:t>
        <a:bodyPr/>
        <a:lstStyle/>
        <a:p>
          <a:r>
            <a:rPr lang="et-EE" b="1" dirty="0" smtClean="0">
              <a:solidFill>
                <a:schemeClr val="tx1"/>
              </a:solidFill>
            </a:rPr>
            <a:t>E-learning services for medical staff</a:t>
          </a:r>
          <a:endParaRPr lang="en-US" dirty="0">
            <a:solidFill>
              <a:schemeClr val="tx1"/>
            </a:solidFill>
          </a:endParaRPr>
        </a:p>
      </dgm:t>
    </dgm:pt>
    <dgm:pt modelId="{8FE930AB-FBF7-2C46-B612-93532B98178E}" type="parTrans" cxnId="{3E0307F1-F10E-C94E-B69B-0A8C724FCC80}">
      <dgm:prSet/>
      <dgm:spPr/>
      <dgm:t>
        <a:bodyPr/>
        <a:lstStyle/>
        <a:p>
          <a:endParaRPr lang="en-US"/>
        </a:p>
      </dgm:t>
    </dgm:pt>
    <dgm:pt modelId="{A704CB14-DD33-5F42-A3FF-FB943C370E43}" type="sibTrans" cxnId="{3E0307F1-F10E-C94E-B69B-0A8C724FCC80}">
      <dgm:prSet/>
      <dgm:spPr/>
      <dgm:t>
        <a:bodyPr/>
        <a:lstStyle/>
        <a:p>
          <a:endParaRPr lang="en-US"/>
        </a:p>
      </dgm:t>
    </dgm:pt>
    <dgm:pt modelId="{3EA05F88-6A7E-E943-8DA3-7C66C51AA8AA}">
      <dgm:prSet/>
      <dgm:spPr>
        <a:solidFill>
          <a:schemeClr val="accent5">
            <a:lumMod val="60000"/>
            <a:lumOff val="40000"/>
          </a:schemeClr>
        </a:solidFill>
      </dgm:spPr>
      <dgm:t>
        <a:bodyPr/>
        <a:lstStyle/>
        <a:p>
          <a:r>
            <a:rPr lang="et-EE" b="1" dirty="0" err="1" smtClean="0">
              <a:solidFill>
                <a:schemeClr val="tx1"/>
              </a:solidFill>
            </a:rPr>
            <a:t>Analytics</a:t>
          </a:r>
          <a:r>
            <a:rPr lang="et-EE" b="1" dirty="0" smtClean="0">
              <a:solidFill>
                <a:schemeClr val="tx1"/>
              </a:solidFill>
            </a:rPr>
            <a:t> </a:t>
          </a:r>
          <a:r>
            <a:rPr lang="et-EE" b="1" dirty="0" err="1" smtClean="0">
              <a:solidFill>
                <a:schemeClr val="tx1"/>
              </a:solidFill>
            </a:rPr>
            <a:t>services</a:t>
          </a:r>
          <a:endParaRPr lang="et-EE" b="1" dirty="0">
            <a:solidFill>
              <a:schemeClr val="tx1"/>
            </a:solidFill>
          </a:endParaRPr>
        </a:p>
      </dgm:t>
    </dgm:pt>
    <dgm:pt modelId="{98C7FE4F-F4B1-FB4B-B44B-719AAF22A794}" type="parTrans" cxnId="{4F497827-5031-9C40-91C3-E997AFB13D47}">
      <dgm:prSet/>
      <dgm:spPr/>
      <dgm:t>
        <a:bodyPr/>
        <a:lstStyle/>
        <a:p>
          <a:endParaRPr lang="en-US"/>
        </a:p>
      </dgm:t>
    </dgm:pt>
    <dgm:pt modelId="{EA7CA6F4-753F-DC44-9330-9CE59D6C82BB}" type="sibTrans" cxnId="{4F497827-5031-9C40-91C3-E997AFB13D47}">
      <dgm:prSet/>
      <dgm:spPr/>
      <dgm:t>
        <a:bodyPr/>
        <a:lstStyle/>
        <a:p>
          <a:endParaRPr lang="en-US"/>
        </a:p>
      </dgm:t>
    </dgm:pt>
    <dgm:pt modelId="{EFFCECC0-15CF-D740-8960-259EC5E546FA}">
      <dgm:prSet/>
      <dgm:spPr>
        <a:solidFill>
          <a:schemeClr val="accent5">
            <a:lumMod val="75000"/>
          </a:schemeClr>
        </a:solidFill>
      </dgm:spPr>
      <dgm:t>
        <a:bodyPr/>
        <a:lstStyle/>
        <a:p>
          <a:r>
            <a:rPr lang="et-EE" b="1" dirty="0" err="1" smtClean="0">
              <a:solidFill>
                <a:srgbClr val="FFFFFF"/>
              </a:solidFill>
            </a:rPr>
            <a:t>eAmbulance</a:t>
          </a:r>
          <a:r>
            <a:rPr lang="et-EE" b="1" dirty="0" smtClean="0">
              <a:solidFill>
                <a:srgbClr val="FFFFFF"/>
              </a:solidFill>
            </a:rPr>
            <a:t> </a:t>
          </a:r>
          <a:r>
            <a:rPr lang="et-EE" b="1" dirty="0" err="1" smtClean="0">
              <a:solidFill>
                <a:srgbClr val="FFFFFF"/>
              </a:solidFill>
            </a:rPr>
            <a:t>services</a:t>
          </a:r>
          <a:endParaRPr lang="en-US" b="1" dirty="0" smtClean="0">
            <a:solidFill>
              <a:srgbClr val="FFFFFF"/>
            </a:solidFill>
          </a:endParaRPr>
        </a:p>
        <a:p>
          <a:r>
            <a:rPr lang="en-US" b="1" dirty="0" smtClean="0">
              <a:solidFill>
                <a:srgbClr val="FFFF00"/>
              </a:solidFill>
            </a:rPr>
            <a:t>2014</a:t>
          </a:r>
          <a:endParaRPr lang="en-US" dirty="0">
            <a:solidFill>
              <a:srgbClr val="FFFF00"/>
            </a:solidFill>
          </a:endParaRPr>
        </a:p>
      </dgm:t>
    </dgm:pt>
    <dgm:pt modelId="{F1B0D22D-227B-8D40-B35E-784D128CAD27}" type="parTrans" cxnId="{A392BABA-9080-6F4C-9A41-4ED46EEF94E2}">
      <dgm:prSet/>
      <dgm:spPr/>
      <dgm:t>
        <a:bodyPr/>
        <a:lstStyle/>
        <a:p>
          <a:endParaRPr lang="en-US"/>
        </a:p>
      </dgm:t>
    </dgm:pt>
    <dgm:pt modelId="{2219C26D-BCB5-F247-9C5E-619C982B656C}" type="sibTrans" cxnId="{A392BABA-9080-6F4C-9A41-4ED46EEF94E2}">
      <dgm:prSet/>
      <dgm:spPr/>
      <dgm:t>
        <a:bodyPr/>
        <a:lstStyle/>
        <a:p>
          <a:endParaRPr lang="en-US"/>
        </a:p>
      </dgm:t>
    </dgm:pt>
    <dgm:pt modelId="{9355479C-3BAC-9043-8C36-773270BA97C0}">
      <dgm:prSet/>
      <dgm:spPr>
        <a:solidFill>
          <a:schemeClr val="accent5">
            <a:lumMod val="75000"/>
          </a:schemeClr>
        </a:solidFill>
      </dgm:spPr>
      <dgm:t>
        <a:bodyPr/>
        <a:lstStyle/>
        <a:p>
          <a:r>
            <a:rPr lang="et-EE" b="1" dirty="0" smtClean="0">
              <a:solidFill>
                <a:srgbClr val="FFFFFF"/>
              </a:solidFill>
            </a:rPr>
            <a:t>Cross Border Data Exchange </a:t>
          </a:r>
          <a:r>
            <a:rPr lang="et-EE" b="1" dirty="0" err="1" smtClean="0">
              <a:solidFill>
                <a:srgbClr val="FFFFFF"/>
              </a:solidFill>
            </a:rPr>
            <a:t>services</a:t>
          </a:r>
          <a:endParaRPr lang="en-US" b="1" dirty="0" smtClean="0">
            <a:solidFill>
              <a:srgbClr val="FFFFFF"/>
            </a:solidFill>
          </a:endParaRPr>
        </a:p>
        <a:p>
          <a:r>
            <a:rPr lang="en-US" b="1" dirty="0" smtClean="0">
              <a:solidFill>
                <a:srgbClr val="FFFF00"/>
              </a:solidFill>
            </a:rPr>
            <a:t>2013 (EPSOS)</a:t>
          </a:r>
          <a:endParaRPr lang="en-US" dirty="0">
            <a:solidFill>
              <a:srgbClr val="FFFF00"/>
            </a:solidFill>
          </a:endParaRPr>
        </a:p>
      </dgm:t>
    </dgm:pt>
    <dgm:pt modelId="{63D45EAA-67CA-B145-B87A-26F6AA171337}" type="parTrans" cxnId="{2B87D42C-676F-F84E-9431-D32E7E0EA574}">
      <dgm:prSet/>
      <dgm:spPr/>
      <dgm:t>
        <a:bodyPr/>
        <a:lstStyle/>
        <a:p>
          <a:endParaRPr lang="en-US"/>
        </a:p>
      </dgm:t>
    </dgm:pt>
    <dgm:pt modelId="{6F4AB906-4C0E-5A42-AB36-3686BA5F86F2}" type="sibTrans" cxnId="{2B87D42C-676F-F84E-9431-D32E7E0EA574}">
      <dgm:prSet/>
      <dgm:spPr/>
      <dgm:t>
        <a:bodyPr/>
        <a:lstStyle/>
        <a:p>
          <a:endParaRPr lang="en-US"/>
        </a:p>
      </dgm:t>
    </dgm:pt>
    <dgm:pt modelId="{88BB397A-539E-DB4D-8583-6C732A0F9210}">
      <dgm:prSet/>
      <dgm:spPr>
        <a:solidFill>
          <a:schemeClr val="accent5">
            <a:lumMod val="50000"/>
          </a:schemeClr>
        </a:solidFill>
      </dgm:spPr>
      <dgm:t>
        <a:bodyPr/>
        <a:lstStyle/>
        <a:p>
          <a:r>
            <a:rPr lang="et-EE" b="1" dirty="0" err="1" smtClean="0">
              <a:solidFill>
                <a:srgbClr val="FFFFFF"/>
              </a:solidFill>
            </a:rPr>
            <a:t>Digital</a:t>
          </a:r>
          <a:r>
            <a:rPr lang="et-EE" b="1" dirty="0" smtClean="0">
              <a:solidFill>
                <a:srgbClr val="FFFFFF"/>
              </a:solidFill>
            </a:rPr>
            <a:t> </a:t>
          </a:r>
          <a:r>
            <a:rPr lang="et-EE" b="1" dirty="0" err="1" smtClean="0">
              <a:solidFill>
                <a:srgbClr val="FFFFFF"/>
              </a:solidFill>
            </a:rPr>
            <a:t>archiving</a:t>
          </a:r>
          <a:r>
            <a:rPr lang="et-EE" b="1" dirty="0" smtClean="0">
              <a:solidFill>
                <a:srgbClr val="FFFFFF"/>
              </a:solidFill>
            </a:rPr>
            <a:t/>
          </a:r>
          <a:br>
            <a:rPr lang="et-EE" b="1" dirty="0" smtClean="0">
              <a:solidFill>
                <a:srgbClr val="FFFFFF"/>
              </a:solidFill>
            </a:rPr>
          </a:br>
          <a:r>
            <a:rPr lang="et-EE" b="1" dirty="0" smtClean="0">
              <a:solidFill>
                <a:srgbClr val="FFFFFF"/>
              </a:solidFill>
            </a:rPr>
            <a:t>(x-</a:t>
          </a:r>
          <a:r>
            <a:rPr lang="et-EE" b="1" dirty="0" err="1" smtClean="0">
              <a:solidFill>
                <a:srgbClr val="FFFFFF"/>
              </a:solidFill>
            </a:rPr>
            <a:t>ray</a:t>
          </a:r>
          <a:r>
            <a:rPr lang="et-EE" b="1" dirty="0" smtClean="0">
              <a:solidFill>
                <a:srgbClr val="FFFFFF"/>
              </a:solidFill>
            </a:rPr>
            <a:t> </a:t>
          </a:r>
          <a:r>
            <a:rPr lang="et-EE" b="1" dirty="0" err="1" smtClean="0">
              <a:solidFill>
                <a:srgbClr val="FFFFFF"/>
              </a:solidFill>
            </a:rPr>
            <a:t>images</a:t>
          </a:r>
          <a:r>
            <a:rPr lang="et-EE" b="1" dirty="0" smtClean="0">
              <a:solidFill>
                <a:srgbClr val="FFFFFF"/>
              </a:solidFill>
            </a:rPr>
            <a:t>)</a:t>
          </a:r>
          <a:endParaRPr lang="en-US" b="1" dirty="0" smtClean="0">
            <a:solidFill>
              <a:srgbClr val="FFFFFF"/>
            </a:solidFill>
          </a:endParaRPr>
        </a:p>
        <a:p>
          <a:r>
            <a:rPr lang="en-US" b="1" dirty="0" smtClean="0">
              <a:solidFill>
                <a:srgbClr val="FFFF00"/>
              </a:solidFill>
            </a:rPr>
            <a:t> </a:t>
          </a:r>
          <a:endParaRPr lang="en-US" dirty="0">
            <a:solidFill>
              <a:srgbClr val="FFFF00"/>
            </a:solidFill>
          </a:endParaRPr>
        </a:p>
      </dgm:t>
    </dgm:pt>
    <dgm:pt modelId="{F6F951D1-4B44-A245-BA27-7200952C318F}" type="parTrans" cxnId="{7E1B959C-2BB8-ED4B-BE97-FB5B92742D48}">
      <dgm:prSet/>
      <dgm:spPr/>
      <dgm:t>
        <a:bodyPr/>
        <a:lstStyle/>
        <a:p>
          <a:endParaRPr lang="en-US"/>
        </a:p>
      </dgm:t>
    </dgm:pt>
    <dgm:pt modelId="{AC0D5F5A-AB40-6B46-A7C5-21E07F5AEB4F}" type="sibTrans" cxnId="{7E1B959C-2BB8-ED4B-BE97-FB5B92742D48}">
      <dgm:prSet/>
      <dgm:spPr/>
      <dgm:t>
        <a:bodyPr/>
        <a:lstStyle/>
        <a:p>
          <a:endParaRPr lang="en-US"/>
        </a:p>
      </dgm:t>
    </dgm:pt>
    <dgm:pt modelId="{CF72AA8F-2E77-D146-9CEE-A9840211F7C3}">
      <dgm:prSet/>
      <dgm:spPr>
        <a:solidFill>
          <a:schemeClr val="accent5">
            <a:lumMod val="75000"/>
          </a:schemeClr>
        </a:solidFill>
      </dgm:spPr>
      <dgm:t>
        <a:bodyPr/>
        <a:lstStyle/>
        <a:p>
          <a:r>
            <a:rPr lang="et-EE" b="1" dirty="0" err="1" smtClean="0">
              <a:solidFill>
                <a:srgbClr val="FFFFFF"/>
              </a:solidFill>
            </a:rPr>
            <a:t>Digital</a:t>
          </a:r>
          <a:r>
            <a:rPr lang="et-EE" b="1" dirty="0" smtClean="0">
              <a:solidFill>
                <a:srgbClr val="FFFFFF"/>
              </a:solidFill>
            </a:rPr>
            <a:t> </a:t>
          </a:r>
          <a:r>
            <a:rPr lang="et-EE" b="1" dirty="0" err="1" smtClean="0">
              <a:solidFill>
                <a:srgbClr val="FFFFFF"/>
              </a:solidFill>
            </a:rPr>
            <a:t>registration</a:t>
          </a:r>
          <a:endParaRPr lang="en-US" b="1" dirty="0" smtClean="0">
            <a:solidFill>
              <a:srgbClr val="FFFFFF"/>
            </a:solidFill>
          </a:endParaRPr>
        </a:p>
        <a:p>
          <a:r>
            <a:rPr lang="en-US" b="1" dirty="0" smtClean="0">
              <a:solidFill>
                <a:srgbClr val="FFFF00"/>
              </a:solidFill>
            </a:rPr>
            <a:t>2016</a:t>
          </a:r>
          <a:endParaRPr lang="en-US" dirty="0">
            <a:solidFill>
              <a:srgbClr val="FFFF00"/>
            </a:solidFill>
          </a:endParaRPr>
        </a:p>
      </dgm:t>
    </dgm:pt>
    <dgm:pt modelId="{A8280857-422D-5945-95AE-454274E9AA45}" type="parTrans" cxnId="{CD93BF38-C4E6-1649-9417-8E2BB6BF4DB4}">
      <dgm:prSet/>
      <dgm:spPr/>
      <dgm:t>
        <a:bodyPr/>
        <a:lstStyle/>
        <a:p>
          <a:endParaRPr lang="en-US"/>
        </a:p>
      </dgm:t>
    </dgm:pt>
    <dgm:pt modelId="{E75B6536-E2B5-EA47-8A67-D45C29202E3C}" type="sibTrans" cxnId="{CD93BF38-C4E6-1649-9417-8E2BB6BF4DB4}">
      <dgm:prSet/>
      <dgm:spPr/>
      <dgm:t>
        <a:bodyPr/>
        <a:lstStyle/>
        <a:p>
          <a:endParaRPr lang="en-US"/>
        </a:p>
      </dgm:t>
    </dgm:pt>
    <dgm:pt modelId="{7D80070D-1397-9746-8895-35670BE9FDE7}">
      <dgm:prSet/>
      <dgm:spPr>
        <a:solidFill>
          <a:schemeClr val="accent5">
            <a:lumMod val="50000"/>
          </a:schemeClr>
        </a:solidFill>
      </dgm:spPr>
      <dgm:t>
        <a:bodyPr/>
        <a:lstStyle/>
        <a:p>
          <a:r>
            <a:rPr lang="et-EE" b="1" dirty="0" smtClean="0">
              <a:solidFill>
                <a:srgbClr val="FFFFFF"/>
              </a:solidFill>
            </a:rPr>
            <a:t>eConsultation services</a:t>
          </a:r>
          <a:endParaRPr lang="en-US" dirty="0">
            <a:solidFill>
              <a:srgbClr val="FFFFFF"/>
            </a:solidFill>
          </a:endParaRPr>
        </a:p>
      </dgm:t>
    </dgm:pt>
    <dgm:pt modelId="{0FB2A306-0BF6-BB4A-835E-902D0A0BA3DF}" type="sibTrans" cxnId="{787737D1-459C-914E-AD86-6A66F9AA3FEF}">
      <dgm:prSet/>
      <dgm:spPr/>
      <dgm:t>
        <a:bodyPr/>
        <a:lstStyle/>
        <a:p>
          <a:endParaRPr lang="en-US"/>
        </a:p>
      </dgm:t>
    </dgm:pt>
    <dgm:pt modelId="{67E5CDF2-DB7F-CC47-BB07-C16B2C274183}" type="parTrans" cxnId="{787737D1-459C-914E-AD86-6A66F9AA3FEF}">
      <dgm:prSet/>
      <dgm:spPr/>
      <dgm:t>
        <a:bodyPr/>
        <a:lstStyle/>
        <a:p>
          <a:endParaRPr lang="en-US"/>
        </a:p>
      </dgm:t>
    </dgm:pt>
    <dgm:pt modelId="{17C27173-72C0-4219-81A9-65511AED5FD6}">
      <dgm:prSet/>
      <dgm:spPr>
        <a:solidFill>
          <a:schemeClr val="accent5">
            <a:lumMod val="50000"/>
          </a:schemeClr>
        </a:solidFill>
      </dgm:spPr>
      <dgm:t>
        <a:bodyPr/>
        <a:lstStyle/>
        <a:p>
          <a:r>
            <a:rPr lang="en-US" b="1" dirty="0" smtClean="0">
              <a:solidFill>
                <a:srgbClr val="FFFFFF"/>
              </a:solidFill>
            </a:rPr>
            <a:t>EHR services for physician</a:t>
          </a:r>
          <a:endParaRPr lang="en-US" dirty="0">
            <a:solidFill>
              <a:srgbClr val="FFFFFF"/>
            </a:solidFill>
          </a:endParaRPr>
        </a:p>
      </dgm:t>
    </dgm:pt>
    <dgm:pt modelId="{AFEED238-C3AA-4EF3-811F-2A5640CA0A03}" type="parTrans" cxnId="{8A06DCD8-2D91-425F-A0F9-4F86F383F7CA}">
      <dgm:prSet/>
      <dgm:spPr/>
      <dgm:t>
        <a:bodyPr/>
        <a:lstStyle/>
        <a:p>
          <a:endParaRPr lang="en-US"/>
        </a:p>
      </dgm:t>
    </dgm:pt>
    <dgm:pt modelId="{1EDAA2AC-A179-4B49-9BDD-8B4C0D587DD0}" type="sibTrans" cxnId="{8A06DCD8-2D91-425F-A0F9-4F86F383F7CA}">
      <dgm:prSet/>
      <dgm:spPr/>
      <dgm:t>
        <a:bodyPr/>
        <a:lstStyle/>
        <a:p>
          <a:endParaRPr lang="en-US"/>
        </a:p>
      </dgm:t>
    </dgm:pt>
    <dgm:pt modelId="{D883DF55-0036-4ADB-8385-04F305C47552}">
      <dgm:prSet/>
      <dgm:spPr>
        <a:solidFill>
          <a:schemeClr val="accent5">
            <a:lumMod val="50000"/>
          </a:schemeClr>
        </a:solidFill>
      </dgm:spPr>
      <dgm:t>
        <a:bodyPr/>
        <a:lstStyle/>
        <a:p>
          <a:r>
            <a:rPr lang="et-EE" b="1" dirty="0" smtClean="0">
              <a:solidFill>
                <a:srgbClr val="FFFFFF"/>
              </a:solidFill>
            </a:rPr>
            <a:t>EHR services for patient</a:t>
          </a:r>
          <a:endParaRPr lang="en-US" dirty="0">
            <a:solidFill>
              <a:srgbClr val="FFFFFF"/>
            </a:solidFill>
          </a:endParaRPr>
        </a:p>
      </dgm:t>
    </dgm:pt>
    <dgm:pt modelId="{54D14121-4D01-4776-A404-639C644233FF}" type="parTrans" cxnId="{FF9B6702-1DB5-403B-A4F9-3325AE3B4E9D}">
      <dgm:prSet/>
      <dgm:spPr/>
      <dgm:t>
        <a:bodyPr/>
        <a:lstStyle/>
        <a:p>
          <a:endParaRPr lang="en-US"/>
        </a:p>
      </dgm:t>
    </dgm:pt>
    <dgm:pt modelId="{56223C1F-8028-4878-AD8F-3F66DD4BEDE6}" type="sibTrans" cxnId="{FF9B6702-1DB5-403B-A4F9-3325AE3B4E9D}">
      <dgm:prSet/>
      <dgm:spPr/>
      <dgm:t>
        <a:bodyPr/>
        <a:lstStyle/>
        <a:p>
          <a:endParaRPr lang="en-US"/>
        </a:p>
      </dgm:t>
    </dgm:pt>
    <dgm:pt modelId="{842ADE02-BEA4-D54A-B310-9A4E5C065CE5}" type="pres">
      <dgm:prSet presAssocID="{80F8DD69-B189-254F-BA75-DE41DB8C1794}" presName="composite" presStyleCnt="0">
        <dgm:presLayoutVars>
          <dgm:chMax val="1"/>
          <dgm:dir/>
          <dgm:resizeHandles val="exact"/>
        </dgm:presLayoutVars>
      </dgm:prSet>
      <dgm:spPr/>
      <dgm:t>
        <a:bodyPr/>
        <a:lstStyle/>
        <a:p>
          <a:endParaRPr lang="en-US"/>
        </a:p>
      </dgm:t>
    </dgm:pt>
    <dgm:pt modelId="{15195B58-79DF-ED4C-BD17-935801238BF7}" type="pres">
      <dgm:prSet presAssocID="{80F8DD69-B189-254F-BA75-DE41DB8C1794}" presName="radial" presStyleCnt="0">
        <dgm:presLayoutVars>
          <dgm:animLvl val="ctr"/>
        </dgm:presLayoutVars>
      </dgm:prSet>
      <dgm:spPr/>
    </dgm:pt>
    <dgm:pt modelId="{DF966FB6-5BFE-1C4F-A573-EA34B6BBA2B6}" type="pres">
      <dgm:prSet presAssocID="{B6219266-D3FF-5A48-8F80-72AC5F294247}" presName="centerShape" presStyleLbl="vennNode1" presStyleIdx="0" presStyleCnt="20"/>
      <dgm:spPr/>
      <dgm:t>
        <a:bodyPr/>
        <a:lstStyle/>
        <a:p>
          <a:endParaRPr lang="en-US"/>
        </a:p>
      </dgm:t>
    </dgm:pt>
    <dgm:pt modelId="{B27E43A3-8C96-4E5D-ABD1-68454DEDC358}" type="pres">
      <dgm:prSet presAssocID="{D883DF55-0036-4ADB-8385-04F305C47552}" presName="node" presStyleLbl="vennNode1" presStyleIdx="1" presStyleCnt="20" custRadScaleRad="100407" custRadScaleInc="-2536">
        <dgm:presLayoutVars>
          <dgm:bulletEnabled val="1"/>
        </dgm:presLayoutVars>
      </dgm:prSet>
      <dgm:spPr/>
      <dgm:t>
        <a:bodyPr/>
        <a:lstStyle/>
        <a:p>
          <a:endParaRPr lang="en-US"/>
        </a:p>
      </dgm:t>
    </dgm:pt>
    <dgm:pt modelId="{B91ACD8E-D935-9F47-899F-939C494DC73F}" type="pres">
      <dgm:prSet presAssocID="{1C978611-348F-A54F-B228-927109E14E9B}" presName="node" presStyleLbl="vennNode1" presStyleIdx="2" presStyleCnt="20" custRadScaleRad="100398" custRadScaleInc="2803">
        <dgm:presLayoutVars>
          <dgm:bulletEnabled val="1"/>
        </dgm:presLayoutVars>
      </dgm:prSet>
      <dgm:spPr/>
      <dgm:t>
        <a:bodyPr/>
        <a:lstStyle/>
        <a:p>
          <a:endParaRPr lang="en-US"/>
        </a:p>
      </dgm:t>
    </dgm:pt>
    <dgm:pt modelId="{B8FB58AC-AC43-A74A-996B-FF4C90214734}" type="pres">
      <dgm:prSet presAssocID="{F7704258-3AFD-E04C-A1EC-7DD9B9BFEA1E}" presName="node" presStyleLbl="vennNode1" presStyleIdx="3" presStyleCnt="20" custRadScaleRad="99706" custRadScaleInc="694">
        <dgm:presLayoutVars>
          <dgm:bulletEnabled val="1"/>
        </dgm:presLayoutVars>
      </dgm:prSet>
      <dgm:spPr/>
      <dgm:t>
        <a:bodyPr/>
        <a:lstStyle/>
        <a:p>
          <a:endParaRPr lang="en-US"/>
        </a:p>
      </dgm:t>
    </dgm:pt>
    <dgm:pt modelId="{F765F8C9-75C9-1341-BCB5-0B1E4C1C8DC0}" type="pres">
      <dgm:prSet presAssocID="{678E2347-D695-4140-8986-06C4DEF4C2ED}" presName="node" presStyleLbl="vennNode1" presStyleIdx="4" presStyleCnt="20">
        <dgm:presLayoutVars>
          <dgm:bulletEnabled val="1"/>
        </dgm:presLayoutVars>
      </dgm:prSet>
      <dgm:spPr/>
      <dgm:t>
        <a:bodyPr/>
        <a:lstStyle/>
        <a:p>
          <a:endParaRPr lang="en-US"/>
        </a:p>
      </dgm:t>
    </dgm:pt>
    <dgm:pt modelId="{CB1D02AA-E5DF-DD43-A53A-935BFA250E6F}" type="pres">
      <dgm:prSet presAssocID="{1300A136-495C-DD4C-B36E-B773C130C4B2}" presName="node" presStyleLbl="vennNode1" presStyleIdx="5" presStyleCnt="20">
        <dgm:presLayoutVars>
          <dgm:bulletEnabled val="1"/>
        </dgm:presLayoutVars>
      </dgm:prSet>
      <dgm:spPr/>
      <dgm:t>
        <a:bodyPr/>
        <a:lstStyle/>
        <a:p>
          <a:endParaRPr lang="en-US"/>
        </a:p>
      </dgm:t>
    </dgm:pt>
    <dgm:pt modelId="{536FD574-ADE2-4742-A30E-F6A5CA41ABF5}" type="pres">
      <dgm:prSet presAssocID="{C43AB7E9-3209-AD4C-8673-C912E8F71CF4}" presName="node" presStyleLbl="vennNode1" presStyleIdx="6" presStyleCnt="20">
        <dgm:presLayoutVars>
          <dgm:bulletEnabled val="1"/>
        </dgm:presLayoutVars>
      </dgm:prSet>
      <dgm:spPr/>
      <dgm:t>
        <a:bodyPr/>
        <a:lstStyle/>
        <a:p>
          <a:endParaRPr lang="en-US"/>
        </a:p>
      </dgm:t>
    </dgm:pt>
    <dgm:pt modelId="{0A6C485C-E780-044D-821A-75025C47B915}" type="pres">
      <dgm:prSet presAssocID="{EEF621BD-5592-D044-8180-36A0C4E30DC3}" presName="node" presStyleLbl="vennNode1" presStyleIdx="7" presStyleCnt="20">
        <dgm:presLayoutVars>
          <dgm:bulletEnabled val="1"/>
        </dgm:presLayoutVars>
      </dgm:prSet>
      <dgm:spPr/>
      <dgm:t>
        <a:bodyPr/>
        <a:lstStyle/>
        <a:p>
          <a:endParaRPr lang="en-US"/>
        </a:p>
      </dgm:t>
    </dgm:pt>
    <dgm:pt modelId="{BB6A0264-EA23-BA41-98D0-9C8E345A68DF}" type="pres">
      <dgm:prSet presAssocID="{8602905F-60C6-C84C-85AB-50AA399E06A4}" presName="node" presStyleLbl="vennNode1" presStyleIdx="8" presStyleCnt="20">
        <dgm:presLayoutVars>
          <dgm:bulletEnabled val="1"/>
        </dgm:presLayoutVars>
      </dgm:prSet>
      <dgm:spPr/>
      <dgm:t>
        <a:bodyPr/>
        <a:lstStyle/>
        <a:p>
          <a:endParaRPr lang="en-US"/>
        </a:p>
      </dgm:t>
    </dgm:pt>
    <dgm:pt modelId="{615C5602-A44A-1C4A-B152-9041EDE3DF98}" type="pres">
      <dgm:prSet presAssocID="{883D957B-A982-A64B-88D9-2E0004BC989C}" presName="node" presStyleLbl="vennNode1" presStyleIdx="9" presStyleCnt="20">
        <dgm:presLayoutVars>
          <dgm:bulletEnabled val="1"/>
        </dgm:presLayoutVars>
      </dgm:prSet>
      <dgm:spPr/>
      <dgm:t>
        <a:bodyPr/>
        <a:lstStyle/>
        <a:p>
          <a:endParaRPr lang="en-US"/>
        </a:p>
      </dgm:t>
    </dgm:pt>
    <dgm:pt modelId="{FE4A69E2-C5DD-4047-9C0E-1614ADAC9A6E}" type="pres">
      <dgm:prSet presAssocID="{3EA05F88-6A7E-E943-8DA3-7C66C51AA8AA}" presName="node" presStyleLbl="vennNode1" presStyleIdx="10" presStyleCnt="20">
        <dgm:presLayoutVars>
          <dgm:bulletEnabled val="1"/>
        </dgm:presLayoutVars>
      </dgm:prSet>
      <dgm:spPr/>
      <dgm:t>
        <a:bodyPr/>
        <a:lstStyle/>
        <a:p>
          <a:endParaRPr lang="en-US"/>
        </a:p>
      </dgm:t>
    </dgm:pt>
    <dgm:pt modelId="{4C497C63-24EC-D349-93CB-34543C322EA3}" type="pres">
      <dgm:prSet presAssocID="{5C363EC2-8953-4D4D-84A2-7261A9FE16D4}" presName="node" presStyleLbl="vennNode1" presStyleIdx="11" presStyleCnt="20">
        <dgm:presLayoutVars>
          <dgm:bulletEnabled val="1"/>
        </dgm:presLayoutVars>
      </dgm:prSet>
      <dgm:spPr/>
      <dgm:t>
        <a:bodyPr/>
        <a:lstStyle/>
        <a:p>
          <a:endParaRPr lang="en-US"/>
        </a:p>
      </dgm:t>
    </dgm:pt>
    <dgm:pt modelId="{E9E474CE-A670-4C47-8FC2-F0FC31C60904}" type="pres">
      <dgm:prSet presAssocID="{51BB8566-2B70-264A-A174-904EE42EA597}" presName="node" presStyleLbl="vennNode1" presStyleIdx="12" presStyleCnt="20">
        <dgm:presLayoutVars>
          <dgm:bulletEnabled val="1"/>
        </dgm:presLayoutVars>
      </dgm:prSet>
      <dgm:spPr/>
      <dgm:t>
        <a:bodyPr/>
        <a:lstStyle/>
        <a:p>
          <a:endParaRPr lang="en-US"/>
        </a:p>
      </dgm:t>
    </dgm:pt>
    <dgm:pt modelId="{B6D428E7-2EAC-E84A-B6BE-BC053ECF5620}" type="pres">
      <dgm:prSet presAssocID="{80F60D09-77F8-F34F-AA6C-5F2561532CB7}" presName="node" presStyleLbl="vennNode1" presStyleIdx="13" presStyleCnt="20">
        <dgm:presLayoutVars>
          <dgm:bulletEnabled val="1"/>
        </dgm:presLayoutVars>
      </dgm:prSet>
      <dgm:spPr/>
      <dgm:t>
        <a:bodyPr/>
        <a:lstStyle/>
        <a:p>
          <a:endParaRPr lang="en-US"/>
        </a:p>
      </dgm:t>
    </dgm:pt>
    <dgm:pt modelId="{09F7A796-4A25-3E44-90CF-8C676A52A276}" type="pres">
      <dgm:prSet presAssocID="{EFFCECC0-15CF-D740-8960-259EC5E546FA}" presName="node" presStyleLbl="vennNode1" presStyleIdx="14" presStyleCnt="20">
        <dgm:presLayoutVars>
          <dgm:bulletEnabled val="1"/>
        </dgm:presLayoutVars>
      </dgm:prSet>
      <dgm:spPr/>
      <dgm:t>
        <a:bodyPr/>
        <a:lstStyle/>
        <a:p>
          <a:endParaRPr lang="en-US"/>
        </a:p>
      </dgm:t>
    </dgm:pt>
    <dgm:pt modelId="{914A8A30-0774-BF4A-9308-1EB22F4ACA2C}" type="pres">
      <dgm:prSet presAssocID="{9355479C-3BAC-9043-8C36-773270BA97C0}" presName="node" presStyleLbl="vennNode1" presStyleIdx="15" presStyleCnt="20">
        <dgm:presLayoutVars>
          <dgm:bulletEnabled val="1"/>
        </dgm:presLayoutVars>
      </dgm:prSet>
      <dgm:spPr/>
      <dgm:t>
        <a:bodyPr/>
        <a:lstStyle/>
        <a:p>
          <a:endParaRPr lang="en-US"/>
        </a:p>
      </dgm:t>
    </dgm:pt>
    <dgm:pt modelId="{982C7EDF-A6B4-2F48-8516-884AC76473B8}" type="pres">
      <dgm:prSet presAssocID="{88BB397A-539E-DB4D-8583-6C732A0F9210}" presName="node" presStyleLbl="vennNode1" presStyleIdx="16" presStyleCnt="20" custRadScaleRad="104578" custRadScaleInc="696">
        <dgm:presLayoutVars>
          <dgm:bulletEnabled val="1"/>
        </dgm:presLayoutVars>
      </dgm:prSet>
      <dgm:spPr/>
      <dgm:t>
        <a:bodyPr/>
        <a:lstStyle/>
        <a:p>
          <a:endParaRPr lang="en-US"/>
        </a:p>
      </dgm:t>
    </dgm:pt>
    <dgm:pt modelId="{40C816D8-35CD-8641-B0A1-BD5D1E884EFF}" type="pres">
      <dgm:prSet presAssocID="{7D80070D-1397-9746-8895-35670BE9FDE7}" presName="node" presStyleLbl="vennNode1" presStyleIdx="17" presStyleCnt="20" custRadScaleRad="101823" custRadScaleInc="196603">
        <dgm:presLayoutVars>
          <dgm:bulletEnabled val="1"/>
        </dgm:presLayoutVars>
      </dgm:prSet>
      <dgm:spPr/>
      <dgm:t>
        <a:bodyPr/>
        <a:lstStyle/>
        <a:p>
          <a:endParaRPr lang="en-US"/>
        </a:p>
      </dgm:t>
    </dgm:pt>
    <dgm:pt modelId="{E9B3E3D1-74F9-EF4E-B5C2-8431952A3FB7}" type="pres">
      <dgm:prSet presAssocID="{CF72AA8F-2E77-D146-9CEE-A9840211F7C3}" presName="node" presStyleLbl="vennNode1" presStyleIdx="18" presStyleCnt="20" custRadScaleRad="104586" custRadScaleInc="-100135">
        <dgm:presLayoutVars>
          <dgm:bulletEnabled val="1"/>
        </dgm:presLayoutVars>
      </dgm:prSet>
      <dgm:spPr/>
      <dgm:t>
        <a:bodyPr/>
        <a:lstStyle/>
        <a:p>
          <a:endParaRPr lang="en-US"/>
        </a:p>
      </dgm:t>
    </dgm:pt>
    <dgm:pt modelId="{DE9818D5-7C59-495E-AC4B-620799144064}" type="pres">
      <dgm:prSet presAssocID="{17C27173-72C0-4219-81A9-65511AED5FD6}" presName="node" presStyleLbl="vennNode1" presStyleIdx="19" presStyleCnt="20" custRadScaleRad="104684" custRadScaleInc="-100874">
        <dgm:presLayoutVars>
          <dgm:bulletEnabled val="1"/>
        </dgm:presLayoutVars>
      </dgm:prSet>
      <dgm:spPr/>
      <dgm:t>
        <a:bodyPr/>
        <a:lstStyle/>
        <a:p>
          <a:endParaRPr lang="en-US"/>
        </a:p>
      </dgm:t>
    </dgm:pt>
  </dgm:ptLst>
  <dgm:cxnLst>
    <dgm:cxn modelId="{65160053-1B04-054B-8FD3-89019290DC14}" srcId="{B6219266-D3FF-5A48-8F80-72AC5F294247}" destId="{80F60D09-77F8-F34F-AA6C-5F2561532CB7}" srcOrd="12" destOrd="0" parTransId="{D03B46B8-0B1F-2747-9F7C-B2B7320551DA}" sibTransId="{29BC941E-5AA7-1D4A-A350-351F27990ACD}"/>
    <dgm:cxn modelId="{806668D5-036A-4AD4-BC11-ACB107F91674}" type="presOf" srcId="{80F8DD69-B189-254F-BA75-DE41DB8C1794}" destId="{842ADE02-BEA4-D54A-B310-9A4E5C065CE5}" srcOrd="0" destOrd="0" presId="urn:microsoft.com/office/officeart/2005/8/layout/radial3"/>
    <dgm:cxn modelId="{8A06DCD8-2D91-425F-A0F9-4F86F383F7CA}" srcId="{B6219266-D3FF-5A48-8F80-72AC5F294247}" destId="{17C27173-72C0-4219-81A9-65511AED5FD6}" srcOrd="18" destOrd="0" parTransId="{AFEED238-C3AA-4EF3-811F-2A5640CA0A03}" sibTransId="{1EDAA2AC-A179-4B49-9BDD-8B4C0D587DD0}"/>
    <dgm:cxn modelId="{479DB2B4-77EF-4441-A78B-B394882EB5D7}" type="presOf" srcId="{3EA05F88-6A7E-E943-8DA3-7C66C51AA8AA}" destId="{FE4A69E2-C5DD-4047-9C0E-1614ADAC9A6E}" srcOrd="0" destOrd="0" presId="urn:microsoft.com/office/officeart/2005/8/layout/radial3"/>
    <dgm:cxn modelId="{73C1630D-D8AF-DF4D-A742-8C9DA101647B}" srcId="{B6219266-D3FF-5A48-8F80-72AC5F294247}" destId="{51BB8566-2B70-264A-A174-904EE42EA597}" srcOrd="11" destOrd="0" parTransId="{F5063741-52FB-1744-ABDF-01511261032E}" sibTransId="{93FFEF1A-28C3-1540-B0D4-8431C61AEBC4}"/>
    <dgm:cxn modelId="{6877EE0E-6F37-7D46-843C-E93C2A466FC4}" srcId="{B6219266-D3FF-5A48-8F80-72AC5F294247}" destId="{1300A136-495C-DD4C-B36E-B773C130C4B2}" srcOrd="4" destOrd="0" parTransId="{990A924E-B262-B84C-A7CE-163DBCD6D6D9}" sibTransId="{8676CD2A-4DF0-6043-81BE-3A3D9CDEEABE}"/>
    <dgm:cxn modelId="{15E8EFD1-A97F-0545-8EBA-7EBD45AE9B01}" srcId="{B6219266-D3FF-5A48-8F80-72AC5F294247}" destId="{EEF621BD-5592-D044-8180-36A0C4E30DC3}" srcOrd="6" destOrd="0" parTransId="{FD5AEBAC-74F1-824B-B9C6-4B7CA6371B5F}" sibTransId="{1537225A-95FC-B74E-949A-182E4F2AE305}"/>
    <dgm:cxn modelId="{88354F34-AE4C-483D-8779-7D727A5D5533}" type="presOf" srcId="{EEF621BD-5592-D044-8180-36A0C4E30DC3}" destId="{0A6C485C-E780-044D-821A-75025C47B915}" srcOrd="0" destOrd="0" presId="urn:microsoft.com/office/officeart/2005/8/layout/radial3"/>
    <dgm:cxn modelId="{5DE9F392-474C-45F8-89E4-F0DCF39A9F5C}" type="presOf" srcId="{17C27173-72C0-4219-81A9-65511AED5FD6}" destId="{DE9818D5-7C59-495E-AC4B-620799144064}" srcOrd="0" destOrd="0" presId="urn:microsoft.com/office/officeart/2005/8/layout/radial3"/>
    <dgm:cxn modelId="{231D1172-DC81-8747-8047-61FBBFAF00BE}" srcId="{B6219266-D3FF-5A48-8F80-72AC5F294247}" destId="{F7704258-3AFD-E04C-A1EC-7DD9B9BFEA1E}" srcOrd="2" destOrd="0" parTransId="{763F0ACA-C903-D046-A56A-250BF6C78B3F}" sibTransId="{23687556-2ECB-FC49-88BE-EC54AD4005FE}"/>
    <dgm:cxn modelId="{CD93BF38-C4E6-1649-9417-8E2BB6BF4DB4}" srcId="{B6219266-D3FF-5A48-8F80-72AC5F294247}" destId="{CF72AA8F-2E77-D146-9CEE-A9840211F7C3}" srcOrd="17" destOrd="0" parTransId="{A8280857-422D-5945-95AE-454274E9AA45}" sibTransId="{E75B6536-E2B5-EA47-8A67-D45C29202E3C}"/>
    <dgm:cxn modelId="{BB8E00FB-D70D-40CF-80A5-FA49A3494263}" type="presOf" srcId="{C43AB7E9-3209-AD4C-8673-C912E8F71CF4}" destId="{536FD574-ADE2-4742-A30E-F6A5CA41ABF5}" srcOrd="0" destOrd="0" presId="urn:microsoft.com/office/officeart/2005/8/layout/radial3"/>
    <dgm:cxn modelId="{137297BD-BA23-432D-9DB8-C43DC7CCD1CE}" type="presOf" srcId="{1C978611-348F-A54F-B228-927109E14E9B}" destId="{B91ACD8E-D935-9F47-899F-939C494DC73F}" srcOrd="0" destOrd="0" presId="urn:microsoft.com/office/officeart/2005/8/layout/radial3"/>
    <dgm:cxn modelId="{EB4F22CC-90E4-40C8-9ED1-42DA2D5FA7FE}" type="presOf" srcId="{7D80070D-1397-9746-8895-35670BE9FDE7}" destId="{40C816D8-35CD-8641-B0A1-BD5D1E884EFF}" srcOrd="0" destOrd="0" presId="urn:microsoft.com/office/officeart/2005/8/layout/radial3"/>
    <dgm:cxn modelId="{0DACE3F0-793F-4947-99D6-95E2C421D940}" type="presOf" srcId="{5C363EC2-8953-4D4D-84A2-7261A9FE16D4}" destId="{4C497C63-24EC-D349-93CB-34543C322EA3}" srcOrd="0" destOrd="0" presId="urn:microsoft.com/office/officeart/2005/8/layout/radial3"/>
    <dgm:cxn modelId="{9C1ED63C-598B-40F1-9E0B-769C09610F7C}" type="presOf" srcId="{678E2347-D695-4140-8986-06C4DEF4C2ED}" destId="{F765F8C9-75C9-1341-BCB5-0B1E4C1C8DC0}" srcOrd="0" destOrd="0" presId="urn:microsoft.com/office/officeart/2005/8/layout/radial3"/>
    <dgm:cxn modelId="{D0758BFA-BF17-3443-9295-E72C731FD570}" srcId="{80F8DD69-B189-254F-BA75-DE41DB8C1794}" destId="{B6219266-D3FF-5A48-8F80-72AC5F294247}" srcOrd="0" destOrd="0" parTransId="{C5F6051E-A314-0E42-B646-63A228839BBE}" sibTransId="{B6763A27-CCCA-0749-B5F0-4BB3C9E8930B}"/>
    <dgm:cxn modelId="{5E5EA951-9F14-4BD6-A6CD-064FBDDBBCAC}" type="presOf" srcId="{CF72AA8F-2E77-D146-9CEE-A9840211F7C3}" destId="{E9B3E3D1-74F9-EF4E-B5C2-8431952A3FB7}" srcOrd="0" destOrd="0" presId="urn:microsoft.com/office/officeart/2005/8/layout/radial3"/>
    <dgm:cxn modelId="{4F497827-5031-9C40-91C3-E997AFB13D47}" srcId="{B6219266-D3FF-5A48-8F80-72AC5F294247}" destId="{3EA05F88-6A7E-E943-8DA3-7C66C51AA8AA}" srcOrd="9" destOrd="0" parTransId="{98C7FE4F-F4B1-FB4B-B44B-719AAF22A794}" sibTransId="{EA7CA6F4-753F-DC44-9330-9CE59D6C82BB}"/>
    <dgm:cxn modelId="{1E657BBD-FAFC-4ECB-B5F5-F944F04300F1}" type="presOf" srcId="{9355479C-3BAC-9043-8C36-773270BA97C0}" destId="{914A8A30-0774-BF4A-9308-1EB22F4ACA2C}" srcOrd="0" destOrd="0" presId="urn:microsoft.com/office/officeart/2005/8/layout/radial3"/>
    <dgm:cxn modelId="{F83C85E5-E5BB-463A-98B9-A02638CA4BB5}" type="presOf" srcId="{D883DF55-0036-4ADB-8385-04F305C47552}" destId="{B27E43A3-8C96-4E5D-ABD1-68454DEDC358}" srcOrd="0" destOrd="0" presId="urn:microsoft.com/office/officeart/2005/8/layout/radial3"/>
    <dgm:cxn modelId="{AEC8D222-DE59-4344-BDE8-D05409B6FD6B}" type="presOf" srcId="{EFFCECC0-15CF-D740-8960-259EC5E546FA}" destId="{09F7A796-4A25-3E44-90CF-8C676A52A276}" srcOrd="0" destOrd="0" presId="urn:microsoft.com/office/officeart/2005/8/layout/radial3"/>
    <dgm:cxn modelId="{022FF261-8A2A-4A5E-A0BB-6A350F2ACE67}" type="presOf" srcId="{51BB8566-2B70-264A-A174-904EE42EA597}" destId="{E9E474CE-A670-4C47-8FC2-F0FC31C60904}" srcOrd="0" destOrd="0" presId="urn:microsoft.com/office/officeart/2005/8/layout/radial3"/>
    <dgm:cxn modelId="{451B9111-068D-764D-9AC3-42128FB70DD6}" srcId="{B6219266-D3FF-5A48-8F80-72AC5F294247}" destId="{678E2347-D695-4140-8986-06C4DEF4C2ED}" srcOrd="3" destOrd="0" parTransId="{EDB6B107-2A81-5B42-8947-D9AB570FFFB4}" sibTransId="{D9C074BB-9A07-9C4C-A2EC-7EF8B2D6C92D}"/>
    <dgm:cxn modelId="{FF9B6702-1DB5-403B-A4F9-3325AE3B4E9D}" srcId="{B6219266-D3FF-5A48-8F80-72AC5F294247}" destId="{D883DF55-0036-4ADB-8385-04F305C47552}" srcOrd="0" destOrd="0" parTransId="{54D14121-4D01-4776-A404-639C644233FF}" sibTransId="{56223C1F-8028-4878-AD8F-3F66DD4BEDE6}"/>
    <dgm:cxn modelId="{F78C5FBF-18BB-B148-8F13-7C65C33022FB}" srcId="{B6219266-D3FF-5A48-8F80-72AC5F294247}" destId="{C43AB7E9-3209-AD4C-8673-C912E8F71CF4}" srcOrd="5" destOrd="0" parTransId="{43220812-EF8A-CE4A-997C-287843F184B0}" sibTransId="{B3495F3B-E616-B345-9B8E-0C1958A09A4F}"/>
    <dgm:cxn modelId="{787737D1-459C-914E-AD86-6A66F9AA3FEF}" srcId="{B6219266-D3FF-5A48-8F80-72AC5F294247}" destId="{7D80070D-1397-9746-8895-35670BE9FDE7}" srcOrd="16" destOrd="0" parTransId="{67E5CDF2-DB7F-CC47-BB07-C16B2C274183}" sibTransId="{0FB2A306-0BF6-BB4A-835E-902D0A0BA3DF}"/>
    <dgm:cxn modelId="{00CAE0AE-FB7B-4B92-AC59-ADC3992FF03F}" type="presOf" srcId="{8602905F-60C6-C84C-85AB-50AA399E06A4}" destId="{BB6A0264-EA23-BA41-98D0-9C8E345A68DF}" srcOrd="0" destOrd="0" presId="urn:microsoft.com/office/officeart/2005/8/layout/radial3"/>
    <dgm:cxn modelId="{A392BABA-9080-6F4C-9A41-4ED46EEF94E2}" srcId="{B6219266-D3FF-5A48-8F80-72AC5F294247}" destId="{EFFCECC0-15CF-D740-8960-259EC5E546FA}" srcOrd="13" destOrd="0" parTransId="{F1B0D22D-227B-8D40-B35E-784D128CAD27}" sibTransId="{2219C26D-BCB5-F247-9C5E-619C982B656C}"/>
    <dgm:cxn modelId="{C62B6052-7CD3-4CF7-B4F0-973725C075BA}" type="presOf" srcId="{B6219266-D3FF-5A48-8F80-72AC5F294247}" destId="{DF966FB6-5BFE-1C4F-A573-EA34B6BBA2B6}" srcOrd="0" destOrd="0" presId="urn:microsoft.com/office/officeart/2005/8/layout/radial3"/>
    <dgm:cxn modelId="{15D81929-91AB-EB40-B865-8FB9430939EA}" srcId="{B6219266-D3FF-5A48-8F80-72AC5F294247}" destId="{1C978611-348F-A54F-B228-927109E14E9B}" srcOrd="1" destOrd="0" parTransId="{08A943F6-A270-4A4C-B533-D1852105EE2B}" sibTransId="{1751EC94-39DD-C046-82CF-532018BBD213}"/>
    <dgm:cxn modelId="{1456D801-D635-4F0E-814A-8193E9A648F6}" type="presOf" srcId="{F7704258-3AFD-E04C-A1EC-7DD9B9BFEA1E}" destId="{B8FB58AC-AC43-A74A-996B-FF4C90214734}" srcOrd="0" destOrd="0" presId="urn:microsoft.com/office/officeart/2005/8/layout/radial3"/>
    <dgm:cxn modelId="{C1876946-FB65-470A-AC46-4A36654128C2}" type="presOf" srcId="{1300A136-495C-DD4C-B36E-B773C130C4B2}" destId="{CB1D02AA-E5DF-DD43-A53A-935BFA250E6F}" srcOrd="0" destOrd="0" presId="urn:microsoft.com/office/officeart/2005/8/layout/radial3"/>
    <dgm:cxn modelId="{0A55B4BE-1D1B-D648-8344-FAD56519FB8A}" srcId="{B6219266-D3FF-5A48-8F80-72AC5F294247}" destId="{8602905F-60C6-C84C-85AB-50AA399E06A4}" srcOrd="7" destOrd="0" parTransId="{5D873BDF-71DF-8C47-875A-D003819CDC21}" sibTransId="{0D53FC29-73CA-934D-8DEE-B7F9BFB9BAB7}"/>
    <dgm:cxn modelId="{BD237BC6-9B37-48A0-98FF-BAFA1C856B42}" type="presOf" srcId="{883D957B-A982-A64B-88D9-2E0004BC989C}" destId="{615C5602-A44A-1C4A-B152-9041EDE3DF98}" srcOrd="0" destOrd="0" presId="urn:microsoft.com/office/officeart/2005/8/layout/radial3"/>
    <dgm:cxn modelId="{7E1B959C-2BB8-ED4B-BE97-FB5B92742D48}" srcId="{B6219266-D3FF-5A48-8F80-72AC5F294247}" destId="{88BB397A-539E-DB4D-8583-6C732A0F9210}" srcOrd="15" destOrd="0" parTransId="{F6F951D1-4B44-A245-BA27-7200952C318F}" sibTransId="{AC0D5F5A-AB40-6B46-A7C5-21E07F5AEB4F}"/>
    <dgm:cxn modelId="{1522BBF9-B720-40B5-BAAB-3DF4EB0880A2}" type="presOf" srcId="{88BB397A-539E-DB4D-8583-6C732A0F9210}" destId="{982C7EDF-A6B4-2F48-8516-884AC76473B8}" srcOrd="0" destOrd="0" presId="urn:microsoft.com/office/officeart/2005/8/layout/radial3"/>
    <dgm:cxn modelId="{2B87D42C-676F-F84E-9431-D32E7E0EA574}" srcId="{B6219266-D3FF-5A48-8F80-72AC5F294247}" destId="{9355479C-3BAC-9043-8C36-773270BA97C0}" srcOrd="14" destOrd="0" parTransId="{63D45EAA-67CA-B145-B87A-26F6AA171337}" sibTransId="{6F4AB906-4C0E-5A42-AB36-3686BA5F86F2}"/>
    <dgm:cxn modelId="{C91611CC-2B72-4AC0-AAC8-69522A562530}" type="presOf" srcId="{80F60D09-77F8-F34F-AA6C-5F2561532CB7}" destId="{B6D428E7-2EAC-E84A-B6BE-BC053ECF5620}" srcOrd="0" destOrd="0" presId="urn:microsoft.com/office/officeart/2005/8/layout/radial3"/>
    <dgm:cxn modelId="{3E0307F1-F10E-C94E-B69B-0A8C724FCC80}" srcId="{B6219266-D3FF-5A48-8F80-72AC5F294247}" destId="{883D957B-A982-A64B-88D9-2E0004BC989C}" srcOrd="8" destOrd="0" parTransId="{8FE930AB-FBF7-2C46-B612-93532B98178E}" sibTransId="{A704CB14-DD33-5F42-A3FF-FB943C370E43}"/>
    <dgm:cxn modelId="{F985FE1C-DA47-6846-A00B-5A9209D512BA}" srcId="{B6219266-D3FF-5A48-8F80-72AC5F294247}" destId="{5C363EC2-8953-4D4D-84A2-7261A9FE16D4}" srcOrd="10" destOrd="0" parTransId="{2068DAB5-F47B-714A-9DCB-03269E926B79}" sibTransId="{36A605FE-9A08-C444-AAB5-79763CF77DD1}"/>
    <dgm:cxn modelId="{F698234C-A131-4FA6-90E3-98325A73F144}" type="presParOf" srcId="{842ADE02-BEA4-D54A-B310-9A4E5C065CE5}" destId="{15195B58-79DF-ED4C-BD17-935801238BF7}" srcOrd="0" destOrd="0" presId="urn:microsoft.com/office/officeart/2005/8/layout/radial3"/>
    <dgm:cxn modelId="{EEF442F9-05F0-4665-B45C-DA977B5739C7}" type="presParOf" srcId="{15195B58-79DF-ED4C-BD17-935801238BF7}" destId="{DF966FB6-5BFE-1C4F-A573-EA34B6BBA2B6}" srcOrd="0" destOrd="0" presId="urn:microsoft.com/office/officeart/2005/8/layout/radial3"/>
    <dgm:cxn modelId="{6869C193-83DB-497E-BD20-22BBB910794D}" type="presParOf" srcId="{15195B58-79DF-ED4C-BD17-935801238BF7}" destId="{B27E43A3-8C96-4E5D-ABD1-68454DEDC358}" srcOrd="1" destOrd="0" presId="urn:microsoft.com/office/officeart/2005/8/layout/radial3"/>
    <dgm:cxn modelId="{4052CD92-4CA1-40E9-A7BB-5EEA2482934F}" type="presParOf" srcId="{15195B58-79DF-ED4C-BD17-935801238BF7}" destId="{B91ACD8E-D935-9F47-899F-939C494DC73F}" srcOrd="2" destOrd="0" presId="urn:microsoft.com/office/officeart/2005/8/layout/radial3"/>
    <dgm:cxn modelId="{3FC1CFD6-1314-483F-88FB-0F6E0F4DA98F}" type="presParOf" srcId="{15195B58-79DF-ED4C-BD17-935801238BF7}" destId="{B8FB58AC-AC43-A74A-996B-FF4C90214734}" srcOrd="3" destOrd="0" presId="urn:microsoft.com/office/officeart/2005/8/layout/radial3"/>
    <dgm:cxn modelId="{8BCAAA95-835E-4353-90F2-6699AD514040}" type="presParOf" srcId="{15195B58-79DF-ED4C-BD17-935801238BF7}" destId="{F765F8C9-75C9-1341-BCB5-0B1E4C1C8DC0}" srcOrd="4" destOrd="0" presId="urn:microsoft.com/office/officeart/2005/8/layout/radial3"/>
    <dgm:cxn modelId="{9491FB78-849A-4326-BB27-6CF0ECE3E65B}" type="presParOf" srcId="{15195B58-79DF-ED4C-BD17-935801238BF7}" destId="{CB1D02AA-E5DF-DD43-A53A-935BFA250E6F}" srcOrd="5" destOrd="0" presId="urn:microsoft.com/office/officeart/2005/8/layout/radial3"/>
    <dgm:cxn modelId="{9167D13C-7923-4F05-954E-C363CAF6A92B}" type="presParOf" srcId="{15195B58-79DF-ED4C-BD17-935801238BF7}" destId="{536FD574-ADE2-4742-A30E-F6A5CA41ABF5}" srcOrd="6" destOrd="0" presId="urn:microsoft.com/office/officeart/2005/8/layout/radial3"/>
    <dgm:cxn modelId="{B0193168-B041-4FFD-89F9-820BA21E38D6}" type="presParOf" srcId="{15195B58-79DF-ED4C-BD17-935801238BF7}" destId="{0A6C485C-E780-044D-821A-75025C47B915}" srcOrd="7" destOrd="0" presId="urn:microsoft.com/office/officeart/2005/8/layout/radial3"/>
    <dgm:cxn modelId="{2A36E8ED-0CA5-4D67-9285-06A564EA62A9}" type="presParOf" srcId="{15195B58-79DF-ED4C-BD17-935801238BF7}" destId="{BB6A0264-EA23-BA41-98D0-9C8E345A68DF}" srcOrd="8" destOrd="0" presId="urn:microsoft.com/office/officeart/2005/8/layout/radial3"/>
    <dgm:cxn modelId="{8EEE8BEB-FFD7-44FB-9C53-E2F4B3256D6D}" type="presParOf" srcId="{15195B58-79DF-ED4C-BD17-935801238BF7}" destId="{615C5602-A44A-1C4A-B152-9041EDE3DF98}" srcOrd="9" destOrd="0" presId="urn:microsoft.com/office/officeart/2005/8/layout/radial3"/>
    <dgm:cxn modelId="{ADD65637-F446-4A61-A7E4-96C31F8CD0A0}" type="presParOf" srcId="{15195B58-79DF-ED4C-BD17-935801238BF7}" destId="{FE4A69E2-C5DD-4047-9C0E-1614ADAC9A6E}" srcOrd="10" destOrd="0" presId="urn:microsoft.com/office/officeart/2005/8/layout/radial3"/>
    <dgm:cxn modelId="{0451D93D-081B-4445-9889-B224DF2893E1}" type="presParOf" srcId="{15195B58-79DF-ED4C-BD17-935801238BF7}" destId="{4C497C63-24EC-D349-93CB-34543C322EA3}" srcOrd="11" destOrd="0" presId="urn:microsoft.com/office/officeart/2005/8/layout/radial3"/>
    <dgm:cxn modelId="{87E822BD-98F8-46AA-83B4-F437AC6D7A59}" type="presParOf" srcId="{15195B58-79DF-ED4C-BD17-935801238BF7}" destId="{E9E474CE-A670-4C47-8FC2-F0FC31C60904}" srcOrd="12" destOrd="0" presId="urn:microsoft.com/office/officeart/2005/8/layout/radial3"/>
    <dgm:cxn modelId="{2EEFFDAF-0142-4001-82FF-743C58FF8884}" type="presParOf" srcId="{15195B58-79DF-ED4C-BD17-935801238BF7}" destId="{B6D428E7-2EAC-E84A-B6BE-BC053ECF5620}" srcOrd="13" destOrd="0" presId="urn:microsoft.com/office/officeart/2005/8/layout/radial3"/>
    <dgm:cxn modelId="{A2EB75F4-852D-4887-B0AB-452CA18488E3}" type="presParOf" srcId="{15195B58-79DF-ED4C-BD17-935801238BF7}" destId="{09F7A796-4A25-3E44-90CF-8C676A52A276}" srcOrd="14" destOrd="0" presId="urn:microsoft.com/office/officeart/2005/8/layout/radial3"/>
    <dgm:cxn modelId="{314945EE-BE45-4E2D-AB5D-B85B9BC416B6}" type="presParOf" srcId="{15195B58-79DF-ED4C-BD17-935801238BF7}" destId="{914A8A30-0774-BF4A-9308-1EB22F4ACA2C}" srcOrd="15" destOrd="0" presId="urn:microsoft.com/office/officeart/2005/8/layout/radial3"/>
    <dgm:cxn modelId="{87DA077B-863C-44FD-91B3-BCE71D2D7218}" type="presParOf" srcId="{15195B58-79DF-ED4C-BD17-935801238BF7}" destId="{982C7EDF-A6B4-2F48-8516-884AC76473B8}" srcOrd="16" destOrd="0" presId="urn:microsoft.com/office/officeart/2005/8/layout/radial3"/>
    <dgm:cxn modelId="{ED83196D-9370-4644-8A8B-799D9BBB9226}" type="presParOf" srcId="{15195B58-79DF-ED4C-BD17-935801238BF7}" destId="{40C816D8-35CD-8641-B0A1-BD5D1E884EFF}" srcOrd="17" destOrd="0" presId="urn:microsoft.com/office/officeart/2005/8/layout/radial3"/>
    <dgm:cxn modelId="{23FFA6DF-837C-468B-B2A1-B8BD291F7029}" type="presParOf" srcId="{15195B58-79DF-ED4C-BD17-935801238BF7}" destId="{E9B3E3D1-74F9-EF4E-B5C2-8431952A3FB7}" srcOrd="18" destOrd="0" presId="urn:microsoft.com/office/officeart/2005/8/layout/radial3"/>
    <dgm:cxn modelId="{0258E638-1AE1-4673-91B9-D192CAA28215}" type="presParOf" srcId="{15195B58-79DF-ED4C-BD17-935801238BF7}" destId="{DE9818D5-7C59-495E-AC4B-620799144064}" srcOrd="1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8417A-02FA-4DB0-82D0-7B93D8144400}"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t-EE"/>
        </a:p>
      </dgm:t>
    </dgm:pt>
    <dgm:pt modelId="{F6F27C81-AADC-42E5-B854-119F8E96A1C6}">
      <dgm:prSet phldrT="[Text]"/>
      <dgm:spPr/>
      <dgm:t>
        <a:bodyPr/>
        <a:lstStyle/>
        <a:p>
          <a:r>
            <a:rPr lang="en-US" noProof="0" dirty="0" smtClean="0"/>
            <a:t>EHF</a:t>
          </a:r>
        </a:p>
        <a:p>
          <a:r>
            <a:rPr lang="en-US" noProof="0" dirty="0" smtClean="0"/>
            <a:t>publishes the document standards , controls, lists</a:t>
          </a:r>
          <a:endParaRPr lang="en-US" noProof="0" dirty="0"/>
        </a:p>
      </dgm:t>
    </dgm:pt>
    <dgm:pt modelId="{F163D891-82C2-4954-85A0-E6526A116FE3}" type="parTrans" cxnId="{38160F85-33ED-4B5C-BA3E-9DA7BFA9A749}">
      <dgm:prSet/>
      <dgm:spPr/>
      <dgm:t>
        <a:bodyPr/>
        <a:lstStyle/>
        <a:p>
          <a:endParaRPr lang="et-EE"/>
        </a:p>
      </dgm:t>
    </dgm:pt>
    <dgm:pt modelId="{3312349B-F673-45B0-8A93-2FF53F51BC10}" type="sibTrans" cxnId="{38160F85-33ED-4B5C-BA3E-9DA7BFA9A749}">
      <dgm:prSet/>
      <dgm:spPr/>
      <dgm:t>
        <a:bodyPr/>
        <a:lstStyle/>
        <a:p>
          <a:endParaRPr lang="et-EE"/>
        </a:p>
      </dgm:t>
    </dgm:pt>
    <dgm:pt modelId="{6881167C-3C1A-4703-B611-D8D5381E5B39}">
      <dgm:prSet phldrT="[Text]"/>
      <dgm:spPr/>
      <dgm:t>
        <a:bodyPr/>
        <a:lstStyle/>
        <a:p>
          <a:r>
            <a:rPr lang="et-EE" noProof="0" dirty="0" smtClean="0"/>
            <a:t> </a:t>
          </a:r>
          <a:endParaRPr lang="en-US" noProof="0" dirty="0"/>
        </a:p>
      </dgm:t>
    </dgm:pt>
    <dgm:pt modelId="{AFDF3438-36F5-4AAE-B9AB-98914FF16FD0}" type="parTrans" cxnId="{258BBA68-F05A-4649-A1D8-0F611ECA77BF}">
      <dgm:prSet/>
      <dgm:spPr/>
      <dgm:t>
        <a:bodyPr/>
        <a:lstStyle/>
        <a:p>
          <a:endParaRPr lang="et-EE"/>
        </a:p>
      </dgm:t>
    </dgm:pt>
    <dgm:pt modelId="{D7CC2BE1-C65E-4A9D-A6BE-19CCB665A053}" type="sibTrans" cxnId="{258BBA68-F05A-4649-A1D8-0F611ECA77BF}">
      <dgm:prSet/>
      <dgm:spPr/>
      <dgm:t>
        <a:bodyPr/>
        <a:lstStyle/>
        <a:p>
          <a:endParaRPr lang="et-EE"/>
        </a:p>
      </dgm:t>
    </dgm:pt>
    <dgm:pt modelId="{0769A424-00CE-4E62-9AC0-CD5167D2028D}">
      <dgm:prSet phldrT="[Text]"/>
      <dgm:spPr/>
      <dgm:t>
        <a:bodyPr/>
        <a:lstStyle/>
        <a:p>
          <a:r>
            <a:rPr lang="en-GB" noProof="0" dirty="0" smtClean="0"/>
            <a:t>HCP develop their IS  accordance standards</a:t>
          </a:r>
          <a:endParaRPr lang="en-GB" noProof="0" dirty="0"/>
        </a:p>
      </dgm:t>
    </dgm:pt>
    <dgm:pt modelId="{AB0FB3DC-B7CE-4385-B725-B18904C78859}" type="parTrans" cxnId="{A32A3BD1-6A10-44CB-85EE-515B6F9097A7}">
      <dgm:prSet/>
      <dgm:spPr/>
      <dgm:t>
        <a:bodyPr/>
        <a:lstStyle/>
        <a:p>
          <a:endParaRPr lang="et-EE"/>
        </a:p>
      </dgm:t>
    </dgm:pt>
    <dgm:pt modelId="{6FD36EDF-84E4-4595-966E-C924C2055311}" type="sibTrans" cxnId="{A32A3BD1-6A10-44CB-85EE-515B6F9097A7}">
      <dgm:prSet/>
      <dgm:spPr/>
      <dgm:t>
        <a:bodyPr/>
        <a:lstStyle/>
        <a:p>
          <a:endParaRPr lang="et-EE"/>
        </a:p>
      </dgm:t>
    </dgm:pt>
    <dgm:pt modelId="{E76BB591-4E65-4FEE-B827-71D701C56D88}">
      <dgm:prSet phldrT="[Text]"/>
      <dgm:spPr/>
      <dgm:t>
        <a:bodyPr/>
        <a:lstStyle/>
        <a:p>
          <a:r>
            <a:rPr lang="en-US" noProof="0" dirty="0" smtClean="0"/>
            <a:t>HCP update their information systems for data Exchange </a:t>
          </a:r>
          <a:endParaRPr lang="en-US" noProof="0" dirty="0"/>
        </a:p>
      </dgm:t>
    </dgm:pt>
    <dgm:pt modelId="{19681532-46DC-4676-BA4B-AD5F9B23AEFC}" type="parTrans" cxnId="{4BF59EB4-B145-44F5-8CA0-003D9BEEBEBE}">
      <dgm:prSet/>
      <dgm:spPr/>
      <dgm:t>
        <a:bodyPr/>
        <a:lstStyle/>
        <a:p>
          <a:endParaRPr lang="et-EE"/>
        </a:p>
      </dgm:t>
    </dgm:pt>
    <dgm:pt modelId="{56DCACCC-B7B7-4D92-BB5F-1F09A6EBAAD2}" type="sibTrans" cxnId="{4BF59EB4-B145-44F5-8CA0-003D9BEEBEBE}">
      <dgm:prSet/>
      <dgm:spPr/>
      <dgm:t>
        <a:bodyPr/>
        <a:lstStyle/>
        <a:p>
          <a:endParaRPr lang="et-EE"/>
        </a:p>
      </dgm:t>
    </dgm:pt>
    <dgm:pt modelId="{DE8DCA7A-31B7-4A5F-BE3B-E91BADE28D8A}">
      <dgm:prSet phldrT="[Text]"/>
      <dgm:spPr/>
      <dgm:t>
        <a:bodyPr/>
        <a:lstStyle/>
        <a:p>
          <a:endParaRPr lang="en-US" noProof="0" dirty="0"/>
        </a:p>
      </dgm:t>
    </dgm:pt>
    <dgm:pt modelId="{90254559-5658-4E3E-A531-10EB5C6BAD3A}" type="parTrans" cxnId="{A980628A-85B5-4C0E-B7F9-DEE732F9C862}">
      <dgm:prSet/>
      <dgm:spPr/>
      <dgm:t>
        <a:bodyPr/>
        <a:lstStyle/>
        <a:p>
          <a:endParaRPr lang="et-EE"/>
        </a:p>
      </dgm:t>
    </dgm:pt>
    <dgm:pt modelId="{D10E14FE-C109-48A3-88C9-97C80218E403}" type="sibTrans" cxnId="{A980628A-85B5-4C0E-B7F9-DEE732F9C862}">
      <dgm:prSet/>
      <dgm:spPr/>
      <dgm:t>
        <a:bodyPr/>
        <a:lstStyle/>
        <a:p>
          <a:endParaRPr lang="et-EE"/>
        </a:p>
      </dgm:t>
    </dgm:pt>
    <dgm:pt modelId="{7541B06D-9B81-45EB-8B1E-8CF9712C1B76}">
      <dgm:prSet phldrT="[Text]"/>
      <dgm:spPr/>
      <dgm:t>
        <a:bodyPr/>
        <a:lstStyle/>
        <a:p>
          <a:r>
            <a:rPr lang="et-EE" noProof="0" dirty="0" smtClean="0"/>
            <a:t> </a:t>
          </a:r>
          <a:endParaRPr lang="en-US" noProof="0" dirty="0"/>
        </a:p>
      </dgm:t>
    </dgm:pt>
    <dgm:pt modelId="{5EDA74AD-AC52-444D-9D2B-C0046EF9F0BB}" type="parTrans" cxnId="{1AF0A881-431A-40EF-9B1C-6A18A61E2D76}">
      <dgm:prSet/>
      <dgm:spPr/>
      <dgm:t>
        <a:bodyPr/>
        <a:lstStyle/>
        <a:p>
          <a:endParaRPr lang="et-EE"/>
        </a:p>
      </dgm:t>
    </dgm:pt>
    <dgm:pt modelId="{5FFE786D-79D5-4F1E-B428-6A6FED1B77B5}" type="sibTrans" cxnId="{1AF0A881-431A-40EF-9B1C-6A18A61E2D76}">
      <dgm:prSet/>
      <dgm:spPr/>
      <dgm:t>
        <a:bodyPr/>
        <a:lstStyle/>
        <a:p>
          <a:endParaRPr lang="et-EE"/>
        </a:p>
      </dgm:t>
    </dgm:pt>
    <dgm:pt modelId="{B1EA7844-A027-42D9-95A2-9850B882CBDC}" type="pres">
      <dgm:prSet presAssocID="{E898417A-02FA-4DB0-82D0-7B93D8144400}" presName="rootnode" presStyleCnt="0">
        <dgm:presLayoutVars>
          <dgm:chMax/>
          <dgm:chPref/>
          <dgm:dir/>
          <dgm:animLvl val="lvl"/>
        </dgm:presLayoutVars>
      </dgm:prSet>
      <dgm:spPr/>
      <dgm:t>
        <a:bodyPr/>
        <a:lstStyle/>
        <a:p>
          <a:endParaRPr lang="et-EE"/>
        </a:p>
      </dgm:t>
    </dgm:pt>
    <dgm:pt modelId="{DAC57BF3-9FAD-48D5-8AD0-A28700C2F0E1}" type="pres">
      <dgm:prSet presAssocID="{F6F27C81-AADC-42E5-B854-119F8E96A1C6}" presName="composite" presStyleCnt="0"/>
      <dgm:spPr/>
    </dgm:pt>
    <dgm:pt modelId="{F0C33E0D-87A2-4AB0-ABA5-CB8EE7A07638}" type="pres">
      <dgm:prSet presAssocID="{F6F27C81-AADC-42E5-B854-119F8E96A1C6}" presName="bentUpArrow1" presStyleLbl="alignImgPlace1" presStyleIdx="0" presStyleCnt="2"/>
      <dgm:spPr/>
    </dgm:pt>
    <dgm:pt modelId="{73E75E71-026B-417E-8AE6-81386EDB3E22}" type="pres">
      <dgm:prSet presAssocID="{F6F27C81-AADC-42E5-B854-119F8E96A1C6}" presName="ParentText" presStyleLbl="node1" presStyleIdx="0" presStyleCnt="3">
        <dgm:presLayoutVars>
          <dgm:chMax val="1"/>
          <dgm:chPref val="1"/>
          <dgm:bulletEnabled val="1"/>
        </dgm:presLayoutVars>
      </dgm:prSet>
      <dgm:spPr/>
      <dgm:t>
        <a:bodyPr/>
        <a:lstStyle/>
        <a:p>
          <a:endParaRPr lang="et-EE"/>
        </a:p>
      </dgm:t>
    </dgm:pt>
    <dgm:pt modelId="{AFE55BFA-3AA9-421D-9217-5C9F370A1210}" type="pres">
      <dgm:prSet presAssocID="{F6F27C81-AADC-42E5-B854-119F8E96A1C6}" presName="ChildText" presStyleLbl="revTx" presStyleIdx="0" presStyleCnt="3" custScaleX="391856" custScaleY="101441" custLinFactX="57421" custLinFactNeighborX="100000" custLinFactNeighborY="1310">
        <dgm:presLayoutVars>
          <dgm:chMax val="0"/>
          <dgm:chPref val="0"/>
          <dgm:bulletEnabled val="1"/>
        </dgm:presLayoutVars>
      </dgm:prSet>
      <dgm:spPr/>
      <dgm:t>
        <a:bodyPr/>
        <a:lstStyle/>
        <a:p>
          <a:endParaRPr lang="et-EE"/>
        </a:p>
      </dgm:t>
    </dgm:pt>
    <dgm:pt modelId="{F64B88C9-F4F0-4466-BC2B-715D0F231E5B}" type="pres">
      <dgm:prSet presAssocID="{3312349B-F673-45B0-8A93-2FF53F51BC10}" presName="sibTrans" presStyleCnt="0"/>
      <dgm:spPr/>
    </dgm:pt>
    <dgm:pt modelId="{703E98DC-A79F-4881-950C-28A5DEAA3DCE}" type="pres">
      <dgm:prSet presAssocID="{0769A424-00CE-4E62-9AC0-CD5167D2028D}" presName="composite" presStyleCnt="0"/>
      <dgm:spPr/>
    </dgm:pt>
    <dgm:pt modelId="{BA7ABBAE-59D3-4760-9D32-63AF688F925B}" type="pres">
      <dgm:prSet presAssocID="{0769A424-00CE-4E62-9AC0-CD5167D2028D}" presName="bentUpArrow1" presStyleLbl="alignImgPlace1" presStyleIdx="1" presStyleCnt="2" custLinFactNeighborX="5738" custLinFactNeighborY="16131"/>
      <dgm:spPr/>
    </dgm:pt>
    <dgm:pt modelId="{8696E0C5-E4D8-4D9D-BD47-E8E0B27F6022}" type="pres">
      <dgm:prSet presAssocID="{0769A424-00CE-4E62-9AC0-CD5167D2028D}" presName="ParentText" presStyleLbl="node1" presStyleIdx="1" presStyleCnt="3" custLinFactNeighborX="-48558" custLinFactNeighborY="-924">
        <dgm:presLayoutVars>
          <dgm:chMax val="1"/>
          <dgm:chPref val="1"/>
          <dgm:bulletEnabled val="1"/>
        </dgm:presLayoutVars>
      </dgm:prSet>
      <dgm:spPr/>
      <dgm:t>
        <a:bodyPr/>
        <a:lstStyle/>
        <a:p>
          <a:endParaRPr lang="et-EE"/>
        </a:p>
      </dgm:t>
    </dgm:pt>
    <dgm:pt modelId="{22CE27C3-9DC7-43FA-9791-8C93BD76D979}" type="pres">
      <dgm:prSet presAssocID="{0769A424-00CE-4E62-9AC0-CD5167D2028D}" presName="ChildText" presStyleLbl="revTx" presStyleIdx="1" presStyleCnt="3" custScaleX="265938" custScaleY="115523" custLinFactNeighborX="22350" custLinFactNeighborY="-3450">
        <dgm:presLayoutVars>
          <dgm:chMax val="0"/>
          <dgm:chPref val="0"/>
          <dgm:bulletEnabled val="1"/>
        </dgm:presLayoutVars>
      </dgm:prSet>
      <dgm:spPr/>
      <dgm:t>
        <a:bodyPr/>
        <a:lstStyle/>
        <a:p>
          <a:endParaRPr lang="et-EE"/>
        </a:p>
      </dgm:t>
    </dgm:pt>
    <dgm:pt modelId="{A6CE5ABF-2BFF-424F-AB5E-E614F7D137CF}" type="pres">
      <dgm:prSet presAssocID="{6FD36EDF-84E4-4595-966E-C924C2055311}" presName="sibTrans" presStyleCnt="0"/>
      <dgm:spPr/>
    </dgm:pt>
    <dgm:pt modelId="{C90607CA-BC45-4437-BD36-0C17CE1A82BB}" type="pres">
      <dgm:prSet presAssocID="{E76BB591-4E65-4FEE-B827-71D701C56D88}" presName="composite" presStyleCnt="0"/>
      <dgm:spPr/>
    </dgm:pt>
    <dgm:pt modelId="{EC6FCBEE-CE38-4029-ABF2-5A7E6DA3FE6D}" type="pres">
      <dgm:prSet presAssocID="{E76BB591-4E65-4FEE-B827-71D701C56D88}" presName="ParentText" presStyleLbl="node1" presStyleIdx="2" presStyleCnt="3" custLinFactNeighborX="-29527" custLinFactNeighborY="208">
        <dgm:presLayoutVars>
          <dgm:chMax val="1"/>
          <dgm:chPref val="1"/>
          <dgm:bulletEnabled val="1"/>
        </dgm:presLayoutVars>
      </dgm:prSet>
      <dgm:spPr/>
      <dgm:t>
        <a:bodyPr/>
        <a:lstStyle/>
        <a:p>
          <a:endParaRPr lang="et-EE"/>
        </a:p>
      </dgm:t>
    </dgm:pt>
    <dgm:pt modelId="{56EF8D31-0643-4B8E-BE54-B457FB3D1772}" type="pres">
      <dgm:prSet presAssocID="{E76BB591-4E65-4FEE-B827-71D701C56D88}" presName="FinalChildText" presStyleLbl="revTx" presStyleIdx="2" presStyleCnt="3" custScaleX="178429" custScaleY="109647">
        <dgm:presLayoutVars>
          <dgm:chMax val="0"/>
          <dgm:chPref val="0"/>
          <dgm:bulletEnabled val="1"/>
        </dgm:presLayoutVars>
      </dgm:prSet>
      <dgm:spPr/>
      <dgm:t>
        <a:bodyPr/>
        <a:lstStyle/>
        <a:p>
          <a:endParaRPr lang="et-EE"/>
        </a:p>
      </dgm:t>
    </dgm:pt>
  </dgm:ptLst>
  <dgm:cxnLst>
    <dgm:cxn modelId="{38160F85-33ED-4B5C-BA3E-9DA7BFA9A749}" srcId="{E898417A-02FA-4DB0-82D0-7B93D8144400}" destId="{F6F27C81-AADC-42E5-B854-119F8E96A1C6}" srcOrd="0" destOrd="0" parTransId="{F163D891-82C2-4954-85A0-E6526A116FE3}" sibTransId="{3312349B-F673-45B0-8A93-2FF53F51BC10}"/>
    <dgm:cxn modelId="{238314BA-DD53-4458-AA11-4CEDE95EAF50}" type="presOf" srcId="{7541B06D-9B81-45EB-8B1E-8CF9712C1B76}" destId="{22CE27C3-9DC7-43FA-9791-8C93BD76D979}" srcOrd="0" destOrd="0" presId="urn:microsoft.com/office/officeart/2005/8/layout/StepDownProcess"/>
    <dgm:cxn modelId="{D512C55E-86BC-45ED-BCC6-14BA1ED13576}" type="presOf" srcId="{F6F27C81-AADC-42E5-B854-119F8E96A1C6}" destId="{73E75E71-026B-417E-8AE6-81386EDB3E22}" srcOrd="0" destOrd="0" presId="urn:microsoft.com/office/officeart/2005/8/layout/StepDownProcess"/>
    <dgm:cxn modelId="{A980628A-85B5-4C0E-B7F9-DEE732F9C862}" srcId="{E76BB591-4E65-4FEE-B827-71D701C56D88}" destId="{DE8DCA7A-31B7-4A5F-BE3B-E91BADE28D8A}" srcOrd="0" destOrd="0" parTransId="{90254559-5658-4E3E-A531-10EB5C6BAD3A}" sibTransId="{D10E14FE-C109-48A3-88C9-97C80218E403}"/>
    <dgm:cxn modelId="{A6DBB5EC-24AD-4247-90E9-A46E39A55330}" type="presOf" srcId="{DE8DCA7A-31B7-4A5F-BE3B-E91BADE28D8A}" destId="{56EF8D31-0643-4B8E-BE54-B457FB3D1772}" srcOrd="0" destOrd="0" presId="urn:microsoft.com/office/officeart/2005/8/layout/StepDownProcess"/>
    <dgm:cxn modelId="{4BF59EB4-B145-44F5-8CA0-003D9BEEBEBE}" srcId="{E898417A-02FA-4DB0-82D0-7B93D8144400}" destId="{E76BB591-4E65-4FEE-B827-71D701C56D88}" srcOrd="2" destOrd="0" parTransId="{19681532-46DC-4676-BA4B-AD5F9B23AEFC}" sibTransId="{56DCACCC-B7B7-4D92-BB5F-1F09A6EBAAD2}"/>
    <dgm:cxn modelId="{1AF0A881-431A-40EF-9B1C-6A18A61E2D76}" srcId="{0769A424-00CE-4E62-9AC0-CD5167D2028D}" destId="{7541B06D-9B81-45EB-8B1E-8CF9712C1B76}" srcOrd="0" destOrd="0" parTransId="{5EDA74AD-AC52-444D-9D2B-C0046EF9F0BB}" sibTransId="{5FFE786D-79D5-4F1E-B428-6A6FED1B77B5}"/>
    <dgm:cxn modelId="{040EC664-6EC6-47F6-BB15-77F1DB91014D}" type="presOf" srcId="{0769A424-00CE-4E62-9AC0-CD5167D2028D}" destId="{8696E0C5-E4D8-4D9D-BD47-E8E0B27F6022}" srcOrd="0" destOrd="0" presId="urn:microsoft.com/office/officeart/2005/8/layout/StepDownProcess"/>
    <dgm:cxn modelId="{A32A3BD1-6A10-44CB-85EE-515B6F9097A7}" srcId="{E898417A-02FA-4DB0-82D0-7B93D8144400}" destId="{0769A424-00CE-4E62-9AC0-CD5167D2028D}" srcOrd="1" destOrd="0" parTransId="{AB0FB3DC-B7CE-4385-B725-B18904C78859}" sibTransId="{6FD36EDF-84E4-4595-966E-C924C2055311}"/>
    <dgm:cxn modelId="{07405A0F-84E7-4E1E-B41B-A04BD7C9061D}" type="presOf" srcId="{E76BB591-4E65-4FEE-B827-71D701C56D88}" destId="{EC6FCBEE-CE38-4029-ABF2-5A7E6DA3FE6D}" srcOrd="0" destOrd="0" presId="urn:microsoft.com/office/officeart/2005/8/layout/StepDownProcess"/>
    <dgm:cxn modelId="{258BBA68-F05A-4649-A1D8-0F611ECA77BF}" srcId="{F6F27C81-AADC-42E5-B854-119F8E96A1C6}" destId="{6881167C-3C1A-4703-B611-D8D5381E5B39}" srcOrd="0" destOrd="0" parTransId="{AFDF3438-36F5-4AAE-B9AB-98914FF16FD0}" sibTransId="{D7CC2BE1-C65E-4A9D-A6BE-19CCB665A053}"/>
    <dgm:cxn modelId="{3A230498-B35E-4ED1-8E58-565CEE844B2D}" type="presOf" srcId="{6881167C-3C1A-4703-B611-D8D5381E5B39}" destId="{AFE55BFA-3AA9-421D-9217-5C9F370A1210}" srcOrd="0" destOrd="0" presId="urn:microsoft.com/office/officeart/2005/8/layout/StepDownProcess"/>
    <dgm:cxn modelId="{DBA467DF-B075-4B3A-B5BE-9D16AED00AF5}" type="presOf" srcId="{E898417A-02FA-4DB0-82D0-7B93D8144400}" destId="{B1EA7844-A027-42D9-95A2-9850B882CBDC}" srcOrd="0" destOrd="0" presId="urn:microsoft.com/office/officeart/2005/8/layout/StepDownProcess"/>
    <dgm:cxn modelId="{31DD6123-2276-4AA7-918D-55313E0BCBCB}" type="presParOf" srcId="{B1EA7844-A027-42D9-95A2-9850B882CBDC}" destId="{DAC57BF3-9FAD-48D5-8AD0-A28700C2F0E1}" srcOrd="0" destOrd="0" presId="urn:microsoft.com/office/officeart/2005/8/layout/StepDownProcess"/>
    <dgm:cxn modelId="{AAD0C9EF-F4FD-45A4-BD79-3C21BDB2781B}" type="presParOf" srcId="{DAC57BF3-9FAD-48D5-8AD0-A28700C2F0E1}" destId="{F0C33E0D-87A2-4AB0-ABA5-CB8EE7A07638}" srcOrd="0" destOrd="0" presId="urn:microsoft.com/office/officeart/2005/8/layout/StepDownProcess"/>
    <dgm:cxn modelId="{B3A031B5-CD1A-45A8-88F3-8312A1D29C1B}" type="presParOf" srcId="{DAC57BF3-9FAD-48D5-8AD0-A28700C2F0E1}" destId="{73E75E71-026B-417E-8AE6-81386EDB3E22}" srcOrd="1" destOrd="0" presId="urn:microsoft.com/office/officeart/2005/8/layout/StepDownProcess"/>
    <dgm:cxn modelId="{83229625-0085-4128-B9C3-92BAAC3D4485}" type="presParOf" srcId="{DAC57BF3-9FAD-48D5-8AD0-A28700C2F0E1}" destId="{AFE55BFA-3AA9-421D-9217-5C9F370A1210}" srcOrd="2" destOrd="0" presId="urn:microsoft.com/office/officeart/2005/8/layout/StepDownProcess"/>
    <dgm:cxn modelId="{F1A5362D-4A7F-4574-B6C5-5A79922BE958}" type="presParOf" srcId="{B1EA7844-A027-42D9-95A2-9850B882CBDC}" destId="{F64B88C9-F4F0-4466-BC2B-715D0F231E5B}" srcOrd="1" destOrd="0" presId="urn:microsoft.com/office/officeart/2005/8/layout/StepDownProcess"/>
    <dgm:cxn modelId="{F0F15FED-417D-49C7-9632-7861C1269348}" type="presParOf" srcId="{B1EA7844-A027-42D9-95A2-9850B882CBDC}" destId="{703E98DC-A79F-4881-950C-28A5DEAA3DCE}" srcOrd="2" destOrd="0" presId="urn:microsoft.com/office/officeart/2005/8/layout/StepDownProcess"/>
    <dgm:cxn modelId="{C4AE03EA-7AC9-4CF8-B16B-472F1F200025}" type="presParOf" srcId="{703E98DC-A79F-4881-950C-28A5DEAA3DCE}" destId="{BA7ABBAE-59D3-4760-9D32-63AF688F925B}" srcOrd="0" destOrd="0" presId="urn:microsoft.com/office/officeart/2005/8/layout/StepDownProcess"/>
    <dgm:cxn modelId="{4F1963B1-BF36-4FAD-9CBD-7BA330B2BDB7}" type="presParOf" srcId="{703E98DC-A79F-4881-950C-28A5DEAA3DCE}" destId="{8696E0C5-E4D8-4D9D-BD47-E8E0B27F6022}" srcOrd="1" destOrd="0" presId="urn:microsoft.com/office/officeart/2005/8/layout/StepDownProcess"/>
    <dgm:cxn modelId="{4E249A66-BFD2-4F75-8711-331F8C10CCFF}" type="presParOf" srcId="{703E98DC-A79F-4881-950C-28A5DEAA3DCE}" destId="{22CE27C3-9DC7-43FA-9791-8C93BD76D979}" srcOrd="2" destOrd="0" presId="urn:microsoft.com/office/officeart/2005/8/layout/StepDownProcess"/>
    <dgm:cxn modelId="{D565F4E9-7708-46D8-BCD3-9702A26282F3}" type="presParOf" srcId="{B1EA7844-A027-42D9-95A2-9850B882CBDC}" destId="{A6CE5ABF-2BFF-424F-AB5E-E614F7D137CF}" srcOrd="3" destOrd="0" presId="urn:microsoft.com/office/officeart/2005/8/layout/StepDownProcess"/>
    <dgm:cxn modelId="{54836226-5FD8-4F6C-8364-1BF235E182C4}" type="presParOf" srcId="{B1EA7844-A027-42D9-95A2-9850B882CBDC}" destId="{C90607CA-BC45-4437-BD36-0C17CE1A82BB}" srcOrd="4" destOrd="0" presId="urn:microsoft.com/office/officeart/2005/8/layout/StepDownProcess"/>
    <dgm:cxn modelId="{E8281010-A225-42D0-AAE7-B78543F4587D}" type="presParOf" srcId="{C90607CA-BC45-4437-BD36-0C17CE1A82BB}" destId="{EC6FCBEE-CE38-4029-ABF2-5A7E6DA3FE6D}" srcOrd="0" destOrd="0" presId="urn:microsoft.com/office/officeart/2005/8/layout/StepDownProcess"/>
    <dgm:cxn modelId="{C17FCD05-3DD3-4548-BF44-07AD03094341}" type="presParOf" srcId="{C90607CA-BC45-4437-BD36-0C17CE1A82BB}" destId="{56EF8D31-0643-4B8E-BE54-B457FB3D177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33E0D-87A2-4AB0-ABA5-CB8EE7A07638}">
      <dsp:nvSpPr>
        <dsp:cNvPr id="0" name=""/>
        <dsp:cNvSpPr/>
      </dsp:nvSpPr>
      <dsp:spPr>
        <a:xfrm rot="5400000">
          <a:off x="917790" y="1417276"/>
          <a:ext cx="1253459" cy="1427019"/>
        </a:xfrm>
        <a:prstGeom prst="bentUpArrow">
          <a:avLst>
            <a:gd name="adj1" fmla="val 32840"/>
            <a:gd name="adj2" fmla="val 25000"/>
            <a:gd name="adj3" fmla="val 35780"/>
          </a:avLst>
        </a:prstGeom>
        <a:gradFill rotWithShape="0">
          <a:gsLst>
            <a:gs pos="0">
              <a:schemeClr val="accent4">
                <a:tint val="50000"/>
                <a:hueOff val="0"/>
                <a:satOff val="0"/>
                <a:lumOff val="0"/>
                <a:alphaOff val="0"/>
                <a:tint val="100000"/>
                <a:shade val="100000"/>
                <a:satMod val="130000"/>
              </a:schemeClr>
            </a:gs>
            <a:gs pos="100000">
              <a:schemeClr val="accent4">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3E75E71-026B-417E-8AE6-81386EDB3E22}">
      <dsp:nvSpPr>
        <dsp:cNvPr id="0" name=""/>
        <dsp:cNvSpPr/>
      </dsp:nvSpPr>
      <dsp:spPr>
        <a:xfrm>
          <a:off x="585700" y="27792"/>
          <a:ext cx="2110087" cy="1476992"/>
        </a:xfrm>
        <a:prstGeom prst="roundRect">
          <a:avLst>
            <a:gd name="adj" fmla="val 166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EHF</a:t>
          </a:r>
        </a:p>
        <a:p>
          <a:pPr lvl="0" algn="ctr" defTabSz="755650">
            <a:lnSpc>
              <a:spcPct val="90000"/>
            </a:lnSpc>
            <a:spcBef>
              <a:spcPct val="0"/>
            </a:spcBef>
            <a:spcAft>
              <a:spcPct val="35000"/>
            </a:spcAft>
          </a:pPr>
          <a:r>
            <a:rPr lang="en-US" sz="1700" kern="1200" noProof="0" dirty="0" smtClean="0"/>
            <a:t>publishes the document standards , controls, lists</a:t>
          </a:r>
          <a:endParaRPr lang="en-US" sz="1700" kern="1200" noProof="0" dirty="0"/>
        </a:p>
      </dsp:txBody>
      <dsp:txXfrm>
        <a:off x="657814" y="99906"/>
        <a:ext cx="1965859" cy="1332764"/>
      </dsp:txXfrm>
    </dsp:sp>
    <dsp:sp modelId="{AFE55BFA-3AA9-421D-9217-5C9F370A1210}">
      <dsp:nvSpPr>
        <dsp:cNvPr id="0" name=""/>
        <dsp:cNvSpPr/>
      </dsp:nvSpPr>
      <dsp:spPr>
        <a:xfrm>
          <a:off x="2872168" y="175694"/>
          <a:ext cx="6013722" cy="121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t-EE" sz="1300" kern="1200" noProof="0" dirty="0" smtClean="0"/>
            <a:t> </a:t>
          </a:r>
          <a:endParaRPr lang="en-US" sz="1300" kern="1200" noProof="0" dirty="0"/>
        </a:p>
      </dsp:txBody>
      <dsp:txXfrm>
        <a:off x="2872168" y="175694"/>
        <a:ext cx="6013722" cy="1210972"/>
      </dsp:txXfrm>
    </dsp:sp>
    <dsp:sp modelId="{BA7ABBAE-59D3-4760-9D32-63AF688F925B}">
      <dsp:nvSpPr>
        <dsp:cNvPr id="0" name=""/>
        <dsp:cNvSpPr/>
      </dsp:nvSpPr>
      <dsp:spPr>
        <a:xfrm rot="5400000">
          <a:off x="3756824" y="3278622"/>
          <a:ext cx="1253459" cy="1427019"/>
        </a:xfrm>
        <a:prstGeom prst="bentUpArrow">
          <a:avLst>
            <a:gd name="adj1" fmla="val 32840"/>
            <a:gd name="adj2" fmla="val 25000"/>
            <a:gd name="adj3" fmla="val 35780"/>
          </a:avLst>
        </a:prstGeom>
        <a:gradFill rotWithShape="0">
          <a:gsLst>
            <a:gs pos="0">
              <a:schemeClr val="accent4">
                <a:tint val="50000"/>
                <a:hueOff val="-3925394"/>
                <a:satOff val="19763"/>
                <a:lumOff val="12722"/>
                <a:alphaOff val="0"/>
                <a:tint val="100000"/>
                <a:shade val="100000"/>
                <a:satMod val="130000"/>
              </a:schemeClr>
            </a:gs>
            <a:gs pos="100000">
              <a:schemeClr val="accent4">
                <a:tint val="50000"/>
                <a:hueOff val="-3925394"/>
                <a:satOff val="19763"/>
                <a:lumOff val="1272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96E0C5-E4D8-4D9D-BD47-E8E0B27F6022}">
      <dsp:nvSpPr>
        <dsp:cNvPr id="0" name=""/>
        <dsp:cNvSpPr/>
      </dsp:nvSpPr>
      <dsp:spPr>
        <a:xfrm>
          <a:off x="2318235" y="1673295"/>
          <a:ext cx="2110087" cy="1476992"/>
        </a:xfrm>
        <a:prstGeom prst="roundRect">
          <a:avLst>
            <a:gd name="adj" fmla="val 1667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smtClean="0"/>
            <a:t>HCP develop their IS  accordance standards</a:t>
          </a:r>
          <a:endParaRPr lang="en-GB" sz="1700" kern="1200" noProof="0" dirty="0"/>
        </a:p>
      </dsp:txBody>
      <dsp:txXfrm>
        <a:off x="2390349" y="1745409"/>
        <a:ext cx="1965859" cy="1332764"/>
      </dsp:txXfrm>
    </dsp:sp>
    <dsp:sp modelId="{22CE27C3-9DC7-43FA-9791-8C93BD76D979}">
      <dsp:nvSpPr>
        <dsp:cNvPr id="0" name=""/>
        <dsp:cNvSpPr/>
      </dsp:nvSpPr>
      <dsp:spPr>
        <a:xfrm>
          <a:off x="4522633" y="1693967"/>
          <a:ext cx="4081288" cy="1379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t-EE" sz="1300" kern="1200" noProof="0" dirty="0" smtClean="0"/>
            <a:t> </a:t>
          </a:r>
          <a:endParaRPr lang="en-US" sz="1300" kern="1200" noProof="0" dirty="0"/>
        </a:p>
      </dsp:txBody>
      <dsp:txXfrm>
        <a:off x="4522633" y="1693967"/>
        <a:ext cx="4081288" cy="1379079"/>
      </dsp:txXfrm>
    </dsp:sp>
    <dsp:sp modelId="{EC6FCBEE-CE38-4029-ABF2-5A7E6DA3FE6D}">
      <dsp:nvSpPr>
        <dsp:cNvPr id="0" name=""/>
        <dsp:cNvSpPr/>
      </dsp:nvSpPr>
      <dsp:spPr>
        <a:xfrm>
          <a:off x="5606392" y="3349165"/>
          <a:ext cx="2110087" cy="1476992"/>
        </a:xfrm>
        <a:prstGeom prst="roundRect">
          <a:avLst>
            <a:gd name="adj" fmla="val 1667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HCP update their information systems for data Exchange </a:t>
          </a:r>
          <a:endParaRPr lang="en-US" sz="1700" kern="1200" noProof="0" dirty="0"/>
        </a:p>
      </dsp:txBody>
      <dsp:txXfrm>
        <a:off x="5678506" y="3421279"/>
        <a:ext cx="1965859" cy="1332764"/>
      </dsp:txXfrm>
    </dsp:sp>
    <dsp:sp modelId="{56EF8D31-0643-4B8E-BE54-B457FB3D1772}">
      <dsp:nvSpPr>
        <dsp:cNvPr id="0" name=""/>
        <dsp:cNvSpPr/>
      </dsp:nvSpPr>
      <dsp:spPr>
        <a:xfrm>
          <a:off x="7737710" y="3429376"/>
          <a:ext cx="2738308" cy="130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noProof="0" dirty="0"/>
        </a:p>
      </dsp:txBody>
      <dsp:txXfrm>
        <a:off x="7737710" y="3429376"/>
        <a:ext cx="2738308" cy="1308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941"/>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776707" y="0"/>
            <a:ext cx="2889250" cy="496941"/>
          </a:xfrm>
          <a:prstGeom prst="rect">
            <a:avLst/>
          </a:prstGeom>
        </p:spPr>
        <p:txBody>
          <a:bodyPr vert="horz" lIns="91440" tIns="45720" rIns="91440" bIns="45720" rtlCol="0"/>
          <a:lstStyle>
            <a:lvl1pPr algn="r">
              <a:defRPr sz="1200"/>
            </a:lvl1pPr>
          </a:lstStyle>
          <a:p>
            <a:fld id="{A5341EE8-561B-46C5-BFAD-633AF4B5C7BE}" type="datetimeFigureOut">
              <a:rPr lang="et-EE" smtClean="0"/>
              <a:t>30.05.2016</a:t>
            </a:fld>
            <a:endParaRPr lang="et-EE"/>
          </a:p>
        </p:txBody>
      </p:sp>
      <p:sp>
        <p:nvSpPr>
          <p:cNvPr id="4" name="Footer Placeholder 3"/>
          <p:cNvSpPr>
            <a:spLocks noGrp="1"/>
          </p:cNvSpPr>
          <p:nvPr>
            <p:ph type="ftr" sz="quarter" idx="2"/>
          </p:nvPr>
        </p:nvSpPr>
        <p:spPr>
          <a:xfrm>
            <a:off x="0" y="9407474"/>
            <a:ext cx="2889250" cy="496940"/>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776707" y="9407474"/>
            <a:ext cx="2889250" cy="496940"/>
          </a:xfrm>
          <a:prstGeom prst="rect">
            <a:avLst/>
          </a:prstGeom>
        </p:spPr>
        <p:txBody>
          <a:bodyPr vert="horz" lIns="91440" tIns="45720" rIns="91440" bIns="45720" rtlCol="0" anchor="b"/>
          <a:lstStyle>
            <a:lvl1pPr algn="r">
              <a:defRPr sz="1200"/>
            </a:lvl1pPr>
          </a:lstStyle>
          <a:p>
            <a:fld id="{20DBDFE2-5C41-41DA-9548-D5BBECF2A24F}" type="slidenum">
              <a:rPr lang="et-EE" smtClean="0"/>
              <a:t>‹nr.›</a:t>
            </a:fld>
            <a:endParaRPr lang="et-EE"/>
          </a:p>
        </p:txBody>
      </p:sp>
    </p:spTree>
    <p:extLst>
      <p:ext uri="{BB962C8B-B14F-4D97-AF65-F5344CB8AC3E}">
        <p14:creationId xmlns:p14="http://schemas.microsoft.com/office/powerpoint/2010/main" val="64954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9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6707" y="0"/>
            <a:ext cx="2889250" cy="496941"/>
          </a:xfrm>
          <a:prstGeom prst="rect">
            <a:avLst/>
          </a:prstGeom>
        </p:spPr>
        <p:txBody>
          <a:bodyPr vert="horz" lIns="91440" tIns="45720" rIns="91440" bIns="45720" rtlCol="0"/>
          <a:lstStyle>
            <a:lvl1pPr algn="r">
              <a:defRPr sz="1200"/>
            </a:lvl1pPr>
          </a:lstStyle>
          <a:p>
            <a:fld id="{D65BAA05-9C77-400F-AD46-791BE7F258C5}" type="datetimeFigureOut">
              <a:rPr lang="en-US" smtClean="0"/>
              <a:t>5/30/2016</a:t>
            </a:fld>
            <a:endParaRPr lang="en-US"/>
          </a:p>
        </p:txBody>
      </p:sp>
      <p:sp>
        <p:nvSpPr>
          <p:cNvPr id="4" name="Slide Image Placeholder 3"/>
          <p:cNvSpPr>
            <a:spLocks noGrp="1" noRot="1" noChangeAspect="1"/>
          </p:cNvSpPr>
          <p:nvPr>
            <p:ph type="sldImg" idx="2"/>
          </p:nvPr>
        </p:nvSpPr>
        <p:spPr>
          <a:xfrm>
            <a:off x="3619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66499"/>
            <a:ext cx="5334000" cy="38998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7474"/>
            <a:ext cx="2889250" cy="4969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6707" y="9407474"/>
            <a:ext cx="2889250" cy="496940"/>
          </a:xfrm>
          <a:prstGeom prst="rect">
            <a:avLst/>
          </a:prstGeom>
        </p:spPr>
        <p:txBody>
          <a:bodyPr vert="horz" lIns="91440" tIns="45720" rIns="91440" bIns="45720" rtlCol="0" anchor="b"/>
          <a:lstStyle>
            <a:lvl1pPr algn="r">
              <a:defRPr sz="1200"/>
            </a:lvl1pPr>
          </a:lstStyle>
          <a:p>
            <a:fld id="{CDA15688-B278-43B4-AA37-7FF5AD2198FA}" type="slidenum">
              <a:rPr lang="en-US" smtClean="0"/>
              <a:t>‹nr.›</a:t>
            </a:fld>
            <a:endParaRPr lang="en-US"/>
          </a:p>
        </p:txBody>
      </p:sp>
    </p:spTree>
    <p:extLst>
      <p:ext uri="{BB962C8B-B14F-4D97-AF65-F5344CB8AC3E}">
        <p14:creationId xmlns:p14="http://schemas.microsoft.com/office/powerpoint/2010/main" val="348573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A15688-B278-43B4-AA37-7FF5AD2198FA}" type="slidenum">
              <a:rPr lang="en-US" smtClean="0"/>
              <a:t>3</a:t>
            </a:fld>
            <a:endParaRPr lang="en-US"/>
          </a:p>
        </p:txBody>
      </p:sp>
    </p:spTree>
    <p:extLst>
      <p:ext uri="{BB962C8B-B14F-4D97-AF65-F5344CB8AC3E}">
        <p14:creationId xmlns:p14="http://schemas.microsoft.com/office/powerpoint/2010/main" val="40126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CDD79C23-3607-4DD4-90A2-B98B5A645C51}"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34166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1FA06E85-07D2-4A5E-99F5-D077A74B556F}"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4155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59E6071D-9E2B-4C68-BFD6-060192D8401C}"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3768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03BD8856-3FEC-4DC8-A5FE-B81F478EC6C7}"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7597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6EED3027-FBFD-441E-A164-8D7894E32C90}"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4429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2EB198DC-51A3-453F-A8C9-C6693E573DBB}"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6288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5C2B2C33-FB7F-4D06-81AD-018E839AD23E}"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1249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155CAA57-1318-48C9-94BF-AC6FF3C8DBB7}" type="datetime1">
              <a:rPr lang="en-US" smtClean="0">
                <a:solidFill>
                  <a:prstClr val="black">
                    <a:tint val="75000"/>
                  </a:prstClr>
                </a:solidFill>
              </a:rPr>
              <a:t>5/30/2016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1772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D641BCA0-CC98-4A64-B824-2D5B4ECDA8F6}" type="datetime1">
              <a:rPr lang="en-US" smtClean="0">
                <a:solidFill>
                  <a:prstClr val="black">
                    <a:tint val="75000"/>
                  </a:prstClr>
                </a:solidFill>
              </a:rPr>
              <a:t>5/30/2016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7095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B4C6C-E186-47B9-B325-4F3C55DF9FD6}" type="datetime1">
              <a:rPr lang="en-US" smtClean="0">
                <a:solidFill>
                  <a:prstClr val="black">
                    <a:tint val="75000"/>
                  </a:prstClr>
                </a:solidFill>
              </a:rPr>
              <a:t>5/30/2016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4923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9217930C-41B8-4199-A61D-316B51E61FF7}"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49220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0C3ECFF5-C02A-41F6-894E-3CDB11A8CF58}"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2671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49A2D695-12AE-478E-AC2B-E330415F24E5}"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769880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2CBD00ED-1A32-45C7-9014-88E788AD255A}"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01039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3B4EE95-43AB-4A0B-A349-672A52687A79}"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662612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4081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69404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86636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2884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383482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55590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0613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9BD7BA89-952E-41FC-820B-A61C0228F7A6}"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54189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80194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84386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509357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59560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Tiitel tume">
    <p:spTree>
      <p:nvGrpSpPr>
        <p:cNvPr id="1" name=""/>
        <p:cNvGrpSpPr/>
        <p:nvPr/>
      </p:nvGrpSpPr>
      <p:grpSpPr>
        <a:xfrm>
          <a:off x="0" y="0"/>
          <a:ext cx="0" cy="0"/>
          <a:chOff x="0" y="0"/>
          <a:chExt cx="0" cy="0"/>
        </a:xfrm>
      </p:grpSpPr>
      <p:pic>
        <p:nvPicPr>
          <p:cNvPr id="2" name="Picture 7" desc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6" y="-31750"/>
            <a:ext cx="12213167"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e-tervi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6351" y="6437315"/>
            <a:ext cx="163194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526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585CC4D1-BC18-46BA-B23A-2DF7C308C567}"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4099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CA266691-BC03-4277-B472-9A3B8459ECC1}" type="datetime1">
              <a:rPr lang="en-US" smtClean="0">
                <a:solidFill>
                  <a:prstClr val="black">
                    <a:tint val="75000"/>
                  </a:prstClr>
                </a:solidFill>
              </a:rPr>
              <a:t>5/30/2016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104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3C45EDBC-D8C5-4537-A98E-EEA1966DDDCA}" type="datetime1">
              <a:rPr lang="en-US" smtClean="0">
                <a:solidFill>
                  <a:prstClr val="black">
                    <a:tint val="75000"/>
                  </a:prstClr>
                </a:solidFill>
              </a:rPr>
              <a:t>5/30/2016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2747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D11A-7E81-46CC-821A-3F0B46A3670F}" type="datetime1">
              <a:rPr lang="en-US" smtClean="0">
                <a:solidFill>
                  <a:prstClr val="black">
                    <a:tint val="75000"/>
                  </a:prstClr>
                </a:solidFill>
              </a:rPr>
              <a:t>5/30/2016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05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9EA56134-3990-4D3A-A2E1-A6C5A05D96D6}"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8340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0BD22DC8-C40B-4814-9AE0-A8B0ABF914FA}" type="datetime1">
              <a:rPr lang="en-US" smtClean="0">
                <a:solidFill>
                  <a:prstClr val="black">
                    <a:tint val="75000"/>
                  </a:prstClr>
                </a:solidFill>
              </a:rPr>
              <a:t>5/30/2016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F19E9C-E3F8-634A-9A4C-4EA4E4B4F5D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3979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rgbClr val="D6DDD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6596EB7-C010-439D-9019-4C0D1182D869}"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4F19E9C-E3F8-634A-9A4C-4EA4E4B4F5DB}" type="slidenum">
              <a:rPr lang="en-US" smtClean="0">
                <a:solidFill>
                  <a:prstClr val="black">
                    <a:tint val="75000"/>
                  </a:prstClr>
                </a:solidFill>
              </a:rPr>
              <a:pPr defTabSz="457200"/>
              <a:t>‹nr.›</a:t>
            </a:fld>
            <a:endParaRPr lang="en-US">
              <a:solidFill>
                <a:prstClr val="black">
                  <a:tint val="75000"/>
                </a:prstClr>
              </a:solidFill>
            </a:endParaRPr>
          </a:p>
        </p:txBody>
      </p:sp>
    </p:spTree>
    <p:extLst>
      <p:ext uri="{BB962C8B-B14F-4D97-AF65-F5344CB8AC3E}">
        <p14:creationId xmlns:p14="http://schemas.microsoft.com/office/powerpoint/2010/main" val="598700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rgbClr val="D6DDD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BD20305-0941-425B-A199-FC4C86FA6E8B}" type="datetime1">
              <a:rPr lang="en-US" smtClean="0">
                <a:solidFill>
                  <a:prstClr val="black">
                    <a:tint val="75000"/>
                  </a:prstClr>
                </a:solidFill>
              </a:rPr>
              <a:t>5/30/2016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4F19E9C-E3F8-634A-9A4C-4EA4E4B4F5DB}" type="slidenum">
              <a:rPr lang="en-US" smtClean="0">
                <a:solidFill>
                  <a:prstClr val="black">
                    <a:tint val="75000"/>
                  </a:prstClr>
                </a:solidFill>
              </a:rPr>
              <a:pPr defTabSz="457200"/>
              <a:t>‹nr.›</a:t>
            </a:fld>
            <a:endParaRPr lang="en-US">
              <a:solidFill>
                <a:prstClr val="black">
                  <a:tint val="75000"/>
                </a:prstClr>
              </a:solidFill>
            </a:endParaRPr>
          </a:p>
        </p:txBody>
      </p:sp>
    </p:spTree>
    <p:extLst>
      <p:ext uri="{BB962C8B-B14F-4D97-AF65-F5344CB8AC3E}">
        <p14:creationId xmlns:p14="http://schemas.microsoft.com/office/powerpoint/2010/main" val="10937464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rgbClr val="D6DDD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06.02.2013</a:t>
            </a:r>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4F19E9C-E3F8-634A-9A4C-4EA4E4B4F5DB}" type="slidenum">
              <a:rPr lang="en-US" smtClean="0">
                <a:solidFill>
                  <a:prstClr val="black">
                    <a:tint val="75000"/>
                  </a:prstClr>
                </a:solidFill>
              </a:rPr>
              <a:pPr defTabSz="457200"/>
              <a:t>‹nr.›</a:t>
            </a:fld>
            <a:endParaRPr lang="en-US">
              <a:solidFill>
                <a:prstClr val="black">
                  <a:tint val="75000"/>
                </a:prstClr>
              </a:solidFill>
            </a:endParaRPr>
          </a:p>
        </p:txBody>
      </p:sp>
    </p:spTree>
    <p:extLst>
      <p:ext uri="{BB962C8B-B14F-4D97-AF65-F5344CB8AC3E}">
        <p14:creationId xmlns:p14="http://schemas.microsoft.com/office/powerpoint/2010/main" val="20832246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iigiteataja.ee/akt/12910889" TargetMode="External"/><Relationship Id="rId2" Type="http://schemas.openxmlformats.org/officeDocument/2006/relationships/hyperlink" Target="http://pub.e-tervis.ee/classifications" TargetMode="Externa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104" t="17601" r="16345" b="12391"/>
          <a:stretch/>
        </p:blipFill>
        <p:spPr>
          <a:xfrm>
            <a:off x="1335640" y="246581"/>
            <a:ext cx="9554967" cy="604120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735809" y="1315258"/>
            <a:ext cx="4618495" cy="1969770"/>
          </a:xfrm>
          <a:prstGeom prst="rect">
            <a:avLst/>
          </a:prstGeom>
          <a:noFill/>
        </p:spPr>
        <p:txBody>
          <a:bodyPr wrap="square" rtlCol="0">
            <a:spAutoFit/>
          </a:bodyPr>
          <a:lstStyle/>
          <a:p>
            <a:r>
              <a:rPr lang="en-US" sz="2800" b="1" dirty="0" smtClean="0">
                <a:solidFill>
                  <a:schemeClr val="accent1">
                    <a:lumMod val="75000"/>
                  </a:schemeClr>
                </a:solidFill>
                <a:latin typeface="Bookman Old Style" panose="02050604050505020204" pitchFamily="18" charset="0"/>
                <a:cs typeface="Arial" panose="020B0604020202020204" pitchFamily="34" charset="0"/>
              </a:rPr>
              <a:t>ESTONIAN </a:t>
            </a:r>
            <a:endParaRPr lang="et-EE" sz="2800" b="1" dirty="0" smtClean="0">
              <a:solidFill>
                <a:schemeClr val="accent1">
                  <a:lumMod val="75000"/>
                </a:schemeClr>
              </a:solidFill>
              <a:latin typeface="Bookman Old Style" panose="02050604050505020204" pitchFamily="18" charset="0"/>
              <a:cs typeface="Arial" panose="020B0604020202020204" pitchFamily="34" charset="0"/>
            </a:endParaRPr>
          </a:p>
          <a:p>
            <a:r>
              <a:rPr lang="en-US" sz="2800" b="1" dirty="0" smtClean="0">
                <a:solidFill>
                  <a:schemeClr val="accent1">
                    <a:lumMod val="75000"/>
                  </a:schemeClr>
                </a:solidFill>
                <a:latin typeface="Bookman Old Style" panose="02050604050505020204" pitchFamily="18" charset="0"/>
                <a:cs typeface="Arial" panose="020B0604020202020204" pitchFamily="34" charset="0"/>
              </a:rPr>
              <a:t>E-HEALTH SYSTEM</a:t>
            </a:r>
            <a:endParaRPr lang="en-US" sz="2800" dirty="0" smtClean="0">
              <a:latin typeface="Bookman Old Style" panose="02050604050505020204" pitchFamily="18" charset="0"/>
              <a:cs typeface="Arial" panose="020B0604020202020204" pitchFamily="34" charset="0"/>
            </a:endParaRPr>
          </a:p>
          <a:p>
            <a:endParaRPr lang="et-EE" sz="2800" dirty="0">
              <a:latin typeface="Bookman Old Style" panose="02050604050505020204" pitchFamily="18" charset="0"/>
              <a:cs typeface="Arial" panose="020B0604020202020204" pitchFamily="34" charset="0"/>
            </a:endParaRPr>
          </a:p>
          <a:p>
            <a:r>
              <a:rPr lang="et-EE" sz="2000" i="1" dirty="0" smtClean="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Laine Mokrik</a:t>
            </a:r>
          </a:p>
          <a:p>
            <a:r>
              <a:rPr lang="en-US" i="1" dirty="0" smtClean="0">
                <a:latin typeface="Bookman Old Style" panose="02050604050505020204" pitchFamily="18" charset="0"/>
                <a:cs typeface="Arial" panose="020B0604020202020204" pitchFamily="34" charset="0"/>
              </a:rPr>
              <a:t>Estonian E-health Foundation</a:t>
            </a:r>
            <a:endParaRPr lang="en-US" i="1" dirty="0">
              <a:latin typeface="Bookman Old Style" panose="02050604050505020204" pitchFamily="18" charset="0"/>
              <a:cs typeface="Arial" panose="020B0604020202020204" pitchFamily="34" charset="0"/>
            </a:endParaRPr>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526" y="3854296"/>
            <a:ext cx="1569708" cy="116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07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t-EE"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Health care providers</a:t>
            </a:r>
            <a:endParaRPr lang="et-EE"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endParaRPr>
          </a:p>
        </p:txBody>
      </p:sp>
      <p:sp>
        <p:nvSpPr>
          <p:cNvPr id="3" name="Content Placeholder 2"/>
          <p:cNvSpPr>
            <a:spLocks noGrp="1"/>
          </p:cNvSpPr>
          <p:nvPr>
            <p:ph idx="1"/>
          </p:nvPr>
        </p:nvSpPr>
        <p:spPr>
          <a:xfrm>
            <a:off x="696097" y="1565467"/>
            <a:ext cx="10972800" cy="4525963"/>
          </a:xfrm>
        </p:spPr>
        <p:txBody>
          <a:bodyPr>
            <a:normAutofit/>
          </a:bodyPr>
          <a:lstStyle/>
          <a:p>
            <a:pPr>
              <a:lnSpc>
                <a:spcPct val="80000"/>
              </a:lnSpc>
            </a:pPr>
            <a:r>
              <a:rPr lang="en-GB" altLang="et-EE" sz="2800" dirty="0">
                <a:solidFill>
                  <a:schemeClr val="accent5">
                    <a:lumMod val="50000"/>
                  </a:schemeClr>
                </a:solidFill>
                <a:latin typeface="Bookman Old Style" panose="02050604050505020204" pitchFamily="18" charset="0"/>
              </a:rPr>
              <a:t>Health care providers are required to submit information to the HIS:</a:t>
            </a:r>
          </a:p>
          <a:p>
            <a:pPr>
              <a:lnSpc>
                <a:spcPct val="80000"/>
              </a:lnSpc>
            </a:pPr>
            <a:r>
              <a:rPr lang="en-GB" altLang="et-EE" sz="2800" dirty="0">
                <a:solidFill>
                  <a:schemeClr val="accent5">
                    <a:lumMod val="50000"/>
                  </a:schemeClr>
                </a:solidFill>
                <a:latin typeface="Bookman Old Style" panose="02050604050505020204" pitchFamily="18" charset="0"/>
              </a:rPr>
              <a:t>1) for maintaining a waiting list;</a:t>
            </a:r>
          </a:p>
          <a:p>
            <a:pPr>
              <a:lnSpc>
                <a:spcPct val="80000"/>
              </a:lnSpc>
            </a:pPr>
            <a:r>
              <a:rPr lang="en-GB" altLang="et-EE" sz="2800" dirty="0">
                <a:solidFill>
                  <a:schemeClr val="accent5">
                    <a:lumMod val="50000"/>
                  </a:schemeClr>
                </a:solidFill>
                <a:latin typeface="Bookman Old Style" panose="02050604050505020204" pitchFamily="18" charset="0"/>
              </a:rPr>
              <a:t>2) for making medical images available;</a:t>
            </a:r>
          </a:p>
          <a:p>
            <a:pPr>
              <a:lnSpc>
                <a:spcPct val="80000"/>
              </a:lnSpc>
            </a:pPr>
            <a:r>
              <a:rPr lang="en-GB" altLang="et-EE" sz="2800" dirty="0">
                <a:solidFill>
                  <a:schemeClr val="accent5">
                    <a:lumMod val="50000"/>
                  </a:schemeClr>
                </a:solidFill>
                <a:latin typeface="Bookman Old Style" panose="02050604050505020204" pitchFamily="18" charset="0"/>
              </a:rPr>
              <a:t>3) for making medical documents available to other doctors and patients;</a:t>
            </a:r>
          </a:p>
          <a:p>
            <a:pPr>
              <a:lnSpc>
                <a:spcPct val="80000"/>
              </a:lnSpc>
            </a:pPr>
            <a:r>
              <a:rPr lang="en-GB" altLang="et-EE" sz="2800" dirty="0">
                <a:solidFill>
                  <a:schemeClr val="accent5">
                    <a:lumMod val="50000"/>
                  </a:schemeClr>
                </a:solidFill>
                <a:latin typeface="Bookman Old Style" panose="02050604050505020204" pitchFamily="18" charset="0"/>
              </a:rPr>
              <a:t>4)for maintaining information for health registers;</a:t>
            </a:r>
          </a:p>
          <a:p>
            <a:pPr>
              <a:lnSpc>
                <a:spcPct val="80000"/>
              </a:lnSpc>
            </a:pPr>
            <a:r>
              <a:rPr lang="en-GB" altLang="et-EE" sz="2800" dirty="0">
                <a:solidFill>
                  <a:schemeClr val="accent5">
                    <a:lumMod val="50000"/>
                  </a:schemeClr>
                </a:solidFill>
                <a:latin typeface="Bookman Old Style" panose="02050604050505020204" pitchFamily="18" charset="0"/>
              </a:rPr>
              <a:t>5) forensic expert of the state forensic institution has the obligation to forward data (to HIS) on the cause of death if it appears that death has arrived as the result of an illness or injury.</a:t>
            </a:r>
            <a:endParaRPr lang="et-EE" sz="2800" dirty="0">
              <a:solidFill>
                <a:schemeClr val="accent5">
                  <a:lumMod val="50000"/>
                </a:schemeClr>
              </a:solidFill>
              <a:latin typeface="Bookman Old Style" panose="02050604050505020204" pitchFamily="18" charset="0"/>
            </a:endParaRPr>
          </a:p>
          <a:p>
            <a:pPr marL="0" indent="0">
              <a:buNone/>
            </a:pPr>
            <a:endParaRPr lang="et-EE" sz="3000" dirty="0">
              <a:solidFill>
                <a:schemeClr val="accent5">
                  <a:lumMod val="50000"/>
                </a:schemeClr>
              </a:solidFill>
              <a:latin typeface="Bookman Old Style" panose="02050604050505020204" pitchFamily="18" charset="0"/>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F19E9C-E3F8-634A-9A4C-4EA4E4B4F5D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352124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normAutofit fontScale="90000"/>
          </a:bodyPr>
          <a:lstStyle/>
          <a:p>
            <a:r>
              <a:rPr lang="et-EE" altLang="et-EE" sz="2400" dirty="0"/>
              <a:t/>
            </a:r>
            <a:br>
              <a:rPr lang="et-EE" altLang="et-EE" sz="2400" dirty="0"/>
            </a:br>
            <a:r>
              <a:rPr lang="et-EE" altLang="et-EE" sz="2400" dirty="0"/>
              <a:t/>
            </a:r>
            <a:br>
              <a:rPr lang="et-EE" altLang="et-EE" sz="2400" dirty="0"/>
            </a:br>
            <a:r>
              <a:rPr lang="et-EE" altLang="et-EE" sz="2400" dirty="0"/>
              <a:t> </a:t>
            </a:r>
            <a:r>
              <a:rPr lang="et-EE" altLang="et-EE" dirty="0" smtClean="0">
                <a:solidFill>
                  <a:schemeClr val="accent1">
                    <a:lumMod val="50000"/>
                  </a:schemeClr>
                </a:solidFill>
                <a:effectLst>
                  <a:outerShdw blurRad="38100" dist="38100" dir="2700000" algn="tl">
                    <a:srgbClr val="000000">
                      <a:alpha val="43137"/>
                    </a:srgbClr>
                  </a:outerShdw>
                </a:effectLst>
                <a:latin typeface="Bookman Old Style" panose="02050604050505020204" pitchFamily="18" charset="0"/>
              </a:rPr>
              <a:t>DATA ACCESS POLICY: OPT OUT</a:t>
            </a:r>
            <a:br>
              <a:rPr lang="et-EE" altLang="et-EE" dirty="0" smtClean="0">
                <a:solidFill>
                  <a:schemeClr val="accent1">
                    <a:lumMod val="50000"/>
                  </a:schemeClr>
                </a:solidFill>
                <a:effectLst>
                  <a:outerShdw blurRad="38100" dist="38100" dir="2700000" algn="tl">
                    <a:srgbClr val="000000">
                      <a:alpha val="43137"/>
                    </a:srgbClr>
                  </a:outerShdw>
                </a:effectLst>
                <a:latin typeface="Bookman Old Style" panose="02050604050505020204" pitchFamily="18" charset="0"/>
              </a:rPr>
            </a:br>
            <a:r>
              <a:rPr lang="en-GB" altLang="et-EE" sz="2000" dirty="0" smtClean="0">
                <a:solidFill>
                  <a:schemeClr val="accent2">
                    <a:lumMod val="75000"/>
                  </a:schemeClr>
                </a:solidFill>
                <a:latin typeface="Bookman Old Style" panose="02050604050505020204" pitchFamily="18" charset="0"/>
              </a:rPr>
              <a:t>Regulated </a:t>
            </a:r>
            <a:r>
              <a:rPr lang="en-GB" altLang="et-EE" sz="2000" dirty="0">
                <a:solidFill>
                  <a:schemeClr val="accent2">
                    <a:lumMod val="75000"/>
                  </a:schemeClr>
                </a:solidFill>
                <a:latin typeface="Bookman Old Style" panose="02050604050505020204" pitchFamily="18" charset="0"/>
              </a:rPr>
              <a:t>by the </a:t>
            </a:r>
            <a:r>
              <a:rPr lang="en-GB" altLang="et-EE" sz="2000" dirty="0" smtClean="0">
                <a:solidFill>
                  <a:schemeClr val="accent2">
                    <a:lumMod val="75000"/>
                  </a:schemeClr>
                </a:solidFill>
                <a:latin typeface="Bookman Old Style" panose="02050604050505020204" pitchFamily="18" charset="0"/>
              </a:rPr>
              <a:t>law</a:t>
            </a:r>
            <a:r>
              <a:rPr lang="en-GB" altLang="et-EE" dirty="0">
                <a:solidFill>
                  <a:schemeClr val="accent2">
                    <a:lumMod val="75000"/>
                  </a:schemeClr>
                </a:solidFill>
                <a:latin typeface="Bookman Old Style" panose="02050604050505020204" pitchFamily="18" charset="0"/>
              </a:rPr>
              <a:t/>
            </a:r>
            <a:br>
              <a:rPr lang="en-GB" altLang="et-EE" dirty="0">
                <a:solidFill>
                  <a:schemeClr val="accent2">
                    <a:lumMod val="75000"/>
                  </a:schemeClr>
                </a:solidFill>
                <a:latin typeface="Bookman Old Style" panose="02050604050505020204" pitchFamily="18" charset="0"/>
              </a:rPr>
            </a:br>
            <a:endParaRPr lang="et-EE" altLang="et-EE" dirty="0" smtClean="0">
              <a:solidFill>
                <a:schemeClr val="accent1">
                  <a:lumMod val="50000"/>
                </a:schemeClr>
              </a:solidFill>
              <a:latin typeface="Bookman Old Style" panose="02050604050505020204" pitchFamily="18" charset="0"/>
            </a:endParaRPr>
          </a:p>
        </p:txBody>
      </p:sp>
      <p:sp>
        <p:nvSpPr>
          <p:cNvPr id="12291" name="Rectangle 3"/>
          <p:cNvSpPr>
            <a:spLocks noGrp="1" noChangeArrowheads="1"/>
          </p:cNvSpPr>
          <p:nvPr>
            <p:ph idx="1"/>
          </p:nvPr>
        </p:nvSpPr>
        <p:spPr>
          <a:xfrm>
            <a:off x="706169" y="1973202"/>
            <a:ext cx="10791731" cy="1901682"/>
          </a:xfrm>
        </p:spPr>
        <p:txBody>
          <a:bodyPr>
            <a:normAutofit/>
          </a:bodyPr>
          <a:lstStyle/>
          <a:p>
            <a:pPr>
              <a:spcBef>
                <a:spcPts val="0"/>
              </a:spcBef>
              <a:buNone/>
            </a:pPr>
            <a:r>
              <a:rPr lang="en-GB" altLang="et-EE" sz="2800" dirty="0">
                <a:solidFill>
                  <a:schemeClr val="accent5">
                    <a:lumMod val="50000"/>
                  </a:schemeClr>
                </a:solidFill>
                <a:latin typeface="Bookman Old Style" panose="02050604050505020204" pitchFamily="18" charset="0"/>
              </a:rPr>
              <a:t>All healthcare providers must send data to </a:t>
            </a:r>
            <a:r>
              <a:rPr lang="et-EE" altLang="et-EE" sz="2800" dirty="0" smtClean="0">
                <a:solidFill>
                  <a:schemeClr val="accent5">
                    <a:lumMod val="50000"/>
                  </a:schemeClr>
                </a:solidFill>
                <a:latin typeface="Bookman Old Style" panose="02050604050505020204" pitchFamily="18" charset="0"/>
              </a:rPr>
              <a:t>HIS </a:t>
            </a:r>
            <a:endParaRPr lang="et-EE" altLang="et-EE" sz="2800" dirty="0">
              <a:solidFill>
                <a:schemeClr val="accent5">
                  <a:lumMod val="50000"/>
                </a:schemeClr>
              </a:solidFill>
              <a:latin typeface="Bookman Old Style" panose="02050604050505020204" pitchFamily="18" charset="0"/>
            </a:endParaRPr>
          </a:p>
          <a:p>
            <a:pPr>
              <a:lnSpc>
                <a:spcPct val="90000"/>
              </a:lnSpc>
            </a:pPr>
            <a:r>
              <a:rPr lang="en-GB" altLang="et-EE" sz="2600" dirty="0">
                <a:solidFill>
                  <a:schemeClr val="accent5">
                    <a:lumMod val="50000"/>
                  </a:schemeClr>
                </a:solidFill>
                <a:latin typeface="Bookman Old Style" panose="02050604050505020204" pitchFamily="18" charset="0"/>
              </a:rPr>
              <a:t>Access only to licensed medical professionals</a:t>
            </a:r>
            <a:endParaRPr lang="et-EE" altLang="et-EE" sz="2600" dirty="0">
              <a:solidFill>
                <a:schemeClr val="accent5">
                  <a:lumMod val="50000"/>
                </a:schemeClr>
              </a:solidFill>
              <a:latin typeface="Bookman Old Style" panose="02050604050505020204" pitchFamily="18" charset="0"/>
            </a:endParaRPr>
          </a:p>
          <a:p>
            <a:pPr marL="457200" lvl="1" indent="0">
              <a:lnSpc>
                <a:spcPct val="90000"/>
              </a:lnSpc>
              <a:buNone/>
            </a:pPr>
            <a:r>
              <a:rPr lang="et-EE" altLang="et-EE" sz="1800" dirty="0" smtClean="0">
                <a:solidFill>
                  <a:schemeClr val="accent5">
                    <a:lumMod val="50000"/>
                  </a:schemeClr>
                </a:solidFill>
                <a:latin typeface="Bookman Old Style" panose="02050604050505020204" pitchFamily="18" charset="0"/>
              </a:rPr>
              <a:t>(</a:t>
            </a:r>
            <a:r>
              <a:rPr lang="en-GB" altLang="et-EE" sz="1800" dirty="0" smtClean="0">
                <a:solidFill>
                  <a:schemeClr val="accent5">
                    <a:lumMod val="50000"/>
                  </a:schemeClr>
                </a:solidFill>
                <a:latin typeface="Bookman Old Style" panose="02050604050505020204" pitchFamily="18" charset="0"/>
              </a:rPr>
              <a:t>The </a:t>
            </a:r>
            <a:r>
              <a:rPr lang="en-GB" altLang="et-EE" sz="1800" dirty="0">
                <a:solidFill>
                  <a:schemeClr val="accent5">
                    <a:lumMod val="50000"/>
                  </a:schemeClr>
                </a:solidFill>
                <a:latin typeface="Bookman Old Style" panose="02050604050505020204" pitchFamily="18" charset="0"/>
              </a:rPr>
              <a:t>attending doctor </a:t>
            </a:r>
            <a:r>
              <a:rPr lang="en-GB" altLang="et-EE" sz="1800" dirty="0" smtClean="0">
                <a:solidFill>
                  <a:schemeClr val="accent5">
                    <a:lumMod val="50000"/>
                  </a:schemeClr>
                </a:solidFill>
                <a:latin typeface="Bookman Old Style" panose="02050604050505020204" pitchFamily="18" charset="0"/>
              </a:rPr>
              <a:t>concept</a:t>
            </a:r>
            <a:r>
              <a:rPr lang="et-EE" altLang="et-EE" sz="1800" dirty="0" smtClean="0">
                <a:solidFill>
                  <a:schemeClr val="accent5">
                    <a:lumMod val="50000"/>
                  </a:schemeClr>
                </a:solidFill>
                <a:latin typeface="Bookman Old Style" panose="02050604050505020204" pitchFamily="18" charset="0"/>
              </a:rPr>
              <a:t>)</a:t>
            </a:r>
            <a:endParaRPr lang="en-GB" altLang="et-EE" sz="1800" dirty="0">
              <a:solidFill>
                <a:schemeClr val="accent5">
                  <a:lumMod val="50000"/>
                </a:schemeClr>
              </a:solidFill>
              <a:latin typeface="Bookman Old Style" panose="02050604050505020204" pitchFamily="18" charset="0"/>
            </a:endParaRPr>
          </a:p>
          <a:p>
            <a:pPr>
              <a:lnSpc>
                <a:spcPct val="90000"/>
              </a:lnSpc>
            </a:pPr>
            <a:r>
              <a:rPr lang="en-GB" altLang="et-EE" sz="2600" dirty="0">
                <a:solidFill>
                  <a:schemeClr val="accent5">
                    <a:lumMod val="50000"/>
                  </a:schemeClr>
                </a:solidFill>
                <a:latin typeface="Bookman Old Style" panose="02050604050505020204" pitchFamily="18" charset="0"/>
              </a:rPr>
              <a:t>ID card for authentication and digital signature</a:t>
            </a:r>
            <a:endParaRPr lang="et-EE" altLang="et-EE" sz="2600" dirty="0">
              <a:solidFill>
                <a:schemeClr val="accent5">
                  <a:lumMod val="50000"/>
                </a:schemeClr>
              </a:solidFill>
              <a:latin typeface="Bookman Old Style" panose="02050604050505020204" pitchFamily="18" charset="0"/>
            </a:endParaRPr>
          </a:p>
          <a:p>
            <a:pPr algn="ctr" eaLnBrk="1" hangingPunct="1">
              <a:spcBef>
                <a:spcPts val="0"/>
              </a:spcBef>
              <a:buFont typeface="Wingdings" panose="05000000000000000000" pitchFamily="2" charset="2"/>
              <a:buNone/>
            </a:pPr>
            <a:endParaRPr lang="en-GB" altLang="et-EE" sz="2600" dirty="0">
              <a:solidFill>
                <a:schemeClr val="accent5">
                  <a:lumMod val="50000"/>
                </a:schemeClr>
              </a:solidFill>
              <a:latin typeface="Bookman Old Style" panose="02050604050505020204" pitchFamily="18" charset="0"/>
            </a:endParaRPr>
          </a:p>
        </p:txBody>
      </p:sp>
      <p:sp>
        <p:nvSpPr>
          <p:cNvPr id="2" name="Rectangle 1"/>
          <p:cNvSpPr/>
          <p:nvPr/>
        </p:nvSpPr>
        <p:spPr>
          <a:xfrm>
            <a:off x="706169" y="3960519"/>
            <a:ext cx="10185150" cy="2456057"/>
          </a:xfrm>
          <a:prstGeom prst="rect">
            <a:avLst/>
          </a:prstGeom>
        </p:spPr>
        <p:txBody>
          <a:bodyPr wrap="square">
            <a:spAutoFit/>
          </a:bodyPr>
          <a:lstStyle/>
          <a:p>
            <a:pPr marL="342900" indent="-342900">
              <a:lnSpc>
                <a:spcPct val="80000"/>
              </a:lnSpc>
              <a:buFont typeface="Wingdings" panose="05000000000000000000" pitchFamily="2" charset="2"/>
              <a:buChar char="ü"/>
            </a:pPr>
            <a:r>
              <a:rPr lang="en-GB" altLang="et-EE" sz="2400" dirty="0">
                <a:solidFill>
                  <a:schemeClr val="accent5">
                    <a:lumMod val="75000"/>
                  </a:schemeClr>
                </a:solidFill>
                <a:latin typeface="Bookman Old Style" panose="02050604050505020204" pitchFamily="18" charset="0"/>
              </a:rPr>
              <a:t>Patient has the right to close his/her own data collected </a:t>
            </a:r>
            <a:r>
              <a:rPr lang="et-EE" altLang="et-EE" sz="2400" dirty="0">
                <a:solidFill>
                  <a:schemeClr val="accent5">
                    <a:lumMod val="75000"/>
                  </a:schemeClr>
                </a:solidFill>
                <a:latin typeface="Bookman Old Style" panose="02050604050505020204" pitchFamily="18" charset="0"/>
              </a:rPr>
              <a:t>in </a:t>
            </a:r>
            <a:r>
              <a:rPr lang="en-GB" altLang="et-EE" sz="2400" dirty="0">
                <a:solidFill>
                  <a:schemeClr val="accent5">
                    <a:lumMod val="75000"/>
                  </a:schemeClr>
                </a:solidFill>
                <a:latin typeface="Bookman Old Style" panose="02050604050505020204" pitchFamily="18" charset="0"/>
              </a:rPr>
              <a:t> the central database (</a:t>
            </a:r>
            <a:r>
              <a:rPr lang="en-GB" altLang="et-EE" sz="2400" i="1" dirty="0">
                <a:solidFill>
                  <a:schemeClr val="accent5">
                    <a:lumMod val="75000"/>
                  </a:schemeClr>
                </a:solidFill>
                <a:latin typeface="Bookman Old Style" panose="02050604050505020204" pitchFamily="18" charset="0"/>
              </a:rPr>
              <a:t>opt out</a:t>
            </a:r>
            <a:r>
              <a:rPr lang="en-GB" altLang="et-EE" sz="2400" dirty="0" smtClean="0">
                <a:solidFill>
                  <a:schemeClr val="accent5">
                    <a:lumMod val="75000"/>
                  </a:schemeClr>
                </a:solidFill>
                <a:latin typeface="Bookman Old Style" panose="02050604050505020204" pitchFamily="18" charset="0"/>
              </a:rPr>
              <a:t>)</a:t>
            </a:r>
            <a:endParaRPr lang="et-EE" altLang="et-EE" sz="2400" dirty="0" smtClean="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endParaRPr lang="en-GB" altLang="et-EE" sz="2400" dirty="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r>
              <a:rPr lang="et-EE" altLang="et-EE" sz="2400" dirty="0" err="1">
                <a:solidFill>
                  <a:schemeClr val="accent5">
                    <a:lumMod val="75000"/>
                  </a:schemeClr>
                </a:solidFill>
                <a:latin typeface="Bookman Old Style" panose="02050604050505020204" pitchFamily="18" charset="0"/>
              </a:rPr>
              <a:t>Patient</a:t>
            </a:r>
            <a:r>
              <a:rPr lang="en-GB" altLang="et-EE" sz="2400" dirty="0">
                <a:solidFill>
                  <a:schemeClr val="accent5">
                    <a:lumMod val="75000"/>
                  </a:schemeClr>
                </a:solidFill>
                <a:latin typeface="Bookman Old Style" panose="02050604050505020204" pitchFamily="18" charset="0"/>
              </a:rPr>
              <a:t> can access their own </a:t>
            </a:r>
            <a:r>
              <a:rPr lang="en-GB" altLang="et-EE" sz="2400" dirty="0" smtClean="0">
                <a:solidFill>
                  <a:schemeClr val="accent5">
                    <a:lumMod val="75000"/>
                  </a:schemeClr>
                </a:solidFill>
                <a:latin typeface="Bookman Old Style" panose="02050604050505020204" pitchFamily="18" charset="0"/>
              </a:rPr>
              <a:t>data</a:t>
            </a:r>
            <a:endParaRPr lang="et-EE" altLang="et-EE" sz="2400" dirty="0" smtClean="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endParaRPr lang="en-GB" altLang="et-EE" sz="2400" dirty="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r>
              <a:rPr lang="et-EE" altLang="et-EE" sz="2400" dirty="0" err="1">
                <a:solidFill>
                  <a:schemeClr val="accent5">
                    <a:lumMod val="75000"/>
                  </a:schemeClr>
                </a:solidFill>
                <a:latin typeface="Bookman Old Style" panose="02050604050505020204" pitchFamily="18" charset="0"/>
              </a:rPr>
              <a:t>Patient</a:t>
            </a:r>
            <a:r>
              <a:rPr lang="en-GB" altLang="et-EE" sz="2400" dirty="0">
                <a:solidFill>
                  <a:schemeClr val="accent5">
                    <a:lumMod val="75000"/>
                  </a:schemeClr>
                </a:solidFill>
                <a:latin typeface="Bookman Old Style" panose="02050604050505020204" pitchFamily="18" charset="0"/>
              </a:rPr>
              <a:t> can declare their intentions and </a:t>
            </a:r>
            <a:r>
              <a:rPr lang="en-GB" altLang="et-EE" sz="2400" dirty="0" smtClean="0">
                <a:solidFill>
                  <a:schemeClr val="accent5">
                    <a:lumMod val="75000"/>
                  </a:schemeClr>
                </a:solidFill>
                <a:latin typeface="Bookman Old Style" panose="02050604050505020204" pitchFamily="18" charset="0"/>
              </a:rPr>
              <a:t>preferences</a:t>
            </a:r>
            <a:endParaRPr lang="et-EE" altLang="et-EE" sz="2400" dirty="0" smtClean="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endParaRPr lang="en-GB" altLang="et-EE" sz="2400" dirty="0">
              <a:solidFill>
                <a:schemeClr val="accent5">
                  <a:lumMod val="75000"/>
                </a:schemeClr>
              </a:solidFill>
              <a:latin typeface="Bookman Old Style" panose="02050604050505020204" pitchFamily="18" charset="0"/>
            </a:endParaRPr>
          </a:p>
          <a:p>
            <a:pPr marL="342900" indent="-342900">
              <a:lnSpc>
                <a:spcPct val="80000"/>
              </a:lnSpc>
              <a:buFont typeface="Wingdings" panose="05000000000000000000" pitchFamily="2" charset="2"/>
              <a:buChar char="ü"/>
            </a:pPr>
            <a:r>
              <a:rPr lang="et-EE" altLang="et-EE" sz="2400" dirty="0" err="1">
                <a:solidFill>
                  <a:schemeClr val="accent5">
                    <a:lumMod val="75000"/>
                  </a:schemeClr>
                </a:solidFill>
                <a:latin typeface="Bookman Old Style" panose="02050604050505020204" pitchFamily="18" charset="0"/>
              </a:rPr>
              <a:t>Patient</a:t>
            </a:r>
            <a:r>
              <a:rPr lang="en-GB" altLang="et-EE" sz="2400" dirty="0">
                <a:solidFill>
                  <a:schemeClr val="accent5">
                    <a:lumMod val="75000"/>
                  </a:schemeClr>
                </a:solidFill>
                <a:latin typeface="Bookman Old Style" panose="02050604050505020204" pitchFamily="18" charset="0"/>
              </a:rPr>
              <a:t> can monitor visits to their </a:t>
            </a:r>
            <a:r>
              <a:rPr lang="et-EE" altLang="et-EE" sz="2400" dirty="0" smtClean="0">
                <a:solidFill>
                  <a:schemeClr val="accent5">
                    <a:lumMod val="75000"/>
                  </a:schemeClr>
                </a:solidFill>
                <a:latin typeface="Bookman Old Style" panose="02050604050505020204" pitchFamily="18" charset="0"/>
              </a:rPr>
              <a:t>PP</a:t>
            </a:r>
            <a:endParaRPr lang="en-GB" altLang="et-EE" sz="2400" dirty="0">
              <a:solidFill>
                <a:schemeClr val="accent5">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11455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p:cTn id="19"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22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 calcmode="lin" valueType="num">
                                      <p:cBhvr>
                                        <p:cTn id="26"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229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additive="base">
                                        <p:cTn id="4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t-EE"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Patients</a:t>
            </a:r>
            <a:r>
              <a:rPr lang="en-GB" altLang="en-US"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a:t>
            </a:r>
            <a:r>
              <a:rPr lang="en-GB" altLang="et-EE"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 rights</a:t>
            </a:r>
            <a:endParaRPr lang="et-EE" sz="32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endParaRPr>
          </a:p>
        </p:txBody>
      </p:sp>
      <p:sp>
        <p:nvSpPr>
          <p:cNvPr id="3" name="Content Placeholder 2"/>
          <p:cNvSpPr>
            <a:spLocks noGrp="1"/>
          </p:cNvSpPr>
          <p:nvPr>
            <p:ph idx="1"/>
          </p:nvPr>
        </p:nvSpPr>
        <p:spPr/>
        <p:txBody>
          <a:bodyPr/>
          <a:lstStyle/>
          <a:p>
            <a:r>
              <a:rPr lang="en-GB" sz="2600" dirty="0">
                <a:solidFill>
                  <a:schemeClr val="accent5">
                    <a:lumMod val="50000"/>
                  </a:schemeClr>
                </a:solidFill>
                <a:latin typeface="Bookman Old Style" panose="02050604050505020204" pitchFamily="18" charset="0"/>
              </a:rPr>
              <a:t>Patient can express his or her wish</a:t>
            </a:r>
            <a:br>
              <a:rPr lang="en-GB" sz="2600" dirty="0">
                <a:solidFill>
                  <a:schemeClr val="accent5">
                    <a:lumMod val="50000"/>
                  </a:schemeClr>
                </a:solidFill>
                <a:latin typeface="Bookman Old Style" panose="02050604050505020204" pitchFamily="18" charset="0"/>
              </a:rPr>
            </a:br>
            <a:r>
              <a:rPr lang="et-EE" sz="2600" dirty="0">
                <a:solidFill>
                  <a:schemeClr val="accent5">
                    <a:lumMod val="50000"/>
                  </a:schemeClr>
                </a:solidFill>
                <a:latin typeface="Bookman Old Style" panose="02050604050505020204" pitchFamily="18" charset="0"/>
              </a:rPr>
              <a:t>1</a:t>
            </a:r>
            <a:r>
              <a:rPr lang="en-GB" sz="2600" dirty="0">
                <a:solidFill>
                  <a:schemeClr val="accent5">
                    <a:lumMod val="50000"/>
                  </a:schemeClr>
                </a:solidFill>
                <a:latin typeface="Bookman Old Style" panose="02050604050505020204" pitchFamily="18" charset="0"/>
              </a:rPr>
              <a:t>) to donate cells, tissues or organs for transplantation after his or her death;</a:t>
            </a:r>
            <a:br>
              <a:rPr lang="en-GB" sz="2600" dirty="0">
                <a:solidFill>
                  <a:schemeClr val="accent5">
                    <a:lumMod val="50000"/>
                  </a:schemeClr>
                </a:solidFill>
                <a:latin typeface="Bookman Old Style" panose="02050604050505020204" pitchFamily="18" charset="0"/>
              </a:rPr>
            </a:br>
            <a:r>
              <a:rPr lang="et-EE" sz="2600" dirty="0">
                <a:solidFill>
                  <a:schemeClr val="accent5">
                    <a:lumMod val="50000"/>
                  </a:schemeClr>
                </a:solidFill>
                <a:latin typeface="Bookman Old Style" panose="02050604050505020204" pitchFamily="18" charset="0"/>
              </a:rPr>
              <a:t>2</a:t>
            </a:r>
            <a:r>
              <a:rPr lang="en-GB" sz="2600" dirty="0">
                <a:solidFill>
                  <a:schemeClr val="accent5">
                    <a:lumMod val="50000"/>
                  </a:schemeClr>
                </a:solidFill>
                <a:latin typeface="Bookman Old Style" panose="02050604050505020204" pitchFamily="18" charset="0"/>
              </a:rPr>
              <a:t>) to donate corps for academic work;</a:t>
            </a:r>
            <a:br>
              <a:rPr lang="en-GB" sz="2600" dirty="0">
                <a:solidFill>
                  <a:schemeClr val="accent5">
                    <a:lumMod val="50000"/>
                  </a:schemeClr>
                </a:solidFill>
                <a:latin typeface="Bookman Old Style" panose="02050604050505020204" pitchFamily="18" charset="0"/>
              </a:rPr>
            </a:br>
            <a:r>
              <a:rPr lang="et-EE" sz="2600" dirty="0">
                <a:solidFill>
                  <a:schemeClr val="accent5">
                    <a:lumMod val="50000"/>
                  </a:schemeClr>
                </a:solidFill>
                <a:latin typeface="Bookman Old Style" panose="02050604050505020204" pitchFamily="18" charset="0"/>
              </a:rPr>
              <a:t>3</a:t>
            </a:r>
            <a:r>
              <a:rPr lang="en-GB" sz="2600" dirty="0">
                <a:solidFill>
                  <a:schemeClr val="accent5">
                    <a:lumMod val="50000"/>
                  </a:schemeClr>
                </a:solidFill>
                <a:latin typeface="Bookman Old Style" panose="02050604050505020204" pitchFamily="18" charset="0"/>
              </a:rPr>
              <a:t>) about blood transfusions;</a:t>
            </a:r>
            <a:br>
              <a:rPr lang="en-GB" sz="2600" dirty="0">
                <a:solidFill>
                  <a:schemeClr val="accent5">
                    <a:lumMod val="50000"/>
                  </a:schemeClr>
                </a:solidFill>
                <a:latin typeface="Bookman Old Style" panose="02050604050505020204" pitchFamily="18" charset="0"/>
              </a:rPr>
            </a:br>
            <a:r>
              <a:rPr lang="et-EE" sz="2600" dirty="0">
                <a:solidFill>
                  <a:schemeClr val="accent5">
                    <a:lumMod val="50000"/>
                  </a:schemeClr>
                </a:solidFill>
                <a:latin typeface="Bookman Old Style" panose="02050604050505020204" pitchFamily="18" charset="0"/>
              </a:rPr>
              <a:t>4</a:t>
            </a:r>
            <a:r>
              <a:rPr lang="en-GB" sz="2600" dirty="0">
                <a:solidFill>
                  <a:schemeClr val="accent5">
                    <a:lumMod val="50000"/>
                  </a:schemeClr>
                </a:solidFill>
                <a:latin typeface="Bookman Old Style" panose="02050604050505020204" pitchFamily="18" charset="0"/>
              </a:rPr>
              <a:t>) to name contact person;</a:t>
            </a:r>
            <a:br>
              <a:rPr lang="en-GB" sz="2600" dirty="0">
                <a:solidFill>
                  <a:schemeClr val="accent5">
                    <a:lumMod val="50000"/>
                  </a:schemeClr>
                </a:solidFill>
                <a:latin typeface="Bookman Old Style" panose="02050604050505020204" pitchFamily="18" charset="0"/>
              </a:rPr>
            </a:br>
            <a:r>
              <a:rPr lang="et-EE" sz="2600" dirty="0">
                <a:solidFill>
                  <a:schemeClr val="accent5">
                    <a:lumMod val="50000"/>
                  </a:schemeClr>
                </a:solidFill>
                <a:latin typeface="Bookman Old Style" panose="02050604050505020204" pitchFamily="18" charset="0"/>
              </a:rPr>
              <a:t>5</a:t>
            </a:r>
            <a:r>
              <a:rPr lang="en-GB" sz="2600" dirty="0">
                <a:solidFill>
                  <a:schemeClr val="accent5">
                    <a:lumMod val="50000"/>
                  </a:schemeClr>
                </a:solidFill>
                <a:latin typeface="Bookman Old Style" panose="02050604050505020204" pitchFamily="18" charset="0"/>
              </a:rPr>
              <a:t>) to name a person who is authorized to purchase medication on behalf of the patient</a:t>
            </a:r>
            <a:endParaRPr lang="et-EE" sz="2600" dirty="0">
              <a:solidFill>
                <a:schemeClr val="accent5">
                  <a:lumMod val="50000"/>
                </a:schemeClr>
              </a:solidFill>
              <a:latin typeface="Bookman Old Style" panose="02050604050505020204" pitchFamily="18" charset="0"/>
            </a:endParaRPr>
          </a:p>
          <a:p>
            <a:endParaRPr lang="et-EE" dirty="0"/>
          </a:p>
        </p:txBody>
      </p:sp>
    </p:spTree>
    <p:extLst>
      <p:ext uri="{BB962C8B-B14F-4D97-AF65-F5344CB8AC3E}">
        <p14:creationId xmlns:p14="http://schemas.microsoft.com/office/powerpoint/2010/main" val="416399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182" y="407351"/>
            <a:ext cx="11395881" cy="135731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THE MAIN SECURITY PRINCIPLES</a:t>
            </a:r>
            <a:endParaRPr lang="et-EE" sz="32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endParaRPr>
          </a:p>
          <a:p>
            <a:r>
              <a:rPr lang="en-US" sz="3200" b="1"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 </a:t>
            </a:r>
            <a:r>
              <a:rPr lang="en-US" altLang="ja-JP" sz="3200" dirty="0" smtClean="0">
                <a:solidFill>
                  <a:schemeClr val="tx2">
                    <a:lumMod val="50000"/>
                  </a:schemeClr>
                </a:solidFill>
                <a:latin typeface="Bookman Old Style" panose="02050604050505020204" pitchFamily="18" charset="0"/>
                <a:ea typeface="ＭＳ Ｐゴシック" pitchFamily="34" charset="-128"/>
              </a:rPr>
              <a:t>OF ESTONIAN </a:t>
            </a:r>
            <a:r>
              <a:rPr lang="et-EE" altLang="ja-JP" sz="3200" dirty="0" smtClean="0">
                <a:solidFill>
                  <a:schemeClr val="tx2">
                    <a:lumMod val="50000"/>
                  </a:schemeClr>
                </a:solidFill>
                <a:latin typeface="Bookman Old Style" panose="02050604050505020204" pitchFamily="18" charset="0"/>
                <a:ea typeface="ＭＳ Ｐゴシック" pitchFamily="34" charset="-128"/>
              </a:rPr>
              <a:t>E-</a:t>
            </a:r>
            <a:r>
              <a:rPr lang="en-US" altLang="ja-JP" sz="3200" dirty="0" smtClean="0">
                <a:solidFill>
                  <a:schemeClr val="tx2">
                    <a:lumMod val="50000"/>
                  </a:schemeClr>
                </a:solidFill>
                <a:latin typeface="Bookman Old Style" panose="02050604050505020204" pitchFamily="18" charset="0"/>
                <a:ea typeface="ＭＳ Ｐゴシック" pitchFamily="34" charset="-128"/>
              </a:rPr>
              <a:t>HEALTH SYSTEM – </a:t>
            </a:r>
            <a:r>
              <a:rPr lang="en-US" altLang="ja-JP" sz="32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OPT OUT</a:t>
            </a:r>
            <a:endParaRPr lang="en-US" sz="32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endParaRPr>
          </a:p>
        </p:txBody>
      </p:sp>
      <p:sp>
        <p:nvSpPr>
          <p:cNvPr id="3" name="Rectangle 3"/>
          <p:cNvSpPr txBox="1">
            <a:spLocks noChangeArrowheads="1"/>
          </p:cNvSpPr>
          <p:nvPr/>
        </p:nvSpPr>
        <p:spPr>
          <a:xfrm>
            <a:off x="823784" y="2108886"/>
            <a:ext cx="10493048" cy="37273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Verdana" pitchFamily="34" charset="0"/>
              <a:buAutoNum type="arabicPeriod"/>
            </a:pPr>
            <a:r>
              <a:rPr lang="en-US"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A secure authentication </a:t>
            </a:r>
            <a:r>
              <a:rPr lang="en-US" sz="2400" dirty="0" smtClean="0">
                <a:solidFill>
                  <a:srgbClr val="000000"/>
                </a:solidFill>
                <a:latin typeface="Bookman Old Style" panose="02050604050505020204" pitchFamily="18" charset="0"/>
                <a:ea typeface="ＭＳ Ｐゴシック" pitchFamily="34" charset="-128"/>
                <a:cs typeface="Arial" pitchFamily="34" charset="0"/>
              </a:rPr>
              <a:t>of all users</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with</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ID-</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card</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or</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Mobile</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ID</a:t>
            </a:r>
          </a:p>
          <a:p>
            <a:pPr marL="514350" indent="-514350">
              <a:buFont typeface="Verdana" pitchFamily="34" charset="0"/>
              <a:buAutoNum type="arabicPeriod"/>
            </a:pPr>
            <a:r>
              <a:rPr lang="et-EE" sz="2400" b="1" dirty="0" err="1" smtClean="0">
                <a:solidFill>
                  <a:schemeClr val="accent5">
                    <a:lumMod val="50000"/>
                  </a:schemeClr>
                </a:solidFill>
                <a:latin typeface="Bookman Old Style" panose="02050604050505020204" pitchFamily="18" charset="0"/>
                <a:ea typeface="ＭＳ Ｐゴシック" pitchFamily="34" charset="-128"/>
                <a:cs typeface="Arial" pitchFamily="34" charset="0"/>
              </a:rPr>
              <a:t>Digital</a:t>
            </a:r>
            <a:r>
              <a:rPr lang="et-EE"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t-EE" sz="2400" b="1" dirty="0" err="1" smtClean="0">
                <a:solidFill>
                  <a:schemeClr val="accent5">
                    <a:lumMod val="50000"/>
                  </a:schemeClr>
                </a:solidFill>
                <a:latin typeface="Bookman Old Style" panose="02050604050505020204" pitchFamily="18" charset="0"/>
                <a:ea typeface="ＭＳ Ｐゴシック" pitchFamily="34" charset="-128"/>
                <a:cs typeface="Arial" pitchFamily="34" charset="0"/>
              </a:rPr>
              <a:t>signing</a:t>
            </a:r>
            <a:r>
              <a:rPr lang="et-EE"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t-EE" sz="2400" b="1" dirty="0" err="1" smtClean="0">
                <a:solidFill>
                  <a:schemeClr val="accent5">
                    <a:lumMod val="50000"/>
                  </a:schemeClr>
                </a:solidFill>
                <a:latin typeface="Bookman Old Style" panose="02050604050505020204" pitchFamily="18" charset="0"/>
                <a:ea typeface="ＭＳ Ｐゴシック" pitchFamily="34" charset="-128"/>
                <a:cs typeface="Arial" pitchFamily="34" charset="0"/>
              </a:rPr>
              <a:t>or</a:t>
            </a:r>
            <a:r>
              <a:rPr lang="et-EE"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t-EE" sz="2400" b="1" dirty="0" err="1" smtClean="0">
                <a:solidFill>
                  <a:schemeClr val="accent5">
                    <a:lumMod val="50000"/>
                  </a:schemeClr>
                </a:solidFill>
                <a:latin typeface="Bookman Old Style" panose="02050604050505020204" pitchFamily="18" charset="0"/>
                <a:ea typeface="ＭＳ Ｐゴシック" pitchFamily="34" charset="-128"/>
                <a:cs typeface="Arial" pitchFamily="34" charset="0"/>
              </a:rPr>
              <a:t>stamping</a:t>
            </a:r>
            <a:r>
              <a:rPr lang="et-EE"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t-EE" sz="2400" dirty="0" smtClean="0">
                <a:solidFill>
                  <a:srgbClr val="000000"/>
                </a:solidFill>
                <a:latin typeface="Bookman Old Style" panose="02050604050505020204" pitchFamily="18" charset="0"/>
                <a:ea typeface="ＭＳ Ｐゴシック" pitchFamily="34" charset="-128"/>
                <a:cs typeface="Arial" pitchFamily="34" charset="0"/>
              </a:rPr>
              <a:t>of all </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medical</a:t>
            </a:r>
            <a:r>
              <a:rPr lang="et-EE" sz="2400" dirty="0" smtClean="0">
                <a:solidFill>
                  <a:srgbClr val="000000"/>
                </a:solidFill>
                <a:latin typeface="Bookman Old Style" panose="02050604050505020204" pitchFamily="18" charset="0"/>
                <a:ea typeface="ＭＳ Ｐゴシック" pitchFamily="34" charset="-128"/>
                <a:cs typeface="Arial" pitchFamily="34" charset="0"/>
              </a:rPr>
              <a:t> </a:t>
            </a:r>
            <a:r>
              <a:rPr lang="et-EE" sz="2400" dirty="0" err="1" smtClean="0">
                <a:solidFill>
                  <a:srgbClr val="000000"/>
                </a:solidFill>
                <a:latin typeface="Bookman Old Style" panose="02050604050505020204" pitchFamily="18" charset="0"/>
                <a:ea typeface="ＭＳ Ｐゴシック" pitchFamily="34" charset="-128"/>
                <a:cs typeface="Arial" pitchFamily="34" charset="0"/>
              </a:rPr>
              <a:t>documents</a:t>
            </a:r>
            <a:endParaRPr lang="en-US" sz="2400" dirty="0" smtClean="0">
              <a:solidFill>
                <a:srgbClr val="000000"/>
              </a:solidFill>
              <a:latin typeface="Bookman Old Style" panose="02050604050505020204" pitchFamily="18" charset="0"/>
              <a:ea typeface="ＭＳ Ｐゴシック" pitchFamily="34" charset="-128"/>
              <a:cs typeface="Arial" pitchFamily="34" charset="0"/>
            </a:endParaRPr>
          </a:p>
          <a:p>
            <a:pPr marL="514350" indent="-514350">
              <a:buFont typeface="Verdana" pitchFamily="34" charset="0"/>
              <a:buAutoNum type="arabicPeriod"/>
            </a:pPr>
            <a:r>
              <a:rPr lang="en-US"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A maximum accountability (transparency)</a:t>
            </a:r>
            <a:r>
              <a:rPr lang="en-US" sz="2400"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n-US" sz="2400" dirty="0" smtClean="0">
                <a:solidFill>
                  <a:srgbClr val="000000"/>
                </a:solidFill>
                <a:latin typeface="Bookman Old Style" panose="02050604050505020204" pitchFamily="18" charset="0"/>
                <a:ea typeface="ＭＳ Ｐゴシック" pitchFamily="34" charset="-128"/>
                <a:cs typeface="Arial" pitchFamily="34" charset="0"/>
              </a:rPr>
              <a:t>all actions </a:t>
            </a:r>
            <a:r>
              <a:rPr lang="en-US" sz="2400" dirty="0" smtClean="0">
                <a:latin typeface="Bookman Old Style" panose="02050604050505020204" pitchFamily="18" charset="0"/>
                <a:ea typeface="ＭＳ Ｐゴシック" pitchFamily="34" charset="-128"/>
                <a:cs typeface="Arial" pitchFamily="34" charset="0"/>
              </a:rPr>
              <a:t>will leave an unchangeable (and </a:t>
            </a:r>
            <a:r>
              <a:rPr lang="en-US" sz="2400" dirty="0" err="1" smtClean="0">
                <a:solidFill>
                  <a:srgbClr val="000000"/>
                </a:solidFill>
                <a:latin typeface="Bookman Old Style" panose="02050604050505020204" pitchFamily="18" charset="0"/>
                <a:ea typeface="ＭＳ Ｐゴシック" pitchFamily="34" charset="-128"/>
                <a:cs typeface="Arial" pitchFamily="34" charset="0"/>
              </a:rPr>
              <a:t>unremovable</a:t>
            </a:r>
            <a:r>
              <a:rPr lang="en-US" sz="2400" dirty="0" smtClean="0">
                <a:solidFill>
                  <a:srgbClr val="000000"/>
                </a:solidFill>
                <a:latin typeface="Bookman Old Style" panose="02050604050505020204" pitchFamily="18" charset="0"/>
                <a:ea typeface="ＭＳ Ｐゴシック" pitchFamily="34" charset="-128"/>
                <a:cs typeface="Arial" pitchFamily="34" charset="0"/>
              </a:rPr>
              <a:t>) secure trail</a:t>
            </a:r>
          </a:p>
          <a:p>
            <a:pPr marL="514350" indent="-514350">
              <a:buFont typeface="Verdana" pitchFamily="34" charset="0"/>
              <a:buAutoNum type="arabicPeriod"/>
            </a:pPr>
            <a:r>
              <a:rPr lang="en-US"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Encrypted database</a:t>
            </a:r>
            <a:r>
              <a:rPr lang="en-US" sz="2400"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n-US" sz="2400" dirty="0" smtClean="0">
                <a:latin typeface="Bookman Old Style" panose="02050604050505020204" pitchFamily="18" charset="0"/>
                <a:ea typeface="ＭＳ Ｐゴシック" pitchFamily="34" charset="-128"/>
                <a:cs typeface="Arial" pitchFamily="34" charset="0"/>
              </a:rPr>
              <a:t>that allows to remove the confidentiality </a:t>
            </a:r>
            <a:r>
              <a:rPr lang="en-US" sz="2400" dirty="0" smtClean="0">
                <a:solidFill>
                  <a:srgbClr val="000000"/>
                </a:solidFill>
                <a:latin typeface="Bookman Old Style" panose="02050604050505020204" pitchFamily="18" charset="0"/>
                <a:ea typeface="ＭＳ Ｐゴシック" pitchFamily="34" charset="-128"/>
                <a:cs typeface="Arial" pitchFamily="34" charset="0"/>
              </a:rPr>
              <a:t>risk </a:t>
            </a:r>
            <a:endParaRPr lang="et-EE" sz="2400" dirty="0" smtClean="0">
              <a:solidFill>
                <a:srgbClr val="000000"/>
              </a:solidFill>
              <a:latin typeface="Bookman Old Style" panose="02050604050505020204" pitchFamily="18" charset="0"/>
              <a:ea typeface="ＭＳ Ｐゴシック" pitchFamily="34" charset="-128"/>
              <a:cs typeface="Arial" pitchFamily="34" charset="0"/>
            </a:endParaRPr>
          </a:p>
          <a:p>
            <a:pPr marL="514350" indent="-514350">
              <a:buFont typeface="Verdana" pitchFamily="34" charset="0"/>
              <a:buAutoNum type="arabicPeriod"/>
            </a:pPr>
            <a:r>
              <a:rPr lang="et-EE"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M</a:t>
            </a:r>
            <a:r>
              <a:rPr lang="en-US" sz="2400" b="1" dirty="0" err="1" smtClean="0">
                <a:solidFill>
                  <a:schemeClr val="accent5">
                    <a:lumMod val="50000"/>
                  </a:schemeClr>
                </a:solidFill>
                <a:latin typeface="Bookman Old Style" panose="02050604050505020204" pitchFamily="18" charset="0"/>
                <a:ea typeface="ＭＳ Ｐゴシック" pitchFamily="34" charset="-128"/>
                <a:cs typeface="Arial" pitchFamily="34" charset="0"/>
              </a:rPr>
              <a:t>onitoring</a:t>
            </a:r>
            <a:r>
              <a:rPr lang="en-US" sz="2400" b="1" dirty="0" smtClean="0">
                <a:solidFill>
                  <a:schemeClr val="accent5">
                    <a:lumMod val="50000"/>
                  </a:schemeClr>
                </a:solidFill>
                <a:latin typeface="Bookman Old Style" panose="02050604050505020204" pitchFamily="18" charset="0"/>
                <a:ea typeface="ＭＳ Ｐゴシック" pitchFamily="34" charset="-128"/>
                <a:cs typeface="Arial" pitchFamily="34" charset="0"/>
              </a:rPr>
              <a:t> </a:t>
            </a:r>
            <a:r>
              <a:rPr lang="en-US" sz="2400" dirty="0" smtClean="0">
                <a:solidFill>
                  <a:srgbClr val="000000"/>
                </a:solidFill>
                <a:latin typeface="Bookman Old Style" panose="02050604050505020204" pitchFamily="18" charset="0"/>
                <a:ea typeface="ＭＳ Ｐゴシック" pitchFamily="34" charset="-128"/>
                <a:cs typeface="Arial" pitchFamily="34" charset="0"/>
              </a:rPr>
              <a:t>of all actions together with the corresponding counter-measures (both organizational and technical)</a:t>
            </a:r>
            <a:endParaRPr lang="en-US" sz="2400" dirty="0" smtClean="0">
              <a:latin typeface="Bookman Old Style" panose="02050604050505020204" pitchFamily="18" charset="0"/>
              <a:ea typeface="ＭＳ Ｐゴシック" pitchFamily="34" charset="-128"/>
            </a:endParaRPr>
          </a:p>
        </p:txBody>
      </p:sp>
    </p:spTree>
    <p:extLst>
      <p:ext uri="{BB962C8B-B14F-4D97-AF65-F5344CB8AC3E}">
        <p14:creationId xmlns:p14="http://schemas.microsoft.com/office/powerpoint/2010/main" val="2561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48741821"/>
              </p:ext>
            </p:extLst>
          </p:nvPr>
        </p:nvGraphicFramePr>
        <p:xfrm>
          <a:off x="2014544" y="0"/>
          <a:ext cx="886087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050962" y="211866"/>
            <a:ext cx="4005050" cy="707886"/>
          </a:xfrm>
          <a:prstGeom prst="rect">
            <a:avLst/>
          </a:prstGeom>
          <a:noFill/>
        </p:spPr>
        <p:txBody>
          <a:bodyPr wrap="square" rtlCol="0">
            <a:spAutoFit/>
          </a:bodyPr>
          <a:lstStyle/>
          <a:p>
            <a:pPr algn="ctr"/>
            <a:r>
              <a:rPr lang="et-EE" sz="2000" dirty="0" smtClean="0">
                <a:solidFill>
                  <a:schemeClr val="tx2">
                    <a:lumMod val="50000"/>
                  </a:schemeClr>
                </a:solidFill>
                <a:effectLst>
                  <a:outerShdw blurRad="38100" dist="38100" dir="2700000" algn="tl">
                    <a:srgbClr val="000000">
                      <a:alpha val="43137"/>
                    </a:srgbClr>
                  </a:outerShdw>
                </a:effectLst>
                <a:latin typeface="Helvetica Light"/>
                <a:cs typeface="Helvetica Light"/>
              </a:rPr>
              <a:t>MAIN SERVICES OF THE </a:t>
            </a:r>
          </a:p>
          <a:p>
            <a:pPr algn="ctr"/>
            <a:r>
              <a:rPr lang="et-EE" sz="2000" dirty="0" smtClean="0">
                <a:solidFill>
                  <a:schemeClr val="tx2">
                    <a:lumMod val="50000"/>
                  </a:schemeClr>
                </a:solidFill>
                <a:effectLst>
                  <a:outerShdw blurRad="38100" dist="38100" dir="2700000" algn="tl">
                    <a:srgbClr val="000000">
                      <a:alpha val="43137"/>
                    </a:srgbClr>
                  </a:outerShdw>
                </a:effectLst>
                <a:latin typeface="Helvetica Light"/>
                <a:cs typeface="Helvetica Light"/>
              </a:rPr>
              <a:t>E-HEALTH IN ESTONIA</a:t>
            </a:r>
            <a:endParaRPr lang="et-EE" sz="2000" dirty="0">
              <a:solidFill>
                <a:schemeClr val="tx2">
                  <a:lumMod val="50000"/>
                </a:schemeClr>
              </a:solidFill>
              <a:effectLst>
                <a:outerShdw blurRad="38100" dist="38100" dir="2700000" algn="tl">
                  <a:srgbClr val="000000">
                    <a:alpha val="43137"/>
                  </a:srgbClr>
                </a:outerShdw>
              </a:effectLst>
              <a:latin typeface="Helvetica Light"/>
              <a:cs typeface="Helvetica Light"/>
            </a:endParaRPr>
          </a:p>
        </p:txBody>
      </p:sp>
      <p:sp>
        <p:nvSpPr>
          <p:cNvPr id="4" name="Oval 3"/>
          <p:cNvSpPr/>
          <p:nvPr/>
        </p:nvSpPr>
        <p:spPr>
          <a:xfrm>
            <a:off x="5562044" y="3933056"/>
            <a:ext cx="1853100" cy="1842373"/>
          </a:xfrm>
          <a:prstGeom prst="ellipse">
            <a:avLst/>
          </a:prstGeom>
          <a:solidFill>
            <a:schemeClr val="accent5">
              <a:lumMod val="75000"/>
              <a:alpha val="86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t-EE" b="1" dirty="0">
                <a:solidFill>
                  <a:srgbClr val="FFFFFF"/>
                </a:solidFill>
              </a:rPr>
              <a:t>Subservices</a:t>
            </a:r>
            <a:endParaRPr lang="en-US" dirty="0"/>
          </a:p>
        </p:txBody>
      </p:sp>
      <p:sp>
        <p:nvSpPr>
          <p:cNvPr id="5" name="Rectangle 4"/>
          <p:cNvSpPr/>
          <p:nvPr/>
        </p:nvSpPr>
        <p:spPr>
          <a:xfrm>
            <a:off x="919299" y="1474153"/>
            <a:ext cx="482885" cy="246579"/>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19298" y="1832950"/>
            <a:ext cx="482885" cy="246579"/>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19297" y="2190034"/>
            <a:ext cx="482885" cy="24657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35748" y="1412776"/>
            <a:ext cx="1756881" cy="369332"/>
          </a:xfrm>
          <a:prstGeom prst="rect">
            <a:avLst/>
          </a:prstGeom>
          <a:noFill/>
        </p:spPr>
        <p:txBody>
          <a:bodyPr wrap="square" rtlCol="0">
            <a:spAutoFit/>
          </a:bodyPr>
          <a:lstStyle/>
          <a:p>
            <a:r>
              <a:rPr lang="en-US" dirty="0" smtClean="0"/>
              <a:t>- </a:t>
            </a:r>
            <a:r>
              <a:rPr lang="en-US" sz="1400" dirty="0" smtClean="0"/>
              <a:t>Completed</a:t>
            </a:r>
            <a:endParaRPr lang="en-US" sz="1400" dirty="0"/>
          </a:p>
        </p:txBody>
      </p:sp>
      <p:sp>
        <p:nvSpPr>
          <p:cNvPr id="9" name="TextBox 8"/>
          <p:cNvSpPr txBox="1"/>
          <p:nvPr/>
        </p:nvSpPr>
        <p:spPr>
          <a:xfrm>
            <a:off x="1538959" y="1770044"/>
            <a:ext cx="2054831" cy="369332"/>
          </a:xfrm>
          <a:prstGeom prst="rect">
            <a:avLst/>
          </a:prstGeom>
          <a:noFill/>
        </p:spPr>
        <p:txBody>
          <a:bodyPr wrap="square" rtlCol="0">
            <a:spAutoFit/>
          </a:bodyPr>
          <a:lstStyle/>
          <a:p>
            <a:r>
              <a:rPr lang="en-US" dirty="0" smtClean="0"/>
              <a:t>- </a:t>
            </a:r>
            <a:r>
              <a:rPr lang="en-US" sz="1400" dirty="0" smtClean="0"/>
              <a:t>Development</a:t>
            </a:r>
            <a:endParaRPr lang="en-US" sz="1400" dirty="0"/>
          </a:p>
        </p:txBody>
      </p:sp>
      <p:sp>
        <p:nvSpPr>
          <p:cNvPr id="10" name="TextBox 9"/>
          <p:cNvSpPr txBox="1"/>
          <p:nvPr/>
        </p:nvSpPr>
        <p:spPr>
          <a:xfrm>
            <a:off x="1553611" y="2128657"/>
            <a:ext cx="2054831" cy="369332"/>
          </a:xfrm>
          <a:prstGeom prst="rect">
            <a:avLst/>
          </a:prstGeom>
          <a:noFill/>
        </p:spPr>
        <p:txBody>
          <a:bodyPr wrap="square" rtlCol="0">
            <a:spAutoFit/>
          </a:bodyPr>
          <a:lstStyle/>
          <a:p>
            <a:r>
              <a:rPr lang="en-US" dirty="0" smtClean="0"/>
              <a:t>- </a:t>
            </a:r>
            <a:r>
              <a:rPr lang="en-US" sz="1400" dirty="0" smtClean="0"/>
              <a:t>Planning</a:t>
            </a:r>
            <a:endParaRPr lang="en-US" sz="1400" dirty="0"/>
          </a:p>
        </p:txBody>
      </p:sp>
      <p:sp>
        <p:nvSpPr>
          <p:cNvPr id="11" name="Oval 10"/>
          <p:cNvSpPr/>
          <p:nvPr/>
        </p:nvSpPr>
        <p:spPr>
          <a:xfrm>
            <a:off x="5238442" y="2190034"/>
            <a:ext cx="2392726" cy="2392726"/>
          </a:xfrm>
          <a:prstGeom prst="ellipse">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t-EE" b="1" dirty="0">
                <a:solidFill>
                  <a:srgbClr val="FFFFFF"/>
                </a:solidFill>
              </a:rPr>
              <a:t>Infrastructure services </a:t>
            </a:r>
          </a:p>
          <a:p>
            <a:pPr lvl="0" algn="ctr"/>
            <a:r>
              <a:rPr lang="et-EE" b="1" dirty="0" smtClean="0">
                <a:solidFill>
                  <a:srgbClr val="FFFFFF"/>
                </a:solidFill>
              </a:rPr>
              <a:t>External services</a:t>
            </a:r>
            <a:endParaRPr lang="en-US" dirty="0">
              <a:solidFill>
                <a:srgbClr val="FFFFFF"/>
              </a:solidFill>
            </a:endParaRPr>
          </a:p>
        </p:txBody>
      </p:sp>
      <p:sp>
        <p:nvSpPr>
          <p:cNvPr id="12" name="Oval 11"/>
          <p:cNvSpPr/>
          <p:nvPr/>
        </p:nvSpPr>
        <p:spPr>
          <a:xfrm>
            <a:off x="5507298" y="919752"/>
            <a:ext cx="1853100" cy="1842373"/>
          </a:xfrm>
          <a:prstGeom prst="ellipse">
            <a:avLst/>
          </a:prstGeom>
          <a:solidFill>
            <a:schemeClr val="accent5">
              <a:lumMod val="75000"/>
              <a:alpha val="86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t-EE" b="1" dirty="0" err="1">
                <a:solidFill>
                  <a:srgbClr val="FFFFFF"/>
                </a:solidFill>
              </a:rPr>
              <a:t>Supporting</a:t>
            </a:r>
            <a:r>
              <a:rPr lang="et-EE" b="1" dirty="0">
                <a:solidFill>
                  <a:srgbClr val="FFFFFF"/>
                </a:solidFill>
              </a:rPr>
              <a:t> </a:t>
            </a:r>
            <a:r>
              <a:rPr lang="et-EE" b="1" dirty="0" err="1" smtClean="0">
                <a:solidFill>
                  <a:srgbClr val="FFFFFF"/>
                </a:solidFill>
              </a:rPr>
              <a:t>services</a:t>
            </a:r>
            <a:endParaRPr lang="en-US" b="1" dirty="0" smtClean="0">
              <a:solidFill>
                <a:srgbClr val="FFFFFF"/>
              </a:solidFill>
            </a:endParaRPr>
          </a:p>
          <a:p>
            <a:pPr lvl="0" algn="ctr"/>
            <a:r>
              <a:rPr lang="en-US" sz="1600" b="1" dirty="0" smtClean="0">
                <a:solidFill>
                  <a:srgbClr val="FFFF00"/>
                </a:solidFill>
              </a:rPr>
              <a:t>Connecting Health</a:t>
            </a:r>
            <a:endParaRPr lang="en-US" sz="1600" dirty="0">
              <a:solidFill>
                <a:srgbClr val="FFFF00"/>
              </a:solidFill>
            </a:endParaRPr>
          </a:p>
        </p:txBody>
      </p:sp>
    </p:spTree>
    <p:extLst>
      <p:ext uri="{BB962C8B-B14F-4D97-AF65-F5344CB8AC3E}">
        <p14:creationId xmlns:p14="http://schemas.microsoft.com/office/powerpoint/2010/main" val="78320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animBg="1"/>
      <p:bldP spid="6" grpId="0" animBg="1"/>
      <p:bldP spid="7" grpId="0" animBg="1"/>
      <p:bldP spid="8" grpId="0"/>
      <p:bldP spid="9" grpId="0"/>
      <p:bldP spid="10"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8693" y="598851"/>
            <a:ext cx="7772400" cy="6420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STANDARDS</a:t>
            </a:r>
          </a:p>
        </p:txBody>
      </p:sp>
      <p:sp>
        <p:nvSpPr>
          <p:cNvPr id="3" name="Content Placeholder 2"/>
          <p:cNvSpPr txBox="1">
            <a:spLocks/>
          </p:cNvSpPr>
          <p:nvPr/>
        </p:nvSpPr>
        <p:spPr>
          <a:xfrm>
            <a:off x="268693" y="1837038"/>
            <a:ext cx="9712215" cy="43444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2400" dirty="0" smtClean="0">
                <a:latin typeface="Bookman Old Style" panose="02050604050505020204" pitchFamily="18" charset="0"/>
                <a:ea typeface="ＭＳ Ｐゴシック" pitchFamily="34" charset="-128"/>
              </a:rPr>
              <a:t>HL7 and DICOM</a:t>
            </a:r>
            <a:r>
              <a:rPr lang="et-EE" sz="2400" dirty="0" smtClean="0">
                <a:latin typeface="Bookman Old Style" panose="02050604050505020204" pitchFamily="18" charset="0"/>
                <a:ea typeface="ＭＳ Ｐゴシック" pitchFamily="34" charset="-128"/>
              </a:rPr>
              <a:t> </a:t>
            </a:r>
            <a:r>
              <a:rPr lang="et-EE" sz="2400" i="1" dirty="0" smtClean="0">
                <a:latin typeface="Bookman Old Style" panose="02050604050505020204" pitchFamily="18" charset="0"/>
                <a:ea typeface="ＭＳ Ｐゴシック" pitchFamily="34" charset="-128"/>
              </a:rPr>
              <a:t>(Picture </a:t>
            </a:r>
            <a:r>
              <a:rPr lang="et-EE" sz="2400" i="1" dirty="0" err="1" smtClean="0">
                <a:latin typeface="Bookman Old Style" panose="02050604050505020204" pitchFamily="18" charset="0"/>
                <a:ea typeface="ＭＳ Ｐゴシック" pitchFamily="34" charset="-128"/>
              </a:rPr>
              <a:t>Archive</a:t>
            </a:r>
            <a:r>
              <a:rPr lang="et-EE" sz="2400" i="1" dirty="0" smtClean="0">
                <a:latin typeface="Bookman Old Style" panose="02050604050505020204" pitchFamily="18" charset="0"/>
                <a:ea typeface="ＭＳ Ｐゴシック" pitchFamily="34" charset="-128"/>
              </a:rPr>
              <a:t>)</a:t>
            </a:r>
            <a:endParaRPr lang="en-US" sz="2400" i="1" dirty="0" smtClean="0">
              <a:latin typeface="Bookman Old Style" panose="02050604050505020204" pitchFamily="18" charset="0"/>
              <a:ea typeface="ＭＳ Ｐゴシック" pitchFamily="34" charset="-128"/>
            </a:endParaRPr>
          </a:p>
          <a:p>
            <a:pPr>
              <a:spcBef>
                <a:spcPts val="1200"/>
              </a:spcBef>
            </a:pPr>
            <a:r>
              <a:rPr lang="et-EE" sz="2400" dirty="0" smtClean="0">
                <a:latin typeface="Bookman Old Style" panose="02050604050505020204" pitchFamily="18" charset="0"/>
                <a:ea typeface="ＭＳ Ｐゴシック" pitchFamily="34" charset="-128"/>
              </a:rPr>
              <a:t>International c</a:t>
            </a:r>
            <a:r>
              <a:rPr lang="en-US" sz="2400" dirty="0" err="1" smtClean="0">
                <a:latin typeface="Bookman Old Style" panose="02050604050505020204" pitchFamily="18" charset="0"/>
                <a:ea typeface="ＭＳ Ｐゴシック" pitchFamily="34" charset="-128"/>
              </a:rPr>
              <a:t>lassification</a:t>
            </a:r>
            <a:r>
              <a:rPr lang="en-US" sz="2400" dirty="0" smtClean="0">
                <a:latin typeface="Bookman Old Style" panose="02050604050505020204" pitchFamily="18" charset="0"/>
                <a:ea typeface="ＭＳ Ｐゴシック" pitchFamily="34" charset="-128"/>
              </a:rPr>
              <a:t>: ICD-10, LOINC, NCSP, ATC</a:t>
            </a:r>
            <a:endParaRPr lang="et-EE" sz="2400" dirty="0" smtClean="0">
              <a:latin typeface="Bookman Old Style" panose="02050604050505020204" pitchFamily="18" charset="0"/>
              <a:ea typeface="ＭＳ Ｐゴシック" pitchFamily="34" charset="-128"/>
            </a:endParaRPr>
          </a:p>
          <a:p>
            <a:pPr>
              <a:spcBef>
                <a:spcPts val="1200"/>
              </a:spcBef>
            </a:pPr>
            <a:r>
              <a:rPr lang="et-EE" sz="2400" dirty="0" smtClean="0">
                <a:latin typeface="Bookman Old Style" panose="02050604050505020204" pitchFamily="18" charset="0"/>
                <a:ea typeface="ＭＳ Ｐゴシック" pitchFamily="34" charset="-128"/>
              </a:rPr>
              <a:t>Estonian </a:t>
            </a:r>
            <a:r>
              <a:rPr lang="et-EE" sz="2400" dirty="0" err="1" smtClean="0">
                <a:latin typeface="Bookman Old Style" panose="02050604050505020204" pitchFamily="18" charset="0"/>
                <a:ea typeface="ＭＳ Ｐゴシック" pitchFamily="34" charset="-128"/>
              </a:rPr>
              <a:t>eHealth’s</a:t>
            </a:r>
            <a:r>
              <a:rPr lang="et-EE" sz="2400" dirty="0" smtClean="0">
                <a:latin typeface="Bookman Old Style" panose="02050604050505020204" pitchFamily="18" charset="0"/>
                <a:ea typeface="ＭＳ Ｐゴシック" pitchFamily="34" charset="-128"/>
              </a:rPr>
              <a:t> OID </a:t>
            </a:r>
            <a:r>
              <a:rPr lang="et-EE" sz="2400" dirty="0" err="1" smtClean="0">
                <a:latin typeface="Bookman Old Style" panose="02050604050505020204" pitchFamily="18" charset="0"/>
                <a:ea typeface="ＭＳ Ｐゴシック" pitchFamily="34" charset="-128"/>
              </a:rPr>
              <a:t>registry</a:t>
            </a:r>
            <a:endParaRPr lang="en-US" sz="2400" dirty="0" smtClean="0">
              <a:latin typeface="Bookman Old Style" panose="02050604050505020204" pitchFamily="18" charset="0"/>
              <a:ea typeface="ＭＳ Ｐゴシック" pitchFamily="34" charset="-128"/>
            </a:endParaRPr>
          </a:p>
          <a:p>
            <a:pPr>
              <a:spcBef>
                <a:spcPts val="1200"/>
              </a:spcBef>
            </a:pPr>
            <a:r>
              <a:rPr lang="et-EE" sz="2400" dirty="0" err="1" smtClean="0">
                <a:latin typeface="Bookman Old Style" panose="02050604050505020204" pitchFamily="18" charset="0"/>
                <a:ea typeface="ＭＳ Ｐゴシック" pitchFamily="34" charset="-128"/>
              </a:rPr>
              <a:t>Local</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eHealth</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classificators</a:t>
            </a:r>
            <a:endParaRPr lang="et-EE" sz="2400" dirty="0" smtClean="0">
              <a:latin typeface="Bookman Old Style" panose="02050604050505020204" pitchFamily="18" charset="0"/>
              <a:ea typeface="ＭＳ Ｐゴシック" pitchFamily="34" charset="-128"/>
            </a:endParaRPr>
          </a:p>
          <a:p>
            <a:pPr lvl="1">
              <a:spcBef>
                <a:spcPts val="1200"/>
              </a:spcBef>
            </a:pPr>
            <a:r>
              <a:rPr lang="et-EE" sz="2400" dirty="0" err="1" smtClean="0">
                <a:latin typeface="Bookman Old Style" panose="02050604050505020204" pitchFamily="18" charset="0"/>
                <a:ea typeface="ＭＳ Ｐゴシック" pitchFamily="34" charset="-128"/>
              </a:rPr>
              <a:t>Published</a:t>
            </a:r>
            <a:r>
              <a:rPr lang="et-EE" sz="2400" dirty="0" smtClean="0">
                <a:latin typeface="Bookman Old Style" panose="02050604050505020204" pitchFamily="18" charset="0"/>
                <a:ea typeface="ＭＳ Ｐゴシック" pitchFamily="34" charset="-128"/>
              </a:rPr>
              <a:t> in </a:t>
            </a:r>
            <a:r>
              <a:rPr lang="et-EE" sz="2400" dirty="0" err="1" smtClean="0">
                <a:latin typeface="Bookman Old Style" panose="02050604050505020204" pitchFamily="18" charset="0"/>
                <a:ea typeface="ＭＳ Ｐゴシック" pitchFamily="34" charset="-128"/>
              </a:rPr>
              <a:t>publishing</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centre</a:t>
            </a:r>
            <a:r>
              <a:rPr lang="et-EE" sz="2400" dirty="0">
                <a:latin typeface="Bookman Old Style" panose="02050604050505020204" pitchFamily="18" charset="0"/>
                <a:ea typeface="ＭＳ Ｐゴシック" pitchFamily="34" charset="-128"/>
              </a:rPr>
              <a:t> </a:t>
            </a:r>
            <a:r>
              <a:rPr lang="et-EE" sz="2400" dirty="0" smtClean="0">
                <a:latin typeface="Bookman Old Style" panose="02050604050505020204" pitchFamily="18" charset="0"/>
                <a:ea typeface="ＭＳ Ｐゴシック" pitchFamily="34" charset="-128"/>
              </a:rPr>
              <a:t> </a:t>
            </a:r>
          </a:p>
          <a:p>
            <a:pPr marL="457200" lvl="1" indent="0">
              <a:spcBef>
                <a:spcPts val="1200"/>
              </a:spcBef>
              <a:buNone/>
            </a:pPr>
            <a:r>
              <a:rPr lang="et-EE" sz="2400" dirty="0" smtClean="0">
                <a:latin typeface="Bookman Old Style" panose="02050604050505020204" pitchFamily="18" charset="0"/>
                <a:ea typeface="ＭＳ Ｐゴシック" pitchFamily="34" charset="-128"/>
              </a:rPr>
              <a:t>	</a:t>
            </a:r>
            <a:r>
              <a:rPr lang="et-EE" sz="2400" dirty="0" smtClean="0">
                <a:latin typeface="Bookman Old Style" panose="02050604050505020204" pitchFamily="18" charset="0"/>
                <a:ea typeface="ＭＳ Ｐゴシック" pitchFamily="34" charset="-128"/>
                <a:hlinkClick r:id="rId2"/>
              </a:rPr>
              <a:t>http</a:t>
            </a:r>
            <a:r>
              <a:rPr lang="et-EE" sz="2400" dirty="0">
                <a:latin typeface="Bookman Old Style" panose="02050604050505020204" pitchFamily="18" charset="0"/>
                <a:ea typeface="ＭＳ Ｐゴシック" pitchFamily="34" charset="-128"/>
                <a:hlinkClick r:id="rId2"/>
              </a:rPr>
              <a:t>://</a:t>
            </a:r>
            <a:r>
              <a:rPr lang="et-EE" sz="2400" dirty="0" smtClean="0">
                <a:latin typeface="Bookman Old Style" panose="02050604050505020204" pitchFamily="18" charset="0"/>
                <a:ea typeface="ＭＳ Ｐゴシック" pitchFamily="34" charset="-128"/>
                <a:hlinkClick r:id="rId2"/>
              </a:rPr>
              <a:t>pub.e-tervis.ee/classifications</a:t>
            </a:r>
            <a:endParaRPr lang="et-EE" sz="2400" dirty="0">
              <a:latin typeface="Bookman Old Style" panose="02050604050505020204" pitchFamily="18" charset="0"/>
              <a:ea typeface="ＭＳ Ｐゴシック" pitchFamily="34" charset="-128"/>
            </a:endParaRPr>
          </a:p>
          <a:p>
            <a:pPr marL="457200" lvl="1" indent="0">
              <a:spcBef>
                <a:spcPts val="1200"/>
              </a:spcBef>
              <a:buNone/>
            </a:pPr>
            <a:r>
              <a:rPr lang="et-EE" sz="2400" dirty="0" err="1" smtClean="0">
                <a:latin typeface="Bookman Old Style" panose="02050604050505020204" pitchFamily="18" charset="0"/>
                <a:ea typeface="ＭＳ Ｐゴシック" pitchFamily="34" charset="-128"/>
              </a:rPr>
              <a:t>State</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classificators</a:t>
            </a:r>
            <a:r>
              <a:rPr lang="et-EE" sz="2400" dirty="0" smtClean="0">
                <a:latin typeface="Bookman Old Style" panose="02050604050505020204" pitchFamily="18" charset="0"/>
                <a:ea typeface="ＭＳ Ｐゴシック" pitchFamily="34" charset="-128"/>
              </a:rPr>
              <a:t> are </a:t>
            </a:r>
            <a:r>
              <a:rPr lang="et-EE" sz="2400" dirty="0" err="1" smtClean="0">
                <a:latin typeface="Bookman Old Style" panose="02050604050505020204" pitchFamily="18" charset="0"/>
                <a:ea typeface="ＭＳ Ｐゴシック" pitchFamily="34" charset="-128"/>
              </a:rPr>
              <a:t>regulated</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by</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government</a:t>
            </a:r>
            <a:r>
              <a:rPr lang="et-EE" sz="2400" dirty="0" smtClean="0">
                <a:latin typeface="Bookman Old Style" panose="02050604050505020204" pitchFamily="18" charset="0"/>
                <a:ea typeface="ＭＳ Ｐゴシック" pitchFamily="34" charset="-128"/>
              </a:rPr>
              <a:t> </a:t>
            </a:r>
            <a:r>
              <a:rPr lang="et-EE" sz="2400" dirty="0" err="1" smtClean="0">
                <a:latin typeface="Bookman Old Style" panose="02050604050505020204" pitchFamily="18" charset="0"/>
                <a:ea typeface="ＭＳ Ｐゴシック" pitchFamily="34" charset="-128"/>
              </a:rPr>
              <a:t>act</a:t>
            </a:r>
            <a:r>
              <a:rPr lang="et-EE" sz="2400" dirty="0" smtClean="0">
                <a:latin typeface="Bookman Old Style" panose="02050604050505020204" pitchFamily="18" charset="0"/>
                <a:ea typeface="ＭＳ Ｐゴシック" pitchFamily="34" charset="-128"/>
              </a:rPr>
              <a:t> </a:t>
            </a:r>
            <a:r>
              <a:rPr lang="et-EE" sz="2400" u="sng" dirty="0" smtClean="0">
                <a:latin typeface="Bookman Old Style" panose="02050604050505020204" pitchFamily="18" charset="0"/>
                <a:hlinkClick r:id="rId3"/>
              </a:rPr>
              <a:t>https://www.riigiteataja.ee/akt/12910889</a:t>
            </a:r>
            <a:endParaRPr lang="et-EE" sz="2400" u="sng" dirty="0" smtClean="0">
              <a:latin typeface="Bookman Old Style" panose="02050604050505020204" pitchFamily="18" charset="0"/>
            </a:endParaRPr>
          </a:p>
        </p:txBody>
      </p:sp>
      <p:pic>
        <p:nvPicPr>
          <p:cNvPr id="4" name="Picture 2" descr="http://www.creative-computers.com.au/images/computer-cables-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6335" y="183186"/>
            <a:ext cx="2778998" cy="15713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8865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2211" y="208735"/>
            <a:ext cx="10972800" cy="705665"/>
          </a:xfrm>
        </p:spPr>
        <p:txBody>
          <a:bodyPr>
            <a:normAutofit fontScale="90000"/>
          </a:bodyPr>
          <a:lstStyle/>
          <a:p>
            <a:r>
              <a:rPr lang="en-US" b="1" dirty="0" smtClean="0"/>
              <a:t>Data </a:t>
            </a:r>
            <a:r>
              <a:rPr lang="en-US" b="1" dirty="0"/>
              <a:t>collection </a:t>
            </a:r>
            <a:r>
              <a:rPr lang="et-EE" b="1" dirty="0" err="1" smtClean="0"/>
              <a:t>via</a:t>
            </a:r>
            <a:r>
              <a:rPr lang="et-EE" b="1" dirty="0" smtClean="0"/>
              <a:t> </a:t>
            </a:r>
            <a:r>
              <a:rPr lang="en-US" b="1" dirty="0" smtClean="0"/>
              <a:t>standard</a:t>
            </a:r>
            <a:endParaRPr lang="en-US" b="1" dirty="0">
              <a:effectLst/>
            </a:endParaRPr>
          </a:p>
        </p:txBody>
      </p:sp>
      <p:graphicFrame>
        <p:nvGraphicFramePr>
          <p:cNvPr id="3" name="Diagram 2"/>
          <p:cNvGraphicFramePr/>
          <p:nvPr>
            <p:extLst>
              <p:ext uri="{D42A27DB-BD31-4B8C-83A1-F6EECF244321}">
                <p14:modId xmlns:p14="http://schemas.microsoft.com/office/powerpoint/2010/main" val="295467303"/>
              </p:ext>
            </p:extLst>
          </p:nvPr>
        </p:nvGraphicFramePr>
        <p:xfrm>
          <a:off x="702470" y="1241946"/>
          <a:ext cx="10932283" cy="485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4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80262" y="325971"/>
            <a:ext cx="8229600" cy="72060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t-EE" sz="40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ACCEPTANCE</a:t>
            </a:r>
          </a:p>
        </p:txBody>
      </p:sp>
      <p:sp>
        <p:nvSpPr>
          <p:cNvPr id="4" name="Content Placeholder 4"/>
          <p:cNvSpPr txBox="1">
            <a:spLocks/>
          </p:cNvSpPr>
          <p:nvPr/>
        </p:nvSpPr>
        <p:spPr>
          <a:xfrm>
            <a:off x="3721501" y="4595018"/>
            <a:ext cx="10071478"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dirty="0">
              <a:ea typeface="ＭＳ Ｐゴシック" pitchFamily="34" charset="-128"/>
            </a:endParaRPr>
          </a:p>
          <a:p>
            <a:pPr marL="457200" lvl="1" indent="0">
              <a:buNone/>
            </a:pPr>
            <a:endParaRPr lang="et-EE" sz="2200" dirty="0" smtClean="0">
              <a:ea typeface="ＭＳ Ｐゴシック" pitchFamily="34" charset="-128"/>
            </a:endParaRPr>
          </a:p>
        </p:txBody>
      </p:sp>
      <p:sp>
        <p:nvSpPr>
          <p:cNvPr id="2" name="Rectangle 1"/>
          <p:cNvSpPr/>
          <p:nvPr/>
        </p:nvSpPr>
        <p:spPr>
          <a:xfrm>
            <a:off x="537315" y="2176577"/>
            <a:ext cx="2423167" cy="923330"/>
          </a:xfrm>
          <a:prstGeom prst="rect">
            <a:avLst/>
          </a:prstGeom>
        </p:spPr>
        <p:txBody>
          <a:bodyPr wrap="square">
            <a:spAutoFit/>
          </a:bodyPr>
          <a:lstStyle/>
          <a:p>
            <a:r>
              <a:rPr lang="en-US" dirty="0">
                <a:latin typeface="Bookman Old Style" panose="02050604050505020204" pitchFamily="18" charset="0"/>
                <a:ea typeface="ＭＳ Ｐゴシック" pitchFamily="34" charset="-128"/>
              </a:rPr>
              <a:t>All bigger hospitals use central system on a regular base</a:t>
            </a:r>
          </a:p>
        </p:txBody>
      </p:sp>
      <p:sp>
        <p:nvSpPr>
          <p:cNvPr id="5" name="Rectangle 4"/>
          <p:cNvSpPr/>
          <p:nvPr/>
        </p:nvSpPr>
        <p:spPr>
          <a:xfrm>
            <a:off x="7844898" y="1645432"/>
            <a:ext cx="3630438" cy="677108"/>
          </a:xfrm>
          <a:prstGeom prst="rect">
            <a:avLst/>
          </a:prstGeom>
        </p:spPr>
        <p:txBody>
          <a:bodyPr wrap="square">
            <a:spAutoFit/>
          </a:bodyPr>
          <a:lstStyle/>
          <a:p>
            <a:pPr algn="ctr"/>
            <a:r>
              <a:rPr lang="en-US" dirty="0">
                <a:latin typeface="Bookman Old Style" panose="02050604050505020204" pitchFamily="18" charset="0"/>
                <a:ea typeface="ＭＳ Ｐゴシック" pitchFamily="34" charset="-128"/>
              </a:rPr>
              <a:t>The central system has over </a:t>
            </a:r>
            <a:r>
              <a:rPr lang="en-US" sz="20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10 300 </a:t>
            </a:r>
            <a:r>
              <a:rPr lang="en-US" dirty="0">
                <a:latin typeface="Bookman Old Style" panose="02050604050505020204" pitchFamily="18" charset="0"/>
                <a:ea typeface="ＭＳ Ｐゴシック" pitchFamily="34" charset="-128"/>
              </a:rPr>
              <a:t>medical users</a:t>
            </a:r>
          </a:p>
        </p:txBody>
      </p:sp>
      <p:sp>
        <p:nvSpPr>
          <p:cNvPr id="6" name="Rectangle 5"/>
          <p:cNvSpPr/>
          <p:nvPr/>
        </p:nvSpPr>
        <p:spPr>
          <a:xfrm>
            <a:off x="3588334" y="1668746"/>
            <a:ext cx="2972554" cy="1015663"/>
          </a:xfrm>
          <a:prstGeom prst="rect">
            <a:avLst/>
          </a:prstGeom>
        </p:spPr>
        <p:txBody>
          <a:bodyPr wrap="square">
            <a:spAutoFit/>
          </a:bodyPr>
          <a:lstStyle/>
          <a:p>
            <a:pPr algn="ctr"/>
            <a:r>
              <a:rPr lang="en-US"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98% </a:t>
            </a:r>
            <a:r>
              <a:rPr lang="en-US" dirty="0">
                <a:latin typeface="Bookman Old Style" panose="02050604050505020204" pitchFamily="18" charset="0"/>
                <a:ea typeface="ＭＳ Ｐゴシック" pitchFamily="34" charset="-128"/>
              </a:rPr>
              <a:t>of family doctors are sending documents to the central system</a:t>
            </a:r>
          </a:p>
        </p:txBody>
      </p:sp>
      <p:sp>
        <p:nvSpPr>
          <p:cNvPr id="7" name="Rectangle 6"/>
          <p:cNvSpPr/>
          <p:nvPr/>
        </p:nvSpPr>
        <p:spPr>
          <a:xfrm>
            <a:off x="7329810" y="2993383"/>
            <a:ext cx="2854859" cy="1292662"/>
          </a:xfrm>
          <a:prstGeom prst="rect">
            <a:avLst/>
          </a:prstGeom>
        </p:spPr>
        <p:txBody>
          <a:bodyPr wrap="square">
            <a:spAutoFit/>
          </a:bodyPr>
          <a:lstStyle/>
          <a:p>
            <a:r>
              <a:rPr lang="et-EE"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1</a:t>
            </a:r>
            <a:r>
              <a:rPr lang="en-US"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.35</a:t>
            </a:r>
            <a:r>
              <a:rPr lang="et-EE"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mio</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person</a:t>
            </a:r>
            <a:r>
              <a:rPr lang="en-US" dirty="0">
                <a:latin typeface="Bookman Old Style" panose="02050604050505020204" pitchFamily="18" charset="0"/>
                <a:ea typeface="ＭＳ Ｐゴシック" pitchFamily="34" charset="-128"/>
              </a:rPr>
              <a:t>s</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have</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documents</a:t>
            </a:r>
            <a:r>
              <a:rPr lang="en-US" dirty="0">
                <a:latin typeface="Bookman Old Style" panose="02050604050505020204" pitchFamily="18" charset="0"/>
                <a:ea typeface="ＭＳ Ｐゴシック" pitchFamily="34" charset="-128"/>
              </a:rPr>
              <a:t> in central system</a:t>
            </a:r>
            <a:r>
              <a:rPr lang="et-EE" dirty="0">
                <a:latin typeface="Bookman Old Style" panose="02050604050505020204" pitchFamily="18" charset="0"/>
                <a:ea typeface="ＭＳ Ｐゴシック" pitchFamily="34" charset="-128"/>
              </a:rPr>
              <a:t> (</a:t>
            </a:r>
            <a:r>
              <a:rPr lang="en-US" dirty="0">
                <a:latin typeface="Bookman Old Style" panose="02050604050505020204" pitchFamily="18" charset="0"/>
                <a:ea typeface="ＭＳ Ｐゴシック" pitchFamily="34" charset="-128"/>
              </a:rPr>
              <a:t>98</a:t>
            </a:r>
            <a:r>
              <a:rPr lang="et-EE" dirty="0">
                <a:latin typeface="Bookman Old Style" panose="02050604050505020204" pitchFamily="18" charset="0"/>
                <a:ea typeface="ＭＳ Ｐゴシック" pitchFamily="34" charset="-128"/>
              </a:rPr>
              <a:t>% of </a:t>
            </a:r>
            <a:r>
              <a:rPr lang="en-US" dirty="0">
                <a:latin typeface="Bookman Old Style" panose="02050604050505020204" pitchFamily="18" charset="0"/>
                <a:ea typeface="ＭＳ Ｐゴシック" pitchFamily="34" charset="-128"/>
              </a:rPr>
              <a:t>the </a:t>
            </a:r>
            <a:r>
              <a:rPr lang="et-EE" dirty="0" err="1">
                <a:latin typeface="Bookman Old Style" panose="02050604050505020204" pitchFamily="18" charset="0"/>
                <a:ea typeface="ＭＳ Ｐゴシック" pitchFamily="34" charset="-128"/>
              </a:rPr>
              <a:t>population</a:t>
            </a:r>
            <a:r>
              <a:rPr lang="et-EE" dirty="0">
                <a:latin typeface="Bookman Old Style" panose="02050604050505020204" pitchFamily="18" charset="0"/>
                <a:ea typeface="ＭＳ Ｐゴシック" pitchFamily="34" charset="-128"/>
              </a:rPr>
              <a:t>)</a:t>
            </a:r>
            <a:endParaRPr lang="en-US" dirty="0">
              <a:latin typeface="Bookman Old Style" panose="02050604050505020204" pitchFamily="18" charset="0"/>
              <a:ea typeface="ＭＳ Ｐゴシック" pitchFamily="34" charset="-128"/>
            </a:endParaRPr>
          </a:p>
        </p:txBody>
      </p:sp>
      <p:sp>
        <p:nvSpPr>
          <p:cNvPr id="8" name="Rectangle 7"/>
          <p:cNvSpPr/>
          <p:nvPr/>
        </p:nvSpPr>
        <p:spPr>
          <a:xfrm>
            <a:off x="464888" y="4101165"/>
            <a:ext cx="2568023" cy="1785104"/>
          </a:xfrm>
          <a:prstGeom prst="rect">
            <a:avLst/>
          </a:prstGeom>
        </p:spPr>
        <p:txBody>
          <a:bodyPr wrap="square">
            <a:spAutoFit/>
          </a:bodyPr>
          <a:lstStyle/>
          <a:p>
            <a:r>
              <a:rPr lang="en-US" sz="20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0.74</a:t>
            </a:r>
            <a:r>
              <a:rPr lang="en-US" dirty="0">
                <a:latin typeface="Bookman Old Style" panose="02050604050505020204" pitchFamily="18" charset="0"/>
                <a:ea typeface="ＭＳ Ｐゴシック" pitchFamily="34" charset="-128"/>
              </a:rPr>
              <a:t> </a:t>
            </a:r>
            <a:r>
              <a:rPr lang="en-US" dirty="0" err="1">
                <a:latin typeface="Bookman Old Style" panose="02050604050505020204" pitchFamily="18" charset="0"/>
                <a:ea typeface="ＭＳ Ｐゴシック" pitchFamily="34" charset="-128"/>
              </a:rPr>
              <a:t>mio</a:t>
            </a:r>
            <a:r>
              <a:rPr lang="en-US" dirty="0">
                <a:latin typeface="Bookman Old Style" panose="02050604050505020204" pitchFamily="18" charset="0"/>
                <a:ea typeface="ＭＳ Ｐゴシック" pitchFamily="34" charset="-128"/>
              </a:rPr>
              <a:t> persons information in the central DB have used by medical professionals</a:t>
            </a:r>
          </a:p>
          <a:p>
            <a:endParaRPr lang="en-US" dirty="0">
              <a:ea typeface="ＭＳ Ｐゴシック" pitchFamily="34" charset="-128"/>
            </a:endParaRPr>
          </a:p>
        </p:txBody>
      </p:sp>
      <p:sp>
        <p:nvSpPr>
          <p:cNvPr id="9" name="Rectangle 8"/>
          <p:cNvSpPr/>
          <p:nvPr/>
        </p:nvSpPr>
        <p:spPr>
          <a:xfrm>
            <a:off x="4107274" y="3996159"/>
            <a:ext cx="2709985" cy="1015663"/>
          </a:xfrm>
          <a:prstGeom prst="rect">
            <a:avLst/>
          </a:prstGeom>
        </p:spPr>
        <p:txBody>
          <a:bodyPr wrap="square">
            <a:spAutoFit/>
          </a:bodyPr>
          <a:lstStyle/>
          <a:p>
            <a:r>
              <a:rPr lang="et-EE" dirty="0">
                <a:latin typeface="Bookman Old Style" panose="02050604050505020204" pitchFamily="18" charset="0"/>
                <a:ea typeface="ＭＳ Ｐゴシック" pitchFamily="34" charset="-128"/>
              </a:rPr>
              <a:t>ePrescription </a:t>
            </a:r>
            <a:r>
              <a:rPr lang="et-EE" dirty="0" err="1">
                <a:latin typeface="Bookman Old Style" panose="02050604050505020204" pitchFamily="18" charset="0"/>
                <a:ea typeface="ＭＳ Ｐゴシック" pitchFamily="34" charset="-128"/>
              </a:rPr>
              <a:t>covers</a:t>
            </a:r>
            <a:r>
              <a:rPr lang="et-EE" dirty="0">
                <a:latin typeface="Bookman Old Style" panose="02050604050505020204" pitchFamily="18" charset="0"/>
                <a:ea typeface="ＭＳ Ｐゴシック" pitchFamily="34" charset="-128"/>
              </a:rPr>
              <a:t> </a:t>
            </a:r>
            <a:r>
              <a:rPr lang="et-EE"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9</a:t>
            </a:r>
            <a:r>
              <a:rPr lang="en-US"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8</a:t>
            </a:r>
            <a:r>
              <a:rPr lang="et-EE"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a:t>
            </a:r>
            <a:r>
              <a:rPr lang="et-EE" dirty="0">
                <a:solidFill>
                  <a:srgbClr val="C00000"/>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 </a:t>
            </a:r>
            <a:r>
              <a:rPr lang="et-EE" dirty="0">
                <a:latin typeface="Bookman Old Style" panose="02050604050505020204" pitchFamily="18" charset="0"/>
                <a:ea typeface="ＭＳ Ｐゴシック" pitchFamily="34" charset="-128"/>
              </a:rPr>
              <a:t>of </a:t>
            </a:r>
            <a:r>
              <a:rPr lang="et-EE" dirty="0" err="1">
                <a:latin typeface="Bookman Old Style" panose="02050604050505020204" pitchFamily="18" charset="0"/>
                <a:ea typeface="ＭＳ Ｐゴシック" pitchFamily="34" charset="-128"/>
              </a:rPr>
              <a:t>issued</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prescriptions</a:t>
            </a:r>
            <a:endParaRPr lang="en-US" dirty="0">
              <a:latin typeface="Bookman Old Style" panose="02050604050505020204" pitchFamily="18" charset="0"/>
              <a:ea typeface="ＭＳ Ｐゴシック" pitchFamily="34" charset="-128"/>
            </a:endParaRPr>
          </a:p>
        </p:txBody>
      </p:sp>
      <p:sp>
        <p:nvSpPr>
          <p:cNvPr id="10" name="Rectangle 9"/>
          <p:cNvSpPr/>
          <p:nvPr/>
        </p:nvSpPr>
        <p:spPr>
          <a:xfrm>
            <a:off x="3032911" y="5366749"/>
            <a:ext cx="2773370" cy="1292662"/>
          </a:xfrm>
          <a:prstGeom prst="rect">
            <a:avLst/>
          </a:prstGeom>
        </p:spPr>
        <p:txBody>
          <a:bodyPr wrap="square">
            <a:spAutoFit/>
          </a:bodyPr>
          <a:lstStyle/>
          <a:p>
            <a:r>
              <a:rPr lang="et-EE" dirty="0">
                <a:latin typeface="Bookman Old Style" panose="02050604050505020204" pitchFamily="18" charset="0"/>
                <a:ea typeface="ＭＳ Ｐゴシック" pitchFamily="34" charset="-128"/>
              </a:rPr>
              <a:t>Over </a:t>
            </a:r>
            <a:r>
              <a:rPr lang="et-EE" sz="2400" dirty="0">
                <a:solidFill>
                  <a:schemeClr val="accent5">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rPr>
              <a:t>97% </a:t>
            </a:r>
            <a:r>
              <a:rPr lang="et-EE" dirty="0">
                <a:latin typeface="Bookman Old Style" panose="02050604050505020204" pitchFamily="18" charset="0"/>
                <a:ea typeface="ＭＳ Ｐゴシック" pitchFamily="34" charset="-128"/>
              </a:rPr>
              <a:t>of </a:t>
            </a:r>
            <a:r>
              <a:rPr lang="et-EE" dirty="0" err="1">
                <a:latin typeface="Bookman Old Style" panose="02050604050505020204" pitchFamily="18" charset="0"/>
                <a:ea typeface="ＭＳ Ｐゴシック" pitchFamily="34" charset="-128"/>
              </a:rPr>
              <a:t>stationary</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case</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summaries</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have</a:t>
            </a:r>
            <a:r>
              <a:rPr lang="et-EE" dirty="0">
                <a:latin typeface="Bookman Old Style" panose="02050604050505020204" pitchFamily="18" charset="0"/>
                <a:ea typeface="ＭＳ Ｐゴシック" pitchFamily="34" charset="-128"/>
              </a:rPr>
              <a:t> sent </a:t>
            </a:r>
            <a:r>
              <a:rPr lang="et-EE" dirty="0" err="1">
                <a:latin typeface="Bookman Old Style" panose="02050604050505020204" pitchFamily="18" charset="0"/>
                <a:ea typeface="ＭＳ Ｐゴシック" pitchFamily="34" charset="-128"/>
              </a:rPr>
              <a:t>to</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the</a:t>
            </a:r>
            <a:r>
              <a:rPr lang="et-EE" dirty="0">
                <a:latin typeface="Bookman Old Style" panose="02050604050505020204" pitchFamily="18" charset="0"/>
                <a:ea typeface="ＭＳ Ｐゴシック" pitchFamily="34" charset="-128"/>
              </a:rPr>
              <a:t> </a:t>
            </a:r>
            <a:r>
              <a:rPr lang="et-EE" dirty="0" err="1">
                <a:latin typeface="Bookman Old Style" panose="02050604050505020204" pitchFamily="18" charset="0"/>
                <a:ea typeface="ＭＳ Ｐゴシック" pitchFamily="34" charset="-128"/>
              </a:rPr>
              <a:t>central</a:t>
            </a:r>
            <a:r>
              <a:rPr lang="et-EE" dirty="0">
                <a:latin typeface="Bookman Old Style" panose="02050604050505020204" pitchFamily="18" charset="0"/>
                <a:ea typeface="ＭＳ Ｐゴシック" pitchFamily="34" charset="-128"/>
              </a:rPr>
              <a:t> DB</a:t>
            </a:r>
          </a:p>
        </p:txBody>
      </p:sp>
    </p:spTree>
    <p:extLst>
      <p:ext uri="{BB962C8B-B14F-4D97-AF65-F5344CB8AC3E}">
        <p14:creationId xmlns:p14="http://schemas.microsoft.com/office/powerpoint/2010/main" val="12279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ocuments\e-tervis\PP\avavaade KUMU digikoguga.jpg"/>
          <p:cNvPicPr>
            <a:picLocks noChangeAspect="1" noChangeArrowheads="1"/>
          </p:cNvPicPr>
          <p:nvPr/>
        </p:nvPicPr>
        <p:blipFill>
          <a:blip r:embed="rId2" cstate="print">
            <a:extLst>
              <a:ext uri="{28A0092B-C50C-407E-A947-70E740481C1C}">
                <a14:useLocalDpi xmlns:a14="http://schemas.microsoft.com/office/drawing/2010/main" val="0"/>
              </a:ext>
            </a:extLst>
          </a:blip>
          <a:srcRect t="24283" b="24283"/>
          <a:stretch>
            <a:fillRect/>
          </a:stretch>
        </p:blipFill>
        <p:spPr bwMode="auto">
          <a:xfrm>
            <a:off x="1178512" y="1113031"/>
            <a:ext cx="9822470" cy="54019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852117" y="283187"/>
            <a:ext cx="8229600" cy="5295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PATIENT PORTAL (UPGRADE) – 1.</a:t>
            </a:r>
            <a:r>
              <a:rPr lang="et-EE" sz="24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4</a:t>
            </a:r>
            <a:r>
              <a:rPr lang="en-US" sz="24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 </a:t>
            </a:r>
            <a:r>
              <a:rPr lang="en-US" sz="2400" dirty="0" err="1"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mio</a:t>
            </a:r>
            <a:r>
              <a:rPr lang="en-US" sz="24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 persons medical data</a:t>
            </a:r>
            <a:r>
              <a:rPr lang="et-EE" sz="240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 </a:t>
            </a:r>
            <a:endParaRPr lang="en-US" sz="24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endParaRPr>
          </a:p>
        </p:txBody>
      </p:sp>
    </p:spTree>
    <p:extLst>
      <p:ext uri="{BB962C8B-B14F-4D97-AF65-F5344CB8AC3E}">
        <p14:creationId xmlns:p14="http://schemas.microsoft.com/office/powerpoint/2010/main" val="66730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46" y="0"/>
            <a:ext cx="10972800" cy="1143000"/>
          </a:xfrm>
        </p:spPr>
        <p:txBody>
          <a:bodyPr/>
          <a:lstStyle/>
          <a:p>
            <a:r>
              <a:rPr lang="et-EE"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rPr>
              <a:t>PATIENT PORTAL</a:t>
            </a:r>
            <a:endParaRPr lang="et-EE"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3" name="Slide Number Placeholder 2"/>
          <p:cNvSpPr>
            <a:spLocks noGrp="1"/>
          </p:cNvSpPr>
          <p:nvPr>
            <p:ph type="sldNum" sz="quarter" idx="12"/>
          </p:nvPr>
        </p:nvSpPr>
        <p:spPr/>
        <p:txBody>
          <a:bodyPr/>
          <a:lstStyle/>
          <a:p>
            <a:fld id="{E4F19E9C-E3F8-634A-9A4C-4EA4E4B4F5DB}" type="slidenum">
              <a:rPr lang="en-US" smtClean="0">
                <a:solidFill>
                  <a:prstClr val="black">
                    <a:tint val="75000"/>
                  </a:prstClr>
                </a:solidFill>
              </a:rPr>
              <a:pPr/>
              <a:t>19</a:t>
            </a:fld>
            <a:endParaRPr lang="en-US">
              <a:solidFill>
                <a:prstClr val="black">
                  <a:tint val="75000"/>
                </a:prstClr>
              </a:solidFill>
            </a:endParaRPr>
          </a:p>
        </p:txBody>
      </p:sp>
      <p:sp>
        <p:nvSpPr>
          <p:cNvPr id="5" name="Rectangle 4"/>
          <p:cNvSpPr/>
          <p:nvPr/>
        </p:nvSpPr>
        <p:spPr>
          <a:xfrm>
            <a:off x="350292" y="1862814"/>
            <a:ext cx="11605147" cy="4421723"/>
          </a:xfrm>
          <a:prstGeom prst="rect">
            <a:avLst/>
          </a:prstGeom>
        </p:spPr>
        <p:txBody>
          <a:bodyPr wrap="square">
            <a:spAutoFit/>
          </a:bodyPr>
          <a:lstStyle/>
          <a:p>
            <a:pPr marL="342900" indent="-342900" defTabSz="457200">
              <a:spcBef>
                <a:spcPts val="1000"/>
              </a:spcBef>
              <a:buFont typeface="Arial" panose="020B0604020202020204" pitchFamily="34" charset="0"/>
              <a:buChar char="•"/>
            </a:pPr>
            <a:r>
              <a:rPr lang="en-MY" sz="2200" dirty="0" smtClean="0">
                <a:solidFill>
                  <a:srgbClr val="4F81BD">
                    <a:lumMod val="75000"/>
                  </a:srgbClr>
                </a:solidFill>
                <a:latin typeface="Bookman Old Style" panose="02050604050505020204" pitchFamily="18" charset="0"/>
                <a:cs typeface="Arial" panose="020B0604020202020204" pitchFamily="34" charset="0"/>
              </a:rPr>
              <a:t>view </a:t>
            </a:r>
            <a:r>
              <a:rPr lang="en-MY" sz="2200" dirty="0">
                <a:solidFill>
                  <a:srgbClr val="4F81BD">
                    <a:lumMod val="75000"/>
                  </a:srgbClr>
                </a:solidFill>
                <a:latin typeface="Bookman Old Style" panose="02050604050505020204" pitchFamily="18" charset="0"/>
                <a:cs typeface="Arial" panose="020B0604020202020204" pitchFamily="34" charset="0"/>
              </a:rPr>
              <a:t>and print out medical documents sent by health care providers to the central system;</a:t>
            </a:r>
            <a:endParaRPr lang="et-EE" sz="2200" dirty="0">
              <a:solidFill>
                <a:srgbClr val="4F81BD">
                  <a:lumMod val="75000"/>
                </a:srgbClr>
              </a:solidFill>
              <a:latin typeface="Bookman Old Style" panose="02050604050505020204" pitchFamily="18" charset="0"/>
              <a:cs typeface="Arial" panose="020B0604020202020204" pitchFamily="34" charset="0"/>
            </a:endParaRPr>
          </a:p>
          <a:p>
            <a:pPr marL="342900" indent="-342900" defTabSz="457200">
              <a:spcBef>
                <a:spcPts val="1000"/>
              </a:spcBef>
              <a:buFont typeface="Arial" panose="020B0604020202020204" pitchFamily="34" charset="0"/>
              <a:buChar char="•"/>
            </a:pPr>
            <a:r>
              <a:rPr lang="en-MY" sz="2200" dirty="0">
                <a:solidFill>
                  <a:srgbClr val="4F81BD">
                    <a:lumMod val="75000"/>
                  </a:srgbClr>
                </a:solidFill>
                <a:latin typeface="Bookman Old Style" panose="02050604050505020204" pitchFamily="18" charset="0"/>
                <a:cs typeface="Arial" panose="020B0604020202020204" pitchFamily="34" charset="0"/>
              </a:rPr>
              <a:t>view information about their general practitioners and validity of health insurance;</a:t>
            </a:r>
            <a:endParaRPr lang="et-EE" sz="2200" dirty="0">
              <a:solidFill>
                <a:srgbClr val="4F81BD">
                  <a:lumMod val="75000"/>
                </a:srgbClr>
              </a:solidFill>
              <a:latin typeface="Bookman Old Style" panose="02050604050505020204" pitchFamily="18" charset="0"/>
              <a:cs typeface="Arial" panose="020B0604020202020204" pitchFamily="34" charset="0"/>
            </a:endParaRPr>
          </a:p>
          <a:p>
            <a:pPr marL="342900" indent="-342900" defTabSz="457200">
              <a:spcBef>
                <a:spcPts val="1000"/>
              </a:spcBef>
              <a:buFont typeface="Arial" panose="020B0604020202020204" pitchFamily="34" charset="0"/>
              <a:buChar char="•"/>
            </a:pPr>
            <a:r>
              <a:rPr lang="en-ID" sz="2200" dirty="0">
                <a:solidFill>
                  <a:srgbClr val="4F81BD">
                    <a:lumMod val="75000"/>
                  </a:srgbClr>
                </a:solidFill>
                <a:latin typeface="Bookman Old Style" panose="02050604050505020204" pitchFamily="18" charset="0"/>
                <a:cs typeface="Arial" panose="020B0604020202020204" pitchFamily="34" charset="0"/>
              </a:rPr>
              <a:t>provide general information about themselves for health care providers</a:t>
            </a:r>
            <a:r>
              <a:rPr lang="et-EE" sz="2200" dirty="0">
                <a:solidFill>
                  <a:srgbClr val="4F81BD">
                    <a:lumMod val="75000"/>
                  </a:srgbClr>
                </a:solidFill>
                <a:latin typeface="Bookman Old Style" panose="02050604050505020204" pitchFamily="18" charset="0"/>
                <a:cs typeface="Arial" panose="020B0604020202020204" pitchFamily="34" charset="0"/>
              </a:rPr>
              <a:t>;</a:t>
            </a:r>
          </a:p>
          <a:p>
            <a:pPr marL="342900" indent="-342900" defTabSz="457200">
              <a:spcBef>
                <a:spcPts val="1000"/>
              </a:spcBef>
              <a:buFont typeface="Arial" panose="020B0604020202020204" pitchFamily="34" charset="0"/>
              <a:buChar char="•"/>
              <a:defRPr/>
            </a:pPr>
            <a:r>
              <a:rPr lang="en-GB" sz="2200" dirty="0">
                <a:solidFill>
                  <a:srgbClr val="4F81BD">
                    <a:lumMod val="75000"/>
                  </a:srgbClr>
                </a:solidFill>
                <a:latin typeface="Bookman Old Style" panose="02050604050505020204" pitchFamily="18" charset="0"/>
                <a:ea typeface="ＭＳ Ｐゴシック" charset="0"/>
                <a:cs typeface="Arial" panose="020B0604020202020204" pitchFamily="34" charset="0"/>
              </a:rPr>
              <a:t>express his or her wish</a:t>
            </a:r>
            <a:r>
              <a:rPr lang="et-EE" sz="2200"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p>
          <a:p>
            <a:pPr defTabSz="457200">
              <a:defRPr/>
            </a:pPr>
            <a:r>
              <a:rPr lang="et-EE" sz="2200" dirty="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t-EE" sz="2200"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to donate cells, tissues or organs for transplantation after his or her death</a:t>
            </a:r>
            <a:b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br>
            <a:r>
              <a:rPr lang="et-EE"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to donate his or her dead body for academic work</a:t>
            </a:r>
            <a:r>
              <a:rPr lang="et-EE"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p>
          <a:p>
            <a:pPr defTabSz="457200">
              <a:defRPr/>
            </a:pPr>
            <a:r>
              <a:rPr lang="et-EE" dirty="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t-EE"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about blood transfusions</a:t>
            </a:r>
            <a:b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br>
            <a:r>
              <a:rPr lang="et-EE"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to name contact person</a:t>
            </a:r>
            <a:b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br>
            <a:r>
              <a:rPr lang="et-EE"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                     </a:t>
            </a:r>
            <a:r>
              <a:rPr lang="en-GB" dirty="0" smtClean="0">
                <a:solidFill>
                  <a:srgbClr val="4F81BD">
                    <a:lumMod val="75000"/>
                  </a:srgbClr>
                </a:solidFill>
                <a:latin typeface="Bookman Old Style" panose="02050604050505020204" pitchFamily="18" charset="0"/>
                <a:ea typeface="ＭＳ Ｐゴシック" charset="0"/>
                <a:cs typeface="Arial" panose="020B0604020202020204" pitchFamily="34" charset="0"/>
              </a:rPr>
              <a:t>to </a:t>
            </a:r>
            <a:r>
              <a:rPr lang="en-GB" dirty="0">
                <a:solidFill>
                  <a:srgbClr val="4F81BD">
                    <a:lumMod val="75000"/>
                  </a:srgbClr>
                </a:solidFill>
                <a:latin typeface="Bookman Old Style" panose="02050604050505020204" pitchFamily="18" charset="0"/>
                <a:ea typeface="ＭＳ Ｐゴシック" charset="0"/>
                <a:cs typeface="Arial" panose="020B0604020202020204" pitchFamily="34" charset="0"/>
              </a:rPr>
              <a:t>name a person who is authorized to purchase medication on behalf of the patient</a:t>
            </a:r>
          </a:p>
          <a:p>
            <a:pPr marL="342900" indent="-342900" defTabSz="457200">
              <a:spcBef>
                <a:spcPts val="1000"/>
              </a:spcBef>
              <a:buFont typeface="Arial" panose="020B0604020202020204" pitchFamily="34" charset="0"/>
              <a:buChar char="•"/>
            </a:pPr>
            <a:r>
              <a:rPr lang="en-MY" sz="2200" dirty="0">
                <a:solidFill>
                  <a:srgbClr val="4F81BD">
                    <a:lumMod val="75000"/>
                  </a:srgbClr>
                </a:solidFill>
                <a:latin typeface="Bookman Old Style" panose="02050604050505020204" pitchFamily="18" charset="0"/>
                <a:cs typeface="Arial" panose="020B0604020202020204" pitchFamily="34" charset="0"/>
              </a:rPr>
              <a:t>monitor logs</a:t>
            </a:r>
            <a:endParaRPr lang="et-EE" sz="2200" dirty="0">
              <a:solidFill>
                <a:srgbClr val="4F81BD">
                  <a:lumMod val="75000"/>
                </a:srgbClr>
              </a:solidFill>
              <a:latin typeface="Bookman Old Style" panose="02050604050505020204" pitchFamily="18" charset="0"/>
              <a:cs typeface="Arial" panose="020B0604020202020204" pitchFamily="34" charset="0"/>
            </a:endParaRPr>
          </a:p>
        </p:txBody>
      </p:sp>
      <p:sp>
        <p:nvSpPr>
          <p:cNvPr id="6" name="Rectangle 5"/>
          <p:cNvSpPr/>
          <p:nvPr/>
        </p:nvSpPr>
        <p:spPr>
          <a:xfrm>
            <a:off x="718420" y="1199733"/>
            <a:ext cx="1720343" cy="369332"/>
          </a:xfrm>
          <a:prstGeom prst="rect">
            <a:avLst/>
          </a:prstGeom>
        </p:spPr>
        <p:txBody>
          <a:bodyPr wrap="none">
            <a:spAutoFit/>
          </a:bodyPr>
          <a:lstStyle/>
          <a:p>
            <a:pPr defTabSz="457200"/>
            <a:r>
              <a:rPr lang="en-GB" b="1" u="sng" dirty="0">
                <a:solidFill>
                  <a:srgbClr val="4F81BD">
                    <a:lumMod val="75000"/>
                  </a:srgbClr>
                </a:solidFill>
                <a:latin typeface="Bookman Old Style" panose="02050604050505020204" pitchFamily="18" charset="0"/>
                <a:ea typeface="ＭＳ Ｐゴシック" charset="0"/>
                <a:cs typeface="Arial" panose="020B0604020202020204" pitchFamily="34" charset="0"/>
              </a:rPr>
              <a:t>Patient can</a:t>
            </a:r>
            <a:r>
              <a:rPr lang="et-EE" b="1" u="sng" dirty="0">
                <a:solidFill>
                  <a:srgbClr val="4F81BD">
                    <a:lumMod val="75000"/>
                  </a:srgbClr>
                </a:solidFill>
                <a:latin typeface="Bookman Old Style" panose="02050604050505020204" pitchFamily="18" charset="0"/>
                <a:ea typeface="ＭＳ Ｐゴシック" charset="0"/>
                <a:cs typeface="Arial" panose="020B0604020202020204" pitchFamily="34" charset="0"/>
              </a:rPr>
              <a:t>: </a:t>
            </a:r>
            <a:endParaRPr lang="en-MY" b="1" u="sng" dirty="0">
              <a:solidFill>
                <a:srgbClr val="4F81BD">
                  <a:lumMod val="75000"/>
                </a:srgbClr>
              </a:solidFill>
              <a:latin typeface="Bookman Old Style" panose="02050604050505020204" pitchFamily="18" charset="0"/>
              <a:cs typeface="Arial" panose="020B0604020202020204" pitchFamily="34" charset="0"/>
            </a:endParaRPr>
          </a:p>
        </p:txBody>
      </p:sp>
      <p:pic>
        <p:nvPicPr>
          <p:cNvPr id="1026" name="Picture 2" descr="http://blogs.terrapinn.com/digipharm/files/2011/01/A_woman_on_compu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1815" y="110730"/>
            <a:ext cx="2743624" cy="18262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9034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arn(inVertical)">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638" y="3976189"/>
            <a:ext cx="4140230" cy="1508105"/>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t-EE" sz="2000" b="1" dirty="0" smtClean="0">
                <a:solidFill>
                  <a:schemeClr val="accent5">
                    <a:lumMod val="50000"/>
                  </a:schemeClr>
                </a:solidFill>
                <a:latin typeface="Bookman Old Style" panose="02050604050505020204" pitchFamily="18" charset="0"/>
                <a:cs typeface="Helvetica"/>
              </a:rPr>
              <a:t>GDP:</a:t>
            </a:r>
          </a:p>
          <a:p>
            <a:r>
              <a:rPr lang="et-EE" sz="2000" dirty="0" err="1" smtClean="0">
                <a:solidFill>
                  <a:schemeClr val="accent5">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Agriculture</a:t>
            </a:r>
            <a:r>
              <a:rPr lang="fi-FI" sz="2000" dirty="0">
                <a:solidFill>
                  <a:schemeClr val="accent5">
                    <a:lumMod val="50000"/>
                  </a:schemeClr>
                </a:solidFill>
                <a:latin typeface="Bookman Old Style" panose="02050604050505020204" pitchFamily="18" charset="0"/>
                <a:cs typeface="Helvetica"/>
              </a:rPr>
              <a:t>	</a:t>
            </a:r>
            <a:r>
              <a:rPr lang="fi-FI" sz="2000" dirty="0" smtClean="0">
                <a:solidFill>
                  <a:schemeClr val="accent5">
                    <a:lumMod val="50000"/>
                  </a:schemeClr>
                </a:solidFill>
                <a:latin typeface="Bookman Old Style" panose="02050604050505020204" pitchFamily="18" charset="0"/>
                <a:cs typeface="Helvetica"/>
              </a:rPr>
              <a:t>  </a:t>
            </a:r>
            <a:r>
              <a:rPr lang="fi-FI" sz="2400" dirty="0" smtClean="0">
                <a:solidFill>
                  <a:schemeClr val="accent5">
                    <a:lumMod val="50000"/>
                  </a:schemeClr>
                </a:solidFill>
                <a:latin typeface="Bookman Old Style" panose="02050604050505020204" pitchFamily="18" charset="0"/>
                <a:cs typeface="Helvetica"/>
              </a:rPr>
              <a:t>3.9%</a:t>
            </a:r>
            <a:endParaRPr lang="fi-FI" sz="2400" dirty="0">
              <a:solidFill>
                <a:schemeClr val="accent5">
                  <a:lumMod val="50000"/>
                </a:schemeClr>
              </a:solidFill>
              <a:latin typeface="Bookman Old Style" panose="02050604050505020204" pitchFamily="18" charset="0"/>
              <a:cs typeface="Helvetica"/>
            </a:endParaRPr>
          </a:p>
          <a:p>
            <a:r>
              <a:rPr lang="et-EE" sz="2000" dirty="0" err="1" smtClean="0">
                <a:solidFill>
                  <a:schemeClr val="accent5">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Industry</a:t>
            </a:r>
            <a:r>
              <a:rPr lang="et-EE" sz="2000" dirty="0" smtClean="0">
                <a:solidFill>
                  <a:schemeClr val="accent5">
                    <a:lumMod val="50000"/>
                  </a:schemeClr>
                </a:solidFill>
                <a:latin typeface="Bookman Old Style" panose="02050604050505020204" pitchFamily="18" charset="0"/>
                <a:cs typeface="Helvetica"/>
              </a:rPr>
              <a:t>	</a:t>
            </a:r>
            <a:r>
              <a:rPr lang="fi-FI" sz="2400" dirty="0" smtClean="0">
                <a:solidFill>
                  <a:schemeClr val="accent5">
                    <a:lumMod val="50000"/>
                  </a:schemeClr>
                </a:solidFill>
                <a:latin typeface="Bookman Old Style" panose="02050604050505020204" pitchFamily="18" charset="0"/>
                <a:cs typeface="Helvetica"/>
              </a:rPr>
              <a:t>29,7%</a:t>
            </a:r>
            <a:endParaRPr lang="fi-FI" sz="2400" dirty="0">
              <a:solidFill>
                <a:schemeClr val="accent5">
                  <a:lumMod val="50000"/>
                </a:schemeClr>
              </a:solidFill>
              <a:latin typeface="Bookman Old Style" panose="02050604050505020204" pitchFamily="18" charset="0"/>
              <a:cs typeface="Helvetica"/>
            </a:endParaRPr>
          </a:p>
          <a:p>
            <a:r>
              <a:rPr lang="et-EE" sz="2000" dirty="0" smtClean="0">
                <a:solidFill>
                  <a:schemeClr val="accent5">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Service</a:t>
            </a:r>
            <a:r>
              <a:rPr lang="en-US" sz="2000" dirty="0" smtClean="0">
                <a:solidFill>
                  <a:schemeClr val="accent5">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s</a:t>
            </a:r>
            <a:r>
              <a:rPr lang="fi-FI" sz="2000" dirty="0" smtClean="0">
                <a:solidFill>
                  <a:schemeClr val="accent5">
                    <a:lumMod val="50000"/>
                  </a:schemeClr>
                </a:solidFill>
                <a:latin typeface="Bookman Old Style" panose="02050604050505020204" pitchFamily="18" charset="0"/>
                <a:cs typeface="Helvetica"/>
              </a:rPr>
              <a:t>	</a:t>
            </a:r>
            <a:r>
              <a:rPr lang="fi-FI" sz="2400" dirty="0" smtClean="0">
                <a:solidFill>
                  <a:schemeClr val="accent5">
                    <a:lumMod val="50000"/>
                  </a:schemeClr>
                </a:solidFill>
                <a:latin typeface="Bookman Old Style" panose="02050604050505020204" pitchFamily="18" charset="0"/>
                <a:cs typeface="Helvetica"/>
              </a:rPr>
              <a:t>66,4%</a:t>
            </a:r>
            <a:endParaRPr lang="et-EE" sz="2400" dirty="0">
              <a:solidFill>
                <a:schemeClr val="accent5">
                  <a:lumMod val="50000"/>
                </a:schemeClr>
              </a:solidFill>
              <a:latin typeface="Bookman Old Style" panose="02050604050505020204" pitchFamily="18" charset="0"/>
              <a:cs typeface="Helvetica"/>
            </a:endParaRPr>
          </a:p>
        </p:txBody>
      </p:sp>
      <p:pic>
        <p:nvPicPr>
          <p:cNvPr id="6" name="Picture 5"/>
          <p:cNvPicPr>
            <a:picLocks noChangeAspect="1"/>
          </p:cNvPicPr>
          <p:nvPr/>
        </p:nvPicPr>
        <p:blipFill>
          <a:blip r:embed="rId2"/>
          <a:stretch>
            <a:fillRect/>
          </a:stretch>
        </p:blipFill>
        <p:spPr>
          <a:xfrm>
            <a:off x="902706" y="2116808"/>
            <a:ext cx="1149831" cy="769954"/>
          </a:xfrm>
          <a:prstGeom prst="rect">
            <a:avLst/>
          </a:prstGeom>
        </p:spPr>
      </p:pic>
      <p:sp>
        <p:nvSpPr>
          <p:cNvPr id="2" name="TextBox 1"/>
          <p:cNvSpPr txBox="1"/>
          <p:nvPr/>
        </p:nvSpPr>
        <p:spPr>
          <a:xfrm>
            <a:off x="1070132" y="757662"/>
            <a:ext cx="2899141" cy="461665"/>
          </a:xfrm>
          <a:prstGeom prst="rect">
            <a:avLst/>
          </a:prstGeom>
          <a:noFill/>
        </p:spPr>
        <p:txBody>
          <a:bodyPr wrap="square" rtlCol="0">
            <a:spAutoFit/>
          </a:bodyPr>
          <a:lstStyle/>
          <a:p>
            <a:pPr algn="ctr"/>
            <a:r>
              <a:rPr lang="en-US" sz="2400" b="1" dirty="0" smtClean="0">
                <a:latin typeface="Castellar" panose="020A0402060406010301" pitchFamily="18" charset="0"/>
              </a:rPr>
              <a:t>Estonia</a:t>
            </a:r>
            <a:endParaRPr lang="en-US" sz="2400" b="1" dirty="0">
              <a:latin typeface="Castellar" panose="020A0402060406010301" pitchFamily="18" charset="0"/>
            </a:endParaRPr>
          </a:p>
        </p:txBody>
      </p:sp>
      <p:sp>
        <p:nvSpPr>
          <p:cNvPr id="3" name="Rectangle 2"/>
          <p:cNvSpPr/>
          <p:nvPr/>
        </p:nvSpPr>
        <p:spPr>
          <a:xfrm>
            <a:off x="2394806" y="2203819"/>
            <a:ext cx="2799907" cy="738664"/>
          </a:xfrm>
          <a:prstGeom prst="rect">
            <a:avLst/>
          </a:prstGeom>
        </p:spPr>
        <p:txBody>
          <a:bodyPr wrap="square">
            <a:spAutoFit/>
          </a:bodyPr>
          <a:lstStyle/>
          <a:p>
            <a:r>
              <a:rPr lang="en-US" b="1" dirty="0">
                <a:solidFill>
                  <a:schemeClr val="accent5">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Area</a:t>
            </a:r>
            <a:r>
              <a:rPr lang="et-EE" dirty="0">
                <a:solidFill>
                  <a:schemeClr val="accent5">
                    <a:lumMod val="50000"/>
                  </a:schemeClr>
                </a:solidFill>
                <a:latin typeface="Bookman Old Style" panose="02050604050505020204" pitchFamily="18" charset="0"/>
                <a:cs typeface="Helvetica"/>
              </a:rPr>
              <a:t> - </a:t>
            </a:r>
            <a:r>
              <a:rPr lang="et-EE" sz="2400" dirty="0">
                <a:solidFill>
                  <a:schemeClr val="accent5">
                    <a:lumMod val="50000"/>
                  </a:schemeClr>
                </a:solidFill>
                <a:latin typeface="Bookman Old Style" panose="02050604050505020204" pitchFamily="18" charset="0"/>
                <a:cs typeface="Helvetica"/>
              </a:rPr>
              <a:t>45 000 km</a:t>
            </a:r>
            <a:r>
              <a:rPr lang="et-EE" dirty="0">
                <a:solidFill>
                  <a:schemeClr val="accent5">
                    <a:lumMod val="50000"/>
                  </a:schemeClr>
                </a:solidFill>
                <a:latin typeface="Bookman Old Style" panose="02050604050505020204" pitchFamily="18" charset="0"/>
                <a:cs typeface="Helvetica"/>
              </a:rPr>
              <a:t>2</a:t>
            </a:r>
          </a:p>
          <a:p>
            <a:r>
              <a:rPr lang="et-EE" dirty="0">
                <a:solidFill>
                  <a:schemeClr val="accent5">
                    <a:lumMod val="50000"/>
                  </a:schemeClr>
                </a:solidFill>
                <a:latin typeface="Bookman Old Style" panose="02050604050505020204" pitchFamily="18" charset="0"/>
                <a:cs typeface="Helvetica"/>
              </a:rPr>
              <a:t>1.</a:t>
            </a:r>
            <a:r>
              <a:rPr lang="en-US" dirty="0" smtClean="0">
                <a:solidFill>
                  <a:schemeClr val="accent5">
                    <a:lumMod val="50000"/>
                  </a:schemeClr>
                </a:solidFill>
                <a:latin typeface="Bookman Old Style" panose="02050604050505020204" pitchFamily="18" charset="0"/>
                <a:cs typeface="Helvetica"/>
              </a:rPr>
              <a:t>33</a:t>
            </a:r>
            <a:r>
              <a:rPr lang="et-EE" dirty="0" smtClean="0">
                <a:solidFill>
                  <a:schemeClr val="accent5">
                    <a:lumMod val="50000"/>
                  </a:schemeClr>
                </a:solidFill>
                <a:latin typeface="Bookman Old Style" panose="02050604050505020204" pitchFamily="18" charset="0"/>
                <a:cs typeface="Helvetica"/>
              </a:rPr>
              <a:t> </a:t>
            </a:r>
            <a:r>
              <a:rPr lang="et-EE" dirty="0" err="1" smtClean="0">
                <a:solidFill>
                  <a:schemeClr val="accent5">
                    <a:lumMod val="50000"/>
                  </a:schemeClr>
                </a:solidFill>
                <a:latin typeface="Bookman Old Style" panose="02050604050505020204" pitchFamily="18" charset="0"/>
                <a:cs typeface="Helvetica"/>
              </a:rPr>
              <a:t>mlj</a:t>
            </a:r>
            <a:r>
              <a:rPr lang="et-EE" dirty="0" smtClean="0">
                <a:solidFill>
                  <a:schemeClr val="accent5">
                    <a:lumMod val="50000"/>
                  </a:schemeClr>
                </a:solidFill>
                <a:latin typeface="Bookman Old Style" panose="02050604050505020204" pitchFamily="18" charset="0"/>
                <a:cs typeface="Helvetica"/>
              </a:rPr>
              <a:t>. </a:t>
            </a:r>
            <a:r>
              <a:rPr lang="en-US" dirty="0" err="1">
                <a:solidFill>
                  <a:schemeClr val="accent5">
                    <a:lumMod val="50000"/>
                  </a:schemeClr>
                </a:solidFill>
                <a:latin typeface="Bookman Old Style" panose="02050604050505020204" pitchFamily="18" charset="0"/>
                <a:cs typeface="Helvetica"/>
              </a:rPr>
              <a:t>i</a:t>
            </a:r>
            <a:r>
              <a:rPr lang="et-EE" dirty="0" err="1">
                <a:solidFill>
                  <a:schemeClr val="accent5">
                    <a:lumMod val="50000"/>
                  </a:schemeClr>
                </a:solidFill>
                <a:latin typeface="Bookman Old Style" panose="02050604050505020204" pitchFamily="18" charset="0"/>
                <a:cs typeface="Helvetica"/>
              </a:rPr>
              <a:t>nhabitants</a:t>
            </a:r>
            <a:endParaRPr lang="et-EE" dirty="0">
              <a:solidFill>
                <a:schemeClr val="accent5">
                  <a:lumMod val="50000"/>
                </a:schemeClr>
              </a:solidFill>
              <a:latin typeface="Bookman Old Style" panose="02050604050505020204" pitchFamily="18" charset="0"/>
              <a:cs typeface="Helvetica"/>
            </a:endParaRPr>
          </a:p>
        </p:txBody>
      </p:sp>
      <p:grpSp>
        <p:nvGrpSpPr>
          <p:cNvPr id="54" name="Group 1"/>
          <p:cNvGrpSpPr/>
          <p:nvPr/>
        </p:nvGrpSpPr>
        <p:grpSpPr>
          <a:xfrm>
            <a:off x="4415170" y="547920"/>
            <a:ext cx="7689273" cy="5716524"/>
            <a:chOff x="5130800" y="1698774"/>
            <a:chExt cx="3597276" cy="1970087"/>
          </a:xfrm>
          <a:effectLst>
            <a:outerShdw blurRad="50800" dist="38100" dir="2700000" algn="tl" rotWithShape="0">
              <a:prstClr val="black">
                <a:alpha val="40000"/>
              </a:prstClr>
            </a:outerShdw>
          </a:effectLst>
        </p:grpSpPr>
        <p:sp>
          <p:nvSpPr>
            <p:cNvPr id="55" name="Freeform 6"/>
            <p:cNvSpPr>
              <a:spLocks/>
            </p:cNvSpPr>
            <p:nvPr/>
          </p:nvSpPr>
          <p:spPr bwMode="auto">
            <a:xfrm>
              <a:off x="7202488" y="3333899"/>
              <a:ext cx="20638" cy="25400"/>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p:spPr>
          <p:txBody>
            <a:bodyPr/>
            <a:lstStyle/>
            <a:p>
              <a:pPr fontAlgn="auto">
                <a:spcBef>
                  <a:spcPts val="0"/>
                </a:spcBef>
                <a:spcAft>
                  <a:spcPts val="0"/>
                </a:spcAft>
                <a:defRPr/>
              </a:pPr>
              <a:endParaRPr lang="en-GB">
                <a:solidFill>
                  <a:prstClr val="black"/>
                </a:solidFill>
                <a:latin typeface="+mn-lt"/>
                <a:ea typeface="+mn-ea"/>
              </a:endParaRPr>
            </a:p>
          </p:txBody>
        </p:sp>
        <p:sp>
          <p:nvSpPr>
            <p:cNvPr id="56" name="Freeform 7"/>
            <p:cNvSpPr>
              <a:spLocks/>
            </p:cNvSpPr>
            <p:nvPr/>
          </p:nvSpPr>
          <p:spPr bwMode="auto">
            <a:xfrm>
              <a:off x="7021513" y="2460774"/>
              <a:ext cx="403225" cy="265112"/>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57" name="Freeform 8"/>
            <p:cNvSpPr>
              <a:spLocks/>
            </p:cNvSpPr>
            <p:nvPr/>
          </p:nvSpPr>
          <p:spPr bwMode="auto">
            <a:xfrm>
              <a:off x="7194550" y="3244999"/>
              <a:ext cx="138113" cy="88900"/>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chemeClr val="bg1">
                <a:lumMod val="85000"/>
              </a:schemeClr>
            </a:solidFill>
            <a:ln>
              <a:noFill/>
            </a:ln>
          </p:spPr>
          <p:txBody>
            <a:bodyPr/>
            <a:lstStyle/>
            <a:p>
              <a:pPr fontAlgn="auto">
                <a:spcBef>
                  <a:spcPts val="0"/>
                </a:spcBef>
                <a:spcAft>
                  <a:spcPts val="0"/>
                </a:spcAft>
                <a:defRPr/>
              </a:pPr>
              <a:endParaRPr lang="en-GB">
                <a:solidFill>
                  <a:prstClr val="black"/>
                </a:solidFill>
                <a:latin typeface="+mn-lt"/>
                <a:ea typeface="+mn-ea"/>
              </a:endParaRPr>
            </a:p>
          </p:txBody>
        </p:sp>
        <p:sp>
          <p:nvSpPr>
            <p:cNvPr id="58" name="Freeform 9"/>
            <p:cNvSpPr>
              <a:spLocks/>
            </p:cNvSpPr>
            <p:nvPr/>
          </p:nvSpPr>
          <p:spPr bwMode="auto">
            <a:xfrm>
              <a:off x="6929438" y="3224362"/>
              <a:ext cx="114300" cy="84137"/>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chemeClr val="bg1">
                <a:lumMod val="85000"/>
              </a:schemeClr>
            </a:solidFill>
            <a:ln>
              <a:noFill/>
            </a:ln>
          </p:spPr>
          <p:txBody>
            <a:bodyPr/>
            <a:lstStyle/>
            <a:p>
              <a:pPr fontAlgn="auto">
                <a:spcBef>
                  <a:spcPts val="0"/>
                </a:spcBef>
                <a:spcAft>
                  <a:spcPts val="0"/>
                </a:spcAft>
                <a:defRPr/>
              </a:pPr>
              <a:endParaRPr lang="en-GB">
                <a:solidFill>
                  <a:prstClr val="black"/>
                </a:solidFill>
                <a:latin typeface="+mn-lt"/>
                <a:ea typeface="+mn-ea"/>
              </a:endParaRPr>
            </a:p>
          </p:txBody>
        </p:sp>
        <p:sp>
          <p:nvSpPr>
            <p:cNvPr id="59" name="Freeform 10"/>
            <p:cNvSpPr>
              <a:spLocks/>
            </p:cNvSpPr>
            <p:nvPr/>
          </p:nvSpPr>
          <p:spPr bwMode="auto">
            <a:xfrm>
              <a:off x="6875463" y="3211662"/>
              <a:ext cx="84138" cy="171450"/>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0" name="Freeform 11"/>
            <p:cNvSpPr>
              <a:spLocks/>
            </p:cNvSpPr>
            <p:nvPr/>
          </p:nvSpPr>
          <p:spPr bwMode="auto">
            <a:xfrm>
              <a:off x="7013575" y="3124349"/>
              <a:ext cx="285750" cy="163512"/>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1" name="Freeform 12"/>
            <p:cNvSpPr>
              <a:spLocks/>
            </p:cNvSpPr>
            <p:nvPr/>
          </p:nvSpPr>
          <p:spPr bwMode="auto">
            <a:xfrm>
              <a:off x="6908800" y="2892574"/>
              <a:ext cx="431800" cy="26035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2" name="Freeform 13"/>
            <p:cNvSpPr>
              <a:spLocks/>
            </p:cNvSpPr>
            <p:nvPr/>
          </p:nvSpPr>
          <p:spPr bwMode="auto">
            <a:xfrm>
              <a:off x="7189788" y="2884637"/>
              <a:ext cx="158750" cy="168275"/>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3" name="Freeform 14"/>
            <p:cNvSpPr>
              <a:spLocks/>
            </p:cNvSpPr>
            <p:nvPr/>
          </p:nvSpPr>
          <p:spPr bwMode="auto">
            <a:xfrm>
              <a:off x="5529263" y="3237062"/>
              <a:ext cx="168275" cy="293687"/>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4" name="Freeform 15"/>
            <p:cNvSpPr>
              <a:spLocks/>
            </p:cNvSpPr>
            <p:nvPr/>
          </p:nvSpPr>
          <p:spPr bwMode="auto">
            <a:xfrm>
              <a:off x="6262688" y="2927499"/>
              <a:ext cx="222250" cy="100012"/>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5" name="Freeform 16"/>
            <p:cNvSpPr>
              <a:spLocks/>
            </p:cNvSpPr>
            <p:nvPr/>
          </p:nvSpPr>
          <p:spPr bwMode="auto">
            <a:xfrm>
              <a:off x="6599238" y="2973537"/>
              <a:ext cx="146050" cy="793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bg1">
                <a:lumMod val="85000"/>
              </a:schemeClr>
            </a:solidFill>
            <a:ln>
              <a:no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6" name="Freeform 17"/>
            <p:cNvSpPr>
              <a:spLocks/>
            </p:cNvSpPr>
            <p:nvPr/>
          </p:nvSpPr>
          <p:spPr bwMode="auto">
            <a:xfrm>
              <a:off x="6426200" y="2851299"/>
              <a:ext cx="339725" cy="146050"/>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7" name="Freeform 18"/>
            <p:cNvSpPr>
              <a:spLocks/>
            </p:cNvSpPr>
            <p:nvPr/>
          </p:nvSpPr>
          <p:spPr bwMode="auto">
            <a:xfrm>
              <a:off x="6543675" y="2738587"/>
              <a:ext cx="298450" cy="13811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8" name="Freeform 19"/>
            <p:cNvSpPr>
              <a:spLocks noEditPoints="1"/>
            </p:cNvSpPr>
            <p:nvPr/>
          </p:nvSpPr>
          <p:spPr bwMode="auto">
            <a:xfrm>
              <a:off x="6938963" y="2276624"/>
              <a:ext cx="250825" cy="12541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69" name="Freeform 20"/>
            <p:cNvSpPr>
              <a:spLocks noEditPoints="1"/>
            </p:cNvSpPr>
            <p:nvPr/>
          </p:nvSpPr>
          <p:spPr bwMode="auto">
            <a:xfrm>
              <a:off x="6364288" y="2378224"/>
              <a:ext cx="192088" cy="166687"/>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0" name="Freeform 21"/>
            <p:cNvSpPr>
              <a:spLocks/>
            </p:cNvSpPr>
            <p:nvPr/>
          </p:nvSpPr>
          <p:spPr bwMode="auto">
            <a:xfrm>
              <a:off x="6845300" y="3010049"/>
              <a:ext cx="198438" cy="24447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1" name="Freeform 22"/>
            <p:cNvSpPr>
              <a:spLocks/>
            </p:cNvSpPr>
            <p:nvPr/>
          </p:nvSpPr>
          <p:spPr bwMode="auto">
            <a:xfrm>
              <a:off x="6707188" y="3065612"/>
              <a:ext cx="206375" cy="192087"/>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2" name="Freeform 23"/>
            <p:cNvSpPr>
              <a:spLocks/>
            </p:cNvSpPr>
            <p:nvPr/>
          </p:nvSpPr>
          <p:spPr bwMode="auto">
            <a:xfrm>
              <a:off x="6607175" y="2989412"/>
              <a:ext cx="263525" cy="206375"/>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3" name="Freeform 24"/>
            <p:cNvSpPr>
              <a:spLocks/>
            </p:cNvSpPr>
            <p:nvPr/>
          </p:nvSpPr>
          <p:spPr bwMode="auto">
            <a:xfrm>
              <a:off x="6913563" y="2448074"/>
              <a:ext cx="238125" cy="13493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4" name="Freeform 25"/>
            <p:cNvSpPr>
              <a:spLocks/>
            </p:cNvSpPr>
            <p:nvPr/>
          </p:nvSpPr>
          <p:spPr bwMode="auto">
            <a:xfrm>
              <a:off x="6904038" y="2360762"/>
              <a:ext cx="306388" cy="12541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5" name="Freeform 26"/>
            <p:cNvSpPr>
              <a:spLocks noEditPoints="1"/>
            </p:cNvSpPr>
            <p:nvPr/>
          </p:nvSpPr>
          <p:spPr bwMode="auto">
            <a:xfrm>
              <a:off x="6870700" y="2503637"/>
              <a:ext cx="138113" cy="61912"/>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6" name="Freeform 27"/>
            <p:cNvSpPr>
              <a:spLocks/>
            </p:cNvSpPr>
            <p:nvPr/>
          </p:nvSpPr>
          <p:spPr bwMode="auto">
            <a:xfrm>
              <a:off x="6623050" y="2532212"/>
              <a:ext cx="441325" cy="319087"/>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7" name="Freeform 28"/>
            <p:cNvSpPr>
              <a:spLocks/>
            </p:cNvSpPr>
            <p:nvPr/>
          </p:nvSpPr>
          <p:spPr bwMode="auto">
            <a:xfrm>
              <a:off x="6757988" y="2821137"/>
              <a:ext cx="242888" cy="106362"/>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8" name="Freeform 29"/>
            <p:cNvSpPr>
              <a:spLocks/>
            </p:cNvSpPr>
            <p:nvPr/>
          </p:nvSpPr>
          <p:spPr bwMode="auto">
            <a:xfrm>
              <a:off x="6724650" y="2876699"/>
              <a:ext cx="296863" cy="155575"/>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79" name="Freeform 30"/>
            <p:cNvSpPr>
              <a:spLocks noEditPoints="1"/>
            </p:cNvSpPr>
            <p:nvPr/>
          </p:nvSpPr>
          <p:spPr bwMode="auto">
            <a:xfrm>
              <a:off x="6292850" y="2960837"/>
              <a:ext cx="549275" cy="59055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0" name="Freeform 31"/>
            <p:cNvSpPr>
              <a:spLocks noEditPoints="1"/>
            </p:cNvSpPr>
            <p:nvPr/>
          </p:nvSpPr>
          <p:spPr bwMode="auto">
            <a:xfrm>
              <a:off x="5680075" y="2214712"/>
              <a:ext cx="406400" cy="582612"/>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1" name="Freeform 32"/>
            <p:cNvSpPr>
              <a:spLocks/>
            </p:cNvSpPr>
            <p:nvPr/>
          </p:nvSpPr>
          <p:spPr bwMode="auto">
            <a:xfrm>
              <a:off x="5130800" y="1928962"/>
              <a:ext cx="411163" cy="155575"/>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2" name="Freeform 33"/>
            <p:cNvSpPr>
              <a:spLocks/>
            </p:cNvSpPr>
            <p:nvPr/>
          </p:nvSpPr>
          <p:spPr bwMode="auto">
            <a:xfrm>
              <a:off x="5567363" y="2511574"/>
              <a:ext cx="193675" cy="20161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3" name="Freeform 34"/>
            <p:cNvSpPr>
              <a:spLocks/>
            </p:cNvSpPr>
            <p:nvPr/>
          </p:nvSpPr>
          <p:spPr bwMode="auto">
            <a:xfrm>
              <a:off x="6985000" y="2667149"/>
              <a:ext cx="792163" cy="44450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4" name="Freeform 35"/>
            <p:cNvSpPr>
              <a:spLocks/>
            </p:cNvSpPr>
            <p:nvPr/>
          </p:nvSpPr>
          <p:spPr bwMode="auto">
            <a:xfrm>
              <a:off x="6845300" y="1752749"/>
              <a:ext cx="444500" cy="515937"/>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5" name="Freeform 36"/>
            <p:cNvSpPr>
              <a:spLocks noEditPoints="1"/>
            </p:cNvSpPr>
            <p:nvPr/>
          </p:nvSpPr>
          <p:spPr bwMode="auto">
            <a:xfrm>
              <a:off x="6246813" y="1698774"/>
              <a:ext cx="960438" cy="66198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6" name="Freeform 37"/>
            <p:cNvSpPr>
              <a:spLocks noEditPoints="1"/>
            </p:cNvSpPr>
            <p:nvPr/>
          </p:nvSpPr>
          <p:spPr bwMode="auto">
            <a:xfrm>
              <a:off x="5567363" y="3148162"/>
              <a:ext cx="603250" cy="436562"/>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7" name="Freeform 38"/>
            <p:cNvSpPr>
              <a:spLocks noEditPoints="1"/>
            </p:cNvSpPr>
            <p:nvPr/>
          </p:nvSpPr>
          <p:spPr bwMode="auto">
            <a:xfrm>
              <a:off x="6908800" y="3262462"/>
              <a:ext cx="360363" cy="38893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8" name="Freeform 39"/>
            <p:cNvSpPr>
              <a:spLocks noEditPoints="1"/>
            </p:cNvSpPr>
            <p:nvPr/>
          </p:nvSpPr>
          <p:spPr bwMode="auto">
            <a:xfrm>
              <a:off x="6497638" y="1803549"/>
              <a:ext cx="487363" cy="7207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89" name="Freeform 40"/>
            <p:cNvSpPr>
              <a:spLocks/>
            </p:cNvSpPr>
            <p:nvPr/>
          </p:nvSpPr>
          <p:spPr bwMode="auto">
            <a:xfrm>
              <a:off x="6262688" y="2792562"/>
              <a:ext cx="30163" cy="38100"/>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chemeClr val="bg1">
                <a:lumMod val="85000"/>
              </a:schemeClr>
            </a:solidFill>
            <a:ln>
              <a:no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0" name="Freeform 41"/>
            <p:cNvSpPr>
              <a:spLocks noEditPoints="1"/>
            </p:cNvSpPr>
            <p:nvPr/>
          </p:nvSpPr>
          <p:spPr bwMode="auto">
            <a:xfrm>
              <a:off x="5789613" y="2738587"/>
              <a:ext cx="636588" cy="549275"/>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1" name="Freeform 42"/>
            <p:cNvSpPr>
              <a:spLocks noEditPoints="1"/>
            </p:cNvSpPr>
            <p:nvPr/>
          </p:nvSpPr>
          <p:spPr bwMode="auto">
            <a:xfrm>
              <a:off x="6267450" y="2529037"/>
              <a:ext cx="403225" cy="419100"/>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2" name="Freeform 43"/>
            <p:cNvSpPr>
              <a:spLocks/>
            </p:cNvSpPr>
            <p:nvPr/>
          </p:nvSpPr>
          <p:spPr bwMode="auto">
            <a:xfrm>
              <a:off x="6121400" y="2713187"/>
              <a:ext cx="166688" cy="107950"/>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3" name="Freeform 44"/>
            <p:cNvSpPr>
              <a:spLocks/>
            </p:cNvSpPr>
            <p:nvPr/>
          </p:nvSpPr>
          <p:spPr bwMode="auto">
            <a:xfrm>
              <a:off x="6162675" y="2608412"/>
              <a:ext cx="168275" cy="14605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4" name="Freeform 45"/>
            <p:cNvSpPr>
              <a:spLocks/>
            </p:cNvSpPr>
            <p:nvPr/>
          </p:nvSpPr>
          <p:spPr bwMode="auto">
            <a:xfrm>
              <a:off x="7126288" y="1757512"/>
              <a:ext cx="1601788" cy="1533525"/>
            </a:xfrm>
            <a:custGeom>
              <a:avLst/>
              <a:gdLst>
                <a:gd name="T0" fmla="*/ 235 w 382"/>
                <a:gd name="T1" fmla="*/ 279 h 366"/>
                <a:gd name="T2" fmla="*/ 226 w 382"/>
                <a:gd name="T3" fmla="*/ 258 h 366"/>
                <a:gd name="T4" fmla="*/ 244 w 382"/>
                <a:gd name="T5" fmla="*/ 248 h 366"/>
                <a:gd name="T6" fmla="*/ 257 w 382"/>
                <a:gd name="T7" fmla="*/ 230 h 366"/>
                <a:gd name="T8" fmla="*/ 280 w 382"/>
                <a:gd name="T9" fmla="*/ 228 h 366"/>
                <a:gd name="T10" fmla="*/ 303 w 382"/>
                <a:gd name="T11" fmla="*/ 234 h 366"/>
                <a:gd name="T12" fmla="*/ 333 w 382"/>
                <a:gd name="T13" fmla="*/ 237 h 366"/>
                <a:gd name="T14" fmla="*/ 356 w 382"/>
                <a:gd name="T15" fmla="*/ 241 h 366"/>
                <a:gd name="T16" fmla="*/ 367 w 382"/>
                <a:gd name="T17" fmla="*/ 230 h 366"/>
                <a:gd name="T18" fmla="*/ 360 w 382"/>
                <a:gd name="T19" fmla="*/ 208 h 366"/>
                <a:gd name="T20" fmla="*/ 359 w 382"/>
                <a:gd name="T21" fmla="*/ 200 h 366"/>
                <a:gd name="T22" fmla="*/ 373 w 382"/>
                <a:gd name="T23" fmla="*/ 194 h 366"/>
                <a:gd name="T24" fmla="*/ 377 w 382"/>
                <a:gd name="T25" fmla="*/ 189 h 366"/>
                <a:gd name="T26" fmla="*/ 371 w 382"/>
                <a:gd name="T27" fmla="*/ 172 h 366"/>
                <a:gd name="T28" fmla="*/ 372 w 382"/>
                <a:gd name="T29" fmla="*/ 146 h 366"/>
                <a:gd name="T30" fmla="*/ 359 w 382"/>
                <a:gd name="T31" fmla="*/ 92 h 366"/>
                <a:gd name="T32" fmla="*/ 354 w 382"/>
                <a:gd name="T33" fmla="*/ 21 h 366"/>
                <a:gd name="T34" fmla="*/ 304 w 382"/>
                <a:gd name="T35" fmla="*/ 3 h 366"/>
                <a:gd name="T36" fmla="*/ 281 w 382"/>
                <a:gd name="T37" fmla="*/ 13 h 366"/>
                <a:gd name="T38" fmla="*/ 261 w 382"/>
                <a:gd name="T39" fmla="*/ 12 h 366"/>
                <a:gd name="T40" fmla="*/ 233 w 382"/>
                <a:gd name="T41" fmla="*/ 19 h 366"/>
                <a:gd name="T42" fmla="*/ 220 w 382"/>
                <a:gd name="T43" fmla="*/ 12 h 366"/>
                <a:gd name="T44" fmla="*/ 187 w 382"/>
                <a:gd name="T45" fmla="*/ 23 h 366"/>
                <a:gd name="T46" fmla="*/ 167 w 382"/>
                <a:gd name="T47" fmla="*/ 36 h 366"/>
                <a:gd name="T48" fmla="*/ 149 w 382"/>
                <a:gd name="T49" fmla="*/ 16 h 366"/>
                <a:gd name="T50" fmla="*/ 139 w 382"/>
                <a:gd name="T51" fmla="*/ 31 h 366"/>
                <a:gd name="T52" fmla="*/ 141 w 382"/>
                <a:gd name="T53" fmla="*/ 42 h 366"/>
                <a:gd name="T54" fmla="*/ 119 w 382"/>
                <a:gd name="T55" fmla="*/ 64 h 366"/>
                <a:gd name="T56" fmla="*/ 85 w 382"/>
                <a:gd name="T57" fmla="*/ 56 h 366"/>
                <a:gd name="T58" fmla="*/ 91 w 382"/>
                <a:gd name="T59" fmla="*/ 72 h 366"/>
                <a:gd name="T60" fmla="*/ 65 w 382"/>
                <a:gd name="T61" fmla="*/ 56 h 366"/>
                <a:gd name="T62" fmla="*/ 43 w 382"/>
                <a:gd name="T63" fmla="*/ 38 h 366"/>
                <a:gd name="T64" fmla="*/ 55 w 382"/>
                <a:gd name="T65" fmla="*/ 38 h 366"/>
                <a:gd name="T66" fmla="*/ 115 w 382"/>
                <a:gd name="T67" fmla="*/ 31 h 366"/>
                <a:gd name="T68" fmla="*/ 55 w 382"/>
                <a:gd name="T69" fmla="*/ 8 h 366"/>
                <a:gd name="T70" fmla="*/ 38 w 382"/>
                <a:gd name="T71" fmla="*/ 5 h 366"/>
                <a:gd name="T72" fmla="*/ 13 w 382"/>
                <a:gd name="T73" fmla="*/ 5 h 366"/>
                <a:gd name="T74" fmla="*/ 3 w 382"/>
                <a:gd name="T75" fmla="*/ 19 h 366"/>
                <a:gd name="T76" fmla="*/ 18 w 382"/>
                <a:gd name="T77" fmla="*/ 54 h 366"/>
                <a:gd name="T78" fmla="*/ 39 w 382"/>
                <a:gd name="T79" fmla="*/ 82 h 366"/>
                <a:gd name="T80" fmla="*/ 19 w 382"/>
                <a:gd name="T81" fmla="*/ 115 h 366"/>
                <a:gd name="T82" fmla="*/ 15 w 382"/>
                <a:gd name="T83" fmla="*/ 124 h 366"/>
                <a:gd name="T84" fmla="*/ 10 w 382"/>
                <a:gd name="T85" fmla="*/ 144 h 366"/>
                <a:gd name="T86" fmla="*/ 20 w 382"/>
                <a:gd name="T87" fmla="*/ 170 h 366"/>
                <a:gd name="T88" fmla="*/ 49 w 382"/>
                <a:gd name="T89" fmla="*/ 181 h 366"/>
                <a:gd name="T90" fmla="*/ 71 w 382"/>
                <a:gd name="T91" fmla="*/ 204 h 366"/>
                <a:gd name="T92" fmla="*/ 68 w 382"/>
                <a:gd name="T93" fmla="*/ 217 h 366"/>
                <a:gd name="T94" fmla="*/ 89 w 382"/>
                <a:gd name="T95" fmla="*/ 230 h 366"/>
                <a:gd name="T96" fmla="*/ 115 w 382"/>
                <a:gd name="T97" fmla="*/ 246 h 366"/>
                <a:gd name="T98" fmla="*/ 145 w 382"/>
                <a:gd name="T99" fmla="*/ 251 h 366"/>
                <a:gd name="T100" fmla="*/ 151 w 382"/>
                <a:gd name="T101" fmla="*/ 266 h 366"/>
                <a:gd name="T102" fmla="*/ 139 w 382"/>
                <a:gd name="T103" fmla="*/ 281 h 366"/>
                <a:gd name="T104" fmla="*/ 139 w 382"/>
                <a:gd name="T105" fmla="*/ 293 h 366"/>
                <a:gd name="T106" fmla="*/ 137 w 382"/>
                <a:gd name="T107" fmla="*/ 307 h 366"/>
                <a:gd name="T108" fmla="*/ 134 w 382"/>
                <a:gd name="T109" fmla="*/ 317 h 366"/>
                <a:gd name="T110" fmla="*/ 191 w 382"/>
                <a:gd name="T111" fmla="*/ 339 h 366"/>
                <a:gd name="T112" fmla="*/ 230 w 382"/>
                <a:gd name="T113" fmla="*/ 349 h 366"/>
                <a:gd name="T114" fmla="*/ 260 w 382"/>
                <a:gd name="T115" fmla="*/ 360 h 366"/>
                <a:gd name="T116" fmla="*/ 246 w 382"/>
                <a:gd name="T117" fmla="*/ 330 h 366"/>
                <a:gd name="T118" fmla="*/ 248 w 382"/>
                <a:gd name="T119" fmla="*/ 3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254" y="294"/>
                  </a:move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0" y="201"/>
                    <a:pt x="360" y="201"/>
                    <a:pt x="360" y="201"/>
                  </a:cubicBezTo>
                  <a:cubicBezTo>
                    <a:pt x="359" y="201"/>
                    <a:pt x="359" y="201"/>
                    <a:pt x="359" y="201"/>
                  </a:cubicBezTo>
                  <a:cubicBezTo>
                    <a:pt x="358" y="200"/>
                    <a:pt x="358" y="200"/>
                    <a:pt x="358" y="200"/>
                  </a:cubicBezTo>
                  <a:cubicBezTo>
                    <a:pt x="357" y="200"/>
                    <a:pt x="357" y="200"/>
                    <a:pt x="357"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59" y="192"/>
                    <a:pt x="359" y="192"/>
                    <a:pt x="359" y="192"/>
                  </a:cubicBezTo>
                  <a:cubicBezTo>
                    <a:pt x="359" y="192"/>
                    <a:pt x="359" y="192"/>
                    <a:pt x="359" y="192"/>
                  </a:cubicBezTo>
                  <a:cubicBezTo>
                    <a:pt x="361" y="195"/>
                    <a:pt x="361" y="195"/>
                    <a:pt x="361" y="195"/>
                  </a:cubicBezTo>
                  <a:cubicBezTo>
                    <a:pt x="362" y="195"/>
                    <a:pt x="362" y="195"/>
                    <a:pt x="362" y="195"/>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7" y="194"/>
                    <a:pt x="377" y="194"/>
                    <a:pt x="377" y="194"/>
                  </a:cubicBezTo>
                  <a:cubicBezTo>
                    <a:pt x="377" y="194"/>
                    <a:pt x="377" y="194"/>
                    <a:pt x="377" y="194"/>
                  </a:cubicBezTo>
                  <a:cubicBezTo>
                    <a:pt x="377" y="193"/>
                    <a:pt x="377" y="193"/>
                    <a:pt x="377" y="193"/>
                  </a:cubicBezTo>
                  <a:cubicBezTo>
                    <a:pt x="378" y="193"/>
                    <a:pt x="378" y="193"/>
                    <a:pt x="379" y="193"/>
                  </a:cubicBezTo>
                  <a:cubicBezTo>
                    <a:pt x="379" y="193"/>
                    <a:pt x="379" y="193"/>
                    <a:pt x="379"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5" y="187"/>
                    <a:pt x="375" y="187"/>
                    <a:pt x="375" y="187"/>
                  </a:cubicBezTo>
                  <a:cubicBezTo>
                    <a:pt x="374" y="185"/>
                    <a:pt x="374" y="185"/>
                    <a:pt x="374" y="185"/>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1"/>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3"/>
                    <a:pt x="354" y="23"/>
                    <a:pt x="354" y="23"/>
                  </a:cubicBezTo>
                  <a:cubicBezTo>
                    <a:pt x="354" y="22"/>
                    <a:pt x="354" y="22"/>
                    <a:pt x="354" y="21"/>
                  </a:cubicBezTo>
                  <a:cubicBezTo>
                    <a:pt x="354" y="21"/>
                    <a:pt x="354" y="21"/>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1" y="11"/>
                    <a:pt x="41" y="11"/>
                    <a:pt x="41" y="11"/>
                  </a:cubicBezTo>
                  <a:cubicBezTo>
                    <a:pt x="41" y="9"/>
                    <a:pt x="41" y="9"/>
                    <a:pt x="41"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lnTo>
                    <a:pt x="254" y="294"/>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5" name="Freeform 46"/>
            <p:cNvSpPr>
              <a:spLocks/>
            </p:cNvSpPr>
            <p:nvPr/>
          </p:nvSpPr>
          <p:spPr bwMode="auto">
            <a:xfrm>
              <a:off x="7508875" y="3610124"/>
              <a:ext cx="107950" cy="58737"/>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chemeClr val="bg1">
                <a:lumMod val="85000"/>
              </a:schemeClr>
            </a:solidFill>
            <a:ln>
              <a:noFill/>
            </a:ln>
          </p:spPr>
          <p:txBody>
            <a:bodyPr/>
            <a:lstStyle/>
            <a:p>
              <a:pPr fontAlgn="auto">
                <a:spcBef>
                  <a:spcPts val="0"/>
                </a:spcBef>
                <a:spcAft>
                  <a:spcPts val="0"/>
                </a:spcAft>
                <a:defRPr/>
              </a:pPr>
              <a:endParaRPr lang="en-GB">
                <a:solidFill>
                  <a:prstClr val="black"/>
                </a:solidFill>
                <a:latin typeface="+mn-lt"/>
                <a:ea typeface="+mn-ea"/>
              </a:endParaRPr>
            </a:p>
          </p:txBody>
        </p:sp>
        <p:sp>
          <p:nvSpPr>
            <p:cNvPr id="96" name="Freeform 47"/>
            <p:cNvSpPr>
              <a:spLocks/>
            </p:cNvSpPr>
            <p:nvPr/>
          </p:nvSpPr>
          <p:spPr bwMode="auto">
            <a:xfrm>
              <a:off x="7202488" y="3244999"/>
              <a:ext cx="892175" cy="352425"/>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bg1">
                <a:lumMod val="75000"/>
              </a:schemeClr>
            </a:solidFill>
            <a:ln>
              <a:solidFill>
                <a:schemeClr val="bg1">
                  <a:lumMod val="50000"/>
                </a:schemeClr>
              </a:solidFill>
            </a:ln>
          </p:spPr>
          <p:txBody>
            <a:bodyPr/>
            <a:lstStyle/>
            <a:p>
              <a:pPr fontAlgn="auto">
                <a:spcBef>
                  <a:spcPts val="0"/>
                </a:spcBef>
                <a:spcAft>
                  <a:spcPts val="0"/>
                </a:spcAft>
                <a:defRPr/>
              </a:pPr>
              <a:endParaRPr lang="en-GB">
                <a:solidFill>
                  <a:prstClr val="black"/>
                </a:solidFill>
                <a:latin typeface="+mn-lt"/>
                <a:ea typeface="+mn-ea"/>
              </a:endParaRPr>
            </a:p>
          </p:txBody>
        </p:sp>
      </p:grpSp>
    </p:spTree>
    <p:extLst>
      <p:ext uri="{BB962C8B-B14F-4D97-AF65-F5344CB8AC3E}">
        <p14:creationId xmlns:p14="http://schemas.microsoft.com/office/powerpoint/2010/main" val="16856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5518" y="5508073"/>
            <a:ext cx="6096000" cy="830997"/>
          </a:xfrm>
          <a:prstGeom prst="rect">
            <a:avLst/>
          </a:prstGeom>
        </p:spPr>
        <p:txBody>
          <a:bodyPr>
            <a:spAutoFit/>
          </a:bodyPr>
          <a:lstStyle/>
          <a:p>
            <a:r>
              <a:rPr lang="et-EE" sz="2400" i="1" dirty="0" smtClean="0">
                <a:latin typeface="Bookman Old Style" panose="02050604050505020204" pitchFamily="18" charset="0"/>
                <a:cs typeface="Arial" panose="020B0604020202020204" pitchFamily="34" charset="0"/>
              </a:rPr>
              <a:t>Laine Mokrik</a:t>
            </a:r>
            <a:endParaRPr lang="et-EE" sz="2400" i="1" dirty="0">
              <a:latin typeface="Bookman Old Style" panose="02050604050505020204" pitchFamily="18" charset="0"/>
              <a:cs typeface="Arial" panose="020B0604020202020204" pitchFamily="34" charset="0"/>
            </a:endParaRPr>
          </a:p>
          <a:p>
            <a:r>
              <a:rPr lang="en-US" sz="2400" i="1" dirty="0">
                <a:latin typeface="Bookman Old Style" panose="02050604050505020204" pitchFamily="18" charset="0"/>
                <a:cs typeface="Arial" panose="020B0604020202020204" pitchFamily="34" charset="0"/>
              </a:rPr>
              <a:t>Estonian E-health Foundation</a:t>
            </a:r>
          </a:p>
        </p:txBody>
      </p:sp>
      <p:pic>
        <p:nvPicPr>
          <p:cNvPr id="4" name="Picture 3"/>
          <p:cNvPicPr>
            <a:picLocks noChangeAspect="1"/>
          </p:cNvPicPr>
          <p:nvPr/>
        </p:nvPicPr>
        <p:blipFill rotWithShape="1">
          <a:blip r:embed="rId2"/>
          <a:srcRect t="10468" b="29154"/>
          <a:stretch/>
        </p:blipFill>
        <p:spPr>
          <a:xfrm>
            <a:off x="3246161" y="1626402"/>
            <a:ext cx="5358714" cy="24266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2375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9094" y="0"/>
            <a:ext cx="7540095" cy="53967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rPr>
              <a:t>E-STATE ARCHITECTURE</a:t>
            </a:r>
            <a:endParaRPr lang="en-US" sz="280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cs typeface="Helvetica"/>
            </a:endParaRPr>
          </a:p>
        </p:txBody>
      </p:sp>
      <p:pic>
        <p:nvPicPr>
          <p:cNvPr id="5" name="Content Placeholder 5" descr="C:\Users\Indrek\Desktop\Mesh\Demokeskus pildid\X-Road.jpg"/>
          <p:cNvPicPr>
            <a:picLocks noChangeAspect="1" noChangeArrowheads="1"/>
          </p:cNvPicPr>
          <p:nvPr/>
        </p:nvPicPr>
        <p:blipFill>
          <a:blip r:embed="rId3" cstate="print"/>
          <a:srcRect l="-4070" r="-4070"/>
          <a:stretch>
            <a:fillRect/>
          </a:stretch>
        </p:blipFill>
        <p:spPr bwMode="auto">
          <a:xfrm>
            <a:off x="358748" y="539670"/>
            <a:ext cx="11480785" cy="6313990"/>
          </a:xfrm>
          <a:prstGeom prst="rect">
            <a:avLst/>
          </a:prstGeom>
          <a:noFill/>
          <a:ln w="9525">
            <a:noFill/>
            <a:miter lim="800000"/>
            <a:headEnd/>
            <a:tailEnd/>
          </a:ln>
        </p:spPr>
      </p:pic>
    </p:spTree>
    <p:extLst>
      <p:ext uri="{BB962C8B-B14F-4D97-AF65-F5344CB8AC3E}">
        <p14:creationId xmlns:p14="http://schemas.microsoft.com/office/powerpoint/2010/main" val="1747303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
          <p:cNvGrpSpPr>
            <a:grpSpLocks/>
          </p:cNvGrpSpPr>
          <p:nvPr/>
        </p:nvGrpSpPr>
        <p:grpSpPr bwMode="auto">
          <a:xfrm>
            <a:off x="2226157" y="1846645"/>
            <a:ext cx="7731125" cy="4427042"/>
            <a:chOff x="1500166" y="1214422"/>
            <a:chExt cx="5500726" cy="4429156"/>
          </a:xfrm>
        </p:grpSpPr>
        <p:sp>
          <p:nvSpPr>
            <p:cNvPr id="34" name="Cube 33"/>
            <p:cNvSpPr/>
            <p:nvPr/>
          </p:nvSpPr>
          <p:spPr>
            <a:xfrm>
              <a:off x="2785551" y="4928641"/>
              <a:ext cx="1000748" cy="714937"/>
            </a:xfrm>
            <a:prstGeom prst="cube">
              <a:avLst>
                <a:gd name="adj" fmla="val 6391"/>
              </a:avLst>
            </a:prstGeom>
          </p:spPr>
          <p:style>
            <a:lnRef idx="1">
              <a:schemeClr val="accent4"/>
            </a:lnRef>
            <a:fillRef idx="2">
              <a:schemeClr val="accent4"/>
            </a:fillRef>
            <a:effectRef idx="1">
              <a:schemeClr val="accent4"/>
            </a:effectRef>
            <a:fontRef idx="minor">
              <a:schemeClr val="dk1"/>
            </a:fontRef>
          </p:style>
          <p:txBody>
            <a:bodyPr anchor="ctr"/>
            <a:lstStyle/>
            <a:p>
              <a:pPr>
                <a:lnSpc>
                  <a:spcPct val="100000"/>
                </a:lnSpc>
                <a:defRPr/>
              </a:pPr>
              <a:r>
                <a:rPr lang="et-EE" sz="1050" i="0" dirty="0" smtClean="0">
                  <a:solidFill>
                    <a:schemeClr val="tx2"/>
                  </a:solidFill>
                </a:rPr>
                <a:t>PHARMACIES </a:t>
              </a:r>
              <a:r>
                <a:rPr lang="et-EE" sz="1050" i="0" dirty="0">
                  <a:solidFill>
                    <a:schemeClr val="tx2"/>
                  </a:solidFill>
                </a:rPr>
                <a:t>AND FAMILY DOCTORS</a:t>
              </a:r>
              <a:br>
                <a:rPr lang="et-EE" sz="1050" i="0" dirty="0">
                  <a:solidFill>
                    <a:schemeClr val="tx2"/>
                  </a:solidFill>
                </a:rPr>
              </a:br>
              <a:r>
                <a:rPr lang="et-EE" sz="1050" i="0" dirty="0">
                  <a:solidFill>
                    <a:schemeClr val="tx2"/>
                  </a:solidFill>
                </a:rPr>
                <a:t>2009</a:t>
              </a:r>
            </a:p>
          </p:txBody>
        </p:sp>
        <p:sp>
          <p:nvSpPr>
            <p:cNvPr id="35" name="AutoShape 2"/>
            <p:cNvSpPr>
              <a:spLocks noChangeArrowheads="1"/>
            </p:cNvSpPr>
            <p:nvPr/>
          </p:nvSpPr>
          <p:spPr bwMode="auto">
            <a:xfrm>
              <a:off x="1500166" y="3553250"/>
              <a:ext cx="5500726" cy="232554"/>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nSpc>
                  <a:spcPct val="100000"/>
                </a:lnSpc>
                <a:defRPr/>
              </a:pPr>
              <a:r>
                <a:rPr lang="et-EE" sz="1800" b="0" i="0" dirty="0" smtClean="0"/>
                <a:t>X-Road, </a:t>
              </a:r>
              <a:r>
                <a:rPr lang="et-EE" sz="1800" b="0" i="0" dirty="0"/>
                <a:t>ID-card, State IS Service Register</a:t>
              </a:r>
              <a:endParaRPr lang="en-US" sz="1800" b="0" i="0" dirty="0"/>
            </a:p>
          </p:txBody>
        </p:sp>
        <p:sp>
          <p:nvSpPr>
            <p:cNvPr id="36" name="AutoShape 4"/>
            <p:cNvSpPr>
              <a:spLocks noChangeArrowheads="1"/>
            </p:cNvSpPr>
            <p:nvPr/>
          </p:nvSpPr>
          <p:spPr bwMode="auto">
            <a:xfrm>
              <a:off x="2214546" y="1214422"/>
              <a:ext cx="714380" cy="2071702"/>
            </a:xfrm>
            <a:prstGeom prst="can">
              <a:avLst>
                <a:gd name="adj" fmla="val 25000"/>
              </a:avLst>
            </a:prstGeom>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p>
              <a:pPr>
                <a:lnSpc>
                  <a:spcPct val="100000"/>
                </a:lnSpc>
                <a:defRPr/>
              </a:pPr>
              <a:endParaRPr lang="et-EE" sz="1000" i="0" dirty="0">
                <a:solidFill>
                  <a:srgbClr val="000099"/>
                </a:solidFill>
              </a:endParaRPr>
            </a:p>
            <a:p>
              <a:pPr>
                <a:lnSpc>
                  <a:spcPct val="100000"/>
                </a:lnSpc>
                <a:defRPr/>
              </a:pPr>
              <a:r>
                <a:rPr lang="et-EE" sz="1050" i="0" dirty="0">
                  <a:solidFill>
                    <a:schemeClr val="tx2"/>
                  </a:solidFill>
                </a:rPr>
                <a:t>HEALTH CARE BOARD</a:t>
              </a:r>
            </a:p>
            <a:p>
              <a:pPr>
                <a:lnSpc>
                  <a:spcPct val="100000"/>
                </a:lnSpc>
                <a:defRPr/>
              </a:pPr>
              <a:r>
                <a:rPr lang="et-EE" sz="1000" b="0" i="0" dirty="0"/>
                <a:t>- Health care providers</a:t>
              </a:r>
            </a:p>
            <a:p>
              <a:pPr>
                <a:lnSpc>
                  <a:spcPct val="100000"/>
                </a:lnSpc>
                <a:defRPr/>
              </a:pPr>
              <a:r>
                <a:rPr lang="et-EE" sz="1000" b="0" i="0" dirty="0"/>
                <a:t>- Health professionals</a:t>
              </a:r>
            </a:p>
            <a:p>
              <a:pPr>
                <a:lnSpc>
                  <a:spcPct val="100000"/>
                </a:lnSpc>
                <a:defRPr/>
              </a:pPr>
              <a:r>
                <a:rPr lang="et-EE" sz="1000" b="0" i="0" dirty="0"/>
                <a:t>- Dispensing chemists</a:t>
              </a:r>
              <a:endParaRPr lang="en-US" sz="1000" b="0" i="0" dirty="0"/>
            </a:p>
            <a:p>
              <a:pPr>
                <a:lnSpc>
                  <a:spcPct val="100000"/>
                </a:lnSpc>
                <a:defRPr/>
              </a:pPr>
              <a:endParaRPr lang="en-US" sz="1000" b="0" i="0" dirty="0"/>
            </a:p>
          </p:txBody>
        </p:sp>
        <p:sp>
          <p:nvSpPr>
            <p:cNvPr id="37" name="AutoShape 5"/>
            <p:cNvSpPr>
              <a:spLocks noChangeArrowheads="1"/>
            </p:cNvSpPr>
            <p:nvPr/>
          </p:nvSpPr>
          <p:spPr bwMode="auto">
            <a:xfrm>
              <a:off x="1567035" y="1214422"/>
              <a:ext cx="647511" cy="2071702"/>
            </a:xfrm>
            <a:prstGeom prst="can">
              <a:avLst>
                <a:gd name="adj" fmla="val 25000"/>
              </a:avLst>
            </a:prstGeom>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p>
              <a:pPr>
                <a:lnSpc>
                  <a:spcPct val="100000"/>
                </a:lnSpc>
                <a:defRPr/>
              </a:pPr>
              <a:r>
                <a:rPr lang="et-EE" sz="1100" i="0" dirty="0">
                  <a:solidFill>
                    <a:schemeClr val="tx2"/>
                  </a:solidFill>
                </a:rPr>
                <a:t>STATE AGENCY OF MEDICINES</a:t>
              </a:r>
              <a:endParaRPr lang="et-EE" sz="1000" i="0" dirty="0">
                <a:solidFill>
                  <a:schemeClr val="tx2"/>
                </a:solidFill>
              </a:endParaRPr>
            </a:p>
            <a:p>
              <a:pPr>
                <a:lnSpc>
                  <a:spcPct val="100000"/>
                </a:lnSpc>
                <a:defRPr/>
              </a:pPr>
              <a:r>
                <a:rPr lang="et-EE" sz="1000" b="0" i="0" dirty="0"/>
                <a:t>- Coding Centre</a:t>
              </a:r>
            </a:p>
            <a:p>
              <a:pPr>
                <a:lnSpc>
                  <a:spcPct val="100000"/>
                </a:lnSpc>
                <a:defRPr/>
              </a:pPr>
              <a:r>
                <a:rPr lang="et-EE" sz="1000" b="0" i="0" dirty="0"/>
                <a:t>- Handlers of medicines</a:t>
              </a:r>
              <a:endParaRPr lang="en-US" sz="1000" b="0" i="0" dirty="0"/>
            </a:p>
          </p:txBody>
        </p:sp>
        <p:sp>
          <p:nvSpPr>
            <p:cNvPr id="38" name="AutoShape 27"/>
            <p:cNvSpPr>
              <a:spLocks noChangeArrowheads="1"/>
            </p:cNvSpPr>
            <p:nvPr/>
          </p:nvSpPr>
          <p:spPr bwMode="auto">
            <a:xfrm>
              <a:off x="2928926" y="1214422"/>
              <a:ext cx="500066" cy="2071702"/>
            </a:xfrm>
            <a:prstGeom prst="can">
              <a:avLst>
                <a:gd name="adj" fmla="val 25000"/>
              </a:avLst>
            </a:prstGeom>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p>
              <a:pPr>
                <a:lnSpc>
                  <a:spcPct val="100000"/>
                </a:lnSpc>
                <a:defRPr/>
              </a:pPr>
              <a:r>
                <a:rPr lang="et-EE" sz="1050" i="0" dirty="0">
                  <a:solidFill>
                    <a:schemeClr val="tx2"/>
                  </a:solidFill>
                </a:rPr>
                <a:t>POPULATION REGISTER</a:t>
              </a:r>
              <a:endParaRPr lang="en-US" sz="1100" i="0" dirty="0">
                <a:solidFill>
                  <a:schemeClr val="tx2"/>
                </a:solidFill>
              </a:endParaRPr>
            </a:p>
          </p:txBody>
        </p:sp>
        <p:sp>
          <p:nvSpPr>
            <p:cNvPr id="39" name="AutoShape 31"/>
            <p:cNvSpPr>
              <a:spLocks noChangeArrowheads="1"/>
            </p:cNvSpPr>
            <p:nvPr/>
          </p:nvSpPr>
          <p:spPr bwMode="auto">
            <a:xfrm>
              <a:off x="5143504" y="1214422"/>
              <a:ext cx="500066" cy="2071702"/>
            </a:xfrm>
            <a:prstGeom prst="can">
              <a:avLst>
                <a:gd name="adj" fmla="val 25000"/>
              </a:avLst>
            </a:prstGeom>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p>
              <a:pPr>
                <a:lnSpc>
                  <a:spcPct val="100000"/>
                </a:lnSpc>
                <a:defRPr/>
              </a:pPr>
              <a:r>
                <a:rPr lang="et-EE" sz="1050" i="0" dirty="0">
                  <a:solidFill>
                    <a:schemeClr val="tx2"/>
                  </a:solidFill>
                </a:rPr>
                <a:t>PHARMACIS</a:t>
              </a:r>
            </a:p>
            <a:p>
              <a:pPr>
                <a:lnSpc>
                  <a:spcPct val="100000"/>
                </a:lnSpc>
                <a:defRPr/>
              </a:pPr>
              <a:r>
                <a:rPr lang="et-EE" sz="1000" i="0" dirty="0">
                  <a:solidFill>
                    <a:srgbClr val="000099"/>
                  </a:solidFill>
                </a:rPr>
                <a:t>2010 january</a:t>
              </a:r>
              <a:endParaRPr lang="en-US" sz="1050" i="0" dirty="0">
                <a:solidFill>
                  <a:srgbClr val="000099"/>
                </a:solidFill>
              </a:endParaRPr>
            </a:p>
          </p:txBody>
        </p:sp>
        <p:sp>
          <p:nvSpPr>
            <p:cNvPr id="40" name="AutoShape 27"/>
            <p:cNvSpPr>
              <a:spLocks noChangeArrowheads="1"/>
            </p:cNvSpPr>
            <p:nvPr/>
          </p:nvSpPr>
          <p:spPr bwMode="auto">
            <a:xfrm>
              <a:off x="3428992" y="1214422"/>
              <a:ext cx="500066" cy="2071702"/>
            </a:xfrm>
            <a:prstGeom prst="can">
              <a:avLst>
                <a:gd name="adj" fmla="val 25000"/>
              </a:avLst>
            </a:prstGeom>
            <a:ln>
              <a:headEnd/>
              <a:tailEnd/>
            </a:ln>
          </p:spPr>
          <p:style>
            <a:lnRef idx="1">
              <a:schemeClr val="accent3"/>
            </a:lnRef>
            <a:fillRef idx="2">
              <a:schemeClr val="accent3"/>
            </a:fillRef>
            <a:effectRef idx="1">
              <a:schemeClr val="accent3"/>
            </a:effectRef>
            <a:fontRef idx="minor">
              <a:schemeClr val="dk1"/>
            </a:fontRef>
          </p:style>
          <p:txBody>
            <a:bodyPr vert="vert270" wrap="none" anchor="ctr"/>
            <a:lstStyle/>
            <a:p>
              <a:pPr>
                <a:lnSpc>
                  <a:spcPct val="100000"/>
                </a:lnSpc>
                <a:defRPr/>
              </a:pPr>
              <a:r>
                <a:rPr lang="et-EE" sz="1050" i="0" dirty="0">
                  <a:solidFill>
                    <a:schemeClr val="tx2"/>
                  </a:solidFill>
                </a:rPr>
                <a:t>BUSINESS REGISTER</a:t>
              </a:r>
              <a:endParaRPr lang="en-US" sz="1100" i="0" dirty="0">
                <a:solidFill>
                  <a:schemeClr val="tx2"/>
                </a:solidFill>
              </a:endParaRPr>
            </a:p>
          </p:txBody>
        </p:sp>
        <p:sp>
          <p:nvSpPr>
            <p:cNvPr id="41" name="AutoShape 31"/>
            <p:cNvSpPr>
              <a:spLocks noChangeArrowheads="1"/>
            </p:cNvSpPr>
            <p:nvPr/>
          </p:nvSpPr>
          <p:spPr bwMode="auto">
            <a:xfrm>
              <a:off x="4143372" y="1214422"/>
              <a:ext cx="500066" cy="2071702"/>
            </a:xfrm>
            <a:prstGeom prst="can">
              <a:avLst>
                <a:gd name="adj" fmla="val 25000"/>
              </a:avLst>
            </a:prstGeom>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p>
              <a:pPr>
                <a:lnSpc>
                  <a:spcPct val="100000"/>
                </a:lnSpc>
                <a:defRPr/>
              </a:pPr>
              <a:r>
                <a:rPr lang="et-EE" sz="1050" i="0" dirty="0">
                  <a:solidFill>
                    <a:schemeClr val="tx2"/>
                  </a:solidFill>
                </a:rPr>
                <a:t>HOSPITALS</a:t>
              </a:r>
            </a:p>
            <a:p>
              <a:pPr>
                <a:lnSpc>
                  <a:spcPct val="100000"/>
                </a:lnSpc>
                <a:defRPr/>
              </a:pPr>
              <a:r>
                <a:rPr lang="et-EE" sz="1000" i="0" dirty="0">
                  <a:solidFill>
                    <a:srgbClr val="000099"/>
                  </a:solidFill>
                </a:rPr>
                <a:t>2009</a:t>
              </a:r>
              <a:endParaRPr lang="en-US" sz="1050" i="0" dirty="0">
                <a:solidFill>
                  <a:srgbClr val="000099"/>
                </a:solidFill>
              </a:endParaRPr>
            </a:p>
          </p:txBody>
        </p:sp>
        <p:sp>
          <p:nvSpPr>
            <p:cNvPr id="42" name="AutoShape 31"/>
            <p:cNvSpPr>
              <a:spLocks noChangeArrowheads="1"/>
            </p:cNvSpPr>
            <p:nvPr/>
          </p:nvSpPr>
          <p:spPr bwMode="auto">
            <a:xfrm>
              <a:off x="4643438" y="1214422"/>
              <a:ext cx="500066" cy="2071702"/>
            </a:xfrm>
            <a:prstGeom prst="can">
              <a:avLst>
                <a:gd name="adj" fmla="val 25000"/>
              </a:avLst>
            </a:prstGeom>
            <a:ln>
              <a:headEnd/>
              <a:tailEnd/>
            </a:ln>
          </p:spPr>
          <p:style>
            <a:lnRef idx="1">
              <a:schemeClr val="accent4"/>
            </a:lnRef>
            <a:fillRef idx="2">
              <a:schemeClr val="accent4"/>
            </a:fillRef>
            <a:effectRef idx="1">
              <a:schemeClr val="accent4"/>
            </a:effectRef>
            <a:fontRef idx="minor">
              <a:schemeClr val="dk1"/>
            </a:fontRef>
          </p:style>
          <p:txBody>
            <a:bodyPr vert="vert270" wrap="none" anchor="ctr"/>
            <a:lstStyle/>
            <a:p>
              <a:pPr>
                <a:lnSpc>
                  <a:spcPct val="100000"/>
                </a:lnSpc>
                <a:defRPr/>
              </a:pPr>
              <a:r>
                <a:rPr lang="et-EE" sz="1050" i="0" dirty="0">
                  <a:solidFill>
                    <a:schemeClr val="tx2"/>
                  </a:solidFill>
                </a:rPr>
                <a:t>FAMILY DOCTORS</a:t>
              </a:r>
            </a:p>
            <a:p>
              <a:pPr>
                <a:lnSpc>
                  <a:spcPct val="100000"/>
                </a:lnSpc>
                <a:defRPr/>
              </a:pPr>
              <a:r>
                <a:rPr lang="et-EE" sz="1000" i="0" dirty="0">
                  <a:solidFill>
                    <a:srgbClr val="000099"/>
                  </a:solidFill>
                </a:rPr>
                <a:t>2009</a:t>
              </a:r>
              <a:endParaRPr lang="en-US" sz="1050" i="0" dirty="0">
                <a:solidFill>
                  <a:srgbClr val="000099"/>
                </a:solidFill>
              </a:endParaRPr>
            </a:p>
          </p:txBody>
        </p:sp>
        <p:sp>
          <p:nvSpPr>
            <p:cNvPr id="43" name="AutoShape 31"/>
            <p:cNvSpPr>
              <a:spLocks noChangeArrowheads="1"/>
            </p:cNvSpPr>
            <p:nvPr/>
          </p:nvSpPr>
          <p:spPr bwMode="auto">
            <a:xfrm>
              <a:off x="5857884" y="1214422"/>
              <a:ext cx="500066" cy="2071702"/>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p>
              <a:pPr>
                <a:lnSpc>
                  <a:spcPct val="100000"/>
                </a:lnSpc>
                <a:defRPr/>
              </a:pPr>
              <a:r>
                <a:rPr lang="et-EE" sz="1050" i="0" dirty="0">
                  <a:solidFill>
                    <a:schemeClr val="tx2"/>
                  </a:solidFill>
                </a:rPr>
                <a:t>SCHOOL NURSES</a:t>
              </a:r>
            </a:p>
            <a:p>
              <a:pPr>
                <a:lnSpc>
                  <a:spcPct val="100000"/>
                </a:lnSpc>
                <a:defRPr/>
              </a:pPr>
              <a:r>
                <a:rPr lang="et-EE" sz="1000" i="0" dirty="0">
                  <a:solidFill>
                    <a:srgbClr val="000099"/>
                  </a:solidFill>
                </a:rPr>
                <a:t>2010 september</a:t>
              </a:r>
              <a:endParaRPr lang="en-US" sz="1050" i="0" dirty="0">
                <a:solidFill>
                  <a:srgbClr val="000099"/>
                </a:solidFill>
              </a:endParaRPr>
            </a:p>
          </p:txBody>
        </p:sp>
        <p:sp>
          <p:nvSpPr>
            <p:cNvPr id="44" name="AutoShape 31"/>
            <p:cNvSpPr>
              <a:spLocks noChangeArrowheads="1"/>
            </p:cNvSpPr>
            <p:nvPr/>
          </p:nvSpPr>
          <p:spPr bwMode="auto">
            <a:xfrm>
              <a:off x="6357950" y="1214422"/>
              <a:ext cx="500066" cy="2071702"/>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vert="vert270" wrap="none" anchor="ctr"/>
            <a:lstStyle/>
            <a:p>
              <a:pPr>
                <a:lnSpc>
                  <a:spcPct val="100000"/>
                </a:lnSpc>
                <a:defRPr/>
              </a:pPr>
              <a:r>
                <a:rPr lang="et-EE" sz="1050" i="0" dirty="0">
                  <a:solidFill>
                    <a:schemeClr val="tx2"/>
                  </a:solidFill>
                </a:rPr>
                <a:t>EMERGENCY MEDICAL SERVICE</a:t>
              </a:r>
            </a:p>
            <a:p>
              <a:pPr>
                <a:lnSpc>
                  <a:spcPct val="100000"/>
                </a:lnSpc>
                <a:defRPr/>
              </a:pPr>
              <a:r>
                <a:rPr lang="et-EE" sz="1000" i="0" dirty="0">
                  <a:solidFill>
                    <a:srgbClr val="000099"/>
                  </a:solidFill>
                </a:rPr>
                <a:t>2011</a:t>
              </a:r>
              <a:endParaRPr lang="en-US" sz="1050" i="0" dirty="0">
                <a:solidFill>
                  <a:srgbClr val="000099"/>
                </a:solidFill>
              </a:endParaRPr>
            </a:p>
          </p:txBody>
        </p:sp>
        <p:cxnSp>
          <p:nvCxnSpPr>
            <p:cNvPr id="45" name="Straight Connector 44"/>
            <p:cNvCxnSpPr/>
            <p:nvPr/>
          </p:nvCxnSpPr>
          <p:spPr>
            <a:xfrm rot="5400000">
              <a:off x="1770448" y="3403752"/>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2465098"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3107791"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3608165"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322017"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4822391"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5322765"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036617" y="3393121"/>
              <a:ext cx="21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6536991" y="3393121"/>
              <a:ext cx="213949" cy="0"/>
            </a:xfrm>
            <a:prstGeom prst="line">
              <a:avLst/>
            </a:prstGeom>
          </p:spPr>
          <p:style>
            <a:lnRef idx="2">
              <a:schemeClr val="accent1"/>
            </a:lnRef>
            <a:fillRef idx="0">
              <a:schemeClr val="accent1"/>
            </a:fillRef>
            <a:effectRef idx="1">
              <a:schemeClr val="accent1"/>
            </a:effectRef>
            <a:fontRef idx="minor">
              <a:schemeClr val="tx1"/>
            </a:fontRef>
          </p:style>
        </p:cxnSp>
        <p:sp>
          <p:nvSpPr>
            <p:cNvPr id="54" name="AutoShape 31"/>
            <p:cNvSpPr>
              <a:spLocks noChangeArrowheads="1"/>
            </p:cNvSpPr>
            <p:nvPr/>
          </p:nvSpPr>
          <p:spPr bwMode="auto">
            <a:xfrm>
              <a:off x="4072066" y="4001083"/>
              <a:ext cx="1357674" cy="164249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nSpc>
                  <a:spcPct val="100000"/>
                </a:lnSpc>
                <a:defRPr/>
              </a:pPr>
              <a:r>
                <a:rPr lang="et-EE" sz="1050" i="0" dirty="0" smtClean="0">
                  <a:solidFill>
                    <a:schemeClr val="tx2"/>
                  </a:solidFill>
                </a:rPr>
                <a:t>NATION- WIDE</a:t>
              </a:r>
              <a:r>
                <a:rPr lang="et-EE" sz="1050" i="0" dirty="0">
                  <a:solidFill>
                    <a:schemeClr val="tx2"/>
                  </a:solidFill>
                </a:rPr>
                <a:t/>
              </a:r>
              <a:br>
                <a:rPr lang="et-EE" sz="1050" i="0" dirty="0">
                  <a:solidFill>
                    <a:schemeClr val="tx2"/>
                  </a:solidFill>
                </a:rPr>
              </a:br>
              <a:r>
                <a:rPr lang="et-EE" sz="1050" i="0" dirty="0">
                  <a:solidFill>
                    <a:schemeClr val="tx2"/>
                  </a:solidFill>
                </a:rPr>
                <a:t>HEALTH </a:t>
              </a:r>
              <a:br>
                <a:rPr lang="et-EE" sz="1050" i="0" dirty="0">
                  <a:solidFill>
                    <a:schemeClr val="tx2"/>
                  </a:solidFill>
                </a:rPr>
              </a:br>
              <a:r>
                <a:rPr lang="et-EE" sz="1050" i="0" dirty="0">
                  <a:solidFill>
                    <a:schemeClr val="tx2"/>
                  </a:solidFill>
                </a:rPr>
                <a:t>INFORMATION </a:t>
              </a:r>
              <a:br>
                <a:rPr lang="et-EE" sz="1050" i="0" dirty="0">
                  <a:solidFill>
                    <a:schemeClr val="tx2"/>
                  </a:solidFill>
                </a:rPr>
              </a:br>
              <a:r>
                <a:rPr lang="et-EE" sz="1050" dirty="0" smtClean="0">
                  <a:solidFill>
                    <a:schemeClr val="tx2"/>
                  </a:solidFill>
                </a:rPr>
                <a:t>EXCHANGE PLATFORM</a:t>
              </a:r>
              <a:r>
                <a:rPr lang="et-EE" sz="1050" i="0" dirty="0">
                  <a:solidFill>
                    <a:schemeClr val="tx2"/>
                  </a:solidFill>
                </a:rPr>
                <a:t/>
              </a:r>
              <a:br>
                <a:rPr lang="et-EE" sz="1050" i="0" dirty="0">
                  <a:solidFill>
                    <a:schemeClr val="tx2"/>
                  </a:solidFill>
                </a:rPr>
              </a:br>
              <a:r>
                <a:rPr lang="et-EE" sz="1050" i="0" dirty="0" smtClean="0">
                  <a:solidFill>
                    <a:schemeClr val="tx2"/>
                  </a:solidFill>
                </a:rPr>
                <a:t>2008 december</a:t>
              </a:r>
              <a:endParaRPr lang="en-US" sz="1050" i="0" dirty="0">
                <a:solidFill>
                  <a:srgbClr val="000099"/>
                </a:solidFill>
              </a:endParaRPr>
            </a:p>
          </p:txBody>
        </p:sp>
        <p:sp>
          <p:nvSpPr>
            <p:cNvPr id="55" name="AutoShape 31"/>
            <p:cNvSpPr>
              <a:spLocks noChangeArrowheads="1"/>
            </p:cNvSpPr>
            <p:nvPr/>
          </p:nvSpPr>
          <p:spPr bwMode="auto">
            <a:xfrm>
              <a:off x="5500899" y="4001083"/>
              <a:ext cx="1357674" cy="164249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nSpc>
                  <a:spcPct val="100000"/>
                </a:lnSpc>
                <a:defRPr/>
              </a:pPr>
              <a:r>
                <a:rPr lang="et-EE" sz="1050" i="0" dirty="0">
                  <a:solidFill>
                    <a:schemeClr val="tx2"/>
                  </a:solidFill>
                </a:rPr>
                <a:t>PRESCRIPTION </a:t>
              </a:r>
              <a:br>
                <a:rPr lang="et-EE" sz="1050" i="0" dirty="0">
                  <a:solidFill>
                    <a:schemeClr val="tx2"/>
                  </a:solidFill>
                </a:rPr>
              </a:br>
              <a:r>
                <a:rPr lang="et-EE" sz="1050" i="0" dirty="0">
                  <a:solidFill>
                    <a:schemeClr val="tx2"/>
                  </a:solidFill>
                </a:rPr>
                <a:t>CENTRE</a:t>
              </a:r>
            </a:p>
            <a:p>
              <a:pPr>
                <a:lnSpc>
                  <a:spcPct val="100000"/>
                </a:lnSpc>
                <a:defRPr/>
              </a:pPr>
              <a:r>
                <a:rPr lang="et-EE" sz="1050" i="0" dirty="0">
                  <a:solidFill>
                    <a:schemeClr val="tx2"/>
                  </a:solidFill>
                </a:rPr>
                <a:t>2010 january</a:t>
              </a:r>
              <a:endParaRPr lang="en-US" sz="1050" i="0" dirty="0">
                <a:solidFill>
                  <a:srgbClr val="000099"/>
                </a:solidFill>
              </a:endParaRPr>
            </a:p>
          </p:txBody>
        </p:sp>
        <p:cxnSp>
          <p:nvCxnSpPr>
            <p:cNvPr id="56" name="Straight Connector 55"/>
            <p:cNvCxnSpPr/>
            <p:nvPr/>
          </p:nvCxnSpPr>
          <p:spPr>
            <a:xfrm rot="5400000">
              <a:off x="4571904" y="4000418"/>
              <a:ext cx="2857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6000737" y="4000418"/>
              <a:ext cx="285709"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Cube 57"/>
            <p:cNvSpPr/>
            <p:nvPr/>
          </p:nvSpPr>
          <p:spPr>
            <a:xfrm>
              <a:off x="1571325" y="4215032"/>
              <a:ext cx="1000748" cy="1428546"/>
            </a:xfrm>
            <a:prstGeom prst="cube">
              <a:avLst>
                <a:gd name="adj" fmla="val 6391"/>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100000"/>
                </a:lnSpc>
                <a:defRPr/>
              </a:pPr>
              <a:r>
                <a:rPr lang="et-EE" sz="1050" i="0" dirty="0">
                  <a:solidFill>
                    <a:schemeClr val="tx2"/>
                  </a:solidFill>
                </a:rPr>
                <a:t>PATIENT PORTAL</a:t>
              </a:r>
              <a:br>
                <a:rPr lang="et-EE" sz="1050" i="0" dirty="0">
                  <a:solidFill>
                    <a:schemeClr val="tx2"/>
                  </a:solidFill>
                </a:rPr>
              </a:br>
              <a:r>
                <a:rPr lang="et-EE" sz="1050" i="0" dirty="0">
                  <a:solidFill>
                    <a:schemeClr val="tx2"/>
                  </a:solidFill>
                </a:rPr>
                <a:t>2009</a:t>
              </a:r>
            </a:p>
          </p:txBody>
        </p:sp>
        <p:cxnSp>
          <p:nvCxnSpPr>
            <p:cNvPr id="59" name="Straight Connector 58"/>
            <p:cNvCxnSpPr/>
            <p:nvPr/>
          </p:nvCxnSpPr>
          <p:spPr>
            <a:xfrm rot="5400000">
              <a:off x="1928845" y="4000418"/>
              <a:ext cx="285709" cy="0"/>
            </a:xfrm>
            <a:prstGeom prst="line">
              <a:avLst/>
            </a:prstGeom>
          </p:spPr>
          <p:style>
            <a:lnRef idx="2">
              <a:schemeClr val="accent1"/>
            </a:lnRef>
            <a:fillRef idx="0">
              <a:schemeClr val="accent1"/>
            </a:fillRef>
            <a:effectRef idx="1">
              <a:schemeClr val="accent1"/>
            </a:effectRef>
            <a:fontRef idx="minor">
              <a:schemeClr val="tx1"/>
            </a:fontRef>
          </p:style>
        </p:cxnSp>
        <p:sp>
          <p:nvSpPr>
            <p:cNvPr id="60" name="Cube 59"/>
            <p:cNvSpPr/>
            <p:nvPr/>
          </p:nvSpPr>
          <p:spPr>
            <a:xfrm>
              <a:off x="2785551" y="4215032"/>
              <a:ext cx="1000748" cy="713609"/>
            </a:xfrm>
            <a:prstGeom prst="cube">
              <a:avLst>
                <a:gd name="adj" fmla="val 6391"/>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100000"/>
                </a:lnSpc>
                <a:defRPr/>
              </a:pPr>
              <a:r>
                <a:rPr lang="et-EE" sz="1050" i="0" dirty="0" smtClean="0">
                  <a:solidFill>
                    <a:schemeClr val="tx2"/>
                  </a:solidFill>
                </a:rPr>
                <a:t>X-ROAD </a:t>
              </a:r>
              <a:r>
                <a:rPr lang="et-EE" sz="1050" i="0" dirty="0">
                  <a:solidFill>
                    <a:schemeClr val="tx2"/>
                  </a:solidFill>
                </a:rPr>
                <a:t>GATEWAY SERVICE</a:t>
              </a:r>
              <a:br>
                <a:rPr lang="et-EE" sz="1050" i="0" dirty="0">
                  <a:solidFill>
                    <a:schemeClr val="tx2"/>
                  </a:solidFill>
                </a:rPr>
              </a:br>
              <a:r>
                <a:rPr lang="et-EE" sz="1050" i="0" dirty="0">
                  <a:solidFill>
                    <a:schemeClr val="tx2"/>
                  </a:solidFill>
                </a:rPr>
                <a:t>2009</a:t>
              </a:r>
            </a:p>
          </p:txBody>
        </p:sp>
        <p:cxnSp>
          <p:nvCxnSpPr>
            <p:cNvPr id="61" name="Straight Connector 60"/>
            <p:cNvCxnSpPr/>
            <p:nvPr/>
          </p:nvCxnSpPr>
          <p:spPr>
            <a:xfrm rot="5400000">
              <a:off x="3143071" y="4000418"/>
              <a:ext cx="28570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2" name="Title 62"/>
          <p:cNvSpPr txBox="1">
            <a:spLocks/>
          </p:cNvSpPr>
          <p:nvPr/>
        </p:nvSpPr>
        <p:spPr>
          <a:xfrm>
            <a:off x="850978" y="234994"/>
            <a:ext cx="10481481" cy="7200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E-HEALTH A</a:t>
            </a:r>
            <a:r>
              <a:rPr lang="et-EE"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RCHITECTURE</a:t>
            </a:r>
            <a:endParaRPr lang="et-EE"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78018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71" t="5809" r="8714" b="10889"/>
          <a:stretch/>
        </p:blipFill>
        <p:spPr>
          <a:xfrm>
            <a:off x="1299421" y="0"/>
            <a:ext cx="10892579" cy="6831293"/>
          </a:xfrm>
          <a:prstGeom prst="rect">
            <a:avLst/>
          </a:prstGeom>
        </p:spPr>
      </p:pic>
      <p:sp>
        <p:nvSpPr>
          <p:cNvPr id="3" name="TextBox 2"/>
          <p:cNvSpPr txBox="1"/>
          <p:nvPr/>
        </p:nvSpPr>
        <p:spPr>
          <a:xfrm>
            <a:off x="145481" y="1410203"/>
            <a:ext cx="6373014" cy="2215991"/>
          </a:xfrm>
          <a:prstGeom prst="rect">
            <a:avLst/>
          </a:prstGeom>
          <a:noFill/>
        </p:spPr>
        <p:txBody>
          <a:bodyPr wrap="square" rtlCol="0">
            <a:spAutoFit/>
          </a:bodyPr>
          <a:lstStyle/>
          <a:p>
            <a:r>
              <a:rPr lang="en-US" sz="2000" b="1" dirty="0">
                <a:solidFill>
                  <a:schemeClr val="accent5">
                    <a:lumMod val="75000"/>
                  </a:schemeClr>
                </a:solidFill>
                <a:latin typeface="Bookman Old Style" panose="02050604050505020204" pitchFamily="18" charset="0"/>
              </a:rPr>
              <a:t>8</a:t>
            </a:r>
            <a:r>
              <a:rPr lang="en-US" sz="2000" dirty="0">
                <a:latin typeface="Bookman Old Style" panose="02050604050505020204" pitchFamily="18" charset="0"/>
              </a:rPr>
              <a:t> </a:t>
            </a:r>
            <a:r>
              <a:rPr lang="et-EE" sz="2000" dirty="0" smtClean="0">
                <a:latin typeface="Bookman Old Style" panose="02050604050505020204" pitchFamily="18" charset="0"/>
              </a:rPr>
              <a:t>	</a:t>
            </a:r>
            <a:r>
              <a:rPr lang="en-US" sz="2000" dirty="0" smtClean="0">
                <a:latin typeface="Bookman Old Style" panose="02050604050505020204" pitchFamily="18" charset="0"/>
              </a:rPr>
              <a:t>main </a:t>
            </a:r>
            <a:r>
              <a:rPr lang="en-US" sz="2000" dirty="0" err="1">
                <a:latin typeface="Bookman Old Style" panose="02050604050505020204" pitchFamily="18" charset="0"/>
              </a:rPr>
              <a:t>softwares</a:t>
            </a:r>
            <a:r>
              <a:rPr lang="en-US" sz="2000" dirty="0">
                <a:latin typeface="Bookman Old Style" panose="02050604050505020204" pitchFamily="18" charset="0"/>
              </a:rPr>
              <a:t> (totally </a:t>
            </a:r>
            <a:r>
              <a:rPr lang="en-US" sz="2000" dirty="0" smtClean="0">
                <a:latin typeface="Bookman Old Style" panose="02050604050505020204" pitchFamily="18" charset="0"/>
              </a:rPr>
              <a:t>20)</a:t>
            </a:r>
            <a:endParaRPr lang="et-EE" sz="2000" dirty="0">
              <a:latin typeface="Bookman Old Style" panose="02050604050505020204" pitchFamily="18" charset="0"/>
            </a:endParaRPr>
          </a:p>
          <a:p>
            <a:r>
              <a:rPr lang="en-US" sz="2000" b="1" dirty="0" smtClean="0">
                <a:solidFill>
                  <a:schemeClr val="accent5">
                    <a:lumMod val="75000"/>
                  </a:schemeClr>
                </a:solidFill>
                <a:latin typeface="Bookman Old Style" panose="02050604050505020204" pitchFamily="18" charset="0"/>
              </a:rPr>
              <a:t>752</a:t>
            </a:r>
            <a:r>
              <a:rPr lang="en-US" sz="2000" dirty="0" smtClean="0">
                <a:latin typeface="Bookman Old Style" panose="02050604050505020204" pitchFamily="18" charset="0"/>
              </a:rPr>
              <a:t> </a:t>
            </a:r>
            <a:r>
              <a:rPr lang="et-EE" sz="2000" dirty="0" smtClean="0">
                <a:latin typeface="Bookman Old Style" panose="02050604050505020204" pitchFamily="18" charset="0"/>
              </a:rPr>
              <a:t>	</a:t>
            </a:r>
            <a:r>
              <a:rPr lang="en-US" sz="2000" dirty="0" smtClean="0">
                <a:latin typeface="Bookman Old Style" panose="02050604050505020204" pitchFamily="18" charset="0"/>
              </a:rPr>
              <a:t>associated </a:t>
            </a:r>
            <a:r>
              <a:rPr lang="en-US" sz="2000" dirty="0">
                <a:latin typeface="Bookman Old Style" panose="02050604050505020204" pitchFamily="18" charset="0"/>
              </a:rPr>
              <a:t>juridical </a:t>
            </a:r>
            <a:r>
              <a:rPr lang="en-US" sz="2000" dirty="0" smtClean="0">
                <a:latin typeface="Bookman Old Style" panose="02050604050505020204" pitchFamily="18" charset="0"/>
              </a:rPr>
              <a:t>persons</a:t>
            </a:r>
            <a:endParaRPr lang="et-EE" sz="2000" dirty="0" smtClean="0">
              <a:latin typeface="Bookman Old Style" panose="02050604050505020204" pitchFamily="18" charset="0"/>
            </a:endParaRPr>
          </a:p>
          <a:p>
            <a:r>
              <a:rPr lang="en-US" sz="2000" b="1" dirty="0" smtClean="0">
                <a:solidFill>
                  <a:schemeClr val="accent5">
                    <a:lumMod val="75000"/>
                  </a:schemeClr>
                </a:solidFill>
                <a:latin typeface="Bookman Old Style" panose="02050604050505020204" pitchFamily="18" charset="0"/>
              </a:rPr>
              <a:t>21</a:t>
            </a:r>
            <a:r>
              <a:rPr lang="en-US" sz="2000" dirty="0" smtClean="0">
                <a:solidFill>
                  <a:schemeClr val="accent3">
                    <a:lumMod val="75000"/>
                  </a:schemeClr>
                </a:solidFill>
                <a:latin typeface="Bookman Old Style" panose="02050604050505020204" pitchFamily="18" charset="0"/>
              </a:rPr>
              <a:t> </a:t>
            </a:r>
            <a:r>
              <a:rPr lang="et-EE" sz="2000" dirty="0" smtClean="0">
                <a:latin typeface="Bookman Old Style" panose="02050604050505020204" pitchFamily="18" charset="0"/>
              </a:rPr>
              <a:t>	</a:t>
            </a:r>
            <a:r>
              <a:rPr lang="en-US" sz="2000" dirty="0" smtClean="0">
                <a:latin typeface="Bookman Old Style" panose="02050604050505020204" pitchFamily="18" charset="0"/>
              </a:rPr>
              <a:t>main hospitals</a:t>
            </a:r>
            <a:endParaRPr lang="et-EE" sz="2000" dirty="0">
              <a:latin typeface="Bookman Old Style" panose="02050604050505020204" pitchFamily="18" charset="0"/>
            </a:endParaRPr>
          </a:p>
          <a:p>
            <a:r>
              <a:rPr lang="en-US" sz="2000" b="1" dirty="0" smtClean="0">
                <a:solidFill>
                  <a:schemeClr val="accent5">
                    <a:lumMod val="75000"/>
                  </a:schemeClr>
                </a:solidFill>
                <a:latin typeface="Bookman Old Style" panose="02050604050505020204" pitchFamily="18" charset="0"/>
              </a:rPr>
              <a:t>73</a:t>
            </a:r>
            <a:r>
              <a:rPr lang="en-US" sz="2000" b="1" dirty="0" smtClean="0">
                <a:solidFill>
                  <a:schemeClr val="accent3">
                    <a:lumMod val="75000"/>
                  </a:schemeClr>
                </a:solidFill>
                <a:latin typeface="Bookman Old Style" panose="02050604050505020204" pitchFamily="18" charset="0"/>
              </a:rPr>
              <a:t> </a:t>
            </a:r>
            <a:r>
              <a:rPr lang="et-EE" sz="2000" b="1" dirty="0" smtClean="0">
                <a:solidFill>
                  <a:srgbClr val="00B0F0"/>
                </a:solidFill>
                <a:latin typeface="Bookman Old Style" panose="02050604050505020204" pitchFamily="18" charset="0"/>
              </a:rPr>
              <a:t>	</a:t>
            </a:r>
            <a:r>
              <a:rPr lang="en-US" sz="2000" dirty="0" smtClean="0">
                <a:latin typeface="Bookman Old Style" panose="02050604050505020204" pitchFamily="18" charset="0"/>
              </a:rPr>
              <a:t>stationary </a:t>
            </a:r>
            <a:r>
              <a:rPr lang="en-US" sz="2000" dirty="0">
                <a:latin typeface="Bookman Old Style" panose="02050604050505020204" pitchFamily="18" charset="0"/>
              </a:rPr>
              <a:t>healthcare institutions </a:t>
            </a:r>
            <a:r>
              <a:rPr lang="et-EE" sz="2000" dirty="0" smtClean="0">
                <a:latin typeface="Bookman Old Style" panose="02050604050505020204" pitchFamily="18" charset="0"/>
              </a:rPr>
              <a:t>	</a:t>
            </a:r>
            <a:r>
              <a:rPr lang="en-US" sz="2000" dirty="0" smtClean="0">
                <a:latin typeface="Bookman Old Style" panose="02050604050505020204" pitchFamily="18" charset="0"/>
              </a:rPr>
              <a:t>(hospitals)</a:t>
            </a:r>
            <a:endParaRPr lang="et-EE" sz="2000" dirty="0" smtClean="0">
              <a:latin typeface="Bookman Old Style" panose="02050604050505020204" pitchFamily="18" charset="0"/>
            </a:endParaRPr>
          </a:p>
          <a:p>
            <a:r>
              <a:rPr lang="en-US" sz="2000" b="1" dirty="0" smtClean="0">
                <a:solidFill>
                  <a:schemeClr val="accent5">
                    <a:lumMod val="75000"/>
                  </a:schemeClr>
                </a:solidFill>
                <a:latin typeface="Bookman Old Style" panose="02050604050505020204" pitchFamily="18" charset="0"/>
              </a:rPr>
              <a:t>479</a:t>
            </a:r>
            <a:r>
              <a:rPr lang="en-US" sz="2000" dirty="0" smtClean="0">
                <a:latin typeface="Bookman Old Style" panose="02050604050505020204" pitchFamily="18" charset="0"/>
              </a:rPr>
              <a:t> </a:t>
            </a:r>
            <a:r>
              <a:rPr lang="et-EE" sz="2000" dirty="0" smtClean="0">
                <a:latin typeface="Bookman Old Style" panose="02050604050505020204" pitchFamily="18" charset="0"/>
              </a:rPr>
              <a:t>	</a:t>
            </a:r>
            <a:r>
              <a:rPr lang="en-US" sz="2000" dirty="0" smtClean="0">
                <a:latin typeface="Bookman Old Style" panose="02050604050505020204" pitchFamily="18" charset="0"/>
              </a:rPr>
              <a:t>family doctors (juridical persons)</a:t>
            </a:r>
          </a:p>
          <a:p>
            <a:endParaRPr lang="en-US" dirty="0"/>
          </a:p>
        </p:txBody>
      </p:sp>
    </p:spTree>
    <p:extLst>
      <p:ext uri="{BB962C8B-B14F-4D97-AF65-F5344CB8AC3E}">
        <p14:creationId xmlns:p14="http://schemas.microsoft.com/office/powerpoint/2010/main" val="211761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4"/>
          <p:cNvSpPr>
            <a:spLocks noChangeArrowheads="1"/>
          </p:cNvSpPr>
          <p:nvPr/>
        </p:nvSpPr>
        <p:spPr bwMode="auto">
          <a:xfrm>
            <a:off x="1827147" y="4652920"/>
            <a:ext cx="1170100" cy="576263"/>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1200" dirty="0" err="1" smtClean="0">
                <a:solidFill>
                  <a:srgbClr val="FFFFFF"/>
                </a:solidFill>
                <a:latin typeface="+mn-lt"/>
                <a:ea typeface="+mn-ea"/>
              </a:rPr>
              <a:t>Standards</a:t>
            </a:r>
            <a:r>
              <a:rPr lang="et-EE" sz="1200" dirty="0" smtClean="0">
                <a:solidFill>
                  <a:srgbClr val="FFFFFF"/>
                </a:solidFill>
                <a:latin typeface="+mn-lt"/>
                <a:ea typeface="+mn-ea"/>
              </a:rPr>
              <a:t> </a:t>
            </a:r>
            <a:r>
              <a:rPr lang="en-US" sz="1200" dirty="0" smtClean="0">
                <a:solidFill>
                  <a:srgbClr val="FFFFFF"/>
                </a:solidFill>
                <a:latin typeface="+mn-lt"/>
                <a:ea typeface="+mn-ea"/>
              </a:rPr>
              <a:t>management</a:t>
            </a:r>
            <a:endParaRPr lang="et-EE" sz="1200" dirty="0">
              <a:solidFill>
                <a:srgbClr val="FFFFFF"/>
              </a:solidFill>
              <a:latin typeface="+mn-lt"/>
              <a:ea typeface="+mn-ea"/>
            </a:endParaRPr>
          </a:p>
        </p:txBody>
      </p:sp>
      <p:sp>
        <p:nvSpPr>
          <p:cNvPr id="3" name="Rectangle 54"/>
          <p:cNvSpPr>
            <a:spLocks noChangeArrowheads="1"/>
          </p:cNvSpPr>
          <p:nvPr/>
        </p:nvSpPr>
        <p:spPr bwMode="auto">
          <a:xfrm>
            <a:off x="8906161" y="4680292"/>
            <a:ext cx="1237470" cy="548891"/>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1200" dirty="0" smtClean="0">
                <a:solidFill>
                  <a:srgbClr val="FFFFFF"/>
                </a:solidFill>
                <a:latin typeface="+mn-lt"/>
                <a:ea typeface="+mn-ea"/>
              </a:rPr>
              <a:t>IT</a:t>
            </a:r>
          </a:p>
          <a:p>
            <a:pPr algn="ctr">
              <a:defRPr/>
            </a:pPr>
            <a:r>
              <a:rPr lang="et-EE" sz="1200" dirty="0" smtClean="0">
                <a:solidFill>
                  <a:srgbClr val="FFFFFF"/>
                </a:solidFill>
                <a:latin typeface="+mn-lt"/>
                <a:ea typeface="+mn-ea"/>
              </a:rPr>
              <a:t>management</a:t>
            </a:r>
            <a:endParaRPr lang="et-EE" sz="1200" dirty="0">
              <a:solidFill>
                <a:srgbClr val="FFFFFF"/>
              </a:solidFill>
              <a:latin typeface="+mn-lt"/>
              <a:ea typeface="+mn-ea"/>
            </a:endParaRPr>
          </a:p>
        </p:txBody>
      </p:sp>
      <p:sp>
        <p:nvSpPr>
          <p:cNvPr id="4" name="Rectangle 63"/>
          <p:cNvSpPr>
            <a:spLocks noChangeArrowheads="1"/>
          </p:cNvSpPr>
          <p:nvPr/>
        </p:nvSpPr>
        <p:spPr bwMode="auto">
          <a:xfrm>
            <a:off x="1516593" y="1656288"/>
            <a:ext cx="964885" cy="604412"/>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a:solidFill>
                  <a:schemeClr val="bg1"/>
                </a:solidFill>
              </a:rPr>
              <a:t>Ministry </a:t>
            </a:r>
          </a:p>
          <a:p>
            <a:pPr algn="ctr">
              <a:defRPr/>
            </a:pPr>
            <a:r>
              <a:rPr lang="en-US" sz="1200" dirty="0">
                <a:solidFill>
                  <a:schemeClr val="bg1"/>
                </a:solidFill>
              </a:rPr>
              <a:t>of Social </a:t>
            </a:r>
            <a:r>
              <a:rPr lang="en-US" sz="1200" dirty="0" smtClean="0">
                <a:solidFill>
                  <a:schemeClr val="bg1"/>
                </a:solidFill>
              </a:rPr>
              <a:t>Affairs</a:t>
            </a:r>
            <a:endParaRPr lang="et-EE" sz="1200" dirty="0">
              <a:solidFill>
                <a:schemeClr val="bg1"/>
              </a:solidFill>
            </a:endParaRPr>
          </a:p>
        </p:txBody>
      </p:sp>
      <p:sp>
        <p:nvSpPr>
          <p:cNvPr id="5" name="Rectangle 67"/>
          <p:cNvSpPr>
            <a:spLocks noChangeArrowheads="1"/>
          </p:cNvSpPr>
          <p:nvPr/>
        </p:nvSpPr>
        <p:spPr bwMode="auto">
          <a:xfrm>
            <a:off x="5103071" y="1679675"/>
            <a:ext cx="1080095"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a:solidFill>
                  <a:schemeClr val="bg1"/>
                </a:solidFill>
              </a:rPr>
              <a:t>East Tallinn </a:t>
            </a:r>
          </a:p>
          <a:p>
            <a:pPr algn="ctr">
              <a:defRPr/>
            </a:pPr>
            <a:r>
              <a:rPr lang="en-US" sz="1200" dirty="0">
                <a:solidFill>
                  <a:schemeClr val="bg1"/>
                </a:solidFill>
              </a:rPr>
              <a:t>Central </a:t>
            </a:r>
            <a:r>
              <a:rPr lang="en-US" sz="1200" dirty="0" smtClean="0">
                <a:solidFill>
                  <a:schemeClr val="bg1"/>
                </a:solidFill>
              </a:rPr>
              <a:t>Hospital</a:t>
            </a:r>
            <a:endParaRPr lang="et-EE" sz="1200" dirty="0">
              <a:solidFill>
                <a:schemeClr val="bg1"/>
              </a:solidFill>
            </a:endParaRPr>
          </a:p>
        </p:txBody>
      </p:sp>
      <p:sp>
        <p:nvSpPr>
          <p:cNvPr id="6" name="Rectangle 73"/>
          <p:cNvSpPr>
            <a:spLocks noChangeArrowheads="1"/>
          </p:cNvSpPr>
          <p:nvPr/>
        </p:nvSpPr>
        <p:spPr bwMode="auto">
          <a:xfrm>
            <a:off x="3878935" y="1667149"/>
            <a:ext cx="1017690"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a:solidFill>
                  <a:schemeClr val="bg1"/>
                </a:solidFill>
              </a:rPr>
              <a:t>Tartu </a:t>
            </a:r>
          </a:p>
          <a:p>
            <a:pPr algn="ctr">
              <a:defRPr/>
            </a:pPr>
            <a:r>
              <a:rPr lang="en-US" sz="1200" dirty="0">
                <a:solidFill>
                  <a:schemeClr val="bg1"/>
                </a:solidFill>
              </a:rPr>
              <a:t>University </a:t>
            </a:r>
            <a:r>
              <a:rPr lang="en-US" sz="1200" dirty="0" smtClean="0">
                <a:solidFill>
                  <a:schemeClr val="bg1"/>
                </a:solidFill>
              </a:rPr>
              <a:t>Clinic</a:t>
            </a:r>
            <a:endParaRPr lang="et-EE" sz="1200" dirty="0">
              <a:solidFill>
                <a:schemeClr val="bg1"/>
              </a:solidFill>
            </a:endParaRPr>
          </a:p>
        </p:txBody>
      </p:sp>
      <p:sp>
        <p:nvSpPr>
          <p:cNvPr id="7" name="Rectangle 77"/>
          <p:cNvSpPr>
            <a:spLocks noChangeArrowheads="1"/>
          </p:cNvSpPr>
          <p:nvPr/>
        </p:nvSpPr>
        <p:spPr bwMode="auto">
          <a:xfrm>
            <a:off x="2654799" y="1655863"/>
            <a:ext cx="1027291"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a:solidFill>
                  <a:schemeClr val="bg1"/>
                </a:solidFill>
              </a:rPr>
              <a:t>Society </a:t>
            </a:r>
          </a:p>
          <a:p>
            <a:pPr algn="ctr">
              <a:defRPr/>
            </a:pPr>
            <a:r>
              <a:rPr lang="en-US" sz="1200" dirty="0">
                <a:solidFill>
                  <a:schemeClr val="bg1"/>
                </a:solidFill>
              </a:rPr>
              <a:t>of Family </a:t>
            </a:r>
            <a:r>
              <a:rPr lang="en-US" sz="1200" dirty="0" smtClean="0">
                <a:solidFill>
                  <a:schemeClr val="bg1"/>
                </a:solidFill>
              </a:rPr>
              <a:t>Doctors</a:t>
            </a:r>
            <a:endParaRPr lang="et-EE" sz="1200" dirty="0">
              <a:solidFill>
                <a:schemeClr val="bg1"/>
              </a:solidFill>
            </a:endParaRPr>
          </a:p>
        </p:txBody>
      </p:sp>
      <p:sp>
        <p:nvSpPr>
          <p:cNvPr id="8" name="Rectangle 81"/>
          <p:cNvSpPr>
            <a:spLocks noChangeArrowheads="1"/>
          </p:cNvSpPr>
          <p:nvPr/>
        </p:nvSpPr>
        <p:spPr bwMode="auto">
          <a:xfrm>
            <a:off x="7983391" y="1678367"/>
            <a:ext cx="1154507"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smtClean="0">
                <a:solidFill>
                  <a:schemeClr val="bg1"/>
                </a:solidFill>
              </a:rPr>
              <a:t>North </a:t>
            </a:r>
            <a:r>
              <a:rPr lang="en-US" sz="1200" dirty="0">
                <a:solidFill>
                  <a:schemeClr val="bg1"/>
                </a:solidFill>
              </a:rPr>
              <a:t>Estonian </a:t>
            </a:r>
          </a:p>
          <a:p>
            <a:pPr algn="ctr">
              <a:defRPr/>
            </a:pPr>
            <a:r>
              <a:rPr lang="en-US" sz="1200" dirty="0">
                <a:solidFill>
                  <a:schemeClr val="bg1"/>
                </a:solidFill>
              </a:rPr>
              <a:t>Regional </a:t>
            </a:r>
            <a:r>
              <a:rPr lang="en-US" sz="1200" dirty="0" smtClean="0">
                <a:solidFill>
                  <a:schemeClr val="bg1"/>
                </a:solidFill>
              </a:rPr>
              <a:t>Hospital</a:t>
            </a:r>
            <a:endParaRPr lang="et-EE" sz="1200" dirty="0">
              <a:solidFill>
                <a:schemeClr val="bg1"/>
              </a:solidFill>
            </a:endParaRPr>
          </a:p>
        </p:txBody>
      </p:sp>
      <p:sp>
        <p:nvSpPr>
          <p:cNvPr id="9" name="Rectangle 94"/>
          <p:cNvSpPr>
            <a:spLocks noChangeArrowheads="1"/>
          </p:cNvSpPr>
          <p:nvPr/>
        </p:nvSpPr>
        <p:spPr bwMode="auto">
          <a:xfrm>
            <a:off x="4705236" y="4102058"/>
            <a:ext cx="2645669" cy="649287"/>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2400" dirty="0" smtClean="0">
                <a:solidFill>
                  <a:srgbClr val="FFFFFF"/>
                </a:solidFill>
                <a:latin typeface="+mn-lt"/>
                <a:ea typeface="+mn-ea"/>
                <a:cs typeface="Arial" pitchFamily="34" charset="0"/>
              </a:rPr>
              <a:t>Management board </a:t>
            </a:r>
            <a:endParaRPr lang="et-EE" sz="2400" dirty="0">
              <a:solidFill>
                <a:srgbClr val="FFFFFF"/>
              </a:solidFill>
              <a:latin typeface="+mn-lt"/>
              <a:ea typeface="+mn-ea"/>
              <a:cs typeface="Arial" pitchFamily="34" charset="0"/>
            </a:endParaRPr>
          </a:p>
        </p:txBody>
      </p:sp>
      <p:sp>
        <p:nvSpPr>
          <p:cNvPr id="10" name="Rectangle 98"/>
          <p:cNvSpPr>
            <a:spLocks noChangeArrowheads="1"/>
          </p:cNvSpPr>
          <p:nvPr/>
        </p:nvSpPr>
        <p:spPr bwMode="auto">
          <a:xfrm>
            <a:off x="4709406" y="2832058"/>
            <a:ext cx="2642090" cy="1070883"/>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n-US" sz="2400" dirty="0">
                <a:solidFill>
                  <a:srgbClr val="FFFFFF"/>
                </a:solidFill>
              </a:rPr>
              <a:t>Estonian e-Health </a:t>
            </a:r>
          </a:p>
          <a:p>
            <a:pPr algn="ctr">
              <a:defRPr/>
            </a:pPr>
            <a:r>
              <a:rPr lang="en-US" sz="2400" dirty="0">
                <a:solidFill>
                  <a:srgbClr val="FFFFFF"/>
                </a:solidFill>
              </a:rPr>
              <a:t>Foundation Board</a:t>
            </a:r>
            <a:endParaRPr lang="et-EE" sz="2400" dirty="0">
              <a:solidFill>
                <a:srgbClr val="FFFFFF"/>
              </a:solidFill>
            </a:endParaRPr>
          </a:p>
        </p:txBody>
      </p:sp>
      <p:sp>
        <p:nvSpPr>
          <p:cNvPr id="11" name="Rectangle 103"/>
          <p:cNvSpPr>
            <a:spLocks noChangeArrowheads="1"/>
          </p:cNvSpPr>
          <p:nvPr/>
        </p:nvSpPr>
        <p:spPr bwMode="auto">
          <a:xfrm>
            <a:off x="4705235" y="5075196"/>
            <a:ext cx="2645671" cy="657224"/>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2400" dirty="0" smtClean="0">
                <a:solidFill>
                  <a:srgbClr val="FFFFFF"/>
                </a:solidFill>
                <a:latin typeface="+mn-lt"/>
                <a:ea typeface="+mn-ea"/>
              </a:rPr>
              <a:t>ENHIS Operation</a:t>
            </a:r>
            <a:endParaRPr lang="et-EE" sz="2400" dirty="0">
              <a:solidFill>
                <a:srgbClr val="FFFFFF"/>
              </a:solidFill>
              <a:latin typeface="+mn-lt"/>
              <a:ea typeface="+mn-ea"/>
            </a:endParaRPr>
          </a:p>
        </p:txBody>
      </p:sp>
      <p:sp>
        <p:nvSpPr>
          <p:cNvPr id="12" name="Rectangle 115"/>
          <p:cNvSpPr>
            <a:spLocks noChangeArrowheads="1"/>
          </p:cNvSpPr>
          <p:nvPr/>
        </p:nvSpPr>
        <p:spPr bwMode="auto">
          <a:xfrm>
            <a:off x="9279535" y="1688535"/>
            <a:ext cx="1056094"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t-EE" sz="1200" dirty="0" smtClean="0">
                <a:solidFill>
                  <a:schemeClr val="bg1"/>
                </a:solidFill>
              </a:rPr>
              <a:t>Estonian</a:t>
            </a:r>
          </a:p>
          <a:p>
            <a:pPr algn="ctr">
              <a:defRPr/>
            </a:pPr>
            <a:r>
              <a:rPr lang="et-EE" sz="1200" dirty="0" smtClean="0">
                <a:solidFill>
                  <a:schemeClr val="bg1"/>
                </a:solidFill>
              </a:rPr>
              <a:t>Hospital Assosiation </a:t>
            </a:r>
            <a:endParaRPr lang="et-EE" sz="1200" dirty="0">
              <a:solidFill>
                <a:schemeClr val="bg1"/>
              </a:solidFill>
            </a:endParaRPr>
          </a:p>
        </p:txBody>
      </p:sp>
      <p:cxnSp>
        <p:nvCxnSpPr>
          <p:cNvPr id="13" name="Elbow Connector 12"/>
          <p:cNvCxnSpPr>
            <a:stCxn id="4" idx="2"/>
            <a:endCxn id="10" idx="0"/>
          </p:cNvCxnSpPr>
          <p:nvPr/>
        </p:nvCxnSpPr>
        <p:spPr bwMode="auto">
          <a:xfrm rot="16200000" flipH="1">
            <a:off x="3729064" y="530671"/>
            <a:ext cx="571358" cy="4031415"/>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10" idx="0"/>
          </p:cNvCxnSpPr>
          <p:nvPr/>
        </p:nvCxnSpPr>
        <p:spPr bwMode="auto">
          <a:xfrm rot="16200000" flipH="1">
            <a:off x="4312976" y="1114582"/>
            <a:ext cx="572945" cy="2862006"/>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10" idx="0"/>
          </p:cNvCxnSpPr>
          <p:nvPr/>
        </p:nvCxnSpPr>
        <p:spPr bwMode="auto">
          <a:xfrm rot="16200000" flipH="1">
            <a:off x="4928286" y="1729892"/>
            <a:ext cx="561659" cy="1642671"/>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2"/>
            <a:endCxn id="10" idx="0"/>
          </p:cNvCxnSpPr>
          <p:nvPr/>
        </p:nvCxnSpPr>
        <p:spPr bwMode="auto">
          <a:xfrm rot="16200000" flipH="1">
            <a:off x="5562219" y="2363825"/>
            <a:ext cx="549133" cy="387332"/>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10" idx="0"/>
          </p:cNvCxnSpPr>
          <p:nvPr/>
        </p:nvCxnSpPr>
        <p:spPr bwMode="auto">
          <a:xfrm rot="5400000">
            <a:off x="7020328" y="1291740"/>
            <a:ext cx="550441" cy="2530194"/>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2" idx="2"/>
            <a:endCxn id="10" idx="0"/>
          </p:cNvCxnSpPr>
          <p:nvPr/>
        </p:nvCxnSpPr>
        <p:spPr bwMode="auto">
          <a:xfrm rot="5400000">
            <a:off x="7648881" y="673356"/>
            <a:ext cx="540273" cy="3777131"/>
          </a:xfrm>
          <a:prstGeom prst="bentConnector3">
            <a:avLst>
              <a:gd name="adj1" fmla="val 50000"/>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6399215" y="1679604"/>
            <a:ext cx="1377840" cy="603250"/>
          </a:xfrm>
          <a:prstGeom prst="rect">
            <a:avLst/>
          </a:prstGeom>
          <a:solidFill>
            <a:srgbClr val="31859C"/>
          </a:soli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dirty="0">
                <a:solidFill>
                  <a:schemeClr val="bg1"/>
                </a:solidFill>
              </a:rPr>
              <a:t>Union of </a:t>
            </a:r>
            <a:r>
              <a:rPr lang="en-US" sz="1200" dirty="0" smtClean="0">
                <a:solidFill>
                  <a:schemeClr val="bg1"/>
                </a:solidFill>
              </a:rPr>
              <a:t>Estonian </a:t>
            </a:r>
            <a:endParaRPr lang="en-US" sz="1200" dirty="0">
              <a:solidFill>
                <a:schemeClr val="bg1"/>
              </a:solidFill>
            </a:endParaRPr>
          </a:p>
          <a:p>
            <a:pPr algn="ctr">
              <a:defRPr/>
            </a:pPr>
            <a:r>
              <a:rPr lang="en-US" sz="1200" dirty="0">
                <a:solidFill>
                  <a:schemeClr val="bg1"/>
                </a:solidFill>
              </a:rPr>
              <a:t>Medical </a:t>
            </a:r>
            <a:r>
              <a:rPr lang="en-US" sz="1200" dirty="0" smtClean="0">
                <a:solidFill>
                  <a:schemeClr val="bg1"/>
                </a:solidFill>
              </a:rPr>
              <a:t>Emergency</a:t>
            </a:r>
            <a:endParaRPr lang="en-US" sz="1200" dirty="0">
              <a:solidFill>
                <a:schemeClr val="bg1"/>
              </a:solidFill>
            </a:endParaRPr>
          </a:p>
        </p:txBody>
      </p:sp>
      <p:cxnSp>
        <p:nvCxnSpPr>
          <p:cNvPr id="20" name="Straight Arrow Connector 19"/>
          <p:cNvCxnSpPr>
            <a:stCxn id="10" idx="2"/>
            <a:endCxn id="9" idx="0"/>
          </p:cNvCxnSpPr>
          <p:nvPr/>
        </p:nvCxnSpPr>
        <p:spPr bwMode="auto">
          <a:xfrm flipH="1">
            <a:off x="6028071" y="3902941"/>
            <a:ext cx="2380" cy="199117"/>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1" idx="0"/>
          </p:cNvCxnSpPr>
          <p:nvPr/>
        </p:nvCxnSpPr>
        <p:spPr bwMode="auto">
          <a:xfrm>
            <a:off x="6028071" y="4751345"/>
            <a:ext cx="0" cy="323851"/>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3"/>
            <a:endCxn id="11" idx="1"/>
          </p:cNvCxnSpPr>
          <p:nvPr/>
        </p:nvCxnSpPr>
        <p:spPr bwMode="auto">
          <a:xfrm>
            <a:off x="2997247" y="4941052"/>
            <a:ext cx="1707988" cy="46275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3"/>
            <a:endCxn id="3" idx="1"/>
          </p:cNvCxnSpPr>
          <p:nvPr/>
        </p:nvCxnSpPr>
        <p:spPr bwMode="auto">
          <a:xfrm flipV="1">
            <a:off x="7350906" y="4954738"/>
            <a:ext cx="1555255" cy="44907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itle 38"/>
          <p:cNvSpPr txBox="1">
            <a:spLocks/>
          </p:cNvSpPr>
          <p:nvPr/>
        </p:nvSpPr>
        <p:spPr>
          <a:xfrm>
            <a:off x="1445089" y="123424"/>
            <a:ext cx="8783392" cy="83182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t-EE" sz="4000" dirty="0"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E-</a:t>
            </a:r>
            <a:r>
              <a:rPr lang="et-EE" sz="4000" dirty="0" err="1"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health</a:t>
            </a:r>
            <a:r>
              <a:rPr lang="et-EE" sz="4000" dirty="0"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 </a:t>
            </a:r>
            <a:r>
              <a:rPr lang="et-EE" sz="4000" dirty="0" err="1"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Foundation</a:t>
            </a:r>
            <a:r>
              <a:rPr lang="et-EE" sz="4000" dirty="0"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 (EHF)</a:t>
            </a:r>
          </a:p>
          <a:p>
            <a:r>
              <a:rPr lang="et-EE" sz="4000" dirty="0"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ＭＳ Ｐゴシック" pitchFamily="34" charset="-128"/>
                <a:cs typeface="Helvetica Light"/>
              </a:rPr>
              <a:t>ORGANIZATION</a:t>
            </a:r>
          </a:p>
        </p:txBody>
      </p:sp>
      <p:sp>
        <p:nvSpPr>
          <p:cNvPr id="25" name="Rectangle 44"/>
          <p:cNvSpPr>
            <a:spLocks noChangeArrowheads="1"/>
          </p:cNvSpPr>
          <p:nvPr/>
        </p:nvSpPr>
        <p:spPr bwMode="auto">
          <a:xfrm>
            <a:off x="1827147" y="5686652"/>
            <a:ext cx="1170099" cy="647700"/>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1200" dirty="0" err="1" smtClean="0">
                <a:solidFill>
                  <a:srgbClr val="FFFFFF"/>
                </a:solidFill>
                <a:latin typeface="+mn-lt"/>
                <a:ea typeface="+mn-ea"/>
              </a:rPr>
              <a:t>Services</a:t>
            </a:r>
            <a:r>
              <a:rPr lang="et-EE" sz="1200" dirty="0" smtClean="0">
                <a:solidFill>
                  <a:srgbClr val="FFFFFF"/>
                </a:solidFill>
                <a:latin typeface="+mn-lt"/>
                <a:ea typeface="+mn-ea"/>
              </a:rPr>
              <a:t> </a:t>
            </a:r>
            <a:r>
              <a:rPr lang="en-US" sz="1200" dirty="0" smtClean="0">
                <a:solidFill>
                  <a:srgbClr val="FFFFFF"/>
                </a:solidFill>
                <a:latin typeface="+mn-lt"/>
                <a:ea typeface="+mn-ea"/>
              </a:rPr>
              <a:t>management</a:t>
            </a:r>
            <a:endParaRPr lang="et-EE" sz="1200" dirty="0">
              <a:solidFill>
                <a:srgbClr val="FFFFFF"/>
              </a:solidFill>
              <a:latin typeface="+mn-lt"/>
              <a:ea typeface="+mn-ea"/>
            </a:endParaRPr>
          </a:p>
        </p:txBody>
      </p:sp>
      <p:cxnSp>
        <p:nvCxnSpPr>
          <p:cNvPr id="26" name="Straight Connector 25"/>
          <p:cNvCxnSpPr>
            <a:stCxn id="25" idx="3"/>
            <a:endCxn id="11" idx="1"/>
          </p:cNvCxnSpPr>
          <p:nvPr/>
        </p:nvCxnSpPr>
        <p:spPr bwMode="auto">
          <a:xfrm flipV="1">
            <a:off x="2997246" y="5403808"/>
            <a:ext cx="1707989" cy="606694"/>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a:endCxn id="28" idx="1"/>
          </p:cNvCxnSpPr>
          <p:nvPr/>
        </p:nvCxnSpPr>
        <p:spPr bwMode="auto">
          <a:xfrm>
            <a:off x="7350906" y="5403808"/>
            <a:ext cx="1555255" cy="60915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54"/>
          <p:cNvSpPr>
            <a:spLocks noChangeArrowheads="1"/>
          </p:cNvSpPr>
          <p:nvPr/>
        </p:nvSpPr>
        <p:spPr bwMode="auto">
          <a:xfrm>
            <a:off x="8906161" y="5689108"/>
            <a:ext cx="1237470" cy="647700"/>
          </a:xfrm>
          <a:prstGeom prst="rect">
            <a:avLst/>
          </a:prstGeom>
          <a:solidFill>
            <a:srgbClr val="31859C"/>
          </a:solidFill>
          <a:ln w="9525">
            <a:noFill/>
            <a:miter lim="800000"/>
            <a:headEnd/>
            <a:tailEnd/>
          </a:ln>
          <a:effectLst>
            <a:outerShdw blurRad="40000" dist="20000" dir="5400000" rotWithShape="0">
              <a:srgbClr val="808080">
                <a:alpha val="37999"/>
              </a:srgbClr>
            </a:outerShdw>
          </a:effectLst>
        </p:spPr>
        <p:txBody>
          <a:bodyPr anchor="ctr"/>
          <a:lstStyle/>
          <a:p>
            <a:pPr algn="ctr">
              <a:defRPr/>
            </a:pPr>
            <a:r>
              <a:rPr lang="et-EE" sz="1200" dirty="0" smtClean="0">
                <a:solidFill>
                  <a:srgbClr val="FFFFFF"/>
                </a:solidFill>
                <a:latin typeface="+mn-lt"/>
                <a:ea typeface="+mn-ea"/>
              </a:rPr>
              <a:t>Communication management</a:t>
            </a:r>
            <a:endParaRPr lang="et-EE" sz="1200" dirty="0">
              <a:solidFill>
                <a:srgbClr val="FFFFFF"/>
              </a:solidFill>
              <a:latin typeface="+mn-lt"/>
              <a:ea typeface="+mn-ea"/>
            </a:endParaRPr>
          </a:p>
        </p:txBody>
      </p:sp>
      <p:cxnSp>
        <p:nvCxnSpPr>
          <p:cNvPr id="30" name="Elbow Connector 29"/>
          <p:cNvCxnSpPr>
            <a:stCxn id="19" idx="2"/>
            <a:endCxn id="10" idx="0"/>
          </p:cNvCxnSpPr>
          <p:nvPr/>
        </p:nvCxnSpPr>
        <p:spPr>
          <a:xfrm rot="5400000">
            <a:off x="6284691" y="2028614"/>
            <a:ext cx="549204" cy="1057684"/>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48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eHealth </a:t>
            </a:r>
            <a:r>
              <a:rPr lang="et-EE" dirty="0" err="1">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Foundation</a:t>
            </a:r>
            <a:r>
              <a:rPr lang="et-EE"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t-EE" dirty="0" smtClean="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TASKS</a:t>
            </a:r>
            <a:endParaRPr lang="et-EE"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8" name="Content Placeholder 7"/>
          <p:cNvSpPr>
            <a:spLocks noGrp="1"/>
          </p:cNvSpPr>
          <p:nvPr>
            <p:ph idx="1"/>
          </p:nvPr>
        </p:nvSpPr>
        <p:spPr/>
        <p:txBody>
          <a:bodyPr>
            <a:normAutofit fontScale="92500"/>
          </a:bodyPr>
          <a:lstStyle/>
          <a:p>
            <a:r>
              <a:rPr lang="en-US" dirty="0">
                <a:solidFill>
                  <a:schemeClr val="accent5">
                    <a:lumMod val="50000"/>
                  </a:schemeClr>
                </a:solidFill>
                <a:latin typeface="Bookman Old Style" panose="02050604050505020204" pitchFamily="18" charset="0"/>
              </a:rPr>
              <a:t>Development and administration of e-health services</a:t>
            </a:r>
          </a:p>
          <a:p>
            <a:r>
              <a:rPr lang="en-US" u="sng" dirty="0">
                <a:solidFill>
                  <a:schemeClr val="accent5">
                    <a:lumMod val="50000"/>
                  </a:schemeClr>
                </a:solidFill>
                <a:latin typeface="Bookman Old Style" panose="02050604050505020204" pitchFamily="18" charset="0"/>
              </a:rPr>
              <a:t>Coordination of information systems </a:t>
            </a:r>
            <a:r>
              <a:rPr lang="en-US" u="sng" dirty="0" smtClean="0">
                <a:solidFill>
                  <a:schemeClr val="accent5">
                    <a:lumMod val="50000"/>
                  </a:schemeClr>
                </a:solidFill>
                <a:latin typeface="Bookman Old Style" panose="02050604050505020204" pitchFamily="18" charset="0"/>
              </a:rPr>
              <a:t>harmonization </a:t>
            </a:r>
            <a:r>
              <a:rPr lang="en-US" u="sng" dirty="0">
                <a:solidFill>
                  <a:schemeClr val="accent5">
                    <a:lumMod val="50000"/>
                  </a:schemeClr>
                </a:solidFill>
                <a:latin typeface="Bookman Old Style" panose="02050604050505020204" pitchFamily="18" charset="0"/>
              </a:rPr>
              <a:t>used by medical professionals</a:t>
            </a:r>
          </a:p>
          <a:p>
            <a:r>
              <a:rPr lang="en-US" u="sng" dirty="0">
                <a:solidFill>
                  <a:schemeClr val="accent5">
                    <a:lumMod val="50000"/>
                  </a:schemeClr>
                </a:solidFill>
                <a:latin typeface="Bookman Old Style" panose="02050604050505020204" pitchFamily="18" charset="0"/>
              </a:rPr>
              <a:t>To lead </a:t>
            </a:r>
            <a:r>
              <a:rPr lang="en-US" u="sng" dirty="0" smtClean="0">
                <a:solidFill>
                  <a:schemeClr val="accent5">
                    <a:lumMod val="50000"/>
                  </a:schemeClr>
                </a:solidFill>
                <a:latin typeface="Bookman Old Style" panose="02050604050505020204" pitchFamily="18" charset="0"/>
              </a:rPr>
              <a:t>standardization </a:t>
            </a:r>
            <a:r>
              <a:rPr lang="en-US" u="sng" dirty="0">
                <a:solidFill>
                  <a:schemeClr val="accent5">
                    <a:lumMod val="50000"/>
                  </a:schemeClr>
                </a:solidFill>
                <a:latin typeface="Bookman Old Style" panose="02050604050505020204" pitchFamily="18" charset="0"/>
              </a:rPr>
              <a:t>process,  includes classifications </a:t>
            </a:r>
            <a:r>
              <a:rPr lang="en-US" u="sng" dirty="0" smtClean="0">
                <a:solidFill>
                  <a:schemeClr val="accent5">
                    <a:lumMod val="50000"/>
                  </a:schemeClr>
                </a:solidFill>
                <a:latin typeface="Bookman Old Style" panose="02050604050505020204" pitchFamily="18" charset="0"/>
              </a:rPr>
              <a:t>administration</a:t>
            </a:r>
            <a:endParaRPr lang="en-US" u="sng" dirty="0">
              <a:solidFill>
                <a:schemeClr val="accent5">
                  <a:lumMod val="50000"/>
                </a:schemeClr>
              </a:solidFill>
              <a:latin typeface="Bookman Old Style" panose="02050604050505020204" pitchFamily="18" charset="0"/>
            </a:endParaRPr>
          </a:p>
          <a:p>
            <a:r>
              <a:rPr lang="en-US" dirty="0">
                <a:solidFill>
                  <a:schemeClr val="accent5">
                    <a:lumMod val="50000"/>
                  </a:schemeClr>
                </a:solidFill>
                <a:latin typeface="Bookman Old Style" panose="02050604050505020204" pitchFamily="18" charset="0"/>
              </a:rPr>
              <a:t>Housing HIS and other supportive systems</a:t>
            </a:r>
          </a:p>
          <a:p>
            <a:r>
              <a:rPr lang="en-US" dirty="0">
                <a:solidFill>
                  <a:schemeClr val="accent5">
                    <a:lumMod val="50000"/>
                  </a:schemeClr>
                </a:solidFill>
                <a:latin typeface="Bookman Old Style" panose="02050604050505020204" pitchFamily="18" charset="0"/>
              </a:rPr>
              <a:t>International cooperation</a:t>
            </a:r>
          </a:p>
          <a:p>
            <a:r>
              <a:rPr lang="en-US" dirty="0">
                <a:solidFill>
                  <a:schemeClr val="accent5">
                    <a:lumMod val="50000"/>
                  </a:schemeClr>
                </a:solidFill>
                <a:latin typeface="Bookman Old Style" panose="02050604050505020204" pitchFamily="18" charset="0"/>
              </a:rPr>
              <a:t>Scientific cooperation with universities</a:t>
            </a:r>
          </a:p>
          <a:p>
            <a:endParaRPr lang="et-EE" dirty="0"/>
          </a:p>
        </p:txBody>
      </p:sp>
    </p:spTree>
    <p:extLst>
      <p:ext uri="{BB962C8B-B14F-4D97-AF65-F5344CB8AC3E}">
        <p14:creationId xmlns:p14="http://schemas.microsoft.com/office/powerpoint/2010/main" val="28870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ealkiri 1"/>
          <p:cNvSpPr>
            <a:spLocks noGrp="1"/>
          </p:cNvSpPr>
          <p:nvPr>
            <p:ph type="title"/>
          </p:nvPr>
        </p:nvSpPr>
        <p:spPr/>
        <p:txBody>
          <a:bodyPr/>
          <a:lstStyle/>
          <a:p>
            <a:pPr eaLnBrk="1" hangingPunct="1"/>
            <a:r>
              <a:rPr lang="et-EE" altLang="et-EE"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LEGAL ASPECTS</a:t>
            </a:r>
          </a:p>
        </p:txBody>
      </p:sp>
      <p:sp>
        <p:nvSpPr>
          <p:cNvPr id="9219" name="Sisu kohatäide 2"/>
          <p:cNvSpPr>
            <a:spLocks noGrp="1"/>
          </p:cNvSpPr>
          <p:nvPr>
            <p:ph idx="1"/>
          </p:nvPr>
        </p:nvSpPr>
        <p:spPr/>
        <p:txBody>
          <a:bodyPr rtlCol="0">
            <a:normAutofit lnSpcReduction="10000"/>
          </a:bodyPr>
          <a:lstStyle/>
          <a:p>
            <a:pPr indent="-274320">
              <a:defRPr/>
            </a:pPr>
            <a:r>
              <a:rPr lang="en-GB" dirty="0" smtClean="0">
                <a:solidFill>
                  <a:schemeClr val="accent5">
                    <a:lumMod val="50000"/>
                  </a:schemeClr>
                </a:solidFill>
                <a:latin typeface="Bookman Old Style" panose="02050604050505020204" pitchFamily="18" charset="0"/>
              </a:rPr>
              <a:t>The Health Service Organization Act provides that January 1st of 2009 all health care service providers in Estonian are obligated to forward medical data to the Health Information System. </a:t>
            </a:r>
            <a:endParaRPr lang="et-EE" dirty="0" smtClean="0">
              <a:solidFill>
                <a:schemeClr val="accent5">
                  <a:lumMod val="50000"/>
                </a:schemeClr>
              </a:solidFill>
              <a:latin typeface="Bookman Old Style" panose="02050604050505020204" pitchFamily="18" charset="0"/>
            </a:endParaRPr>
          </a:p>
          <a:p>
            <a:pPr indent="-274320">
              <a:defRPr/>
            </a:pPr>
            <a:endParaRPr lang="et-EE" dirty="0" smtClean="0">
              <a:solidFill>
                <a:schemeClr val="accent5">
                  <a:lumMod val="50000"/>
                </a:schemeClr>
              </a:solidFill>
              <a:latin typeface="Bookman Old Style" panose="02050604050505020204" pitchFamily="18" charset="0"/>
            </a:endParaRPr>
          </a:p>
          <a:p>
            <a:pPr indent="-274320">
              <a:defRPr/>
            </a:pPr>
            <a:r>
              <a:rPr lang="en-GB" dirty="0" smtClean="0">
                <a:solidFill>
                  <a:schemeClr val="accent5">
                    <a:lumMod val="50000"/>
                  </a:schemeClr>
                </a:solidFill>
                <a:latin typeface="Bookman Old Style" panose="02050604050505020204" pitchFamily="18" charset="0"/>
              </a:rPr>
              <a:t>The obligation of health care service providers is to conclude an interfacing contract with the Estonian </a:t>
            </a:r>
            <a:r>
              <a:rPr lang="en-GB" dirty="0" err="1" smtClean="0">
                <a:solidFill>
                  <a:schemeClr val="accent5">
                    <a:lumMod val="50000"/>
                  </a:schemeClr>
                </a:solidFill>
                <a:latin typeface="Bookman Old Style" panose="02050604050505020204" pitchFamily="18" charset="0"/>
              </a:rPr>
              <a:t>eHealth</a:t>
            </a:r>
            <a:r>
              <a:rPr lang="en-GB" dirty="0" smtClean="0">
                <a:solidFill>
                  <a:schemeClr val="accent5">
                    <a:lumMod val="50000"/>
                  </a:schemeClr>
                </a:solidFill>
                <a:latin typeface="Bookman Old Style" panose="02050604050505020204" pitchFamily="18" charset="0"/>
              </a:rPr>
              <a:t> Foundation since it is the authorized processor of the Health Information </a:t>
            </a:r>
            <a:endParaRPr lang="et-EE" dirty="0" smtClean="0">
              <a:solidFill>
                <a:schemeClr val="accent5">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2283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 calcmode="lin" valueType="num">
                                      <p:cBhvr>
                                        <p:cTn id="14"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rtlCol="0">
            <a:normAutofit/>
          </a:bodyPr>
          <a:lstStyle/>
          <a:p>
            <a:pPr>
              <a:defRPr/>
            </a:pPr>
            <a:r>
              <a:rPr lang="en-GB"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LEGAL ENVIRONMENT OF E</a:t>
            </a:r>
            <a:r>
              <a:rPr lang="et-EE"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a:t>
            </a:r>
            <a:r>
              <a:rPr lang="en-GB"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HEALTH</a:t>
            </a:r>
            <a:endParaRPr lang="et-EE"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10243" name="Rectangle 3"/>
          <p:cNvSpPr>
            <a:spLocks noGrp="1" noChangeArrowheads="1"/>
          </p:cNvSpPr>
          <p:nvPr>
            <p:ph idx="1"/>
          </p:nvPr>
        </p:nvSpPr>
        <p:spPr/>
        <p:txBody>
          <a:bodyPr rtlCol="0">
            <a:normAutofit fontScale="92500"/>
          </a:bodyPr>
          <a:lstStyle/>
          <a:p>
            <a:pPr indent="-274320">
              <a:lnSpc>
                <a:spcPct val="80000"/>
              </a:lnSpc>
              <a:defRPr/>
            </a:pPr>
            <a:r>
              <a:rPr lang="en-GB" dirty="0" smtClean="0">
                <a:solidFill>
                  <a:schemeClr val="accent5">
                    <a:lumMod val="50000"/>
                  </a:schemeClr>
                </a:solidFill>
                <a:latin typeface="Bookman Old Style" panose="02050604050505020204" pitchFamily="18" charset="0"/>
              </a:rPr>
              <a:t>The Health Information System Act is being prepared to </a:t>
            </a:r>
          </a:p>
          <a:p>
            <a:pPr marL="640080" lvl="1" indent="-274320">
              <a:lnSpc>
                <a:spcPct val="80000"/>
              </a:lnSpc>
              <a:defRPr/>
            </a:pPr>
            <a:r>
              <a:rPr lang="en-GB" sz="2000" i="1" dirty="0">
                <a:solidFill>
                  <a:schemeClr val="bg1">
                    <a:lumMod val="50000"/>
                  </a:schemeClr>
                </a:solidFill>
                <a:latin typeface="Bookman Old Style" panose="02050604050505020204" pitchFamily="18" charset="0"/>
                <a:cs typeface="Times New Roman" pitchFamily="18" charset="0"/>
              </a:rPr>
              <a:t>regulate the development and maintenance of the health information system</a:t>
            </a:r>
            <a:endParaRPr lang="en-GB" sz="2000" i="1" dirty="0">
              <a:solidFill>
                <a:schemeClr val="bg1">
                  <a:lumMod val="50000"/>
                </a:schemeClr>
              </a:solidFill>
              <a:latin typeface="Bookman Old Style" panose="02050604050505020204" pitchFamily="18" charset="0"/>
            </a:endParaRPr>
          </a:p>
          <a:p>
            <a:pPr marL="640080" lvl="1" indent="-274320">
              <a:lnSpc>
                <a:spcPct val="80000"/>
              </a:lnSpc>
              <a:defRPr/>
            </a:pPr>
            <a:r>
              <a:rPr lang="en-GB" sz="2000" i="1" dirty="0">
                <a:solidFill>
                  <a:schemeClr val="bg1">
                    <a:lumMod val="50000"/>
                  </a:schemeClr>
                </a:solidFill>
                <a:latin typeface="Bookman Old Style" panose="02050604050505020204" pitchFamily="18" charset="0"/>
                <a:cs typeface="Times New Roman" pitchFamily="18" charset="0"/>
              </a:rPr>
              <a:t>Lay down the necessary requirements to the patient, health service provider, </a:t>
            </a:r>
            <a:r>
              <a:rPr lang="en-GB" sz="2000" i="1" dirty="0" err="1">
                <a:solidFill>
                  <a:schemeClr val="bg1">
                    <a:lumMod val="50000"/>
                  </a:schemeClr>
                </a:solidFill>
                <a:latin typeface="Bookman Old Style" panose="02050604050505020204" pitchFamily="18" charset="0"/>
                <a:cs typeface="Times New Roman" pitchFamily="18" charset="0"/>
              </a:rPr>
              <a:t>etc</a:t>
            </a:r>
            <a:endParaRPr lang="et-EE" i="1" dirty="0" smtClean="0">
              <a:solidFill>
                <a:schemeClr val="bg1">
                  <a:lumMod val="50000"/>
                </a:schemeClr>
              </a:solidFill>
              <a:latin typeface="Bookman Old Style" panose="02050604050505020204" pitchFamily="18" charset="0"/>
            </a:endParaRPr>
          </a:p>
          <a:p>
            <a:pPr indent="-274320">
              <a:lnSpc>
                <a:spcPct val="80000"/>
              </a:lnSpc>
              <a:defRPr/>
            </a:pPr>
            <a:r>
              <a:rPr lang="et-EE" dirty="0" err="1" smtClean="0">
                <a:solidFill>
                  <a:schemeClr val="accent5">
                    <a:lumMod val="50000"/>
                  </a:schemeClr>
                </a:solidFill>
                <a:latin typeface="Bookman Old Style" panose="02050604050505020204" pitchFamily="18" charset="0"/>
              </a:rPr>
              <a:t>Ministerial</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act</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for</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digital</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documentation</a:t>
            </a:r>
            <a:endParaRPr lang="et-EE" dirty="0" smtClean="0">
              <a:solidFill>
                <a:schemeClr val="accent5">
                  <a:lumMod val="50000"/>
                </a:schemeClr>
              </a:solidFill>
              <a:latin typeface="Bookman Old Style" panose="02050604050505020204" pitchFamily="18" charset="0"/>
            </a:endParaRPr>
          </a:p>
          <a:p>
            <a:pPr marL="640080" lvl="1" indent="-274320">
              <a:lnSpc>
                <a:spcPct val="80000"/>
              </a:lnSpc>
              <a:defRPr/>
            </a:pPr>
            <a:r>
              <a:rPr lang="et-EE" sz="2000" i="1" dirty="0" err="1">
                <a:solidFill>
                  <a:schemeClr val="bg1">
                    <a:lumMod val="50000"/>
                  </a:schemeClr>
                </a:solidFill>
                <a:latin typeface="Bookman Old Style" panose="02050604050505020204" pitchFamily="18" charset="0"/>
              </a:rPr>
              <a:t>Updated</a:t>
            </a:r>
            <a:r>
              <a:rPr lang="et-EE" sz="2000" i="1" dirty="0">
                <a:solidFill>
                  <a:schemeClr val="bg1">
                    <a:lumMod val="50000"/>
                  </a:schemeClr>
                </a:solidFill>
                <a:latin typeface="Bookman Old Style" panose="02050604050505020204" pitchFamily="18" charset="0"/>
              </a:rPr>
              <a:t> </a:t>
            </a:r>
            <a:r>
              <a:rPr lang="et-EE" sz="2000" i="1" dirty="0" err="1">
                <a:solidFill>
                  <a:schemeClr val="bg1">
                    <a:lumMod val="50000"/>
                  </a:schemeClr>
                </a:solidFill>
                <a:latin typeface="Bookman Old Style" panose="02050604050505020204" pitchFamily="18" charset="0"/>
              </a:rPr>
              <a:t>regulary</a:t>
            </a:r>
            <a:endParaRPr lang="et-EE" sz="2000" i="1" dirty="0">
              <a:solidFill>
                <a:schemeClr val="bg1">
                  <a:lumMod val="50000"/>
                </a:schemeClr>
              </a:solidFill>
              <a:latin typeface="Bookman Old Style" panose="02050604050505020204" pitchFamily="18" charset="0"/>
            </a:endParaRPr>
          </a:p>
          <a:p>
            <a:pPr lvl="2">
              <a:lnSpc>
                <a:spcPct val="80000"/>
              </a:lnSpc>
              <a:defRPr/>
            </a:pPr>
            <a:r>
              <a:rPr lang="et-EE" i="1" dirty="0" err="1" smtClean="0">
                <a:solidFill>
                  <a:schemeClr val="bg1">
                    <a:lumMod val="50000"/>
                  </a:schemeClr>
                </a:solidFill>
                <a:latin typeface="Bookman Old Style" panose="02050604050505020204" pitchFamily="18" charset="0"/>
              </a:rPr>
              <a:t>Documentation</a:t>
            </a:r>
            <a:r>
              <a:rPr lang="et-EE" i="1" dirty="0" smtClean="0">
                <a:solidFill>
                  <a:schemeClr val="bg1">
                    <a:lumMod val="50000"/>
                  </a:schemeClr>
                </a:solidFill>
                <a:latin typeface="Bookman Old Style" panose="02050604050505020204" pitchFamily="18" charset="0"/>
              </a:rPr>
              <a:t> </a:t>
            </a:r>
            <a:r>
              <a:rPr lang="et-EE" i="1" dirty="0" err="1" smtClean="0">
                <a:solidFill>
                  <a:schemeClr val="bg1">
                    <a:lumMod val="50000"/>
                  </a:schemeClr>
                </a:solidFill>
                <a:latin typeface="Bookman Old Style" panose="02050604050505020204" pitchFamily="18" charset="0"/>
              </a:rPr>
              <a:t>data</a:t>
            </a:r>
            <a:r>
              <a:rPr lang="et-EE" i="1" dirty="0" smtClean="0">
                <a:solidFill>
                  <a:schemeClr val="bg1">
                    <a:lumMod val="50000"/>
                  </a:schemeClr>
                </a:solidFill>
                <a:latin typeface="Bookman Old Style" panose="02050604050505020204" pitchFamily="18" charset="0"/>
              </a:rPr>
              <a:t> </a:t>
            </a:r>
            <a:r>
              <a:rPr lang="et-EE" i="1" dirty="0" err="1" smtClean="0">
                <a:solidFill>
                  <a:schemeClr val="bg1">
                    <a:lumMod val="50000"/>
                  </a:schemeClr>
                </a:solidFill>
                <a:latin typeface="Bookman Old Style" panose="02050604050505020204" pitchFamily="18" charset="0"/>
              </a:rPr>
              <a:t>sets</a:t>
            </a:r>
            <a:r>
              <a:rPr lang="et-EE" i="1" dirty="0" smtClean="0">
                <a:solidFill>
                  <a:schemeClr val="bg1">
                    <a:lumMod val="50000"/>
                  </a:schemeClr>
                </a:solidFill>
                <a:latin typeface="Bookman Old Style" panose="02050604050505020204" pitchFamily="18" charset="0"/>
              </a:rPr>
              <a:t>, </a:t>
            </a:r>
            <a:r>
              <a:rPr lang="et-EE" i="1" dirty="0" err="1" smtClean="0">
                <a:solidFill>
                  <a:schemeClr val="bg1">
                    <a:lumMod val="50000"/>
                  </a:schemeClr>
                </a:solidFill>
                <a:latin typeface="Bookman Old Style" panose="02050604050505020204" pitchFamily="18" charset="0"/>
              </a:rPr>
              <a:t>stakeholders</a:t>
            </a:r>
            <a:r>
              <a:rPr lang="et-EE" i="1" dirty="0" smtClean="0">
                <a:solidFill>
                  <a:schemeClr val="bg1">
                    <a:lumMod val="50000"/>
                  </a:schemeClr>
                </a:solidFill>
                <a:latin typeface="Bookman Old Style" panose="02050604050505020204" pitchFamily="18" charset="0"/>
              </a:rPr>
              <a:t> and </a:t>
            </a:r>
            <a:r>
              <a:rPr lang="et-EE" i="1" dirty="0" err="1" smtClean="0">
                <a:solidFill>
                  <a:schemeClr val="bg1">
                    <a:lumMod val="50000"/>
                  </a:schemeClr>
                </a:solidFill>
                <a:latin typeface="Bookman Old Style" panose="02050604050505020204" pitchFamily="18" charset="0"/>
              </a:rPr>
              <a:t>implementation</a:t>
            </a:r>
            <a:r>
              <a:rPr lang="et-EE" i="1" dirty="0" smtClean="0">
                <a:solidFill>
                  <a:schemeClr val="bg1">
                    <a:lumMod val="50000"/>
                  </a:schemeClr>
                </a:solidFill>
                <a:latin typeface="Bookman Old Style" panose="02050604050505020204" pitchFamily="18" charset="0"/>
              </a:rPr>
              <a:t> </a:t>
            </a:r>
            <a:r>
              <a:rPr lang="et-EE" i="1" dirty="0" err="1" smtClean="0">
                <a:solidFill>
                  <a:schemeClr val="bg1">
                    <a:lumMod val="50000"/>
                  </a:schemeClr>
                </a:solidFill>
                <a:latin typeface="Bookman Old Style" panose="02050604050505020204" pitchFamily="18" charset="0"/>
              </a:rPr>
              <a:t>schedules</a:t>
            </a:r>
            <a:r>
              <a:rPr lang="et-EE" i="1" dirty="0">
                <a:solidFill>
                  <a:schemeClr val="bg1">
                    <a:lumMod val="50000"/>
                  </a:schemeClr>
                </a:solidFill>
                <a:latin typeface="Bookman Old Style" panose="02050604050505020204" pitchFamily="18" charset="0"/>
              </a:rPr>
              <a:t> </a:t>
            </a:r>
          </a:p>
          <a:p>
            <a:pPr indent="-274320">
              <a:defRPr/>
            </a:pPr>
            <a:r>
              <a:rPr lang="en-GB" dirty="0" smtClean="0">
                <a:solidFill>
                  <a:schemeClr val="accent5">
                    <a:lumMod val="50000"/>
                  </a:schemeClr>
                </a:solidFill>
                <a:latin typeface="Bookman Old Style" panose="02050604050505020204" pitchFamily="18" charset="0"/>
              </a:rPr>
              <a:t>e-prescription system is </a:t>
            </a:r>
            <a:r>
              <a:rPr lang="et-EE" dirty="0" err="1" smtClean="0">
                <a:solidFill>
                  <a:schemeClr val="accent5">
                    <a:lumMod val="50000"/>
                  </a:schemeClr>
                </a:solidFill>
                <a:latin typeface="Bookman Old Style" panose="02050604050505020204" pitchFamily="18" charset="0"/>
              </a:rPr>
              <a:t>regulated</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with</a:t>
            </a:r>
            <a:r>
              <a:rPr lang="et-EE" dirty="0" smtClean="0">
                <a:solidFill>
                  <a:schemeClr val="accent5">
                    <a:lumMod val="50000"/>
                  </a:schemeClr>
                </a:solidFill>
                <a:latin typeface="Bookman Old Style" panose="02050604050505020204" pitchFamily="18" charset="0"/>
              </a:rPr>
              <a:t> </a:t>
            </a:r>
            <a:r>
              <a:rPr lang="en-GB" dirty="0" smtClean="0">
                <a:solidFill>
                  <a:schemeClr val="accent5">
                    <a:lumMod val="50000"/>
                  </a:schemeClr>
                </a:solidFill>
                <a:latin typeface="Bookman Old Style" panose="02050604050505020204" pitchFamily="18" charset="0"/>
              </a:rPr>
              <a:t>Medicinal Products Act and the governments Statute no 130 August 14</a:t>
            </a:r>
            <a:r>
              <a:rPr lang="en-GB" baseline="30000" dirty="0" smtClean="0">
                <a:solidFill>
                  <a:schemeClr val="accent5">
                    <a:lumMod val="50000"/>
                  </a:schemeClr>
                </a:solidFill>
                <a:latin typeface="Bookman Old Style" panose="02050604050505020204" pitchFamily="18" charset="0"/>
              </a:rPr>
              <a:t>th</a:t>
            </a:r>
            <a:r>
              <a:rPr lang="en-GB" dirty="0" smtClean="0">
                <a:solidFill>
                  <a:schemeClr val="accent5">
                    <a:lumMod val="50000"/>
                  </a:schemeClr>
                </a:solidFill>
                <a:latin typeface="Bookman Old Style" panose="02050604050505020204" pitchFamily="18" charset="0"/>
              </a:rPr>
              <a:t> 2008. </a:t>
            </a:r>
            <a:endParaRPr lang="et-EE" dirty="0" smtClean="0">
              <a:solidFill>
                <a:schemeClr val="accent5">
                  <a:lumMod val="50000"/>
                </a:schemeClr>
              </a:solidFill>
              <a:latin typeface="Bookman Old Style" panose="02050604050505020204" pitchFamily="18" charset="0"/>
            </a:endParaRPr>
          </a:p>
          <a:p>
            <a:pPr indent="-274320">
              <a:defRPr/>
            </a:pPr>
            <a:r>
              <a:rPr lang="et-EE" dirty="0" err="1" smtClean="0">
                <a:solidFill>
                  <a:schemeClr val="accent5">
                    <a:lumMod val="50000"/>
                  </a:schemeClr>
                </a:solidFill>
                <a:latin typeface="Bookman Old Style" panose="02050604050505020204" pitchFamily="18" charset="0"/>
              </a:rPr>
              <a:t>Data</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protection</a:t>
            </a:r>
            <a:r>
              <a:rPr lang="et-EE" dirty="0" smtClean="0">
                <a:solidFill>
                  <a:schemeClr val="accent5">
                    <a:lumMod val="50000"/>
                  </a:schemeClr>
                </a:solidFill>
                <a:latin typeface="Bookman Old Style" panose="02050604050505020204" pitchFamily="18" charset="0"/>
              </a:rPr>
              <a:t> </a:t>
            </a:r>
            <a:r>
              <a:rPr lang="et-EE" dirty="0" err="1" smtClean="0">
                <a:solidFill>
                  <a:schemeClr val="accent5">
                    <a:lumMod val="50000"/>
                  </a:schemeClr>
                </a:solidFill>
                <a:latin typeface="Bookman Old Style" panose="02050604050505020204" pitchFamily="18" charset="0"/>
              </a:rPr>
              <a:t>law</a:t>
            </a:r>
            <a:endParaRPr lang="et-EE" dirty="0" smtClean="0">
              <a:solidFill>
                <a:schemeClr val="accent5">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6827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arn(inVertical)">
                                      <p:cBhvr>
                                        <p:cTn id="10" dur="500"/>
                                        <p:tgtEl>
                                          <p:spTgt spid="1024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barn(inVertical)">
                                      <p:cBhvr>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barn(inVertical)">
                                      <p:cBhvr>
                                        <p:cTn id="18" dur="500"/>
                                        <p:tgtEl>
                                          <p:spTgt spid="1024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barn(inVertical)">
                                      <p:cBhvr>
                                        <p:cTn id="21" dur="500"/>
                                        <p:tgtEl>
                                          <p:spTgt spid="1024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barn(inVertical)">
                                      <p:cBhvr>
                                        <p:cTn id="24" dur="500"/>
                                        <p:tgtEl>
                                          <p:spTgt spid="1024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animEffect transition="in" filter="barn(inVertical)">
                                      <p:cBhvr>
                                        <p:cTn id="29" dur="500"/>
                                        <p:tgtEl>
                                          <p:spTgt spid="1024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43">
                                            <p:txEl>
                                              <p:pRg st="7" end="7"/>
                                            </p:txEl>
                                          </p:spTgt>
                                        </p:tgtEl>
                                        <p:attrNameLst>
                                          <p:attrName>style.visibility</p:attrName>
                                        </p:attrNameLst>
                                      </p:cBhvr>
                                      <p:to>
                                        <p:strVal val="visible"/>
                                      </p:to>
                                    </p:set>
                                    <p:animEffect transition="in" filter="barn(inVertical)">
                                      <p:cBhvr>
                                        <p:cTn id="34"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2698</TotalTime>
  <Words>881</Words>
  <Application>Microsoft Office PowerPoint</Application>
  <PresentationFormat>Aangepast</PresentationFormat>
  <Paragraphs>195</Paragraphs>
  <Slides>20</Slides>
  <Notes>1</Notes>
  <HiddenSlides>0</HiddenSlides>
  <MMClips>0</MMClips>
  <ScaleCrop>false</ScaleCrop>
  <HeadingPairs>
    <vt:vector size="4" baseType="variant">
      <vt:variant>
        <vt:lpstr>Thema</vt:lpstr>
      </vt:variant>
      <vt:variant>
        <vt:i4>3</vt:i4>
      </vt:variant>
      <vt:variant>
        <vt:lpstr>Diatitels</vt:lpstr>
      </vt:variant>
      <vt:variant>
        <vt:i4>20</vt:i4>
      </vt:variant>
    </vt:vector>
  </HeadingPairs>
  <TitlesOfParts>
    <vt:vector size="23" baseType="lpstr">
      <vt:lpstr>1_Office Theme</vt:lpstr>
      <vt:lpstr>5_Office Theme</vt:lpstr>
      <vt:lpstr>Office Theme</vt:lpstr>
      <vt:lpstr>PowerPoint-presentatie</vt:lpstr>
      <vt:lpstr>PowerPoint-presentatie</vt:lpstr>
      <vt:lpstr>PowerPoint-presentatie</vt:lpstr>
      <vt:lpstr>PowerPoint-presentatie</vt:lpstr>
      <vt:lpstr>PowerPoint-presentatie</vt:lpstr>
      <vt:lpstr>PowerPoint-presentatie</vt:lpstr>
      <vt:lpstr>eHealth Foundation TASKS</vt:lpstr>
      <vt:lpstr>LEGAL ASPECTS</vt:lpstr>
      <vt:lpstr>LEGAL ENVIRONMENT OF E-HEALTH</vt:lpstr>
      <vt:lpstr>Health care providers</vt:lpstr>
      <vt:lpstr>   DATA ACCESS POLICY: OPT OUT Regulated by the law </vt:lpstr>
      <vt:lpstr>Patients’ rights</vt:lpstr>
      <vt:lpstr>PowerPoint-presentatie</vt:lpstr>
      <vt:lpstr>PowerPoint-presentatie</vt:lpstr>
      <vt:lpstr>PowerPoint-presentatie</vt:lpstr>
      <vt:lpstr>Data collection via standard</vt:lpstr>
      <vt:lpstr>PowerPoint-presentatie</vt:lpstr>
      <vt:lpstr>PowerPoint-presentatie</vt:lpstr>
      <vt:lpstr>PATIENT PORTAL</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Raul Mill</dc:creator>
  <cp:lastModifiedBy>Mari Murel</cp:lastModifiedBy>
  <cp:revision>149</cp:revision>
  <cp:lastPrinted>2016-05-26T12:22:27Z</cp:lastPrinted>
  <dcterms:created xsi:type="dcterms:W3CDTF">2014-05-15T20:46:45Z</dcterms:created>
  <dcterms:modified xsi:type="dcterms:W3CDTF">2016-05-30T10:22:21Z</dcterms:modified>
</cp:coreProperties>
</file>