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4" r:id="rId3"/>
    <p:sldId id="298" r:id="rId4"/>
    <p:sldId id="304" r:id="rId5"/>
    <p:sldId id="300" r:id="rId6"/>
    <p:sldId id="301" r:id="rId7"/>
    <p:sldId id="302" r:id="rId8"/>
    <p:sldId id="303" r:id="rId9"/>
    <p:sldId id="267" r:id="rId10"/>
    <p:sldId id="310" r:id="rId11"/>
    <p:sldId id="311" r:id="rId12"/>
    <p:sldId id="307" r:id="rId13"/>
    <p:sldId id="312" r:id="rId14"/>
    <p:sldId id="309" r:id="rId15"/>
    <p:sldId id="313" r:id="rId16"/>
    <p:sldId id="314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6" autoAdjust="0"/>
    <p:restoredTop sz="85126" autoAdjust="0"/>
  </p:normalViewPr>
  <p:slideViewPr>
    <p:cSldViewPr snapToGrid="0" showGuides="1">
      <p:cViewPr>
        <p:scale>
          <a:sx n="69" d="100"/>
          <a:sy n="69" d="100"/>
        </p:scale>
        <p:origin x="-147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90" d="100"/>
          <a:sy n="90" d="100"/>
        </p:scale>
        <p:origin x="-427" y="23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F4488-78B1-40E4-8137-FA1ADDFB9E9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ED85F21-4866-470E-A4EB-3344894FB12A}">
      <dgm:prSet phldrT="[Teks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noProof="0" dirty="0" smtClean="0"/>
            <a:t>Primary care sector</a:t>
          </a:r>
          <a:endParaRPr lang="en-US" b="1" noProof="0" dirty="0"/>
        </a:p>
      </dgm:t>
    </dgm:pt>
    <dgm:pt modelId="{9368D6B8-07AF-4279-8C5C-D7B7E729678E}" type="parTrans" cxnId="{B678A3C4-95ED-413C-851E-73183EFF405A}">
      <dgm:prSet/>
      <dgm:spPr/>
      <dgm:t>
        <a:bodyPr/>
        <a:lstStyle/>
        <a:p>
          <a:endParaRPr lang="da-DK"/>
        </a:p>
      </dgm:t>
    </dgm:pt>
    <dgm:pt modelId="{B5155416-F34C-4B50-8B3C-5438354AE3B0}" type="sibTrans" cxnId="{B678A3C4-95ED-413C-851E-73183EFF405A}">
      <dgm:prSet/>
      <dgm:spPr/>
      <dgm:t>
        <a:bodyPr/>
        <a:lstStyle/>
        <a:p>
          <a:endParaRPr lang="da-DK"/>
        </a:p>
      </dgm:t>
    </dgm:pt>
    <dgm:pt modelId="{E0131A9F-2683-41B1-9DAC-225057893FC2}">
      <dgm:prSet phldrT="[Teks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b="1" u="none" strike="noStrike" dirty="0" smtClean="0">
              <a:effectLst/>
            </a:rPr>
            <a:t>Public hospitals</a:t>
          </a:r>
          <a:endParaRPr lang="da-DK" dirty="0"/>
        </a:p>
      </dgm:t>
    </dgm:pt>
    <dgm:pt modelId="{0F3B7D8D-5B26-4DA9-85F3-209DC77598EF}" type="parTrans" cxnId="{95831BC1-4AB7-48E2-A4F3-6E4766324D63}">
      <dgm:prSet/>
      <dgm:spPr/>
      <dgm:t>
        <a:bodyPr/>
        <a:lstStyle/>
        <a:p>
          <a:endParaRPr lang="da-DK"/>
        </a:p>
      </dgm:t>
    </dgm:pt>
    <dgm:pt modelId="{FE331C6D-2749-4B9E-AB0B-5DE9466CAA04}" type="sibTrans" cxnId="{95831BC1-4AB7-48E2-A4F3-6E4766324D63}">
      <dgm:prSet/>
      <dgm:spPr/>
      <dgm:t>
        <a:bodyPr/>
        <a:lstStyle/>
        <a:p>
          <a:endParaRPr lang="da-DK"/>
        </a:p>
      </dgm:t>
    </dgm:pt>
    <dgm:pt modelId="{236E592A-E13A-4641-B84C-63BC352111B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u="none" strike="noStrike" noProof="0" dirty="0" smtClean="0">
              <a:effectLst/>
            </a:rPr>
            <a:t>Private practitioners and pre hospital care</a:t>
          </a:r>
          <a:endParaRPr lang="en-US" b="1" i="0" u="none" strike="noStrike" noProof="0" dirty="0">
            <a:solidFill>
              <a:srgbClr val="000000"/>
            </a:solidFill>
            <a:effectLst/>
            <a:latin typeface="Verdana"/>
          </a:endParaRPr>
        </a:p>
      </dgm:t>
    </dgm:pt>
    <dgm:pt modelId="{BF78CEF2-DFD9-41A0-89E1-9E118D310B21}" type="parTrans" cxnId="{6CE2F2F6-931F-4FF1-BA97-4CDB2807D2F8}">
      <dgm:prSet/>
      <dgm:spPr/>
      <dgm:t>
        <a:bodyPr/>
        <a:lstStyle/>
        <a:p>
          <a:endParaRPr lang="da-DK"/>
        </a:p>
      </dgm:t>
    </dgm:pt>
    <dgm:pt modelId="{CEED74EB-BE7E-4703-80B7-8B4A039CB3F2}" type="sibTrans" cxnId="{6CE2F2F6-931F-4FF1-BA97-4CDB2807D2F8}">
      <dgm:prSet/>
      <dgm:spPr/>
      <dgm:t>
        <a:bodyPr/>
        <a:lstStyle/>
        <a:p>
          <a:endParaRPr lang="da-DK"/>
        </a:p>
      </dgm:t>
    </dgm:pt>
    <dgm:pt modelId="{4460F08A-977D-4356-960F-BF8FEF67607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noProof="0" dirty="0" smtClean="0"/>
            <a:t>Analyzed by the municipal council</a:t>
          </a:r>
          <a:endParaRPr lang="en-US" noProof="0" dirty="0"/>
        </a:p>
      </dgm:t>
    </dgm:pt>
    <dgm:pt modelId="{E7A81980-46E5-4D04-8726-A83F4652E7FE}" type="parTrans" cxnId="{0936BF9E-53E4-46D1-95CF-41922E19F04D}">
      <dgm:prSet/>
      <dgm:spPr/>
      <dgm:t>
        <a:bodyPr/>
        <a:lstStyle/>
        <a:p>
          <a:endParaRPr lang="da-DK"/>
        </a:p>
      </dgm:t>
    </dgm:pt>
    <dgm:pt modelId="{0F7157A0-E9CE-47E6-867B-EEC105045C7D}" type="sibTrans" cxnId="{0936BF9E-53E4-46D1-95CF-41922E19F04D}">
      <dgm:prSet/>
      <dgm:spPr/>
      <dgm:t>
        <a:bodyPr/>
        <a:lstStyle/>
        <a:p>
          <a:endParaRPr lang="da-DK"/>
        </a:p>
      </dgm:t>
    </dgm:pt>
    <dgm:pt modelId="{0E4C7286-6004-4610-B5E2-0A00646238E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noProof="0" dirty="0" smtClean="0"/>
            <a:t>Analyzed by the regional council</a:t>
          </a:r>
          <a:endParaRPr lang="en-US" noProof="0" dirty="0"/>
        </a:p>
      </dgm:t>
    </dgm:pt>
    <dgm:pt modelId="{493035A3-1725-49EB-ADDA-1AC917B0E358}" type="parTrans" cxnId="{EB7B59B7-A2DE-4309-BD87-8EBA2C814D13}">
      <dgm:prSet/>
      <dgm:spPr/>
      <dgm:t>
        <a:bodyPr/>
        <a:lstStyle/>
        <a:p>
          <a:endParaRPr lang="da-DK"/>
        </a:p>
      </dgm:t>
    </dgm:pt>
    <dgm:pt modelId="{EA85EA43-8C12-43FF-9503-5C54DC7D3D32}" type="sibTrans" cxnId="{EB7B59B7-A2DE-4309-BD87-8EBA2C814D13}">
      <dgm:prSet/>
      <dgm:spPr/>
      <dgm:t>
        <a:bodyPr/>
        <a:lstStyle/>
        <a:p>
          <a:endParaRPr lang="da-DK"/>
        </a:p>
      </dgm:t>
    </dgm:pt>
    <dgm:pt modelId="{A0B59D6E-A6BD-4080-BA47-0941DA64FBA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noProof="0" dirty="0" smtClean="0"/>
            <a:t>Analyzed by the private hospitals themselves</a:t>
          </a:r>
          <a:endParaRPr lang="en-US" noProof="0" dirty="0"/>
        </a:p>
      </dgm:t>
    </dgm:pt>
    <dgm:pt modelId="{D1E18116-698F-416D-B0B5-ED3CD2E19BEC}" type="parTrans" cxnId="{D997191F-ECEE-4095-808C-79F3FB2B4BA8}">
      <dgm:prSet/>
      <dgm:spPr/>
      <dgm:t>
        <a:bodyPr/>
        <a:lstStyle/>
        <a:p>
          <a:endParaRPr lang="da-DK"/>
        </a:p>
      </dgm:t>
    </dgm:pt>
    <dgm:pt modelId="{88A785F0-D774-4002-B70C-1986936189DD}" type="sibTrans" cxnId="{D997191F-ECEE-4095-808C-79F3FB2B4BA8}">
      <dgm:prSet/>
      <dgm:spPr/>
      <dgm:t>
        <a:bodyPr/>
        <a:lstStyle/>
        <a:p>
          <a:endParaRPr lang="da-DK"/>
        </a:p>
      </dgm:t>
    </dgm:pt>
    <dgm:pt modelId="{AE834C7E-BBB6-49B1-862A-07A191A011B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b="1" u="none" strike="noStrike" dirty="0" smtClean="0">
              <a:effectLst/>
            </a:rPr>
            <a:t>Private hospitals </a:t>
          </a:r>
          <a:endParaRPr lang="da-DK" b="1" i="0" u="none" strike="noStrike" dirty="0">
            <a:solidFill>
              <a:srgbClr val="000000"/>
            </a:solidFill>
            <a:effectLst/>
            <a:latin typeface="Verdana"/>
          </a:endParaRPr>
        </a:p>
      </dgm:t>
    </dgm:pt>
    <dgm:pt modelId="{EC9F91AE-0DE7-4AB7-A56D-463E9DB35FA1}" type="sibTrans" cxnId="{DE10B3B9-5C93-4483-9305-3CC52B68C8BE}">
      <dgm:prSet/>
      <dgm:spPr/>
      <dgm:t>
        <a:bodyPr/>
        <a:lstStyle/>
        <a:p>
          <a:endParaRPr lang="da-DK"/>
        </a:p>
      </dgm:t>
    </dgm:pt>
    <dgm:pt modelId="{7A668455-9F05-485C-8840-16CEA1DD42F3}" type="parTrans" cxnId="{DE10B3B9-5C93-4483-9305-3CC52B68C8BE}">
      <dgm:prSet/>
      <dgm:spPr/>
      <dgm:t>
        <a:bodyPr/>
        <a:lstStyle/>
        <a:p>
          <a:endParaRPr lang="da-DK"/>
        </a:p>
      </dgm:t>
    </dgm:pt>
    <dgm:pt modelId="{38EE77D4-F2A0-4F00-9EE5-C1F52311999E}" type="pres">
      <dgm:prSet presAssocID="{4F9F4488-78B1-40E4-8137-FA1ADDFB9E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C08ADE9B-EEA4-417A-A9AD-57F95978EAC4}" type="pres">
      <dgm:prSet presAssocID="{4ED85F21-4866-470E-A4EB-3344894FB12A}" presName="vertOne" presStyleCnt="0"/>
      <dgm:spPr/>
    </dgm:pt>
    <dgm:pt modelId="{65811881-BA23-47FF-A32D-382385B4C988}" type="pres">
      <dgm:prSet presAssocID="{4ED85F21-4866-470E-A4EB-3344894FB12A}" presName="txOne" presStyleLbl="node0" presStyleIdx="0" presStyleCnt="4" custLinFactNeighborX="-449" custLinFactNeighborY="6009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1EF9E66-AF74-4444-97CA-232FD29B22CE}" type="pres">
      <dgm:prSet presAssocID="{4ED85F21-4866-470E-A4EB-3344894FB12A}" presName="parTransOne" presStyleCnt="0"/>
      <dgm:spPr/>
    </dgm:pt>
    <dgm:pt modelId="{A1E15432-D2CA-4346-BB98-06F27EDFDA7E}" type="pres">
      <dgm:prSet presAssocID="{4ED85F21-4866-470E-A4EB-3344894FB12A}" presName="horzOne" presStyleCnt="0"/>
      <dgm:spPr/>
    </dgm:pt>
    <dgm:pt modelId="{DBEBD10F-3300-49D5-9DFD-D5846213E13E}" type="pres">
      <dgm:prSet presAssocID="{4460F08A-977D-4356-960F-BF8FEF67607F}" presName="vertTwo" presStyleCnt="0"/>
      <dgm:spPr/>
    </dgm:pt>
    <dgm:pt modelId="{ACDCD361-A82E-40EA-882C-FBF60B579A07}" type="pres">
      <dgm:prSet presAssocID="{4460F08A-977D-4356-960F-BF8FEF67607F}" presName="txTwo" presStyleLbl="node2" presStyleIdx="0" presStyleCnt="3" custLinFactNeighborX="1647" custLinFactNeighborY="-420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A83CED4-621F-416E-9242-DE9262C58AA7}" type="pres">
      <dgm:prSet presAssocID="{4460F08A-977D-4356-960F-BF8FEF67607F}" presName="horzTwo" presStyleCnt="0"/>
      <dgm:spPr/>
    </dgm:pt>
    <dgm:pt modelId="{9A2EA459-719B-43A2-AB7E-36BF808CAA2B}" type="pres">
      <dgm:prSet presAssocID="{B5155416-F34C-4B50-8B3C-5438354AE3B0}" presName="sibSpaceOne" presStyleCnt="0"/>
      <dgm:spPr/>
    </dgm:pt>
    <dgm:pt modelId="{D9159ED8-439A-419E-B773-632103AE5E2E}" type="pres">
      <dgm:prSet presAssocID="{236E592A-E13A-4641-B84C-63BC352111BC}" presName="vertOne" presStyleCnt="0"/>
      <dgm:spPr/>
    </dgm:pt>
    <dgm:pt modelId="{EB76868B-19A5-4523-B20C-79B4EC89EA1D}" type="pres">
      <dgm:prSet presAssocID="{236E592A-E13A-4641-B84C-63BC352111BC}" presName="txOne" presStyleLbl="node0" presStyleIdx="1" presStyleCnt="4" custLinFactNeighborX="608" custLinFactNeighborY="-818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32F5DD2B-0B57-45B3-BAF3-747AA8E8C885}" type="pres">
      <dgm:prSet presAssocID="{236E592A-E13A-4641-B84C-63BC352111BC}" presName="parTransOne" presStyleCnt="0"/>
      <dgm:spPr/>
    </dgm:pt>
    <dgm:pt modelId="{2C42CF71-194C-4B2A-A9DF-3D373D870CEC}" type="pres">
      <dgm:prSet presAssocID="{236E592A-E13A-4641-B84C-63BC352111BC}" presName="horzOne" presStyleCnt="0"/>
      <dgm:spPr/>
    </dgm:pt>
    <dgm:pt modelId="{B1AAED78-82EC-47AE-B648-81ECCC10C367}" type="pres">
      <dgm:prSet presAssocID="{0E4C7286-6004-4610-B5E2-0A00646238E1}" presName="vertTwo" presStyleCnt="0"/>
      <dgm:spPr/>
    </dgm:pt>
    <dgm:pt modelId="{40D88EB2-7E75-4560-AC61-0BB56B994B1C}" type="pres">
      <dgm:prSet presAssocID="{0E4C7286-6004-4610-B5E2-0A00646238E1}" presName="txTwo" presStyleLbl="node2" presStyleIdx="1" presStyleCnt="3" custLinFactNeighborX="55173" custLinFactNeighborY="-420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3F1EC7FE-2AB3-4691-9FB0-8F66AED9F722}" type="pres">
      <dgm:prSet presAssocID="{0E4C7286-6004-4610-B5E2-0A00646238E1}" presName="horzTwo" presStyleCnt="0"/>
      <dgm:spPr/>
    </dgm:pt>
    <dgm:pt modelId="{23395FA1-66D7-4236-A8EA-EB3AE768DC5D}" type="pres">
      <dgm:prSet presAssocID="{CEED74EB-BE7E-4703-80B7-8B4A039CB3F2}" presName="sibSpaceOne" presStyleCnt="0"/>
      <dgm:spPr/>
    </dgm:pt>
    <dgm:pt modelId="{E384656B-82B4-43BF-8E0C-745C92C49AB6}" type="pres">
      <dgm:prSet presAssocID="{AE834C7E-BBB6-49B1-862A-07A191A011B7}" presName="vertOne" presStyleCnt="0"/>
      <dgm:spPr/>
    </dgm:pt>
    <dgm:pt modelId="{1842D418-E136-4925-A06C-60E173A84345}" type="pres">
      <dgm:prSet presAssocID="{AE834C7E-BBB6-49B1-862A-07A191A011B7}" presName="txOne" presStyleLbl="node0" presStyleIdx="2" presStyleCnt="4" custLinFactX="14022" custLinFactNeighborX="100000" custLinFactNeighborY="872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D3D4D8B-4030-41DF-B5E9-29443A3D0C2F}" type="pres">
      <dgm:prSet presAssocID="{AE834C7E-BBB6-49B1-862A-07A191A011B7}" presName="parTransOne" presStyleCnt="0"/>
      <dgm:spPr/>
    </dgm:pt>
    <dgm:pt modelId="{40C599AB-6818-40EE-9B13-2B16345AF2CA}" type="pres">
      <dgm:prSet presAssocID="{AE834C7E-BBB6-49B1-862A-07A191A011B7}" presName="horzOne" presStyleCnt="0"/>
      <dgm:spPr/>
    </dgm:pt>
    <dgm:pt modelId="{98FAB998-FCE9-48D8-A09B-ABD0375D5A17}" type="pres">
      <dgm:prSet presAssocID="{A0B59D6E-A6BD-4080-BA47-0941DA64FBA9}" presName="vertTwo" presStyleCnt="0"/>
      <dgm:spPr/>
    </dgm:pt>
    <dgm:pt modelId="{00FE11AB-EB78-49DF-8517-8DF43E7DAE14}" type="pres">
      <dgm:prSet presAssocID="{A0B59D6E-A6BD-4080-BA47-0941DA64FBA9}" presName="txTwo" presStyleLbl="node2" presStyleIdx="2" presStyleCnt="3" custLinFactX="19345" custLinFactNeighborX="100000" custLinFactNeighborY="-50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67D0D30-A6FA-449C-AE8E-D7A2FFE494C1}" type="pres">
      <dgm:prSet presAssocID="{A0B59D6E-A6BD-4080-BA47-0941DA64FBA9}" presName="horzTwo" presStyleCnt="0"/>
      <dgm:spPr/>
    </dgm:pt>
    <dgm:pt modelId="{F450055D-8012-4969-9794-0F26E6DF99B0}" type="pres">
      <dgm:prSet presAssocID="{EC9F91AE-0DE7-4AB7-A56D-463E9DB35FA1}" presName="sibSpaceOne" presStyleCnt="0"/>
      <dgm:spPr/>
    </dgm:pt>
    <dgm:pt modelId="{65CC18C5-CD9F-4D8A-A308-A3238F79AF27}" type="pres">
      <dgm:prSet presAssocID="{E0131A9F-2683-41B1-9DAC-225057893FC2}" presName="vertOne" presStyleCnt="0"/>
      <dgm:spPr/>
    </dgm:pt>
    <dgm:pt modelId="{36B9052B-5CA8-480F-8FC3-B1B32D4A063C}" type="pres">
      <dgm:prSet presAssocID="{E0131A9F-2683-41B1-9DAC-225057893FC2}" presName="txOne" presStyleLbl="node0" presStyleIdx="3" presStyleCnt="4" custLinFactX="-19877" custLinFactNeighborX="-100000" custLinFactNeighborY="-296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047D897-A215-49BF-B7DA-ADD6B6883D68}" type="pres">
      <dgm:prSet presAssocID="{E0131A9F-2683-41B1-9DAC-225057893FC2}" presName="horzOne" presStyleCnt="0"/>
      <dgm:spPr/>
    </dgm:pt>
  </dgm:ptLst>
  <dgm:cxnLst>
    <dgm:cxn modelId="{111F4DFF-D53F-4565-903F-70573FB31DA8}" type="presOf" srcId="{236E592A-E13A-4641-B84C-63BC352111BC}" destId="{EB76868B-19A5-4523-B20C-79B4EC89EA1D}" srcOrd="0" destOrd="0" presId="urn:microsoft.com/office/officeart/2005/8/layout/hierarchy4"/>
    <dgm:cxn modelId="{0936BF9E-53E4-46D1-95CF-41922E19F04D}" srcId="{4ED85F21-4866-470E-A4EB-3344894FB12A}" destId="{4460F08A-977D-4356-960F-BF8FEF67607F}" srcOrd="0" destOrd="0" parTransId="{E7A81980-46E5-4D04-8726-A83F4652E7FE}" sibTransId="{0F7157A0-E9CE-47E6-867B-EEC105045C7D}"/>
    <dgm:cxn modelId="{FB0CC9DB-8F6B-4E24-BE15-FD9184277F1C}" type="presOf" srcId="{AE834C7E-BBB6-49B1-862A-07A191A011B7}" destId="{1842D418-E136-4925-A06C-60E173A84345}" srcOrd="0" destOrd="0" presId="urn:microsoft.com/office/officeart/2005/8/layout/hierarchy4"/>
    <dgm:cxn modelId="{DE10B3B9-5C93-4483-9305-3CC52B68C8BE}" srcId="{4F9F4488-78B1-40E4-8137-FA1ADDFB9E9E}" destId="{AE834C7E-BBB6-49B1-862A-07A191A011B7}" srcOrd="2" destOrd="0" parTransId="{7A668455-9F05-485C-8840-16CEA1DD42F3}" sibTransId="{EC9F91AE-0DE7-4AB7-A56D-463E9DB35FA1}"/>
    <dgm:cxn modelId="{D997191F-ECEE-4095-808C-79F3FB2B4BA8}" srcId="{AE834C7E-BBB6-49B1-862A-07A191A011B7}" destId="{A0B59D6E-A6BD-4080-BA47-0941DA64FBA9}" srcOrd="0" destOrd="0" parTransId="{D1E18116-698F-416D-B0B5-ED3CD2E19BEC}" sibTransId="{88A785F0-D774-4002-B70C-1986936189DD}"/>
    <dgm:cxn modelId="{B678A3C4-95ED-413C-851E-73183EFF405A}" srcId="{4F9F4488-78B1-40E4-8137-FA1ADDFB9E9E}" destId="{4ED85F21-4866-470E-A4EB-3344894FB12A}" srcOrd="0" destOrd="0" parTransId="{9368D6B8-07AF-4279-8C5C-D7B7E729678E}" sibTransId="{B5155416-F34C-4B50-8B3C-5438354AE3B0}"/>
    <dgm:cxn modelId="{D38D920C-A628-4873-BF6F-3E87657B47C1}" type="presOf" srcId="{A0B59D6E-A6BD-4080-BA47-0941DA64FBA9}" destId="{00FE11AB-EB78-49DF-8517-8DF43E7DAE14}" srcOrd="0" destOrd="0" presId="urn:microsoft.com/office/officeart/2005/8/layout/hierarchy4"/>
    <dgm:cxn modelId="{6CE2F2F6-931F-4FF1-BA97-4CDB2807D2F8}" srcId="{4F9F4488-78B1-40E4-8137-FA1ADDFB9E9E}" destId="{236E592A-E13A-4641-B84C-63BC352111BC}" srcOrd="1" destOrd="0" parTransId="{BF78CEF2-DFD9-41A0-89E1-9E118D310B21}" sibTransId="{CEED74EB-BE7E-4703-80B7-8B4A039CB3F2}"/>
    <dgm:cxn modelId="{462C8D27-39E0-4B8E-80D4-15DAC4E1AB5D}" type="presOf" srcId="{0E4C7286-6004-4610-B5E2-0A00646238E1}" destId="{40D88EB2-7E75-4560-AC61-0BB56B994B1C}" srcOrd="0" destOrd="0" presId="urn:microsoft.com/office/officeart/2005/8/layout/hierarchy4"/>
    <dgm:cxn modelId="{16C04480-4331-4577-84C2-4C397190A9AC}" type="presOf" srcId="{4460F08A-977D-4356-960F-BF8FEF67607F}" destId="{ACDCD361-A82E-40EA-882C-FBF60B579A07}" srcOrd="0" destOrd="0" presId="urn:microsoft.com/office/officeart/2005/8/layout/hierarchy4"/>
    <dgm:cxn modelId="{95831BC1-4AB7-48E2-A4F3-6E4766324D63}" srcId="{4F9F4488-78B1-40E4-8137-FA1ADDFB9E9E}" destId="{E0131A9F-2683-41B1-9DAC-225057893FC2}" srcOrd="3" destOrd="0" parTransId="{0F3B7D8D-5B26-4DA9-85F3-209DC77598EF}" sibTransId="{FE331C6D-2749-4B9E-AB0B-5DE9466CAA04}"/>
    <dgm:cxn modelId="{4A501E41-87CF-4A0E-A1D7-2C7940ACDA99}" type="presOf" srcId="{E0131A9F-2683-41B1-9DAC-225057893FC2}" destId="{36B9052B-5CA8-480F-8FC3-B1B32D4A063C}" srcOrd="0" destOrd="0" presId="urn:microsoft.com/office/officeart/2005/8/layout/hierarchy4"/>
    <dgm:cxn modelId="{EB7B59B7-A2DE-4309-BD87-8EBA2C814D13}" srcId="{236E592A-E13A-4641-B84C-63BC352111BC}" destId="{0E4C7286-6004-4610-B5E2-0A00646238E1}" srcOrd="0" destOrd="0" parTransId="{493035A3-1725-49EB-ADDA-1AC917B0E358}" sibTransId="{EA85EA43-8C12-43FF-9503-5C54DC7D3D32}"/>
    <dgm:cxn modelId="{D8129EF8-ECB7-4B22-B664-3AD43EB2D17B}" type="presOf" srcId="{4ED85F21-4866-470E-A4EB-3344894FB12A}" destId="{65811881-BA23-47FF-A32D-382385B4C988}" srcOrd="0" destOrd="0" presId="urn:microsoft.com/office/officeart/2005/8/layout/hierarchy4"/>
    <dgm:cxn modelId="{C8D5D4DF-0DE7-49D4-B3BE-6BB57C173B76}" type="presOf" srcId="{4F9F4488-78B1-40E4-8137-FA1ADDFB9E9E}" destId="{38EE77D4-F2A0-4F00-9EE5-C1F52311999E}" srcOrd="0" destOrd="0" presId="urn:microsoft.com/office/officeart/2005/8/layout/hierarchy4"/>
    <dgm:cxn modelId="{91FEDCEB-20F0-496B-8CF0-3F3C4E783385}" type="presParOf" srcId="{38EE77D4-F2A0-4F00-9EE5-C1F52311999E}" destId="{C08ADE9B-EEA4-417A-A9AD-57F95978EAC4}" srcOrd="0" destOrd="0" presId="urn:microsoft.com/office/officeart/2005/8/layout/hierarchy4"/>
    <dgm:cxn modelId="{1D2023E9-9D03-4FC3-9438-EB58A6909E54}" type="presParOf" srcId="{C08ADE9B-EEA4-417A-A9AD-57F95978EAC4}" destId="{65811881-BA23-47FF-A32D-382385B4C988}" srcOrd="0" destOrd="0" presId="urn:microsoft.com/office/officeart/2005/8/layout/hierarchy4"/>
    <dgm:cxn modelId="{AA179B3A-2444-49BB-A747-6116456E859D}" type="presParOf" srcId="{C08ADE9B-EEA4-417A-A9AD-57F95978EAC4}" destId="{E1EF9E66-AF74-4444-97CA-232FD29B22CE}" srcOrd="1" destOrd="0" presId="urn:microsoft.com/office/officeart/2005/8/layout/hierarchy4"/>
    <dgm:cxn modelId="{110ED1BA-4CD6-451A-8CA2-E0DC0278E601}" type="presParOf" srcId="{C08ADE9B-EEA4-417A-A9AD-57F95978EAC4}" destId="{A1E15432-D2CA-4346-BB98-06F27EDFDA7E}" srcOrd="2" destOrd="0" presId="urn:microsoft.com/office/officeart/2005/8/layout/hierarchy4"/>
    <dgm:cxn modelId="{4043FB98-690F-4C65-94F2-98CF960E3550}" type="presParOf" srcId="{A1E15432-D2CA-4346-BB98-06F27EDFDA7E}" destId="{DBEBD10F-3300-49D5-9DFD-D5846213E13E}" srcOrd="0" destOrd="0" presId="urn:microsoft.com/office/officeart/2005/8/layout/hierarchy4"/>
    <dgm:cxn modelId="{CE317BC3-EEBF-4AB8-A1A3-0EACAFC419E4}" type="presParOf" srcId="{DBEBD10F-3300-49D5-9DFD-D5846213E13E}" destId="{ACDCD361-A82E-40EA-882C-FBF60B579A07}" srcOrd="0" destOrd="0" presId="urn:microsoft.com/office/officeart/2005/8/layout/hierarchy4"/>
    <dgm:cxn modelId="{E9931180-77A4-4C29-8CAD-5B6072F347AB}" type="presParOf" srcId="{DBEBD10F-3300-49D5-9DFD-D5846213E13E}" destId="{5A83CED4-621F-416E-9242-DE9262C58AA7}" srcOrd="1" destOrd="0" presId="urn:microsoft.com/office/officeart/2005/8/layout/hierarchy4"/>
    <dgm:cxn modelId="{5D977D3E-C2D9-429D-BAE8-F72F60343AE4}" type="presParOf" srcId="{38EE77D4-F2A0-4F00-9EE5-C1F52311999E}" destId="{9A2EA459-719B-43A2-AB7E-36BF808CAA2B}" srcOrd="1" destOrd="0" presId="urn:microsoft.com/office/officeart/2005/8/layout/hierarchy4"/>
    <dgm:cxn modelId="{DD311046-2A92-42F5-9881-EDA42DBC3BD8}" type="presParOf" srcId="{38EE77D4-F2A0-4F00-9EE5-C1F52311999E}" destId="{D9159ED8-439A-419E-B773-632103AE5E2E}" srcOrd="2" destOrd="0" presId="urn:microsoft.com/office/officeart/2005/8/layout/hierarchy4"/>
    <dgm:cxn modelId="{6CE67F55-D828-467E-B113-2A9542466F3E}" type="presParOf" srcId="{D9159ED8-439A-419E-B773-632103AE5E2E}" destId="{EB76868B-19A5-4523-B20C-79B4EC89EA1D}" srcOrd="0" destOrd="0" presId="urn:microsoft.com/office/officeart/2005/8/layout/hierarchy4"/>
    <dgm:cxn modelId="{BF7F11D3-B66C-4ABB-ABFF-17B9C504257B}" type="presParOf" srcId="{D9159ED8-439A-419E-B773-632103AE5E2E}" destId="{32F5DD2B-0B57-45B3-BAF3-747AA8E8C885}" srcOrd="1" destOrd="0" presId="urn:microsoft.com/office/officeart/2005/8/layout/hierarchy4"/>
    <dgm:cxn modelId="{7E17BCC2-7B67-4DB2-AB5F-9E539CD5AA38}" type="presParOf" srcId="{D9159ED8-439A-419E-B773-632103AE5E2E}" destId="{2C42CF71-194C-4B2A-A9DF-3D373D870CEC}" srcOrd="2" destOrd="0" presId="urn:microsoft.com/office/officeart/2005/8/layout/hierarchy4"/>
    <dgm:cxn modelId="{41402BB4-B1A4-403E-A97B-62D89C0EA043}" type="presParOf" srcId="{2C42CF71-194C-4B2A-A9DF-3D373D870CEC}" destId="{B1AAED78-82EC-47AE-B648-81ECCC10C367}" srcOrd="0" destOrd="0" presId="urn:microsoft.com/office/officeart/2005/8/layout/hierarchy4"/>
    <dgm:cxn modelId="{FFC0010B-F829-42DB-B674-74FDC7F27262}" type="presParOf" srcId="{B1AAED78-82EC-47AE-B648-81ECCC10C367}" destId="{40D88EB2-7E75-4560-AC61-0BB56B994B1C}" srcOrd="0" destOrd="0" presId="urn:microsoft.com/office/officeart/2005/8/layout/hierarchy4"/>
    <dgm:cxn modelId="{BD663F7E-4341-48B2-A2CF-BF6DED7C8C36}" type="presParOf" srcId="{B1AAED78-82EC-47AE-B648-81ECCC10C367}" destId="{3F1EC7FE-2AB3-4691-9FB0-8F66AED9F722}" srcOrd="1" destOrd="0" presId="urn:microsoft.com/office/officeart/2005/8/layout/hierarchy4"/>
    <dgm:cxn modelId="{A0FCC8AB-0341-4DB3-9907-EE4214CA2DAF}" type="presParOf" srcId="{38EE77D4-F2A0-4F00-9EE5-C1F52311999E}" destId="{23395FA1-66D7-4236-A8EA-EB3AE768DC5D}" srcOrd="3" destOrd="0" presId="urn:microsoft.com/office/officeart/2005/8/layout/hierarchy4"/>
    <dgm:cxn modelId="{C98466EC-8710-486A-8058-46728C58E203}" type="presParOf" srcId="{38EE77D4-F2A0-4F00-9EE5-C1F52311999E}" destId="{E384656B-82B4-43BF-8E0C-745C92C49AB6}" srcOrd="4" destOrd="0" presId="urn:microsoft.com/office/officeart/2005/8/layout/hierarchy4"/>
    <dgm:cxn modelId="{D0D2CA0F-6745-4DE5-B39E-CB1C8A86D908}" type="presParOf" srcId="{E384656B-82B4-43BF-8E0C-745C92C49AB6}" destId="{1842D418-E136-4925-A06C-60E173A84345}" srcOrd="0" destOrd="0" presId="urn:microsoft.com/office/officeart/2005/8/layout/hierarchy4"/>
    <dgm:cxn modelId="{8039289E-ED3E-40FB-8B07-E0DA754B2D10}" type="presParOf" srcId="{E384656B-82B4-43BF-8E0C-745C92C49AB6}" destId="{4D3D4D8B-4030-41DF-B5E9-29443A3D0C2F}" srcOrd="1" destOrd="0" presId="urn:microsoft.com/office/officeart/2005/8/layout/hierarchy4"/>
    <dgm:cxn modelId="{DA1DDD72-AB0D-4FDE-A2F6-D24EA3DBE2A4}" type="presParOf" srcId="{E384656B-82B4-43BF-8E0C-745C92C49AB6}" destId="{40C599AB-6818-40EE-9B13-2B16345AF2CA}" srcOrd="2" destOrd="0" presId="urn:microsoft.com/office/officeart/2005/8/layout/hierarchy4"/>
    <dgm:cxn modelId="{A355D080-7E8E-4EE5-9951-1BD0087EA42C}" type="presParOf" srcId="{40C599AB-6818-40EE-9B13-2B16345AF2CA}" destId="{98FAB998-FCE9-48D8-A09B-ABD0375D5A17}" srcOrd="0" destOrd="0" presId="urn:microsoft.com/office/officeart/2005/8/layout/hierarchy4"/>
    <dgm:cxn modelId="{03517A2F-D437-460B-A70D-908671B7EF0C}" type="presParOf" srcId="{98FAB998-FCE9-48D8-A09B-ABD0375D5A17}" destId="{00FE11AB-EB78-49DF-8517-8DF43E7DAE14}" srcOrd="0" destOrd="0" presId="urn:microsoft.com/office/officeart/2005/8/layout/hierarchy4"/>
    <dgm:cxn modelId="{065BC9DC-D91D-4E1F-93AB-19B59A3CB3EC}" type="presParOf" srcId="{98FAB998-FCE9-48D8-A09B-ABD0375D5A17}" destId="{767D0D30-A6FA-449C-AE8E-D7A2FFE494C1}" srcOrd="1" destOrd="0" presId="urn:microsoft.com/office/officeart/2005/8/layout/hierarchy4"/>
    <dgm:cxn modelId="{590429AE-786B-4E77-B3BD-394F88376DC5}" type="presParOf" srcId="{38EE77D4-F2A0-4F00-9EE5-C1F52311999E}" destId="{F450055D-8012-4969-9794-0F26E6DF99B0}" srcOrd="5" destOrd="0" presId="urn:microsoft.com/office/officeart/2005/8/layout/hierarchy4"/>
    <dgm:cxn modelId="{6EC9ADD5-D99A-4418-ACB4-9EDDD97BCAF8}" type="presParOf" srcId="{38EE77D4-F2A0-4F00-9EE5-C1F52311999E}" destId="{65CC18C5-CD9F-4D8A-A308-A3238F79AF27}" srcOrd="6" destOrd="0" presId="urn:microsoft.com/office/officeart/2005/8/layout/hierarchy4"/>
    <dgm:cxn modelId="{97D88765-53F4-48EF-854B-2A756A9D0A41}" type="presParOf" srcId="{65CC18C5-CD9F-4D8A-A308-A3238F79AF27}" destId="{36B9052B-5CA8-480F-8FC3-B1B32D4A063C}" srcOrd="0" destOrd="0" presId="urn:microsoft.com/office/officeart/2005/8/layout/hierarchy4"/>
    <dgm:cxn modelId="{083C3DD0-D58B-4764-8F51-B1AA146C7EE6}" type="presParOf" srcId="{65CC18C5-CD9F-4D8A-A308-A3238F79AF27}" destId="{7047D897-A215-49BF-B7DA-ADD6B6883D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528EE-CCB5-489D-8AF2-BF1EC60547AB}" type="datetimeFigureOut">
              <a:rPr lang="da-DK" smtClean="0"/>
              <a:t>31-05-2016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86127-10CD-4946-B1AB-B8451EB937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139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5D23D-C0CB-4BB1-9EA8-D861B7FF8E60}" type="datetimeFigureOut">
              <a:rPr lang="da-DK" smtClean="0"/>
              <a:t>31-05-2016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20FB5-4D07-4BD6-99D2-1F83287C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57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54113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0785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 smtClean="0"/>
              <a:t> </a:t>
            </a:r>
          </a:p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518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47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436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22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0505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8367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44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The </a:t>
            </a:r>
            <a:r>
              <a:rPr lang="da-DK" b="1" dirty="0"/>
              <a:t>purpose of </a:t>
            </a:r>
            <a:r>
              <a:rPr lang="da-DK" b="1" dirty="0" smtClean="0"/>
              <a:t>the </a:t>
            </a:r>
            <a:r>
              <a:rPr lang="da-DK" b="1" dirty="0"/>
              <a:t>Danish </a:t>
            </a:r>
            <a:r>
              <a:rPr lang="da-DK" b="1" dirty="0" err="1"/>
              <a:t>reporting</a:t>
            </a:r>
            <a:r>
              <a:rPr lang="da-DK" b="1" dirty="0"/>
              <a:t> </a:t>
            </a:r>
            <a:r>
              <a:rPr lang="da-DK" b="1" dirty="0" smtClean="0"/>
              <a:t>system</a:t>
            </a:r>
          </a:p>
          <a:p>
            <a:r>
              <a:rPr lang="en-US" i="1" dirty="0"/>
              <a:t>“The reporting system for patient safety incidents must support patient safety by collecting, analyzing and disseminating information on patient safety incidents, thus creating a systematic learning; partly by patient safety incidents that occur within the health sector, and partly by patient safety incidents that occur in the transition between sectors”</a:t>
            </a:r>
            <a:endParaRPr lang="da-DK" i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902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C17D5-F817-4858-881C-D2A4CAB80954}" type="slidenum">
              <a:rPr lang="en-US"/>
              <a:pPr/>
              <a:t>3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 pitchFamily="34" charset="0"/>
              </a:rPr>
              <a:t>Frontline personnel are </a:t>
            </a:r>
            <a:r>
              <a:rPr lang="en-GB" b="1" dirty="0">
                <a:cs typeface="Arial" pitchFamily="34" charset="0"/>
              </a:rPr>
              <a:t>obligated</a:t>
            </a:r>
            <a:r>
              <a:rPr lang="en-GB" dirty="0">
                <a:cs typeface="Arial" pitchFamily="34" charset="0"/>
              </a:rPr>
              <a:t> to report adverse events to a national reporting </a:t>
            </a:r>
            <a:r>
              <a:rPr lang="en-GB" dirty="0" smtClean="0">
                <a:cs typeface="Arial" pitchFamily="34" charset="0"/>
              </a:rPr>
              <a:t>system. </a:t>
            </a:r>
            <a:endParaRPr lang="en-GB" dirty="0">
              <a:cs typeface="Arial" pitchFamily="34" charset="0"/>
            </a:endParaRP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dirty="0">
              <a:cs typeface="Arial" pitchFamily="34" charset="0"/>
            </a:endParaRP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 pitchFamily="34" charset="0"/>
              </a:rPr>
              <a:t>Patients and relatives </a:t>
            </a:r>
            <a:r>
              <a:rPr lang="en-GB" b="1" dirty="0">
                <a:cs typeface="Arial" pitchFamily="34" charset="0"/>
              </a:rPr>
              <a:t>may</a:t>
            </a:r>
            <a:r>
              <a:rPr lang="en-GB" dirty="0">
                <a:cs typeface="Arial" pitchFamily="34" charset="0"/>
              </a:rPr>
              <a:t> report</a:t>
            </a:r>
            <a:endParaRPr lang="da-DK" dirty="0">
              <a:cs typeface="Arial" pitchFamily="34" charset="0"/>
            </a:endParaRPr>
          </a:p>
          <a:p>
            <a:endParaRPr lang="en-GB" i="1" dirty="0" smtClean="0"/>
          </a:p>
          <a:p>
            <a:r>
              <a:rPr lang="en-GB" i="1" dirty="0" smtClean="0"/>
              <a:t>Reporting </a:t>
            </a:r>
            <a:r>
              <a:rPr lang="en-GB" i="1" dirty="0"/>
              <a:t>on adverse events from the regional council and the municipal council to the National Agency for Patients’ Rights and Complaints </a:t>
            </a:r>
            <a:r>
              <a:rPr lang="en-GB" b="1" i="1" dirty="0"/>
              <a:t>shall be </a:t>
            </a:r>
            <a:r>
              <a:rPr lang="en-GB" b="1" i="1" dirty="0" err="1"/>
              <a:t>anonymised</a:t>
            </a:r>
            <a:r>
              <a:rPr lang="en-GB" b="1" i="1" dirty="0"/>
              <a:t> </a:t>
            </a:r>
            <a:r>
              <a:rPr lang="en-GB" i="1" dirty="0"/>
              <a:t>with regard to the </a:t>
            </a:r>
            <a:r>
              <a:rPr lang="en-GB" b="1" i="1" dirty="0"/>
              <a:t>patient</a:t>
            </a:r>
            <a:r>
              <a:rPr lang="en-GB" i="1" dirty="0"/>
              <a:t> concerned as well as the </a:t>
            </a:r>
            <a:r>
              <a:rPr lang="en-GB" b="1" i="1" dirty="0"/>
              <a:t>reporting individual</a:t>
            </a:r>
            <a:r>
              <a:rPr lang="en-GB" i="1" dirty="0"/>
              <a:t>.</a:t>
            </a:r>
          </a:p>
          <a:p>
            <a:r>
              <a:rPr lang="en-GB" i="1" dirty="0"/>
              <a:t/>
            </a:r>
            <a:br>
              <a:rPr lang="en-GB" i="1" dirty="0"/>
            </a:br>
            <a:r>
              <a:rPr lang="en-GB" i="1" dirty="0"/>
              <a:t>Information on the </a:t>
            </a:r>
            <a:r>
              <a:rPr lang="en-GB" b="1" i="1" dirty="0"/>
              <a:t>identity of the person </a:t>
            </a:r>
            <a:r>
              <a:rPr lang="en-GB" i="1" dirty="0"/>
              <a:t>that has submitted a given report may only be shared with the individuals in the same region or municipality that </a:t>
            </a:r>
            <a:r>
              <a:rPr lang="en-GB" b="1" i="1" dirty="0"/>
              <a:t>take care of tasks</a:t>
            </a:r>
            <a:r>
              <a:rPr lang="en-GB" i="1" dirty="0"/>
              <a:t>.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120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BA6BA-81D9-DE42-8DC9-2DD1CDCA4E9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12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BA6BA-81D9-DE42-8DC9-2DD1CDCA4E9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832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2A5A1B1-4EE0-4BD2-9C3B-13DE040E0F4A}" type="datetime2">
              <a:rPr lang="da-DK" smtClean="0"/>
              <a:pPr>
                <a:defRPr/>
              </a:pPr>
              <a:t>31. maj 2016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804F41-ECD6-460E-9B1C-4EDB8254CCA0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273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da-DK" b="1" dirty="0" err="1"/>
              <a:t>Nursing</a:t>
            </a:r>
            <a:r>
              <a:rPr lang="da-DK" b="1" dirty="0"/>
              <a:t> </a:t>
            </a:r>
            <a:r>
              <a:rPr lang="da-DK" b="1" dirty="0" err="1"/>
              <a:t>homes</a:t>
            </a:r>
            <a:r>
              <a:rPr lang="da-DK" b="1" dirty="0"/>
              <a:t> </a:t>
            </a:r>
            <a:endParaRPr lang="da-DK" dirty="0"/>
          </a:p>
          <a:p>
            <a:pPr fontAlgn="ctr"/>
            <a:r>
              <a:rPr lang="da-DK" b="1" dirty="0"/>
              <a:t>Home nurse</a:t>
            </a:r>
            <a:endParaRPr lang="da-DK" dirty="0"/>
          </a:p>
          <a:p>
            <a:pPr fontAlgn="ctr"/>
            <a:r>
              <a:rPr lang="da-DK" b="1" dirty="0"/>
              <a:t>Home Care </a:t>
            </a:r>
            <a:endParaRPr lang="da-DK" dirty="0"/>
          </a:p>
          <a:p>
            <a:pPr fontAlgn="ctr"/>
            <a:r>
              <a:rPr lang="da-DK" b="1" dirty="0"/>
              <a:t>The public dental</a:t>
            </a:r>
            <a:endParaRPr lang="da-DK" dirty="0"/>
          </a:p>
          <a:p>
            <a:pPr fontAlgn="ctr"/>
            <a:r>
              <a:rPr lang="da-DK" b="1" dirty="0" err="1"/>
              <a:t>Housing</a:t>
            </a:r>
            <a:r>
              <a:rPr lang="da-DK" b="1" dirty="0"/>
              <a:t> for </a:t>
            </a:r>
            <a:r>
              <a:rPr lang="da-DK" b="1" dirty="0" err="1"/>
              <a:t>citizens</a:t>
            </a:r>
            <a:r>
              <a:rPr lang="da-DK" b="1" dirty="0"/>
              <a:t> with </a:t>
            </a:r>
            <a:r>
              <a:rPr lang="da-DK" b="1" dirty="0" err="1"/>
              <a:t>disabilities</a:t>
            </a:r>
            <a:endParaRPr lang="da-DK" dirty="0"/>
          </a:p>
          <a:p>
            <a:pPr fontAlgn="ctr"/>
            <a:r>
              <a:rPr lang="da-DK" b="1" dirty="0"/>
              <a:t>Nurses</a:t>
            </a:r>
            <a:endParaRPr lang="da-DK" dirty="0"/>
          </a:p>
          <a:p>
            <a:pPr fontAlgn="ctr"/>
            <a:r>
              <a:rPr lang="da-DK" b="1" dirty="0"/>
              <a:t>Social </a:t>
            </a:r>
            <a:r>
              <a:rPr lang="da-DK" b="1" dirty="0" err="1"/>
              <a:t>housing</a:t>
            </a:r>
            <a:endParaRPr lang="da-DK" dirty="0"/>
          </a:p>
          <a:p>
            <a:pPr fontAlgn="ctr"/>
            <a:r>
              <a:rPr lang="da-DK" b="1" dirty="0" err="1"/>
              <a:t>Addiction</a:t>
            </a:r>
            <a:r>
              <a:rPr lang="da-DK" b="1" dirty="0"/>
              <a:t> </a:t>
            </a:r>
            <a:r>
              <a:rPr lang="da-DK" b="1" dirty="0" err="1"/>
              <a:t>treatment</a:t>
            </a:r>
            <a:endParaRPr lang="da-DK" dirty="0"/>
          </a:p>
          <a:p>
            <a:pPr fontAlgn="ctr"/>
            <a:r>
              <a:rPr lang="da-DK" b="1" dirty="0"/>
              <a:t>Care centers</a:t>
            </a:r>
            <a:endParaRPr lang="da-DK" dirty="0"/>
          </a:p>
          <a:p>
            <a:pPr fontAlgn="ctr"/>
            <a:r>
              <a:rPr lang="da-DK" b="1" dirty="0" err="1"/>
              <a:t>Prevention</a:t>
            </a:r>
            <a:r>
              <a:rPr lang="da-DK" b="1" dirty="0"/>
              <a:t> Centre </a:t>
            </a:r>
            <a:endParaRPr lang="da-DK" dirty="0"/>
          </a:p>
          <a:p>
            <a:pPr fontAlgn="ctr"/>
            <a:r>
              <a:rPr lang="da-DK" b="1" dirty="0"/>
              <a:t>Training</a:t>
            </a:r>
            <a:endParaRPr lang="da-DK" dirty="0"/>
          </a:p>
          <a:p>
            <a:r>
              <a:rPr lang="da-DK" b="1" dirty="0" err="1" smtClean="0"/>
              <a:t>Others</a:t>
            </a:r>
            <a:endParaRPr lang="da-DK" b="1" dirty="0" smtClean="0"/>
          </a:p>
          <a:p>
            <a:endParaRPr lang="da-DK" b="1" dirty="0" smtClean="0"/>
          </a:p>
          <a:p>
            <a:pPr fontAlgn="ctr"/>
            <a:r>
              <a:rPr lang="da-DK" b="1" dirty="0"/>
              <a:t>GP</a:t>
            </a:r>
            <a:endParaRPr lang="da-DK" dirty="0"/>
          </a:p>
          <a:p>
            <a:pPr fontAlgn="ctr"/>
            <a:r>
              <a:rPr lang="da-DK" b="1" dirty="0"/>
              <a:t>Specialists </a:t>
            </a:r>
            <a:endParaRPr lang="da-DK" dirty="0"/>
          </a:p>
          <a:p>
            <a:pPr fontAlgn="ctr"/>
            <a:r>
              <a:rPr lang="da-DK" b="1" dirty="0" err="1"/>
              <a:t>Therapists</a:t>
            </a:r>
            <a:r>
              <a:rPr lang="da-DK" b="1" dirty="0"/>
              <a:t> and </a:t>
            </a:r>
            <a:r>
              <a:rPr lang="da-DK" b="1" dirty="0" err="1"/>
              <a:t>chiropractors</a:t>
            </a:r>
            <a:endParaRPr lang="da-DK" dirty="0"/>
          </a:p>
          <a:p>
            <a:pPr fontAlgn="ctr"/>
            <a:r>
              <a:rPr lang="da-DK" b="1" dirty="0" err="1"/>
              <a:t>Midwives</a:t>
            </a:r>
            <a:endParaRPr lang="da-DK" dirty="0"/>
          </a:p>
          <a:p>
            <a:pPr fontAlgn="ctr"/>
            <a:r>
              <a:rPr lang="da-DK" b="1" dirty="0"/>
              <a:t>Dentists and dental </a:t>
            </a:r>
            <a:r>
              <a:rPr lang="da-DK" b="1" dirty="0" err="1"/>
              <a:t>hygienists</a:t>
            </a:r>
            <a:endParaRPr lang="da-DK" dirty="0"/>
          </a:p>
          <a:p>
            <a:pPr fontAlgn="ctr"/>
            <a:r>
              <a:rPr lang="da-DK" b="1" dirty="0" err="1"/>
              <a:t>Psychologists</a:t>
            </a:r>
            <a:r>
              <a:rPr lang="da-DK" b="1" dirty="0"/>
              <a:t> </a:t>
            </a:r>
            <a:endParaRPr lang="da-DK" dirty="0"/>
          </a:p>
          <a:p>
            <a:pPr fontAlgn="ctr"/>
            <a:r>
              <a:rPr lang="da-DK" b="1" dirty="0" err="1"/>
              <a:t>Pharmacies</a:t>
            </a:r>
            <a:endParaRPr lang="da-DK" dirty="0"/>
          </a:p>
          <a:p>
            <a:pPr fontAlgn="ctr"/>
            <a:r>
              <a:rPr lang="da-DK" b="1" dirty="0"/>
              <a:t>Doctor on </a:t>
            </a:r>
            <a:r>
              <a:rPr lang="da-DK" b="1" dirty="0" err="1"/>
              <a:t>call</a:t>
            </a:r>
            <a:endParaRPr lang="da-DK" dirty="0"/>
          </a:p>
          <a:p>
            <a:pPr fontAlgn="ctr"/>
            <a:r>
              <a:rPr lang="da-DK" b="1" dirty="0"/>
              <a:t>Regionale </a:t>
            </a:r>
            <a:r>
              <a:rPr lang="da-DK" b="1" dirty="0" err="1"/>
              <a:t>housing</a:t>
            </a:r>
            <a:endParaRPr lang="da-DK" dirty="0"/>
          </a:p>
          <a:p>
            <a:pPr fontAlgn="ctr"/>
            <a:r>
              <a:rPr lang="da-DK" b="1" dirty="0" err="1"/>
              <a:t>Pre</a:t>
            </a:r>
            <a:r>
              <a:rPr lang="da-DK" b="1" dirty="0"/>
              <a:t>-hospital og ambulances</a:t>
            </a:r>
            <a:endParaRPr lang="da-DK" dirty="0"/>
          </a:p>
          <a:p>
            <a:endParaRPr lang="da-DK" b="1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BA6BA-81D9-DE42-8DC9-2DD1CDCA4E9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165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Outcome at local level</a:t>
            </a:r>
          </a:p>
          <a:p>
            <a:r>
              <a:rPr lang="en-US" dirty="0"/>
              <a:t>Many patient safety preventive actions </a:t>
            </a:r>
            <a:r>
              <a:rPr lang="en-US" dirty="0" smtClean="0"/>
              <a:t>are </a:t>
            </a:r>
            <a:r>
              <a:rPr lang="en-US" dirty="0"/>
              <a:t>taken at </a:t>
            </a:r>
            <a:r>
              <a:rPr lang="en-US" dirty="0" smtClean="0"/>
              <a:t>a local </a:t>
            </a:r>
            <a:r>
              <a:rPr lang="en-US" dirty="0"/>
              <a:t>level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Outcome at national level</a:t>
            </a:r>
          </a:p>
          <a:p>
            <a:r>
              <a:rPr lang="en-US" dirty="0"/>
              <a:t>Incidents </a:t>
            </a:r>
            <a:r>
              <a:rPr lang="en-US" dirty="0" smtClean="0"/>
              <a:t>categorized </a:t>
            </a:r>
            <a:r>
              <a:rPr lang="en-US" dirty="0"/>
              <a:t>as </a:t>
            </a:r>
            <a:r>
              <a:rPr lang="en-US" dirty="0" smtClean="0"/>
              <a:t>”Lethal” </a:t>
            </a:r>
            <a:r>
              <a:rPr lang="en-US" dirty="0"/>
              <a:t>and most medicine incidents </a:t>
            </a:r>
            <a:r>
              <a:rPr lang="en-US" dirty="0" smtClean="0"/>
              <a:t>are analyzed.</a:t>
            </a:r>
          </a:p>
          <a:p>
            <a:r>
              <a:rPr lang="en-US" dirty="0" smtClean="0"/>
              <a:t>At national level we should take action on incidents that cannot, because of their nature, be handled at local level.</a:t>
            </a:r>
            <a:endParaRPr lang="en-US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236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"/>
            <a:ext cx="9144000" cy="6850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395" y="146212"/>
            <a:ext cx="7772400" cy="1441320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394" y="1837008"/>
            <a:ext cx="7764905" cy="98863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43395" y="3815662"/>
            <a:ext cx="7764904" cy="4048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Navn 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543394" y="3335832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86F2AA-5CCE-4EA8-A243-011FC0867D0B}" type="datetime2">
              <a:rPr lang="da-DK" smtClean="0"/>
              <a:t>31. maj 2016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97493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636" y="1825625"/>
            <a:ext cx="3960214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18. februar 2016, Skriv tekst i Indsæt/Sidehoved og sidefod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985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63" y="365126"/>
            <a:ext cx="7971378" cy="871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163" y="1681163"/>
            <a:ext cx="3953019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163" y="2505075"/>
            <a:ext cx="3953019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18. februar 2016, Skriv tekst i Indsæt/Sidehoved og sidefod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427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18. februar 2016, Skriv tekst i Indsæt/Sidehoved og sidefod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56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18. februar 2016, Skriv tekst i Indsæt/Sidehoved og sidefod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336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57200"/>
            <a:ext cx="3039269" cy="1600200"/>
          </a:xfrm>
        </p:spPr>
        <p:txBody>
          <a:bodyPr anchor="b">
            <a:normAutofit/>
          </a:bodyPr>
          <a:lstStyle>
            <a:lvl1pPr>
              <a:defRPr sz="2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2057400"/>
            <a:ext cx="303926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18. februar 2016, Skriv tekst i Indsæt/Sidehoved og sidefod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97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57200"/>
            <a:ext cx="3039269" cy="1600200"/>
          </a:xfrm>
        </p:spPr>
        <p:txBody>
          <a:bodyPr anchor="b">
            <a:normAutofit/>
          </a:bodyPr>
          <a:lstStyle>
            <a:lvl1pPr>
              <a:defRPr sz="2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2057400"/>
            <a:ext cx="303926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18. februar 2016, Skriv tekst i Indsæt/Sidehoved og sidefod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49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ts val="3200"/>
              </a:lnSpc>
              <a:defRPr sz="2900"/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7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baseline="0"/>
            </a:lvl1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57C76-03B8-4A36-9615-02EE9B6C1199}" type="datetime2">
              <a:rPr lang="da-DK"/>
              <a:pPr>
                <a:defRPr/>
              </a:pPr>
              <a:t>31. maj 2016</a:t>
            </a:fld>
            <a:endParaRPr lang="da-DK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slide </a:t>
            </a:r>
            <a:fld id="{9A1B4B4B-F9C5-453D-8EEF-2DB2292557C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præsentationens titel der kan løbe over flere linjer</a:t>
            </a:r>
          </a:p>
        </p:txBody>
      </p:sp>
    </p:spTree>
    <p:extLst>
      <p:ext uri="{BB962C8B-B14F-4D97-AF65-F5344CB8AC3E}">
        <p14:creationId xmlns:p14="http://schemas.microsoft.com/office/powerpoint/2010/main" val="57743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"/>
            <a:ext cx="9143999" cy="6850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395" y="146212"/>
            <a:ext cx="7772400" cy="1441320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394" y="1837008"/>
            <a:ext cx="7764905" cy="98863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43395" y="3815662"/>
            <a:ext cx="7764904" cy="4048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Navn 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543394" y="3335832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9B8F6-D730-4E56-A670-976648B2DA6E}" type="datetime2">
              <a:rPr lang="da-DK" smtClean="0"/>
              <a:t>31. maj 2016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9593457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 xmlns="">
        <p15:guide id="1" orient="horz" pos="913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227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"/>
            <a:ext cx="9143999" cy="6850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395" y="146212"/>
            <a:ext cx="7772400" cy="1441320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394" y="1837008"/>
            <a:ext cx="7764905" cy="98863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43395" y="3815662"/>
            <a:ext cx="7764904" cy="4048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Navn 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543394" y="3335832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B7ED06-C2BA-4C6E-A65B-0FD0B15DA317}" type="datetime2">
              <a:rPr lang="da-DK" smtClean="0"/>
              <a:t>31. maj 2016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2086835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 xmlns="">
        <p15:guide id="1" orient="horz" pos="913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227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"/>
            <a:ext cx="9143998" cy="6850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395" y="146212"/>
            <a:ext cx="7772400" cy="1441320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394" y="1837008"/>
            <a:ext cx="7764905" cy="98863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43395" y="3815662"/>
            <a:ext cx="7764904" cy="4048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Navn 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543394" y="3335832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EE06B-5013-427C-9CE2-95C529DE12FC}" type="datetime2">
              <a:rPr lang="da-DK" smtClean="0"/>
              <a:t>31. maj 2016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6398001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 xmlns="">
        <p15:guide id="1" orient="horz" pos="913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227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"/>
            <a:ext cx="9143998" cy="6850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395" y="146212"/>
            <a:ext cx="7772400" cy="1441320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394" y="1837008"/>
            <a:ext cx="7764905" cy="98863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43395" y="3815662"/>
            <a:ext cx="7764904" cy="4048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Navn 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543394" y="3335832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A2AE9B-107B-407B-9570-B92F0119022F}" type="datetime2">
              <a:rPr lang="da-DK" smtClean="0"/>
              <a:t>31. maj 2016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0061791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 xmlns="">
        <p15:guide id="1" orient="horz" pos="913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227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18. februar 2016, Skriv tekst i Indsæt/Sidehoved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228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m. manc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053652"/>
            <a:ext cx="7975600" cy="412331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18. februar 2016, Skriv tekst i Indsæt/Sidehoved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379538"/>
            <a:ext cx="7975600" cy="523875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200"/>
            </a:lvl1pPr>
            <a:lvl2pPr marL="255588" indent="0">
              <a:buFontTx/>
              <a:buNone/>
              <a:defRPr/>
            </a:lvl2pPr>
            <a:lvl3pPr marL="547688" indent="0">
              <a:buFontTx/>
              <a:buNone/>
              <a:defRPr/>
            </a:lvl3pPr>
            <a:lvl4pPr marL="787400" indent="0">
              <a:buFontTx/>
              <a:buNone/>
              <a:defRPr/>
            </a:lvl4pPr>
            <a:lvl5pPr marL="104140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Manchet (underrubrik)</a:t>
            </a:r>
          </a:p>
        </p:txBody>
      </p:sp>
    </p:spTree>
    <p:extLst>
      <p:ext uri="{BB962C8B-B14F-4D97-AF65-F5344CB8AC3E}">
        <p14:creationId xmlns:p14="http://schemas.microsoft.com/office/powerpoint/2010/main" val="256452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 m. manchet u.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053652"/>
            <a:ext cx="7975600" cy="4123311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18. februar 2016, Skriv tekst i Indsæt/Sidehoved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379538"/>
            <a:ext cx="7975600" cy="523875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200"/>
            </a:lvl1pPr>
            <a:lvl2pPr marL="255588" indent="0">
              <a:buFontTx/>
              <a:buNone/>
              <a:defRPr/>
            </a:lvl2pPr>
            <a:lvl3pPr marL="547688" indent="0">
              <a:buFontTx/>
              <a:buNone/>
              <a:defRPr/>
            </a:lvl3pPr>
            <a:lvl4pPr marL="787400" indent="0">
              <a:buFontTx/>
              <a:buNone/>
              <a:defRPr/>
            </a:lvl4pPr>
            <a:lvl5pPr marL="104140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Manchet (underrubrik)</a:t>
            </a:r>
          </a:p>
        </p:txBody>
      </p:sp>
    </p:spTree>
    <p:extLst>
      <p:ext uri="{BB962C8B-B14F-4D97-AF65-F5344CB8AC3E}">
        <p14:creationId xmlns:p14="http://schemas.microsoft.com/office/powerpoint/2010/main" val="355255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709739"/>
            <a:ext cx="7970838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589464"/>
            <a:ext cx="7970838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18. februar 2016, Skriv tekst i Indsæt/Sidehoved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298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636" y="365127"/>
            <a:ext cx="7960714" cy="8790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416570"/>
            <a:ext cx="7975600" cy="4760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6236" y="6356351"/>
            <a:ext cx="610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18. februar 2016, Skriv tekst i Indsæt/Sidehoved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4728" y="6356351"/>
            <a:ext cx="480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056A67-070F-43AB-8C30-D222133F4932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b="41562"/>
          <a:stretch/>
        </p:blipFill>
        <p:spPr>
          <a:xfrm>
            <a:off x="172385" y="6098926"/>
            <a:ext cx="1732615" cy="6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81" r:id="rId4"/>
    <p:sldLayoutId id="2147483682" r:id="rId5"/>
    <p:sldLayoutId id="2147483662" r:id="rId6"/>
    <p:sldLayoutId id="2147483677" r:id="rId7"/>
    <p:sldLayoutId id="2147483678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8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7688" indent="-292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1688" indent="-25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7113" indent="-239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58888" indent="-217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Danish patient safety database</a:t>
            </a:r>
            <a:endParaRPr lang="da-DK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 smtClean="0"/>
              <a:t>Effective</a:t>
            </a:r>
            <a:r>
              <a:rPr lang="da-DK" dirty="0" smtClean="0"/>
              <a:t> system?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Lena Graversen, Head of Unit, Danish Patient Safety Authority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May 2016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43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Dansk Patientsikkerhedsdatabase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ca. 175.000 cases  in 2015</a:t>
            </a:r>
          </a:p>
          <a:p>
            <a:r>
              <a:rPr lang="da-DK" dirty="0" smtClean="0"/>
              <a:t>116.000 </a:t>
            </a:r>
            <a:r>
              <a:rPr lang="da-DK" dirty="0" err="1" smtClean="0"/>
              <a:t>muncipalities</a:t>
            </a:r>
            <a:endParaRPr lang="da-DK" dirty="0" smtClean="0"/>
          </a:p>
          <a:p>
            <a:r>
              <a:rPr lang="da-DK" dirty="0" smtClean="0"/>
              <a:t>56.000 regions</a:t>
            </a:r>
          </a:p>
          <a:p>
            <a:r>
              <a:rPr lang="da-DK" dirty="0" smtClean="0"/>
              <a:t>1200 privathospitals</a:t>
            </a:r>
          </a:p>
          <a:p>
            <a:r>
              <a:rPr lang="da-DK" dirty="0" smtClean="0"/>
              <a:t>1800 patients and relatives.</a:t>
            </a:r>
          </a:p>
          <a:p>
            <a:endParaRPr lang="da-DK" sz="2800" dirty="0"/>
          </a:p>
          <a:p>
            <a:endParaRPr lang="da-DK" sz="2800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10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94" y="11607"/>
            <a:ext cx="1394406" cy="197326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10" y="3752850"/>
            <a:ext cx="472269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New </a:t>
            </a:r>
            <a:r>
              <a:rPr lang="da-DK" dirty="0" err="1" smtClean="0"/>
              <a:t>methods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endParaRPr lang="da-DK" dirty="0" smtClean="0"/>
          </a:p>
          <a:p>
            <a:pPr>
              <a:lnSpc>
                <a:spcPct val="114000"/>
              </a:lnSpc>
            </a:pPr>
            <a:r>
              <a:rPr lang="da-DK" dirty="0" smtClean="0"/>
              <a:t>Service </a:t>
            </a:r>
            <a:r>
              <a:rPr lang="da-DK" dirty="0" err="1" smtClean="0"/>
              <a:t>inspection</a:t>
            </a:r>
            <a:endParaRPr lang="da-DK" dirty="0" smtClean="0"/>
          </a:p>
          <a:p>
            <a:pPr>
              <a:lnSpc>
                <a:spcPct val="114000"/>
              </a:lnSpc>
            </a:pPr>
            <a:r>
              <a:rPr lang="da-DK" dirty="0" smtClean="0"/>
              <a:t>Public </a:t>
            </a:r>
            <a:r>
              <a:rPr lang="da-DK" dirty="0" err="1" smtClean="0"/>
              <a:t>Accounts</a:t>
            </a:r>
            <a:r>
              <a:rPr lang="da-DK" dirty="0" smtClean="0"/>
              <a:t> </a:t>
            </a:r>
            <a:r>
              <a:rPr lang="da-DK" dirty="0" err="1" smtClean="0"/>
              <a:t>Committee</a:t>
            </a:r>
            <a:r>
              <a:rPr lang="da-DK" dirty="0" smtClean="0"/>
              <a:t> </a:t>
            </a:r>
            <a:r>
              <a:rPr lang="da-DK" dirty="0" err="1" smtClean="0"/>
              <a:t>investigation</a:t>
            </a:r>
            <a:endParaRPr lang="da-DK" dirty="0" smtClean="0"/>
          </a:p>
          <a:p>
            <a:pPr>
              <a:lnSpc>
                <a:spcPct val="114000"/>
              </a:lnSpc>
            </a:pPr>
            <a:r>
              <a:rPr lang="da-DK" dirty="0" smtClean="0"/>
              <a:t>Evaluation  Patient </a:t>
            </a:r>
            <a:r>
              <a:rPr lang="da-DK" dirty="0" err="1" smtClean="0"/>
              <a:t>complaint</a:t>
            </a:r>
            <a:r>
              <a:rPr lang="da-DK" dirty="0" smtClean="0"/>
              <a:t> system</a:t>
            </a:r>
            <a:endParaRPr lang="da-DK" i="1" dirty="0" smtClean="0"/>
          </a:p>
          <a:p>
            <a:pPr marL="0" indent="0">
              <a:lnSpc>
                <a:spcPct val="114000"/>
              </a:lnSpc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830986" y="6199187"/>
            <a:ext cx="6108492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11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6" y="1200149"/>
            <a:ext cx="1500272" cy="19764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236" y="2188367"/>
            <a:ext cx="6329363" cy="369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6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Pilot project- </a:t>
            </a:r>
            <a:r>
              <a:rPr lang="da-DK" dirty="0" err="1" smtClean="0"/>
              <a:t>aggregated</a:t>
            </a:r>
            <a:r>
              <a:rPr lang="da-DK" dirty="0" smtClean="0"/>
              <a:t> </a:t>
            </a:r>
            <a:r>
              <a:rPr lang="da-DK" dirty="0" err="1" smtClean="0"/>
              <a:t>reporting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GB" sz="3600" dirty="0" smtClean="0"/>
              <a:t>reporting </a:t>
            </a:r>
            <a:r>
              <a:rPr lang="en-GB" sz="3600" dirty="0"/>
              <a:t>identical incidents </a:t>
            </a:r>
            <a:r>
              <a:rPr lang="en-GB" sz="3600" dirty="0" smtClean="0"/>
              <a:t>aggregated</a:t>
            </a:r>
            <a:endParaRPr lang="da-DK" sz="3600" dirty="0" smtClean="0"/>
          </a:p>
          <a:p>
            <a:pPr>
              <a:lnSpc>
                <a:spcPct val="114000"/>
              </a:lnSpc>
            </a:pPr>
            <a:r>
              <a:rPr lang="da-DK" sz="3600" dirty="0"/>
              <a:t>m</a:t>
            </a:r>
            <a:r>
              <a:rPr lang="da-DK" sz="3600" dirty="0" smtClean="0"/>
              <a:t>ore </a:t>
            </a:r>
            <a:r>
              <a:rPr lang="da-DK" sz="3600" dirty="0" err="1" smtClean="0"/>
              <a:t>quality</a:t>
            </a:r>
            <a:r>
              <a:rPr lang="da-DK" sz="3600" dirty="0" smtClean="0"/>
              <a:t> in </a:t>
            </a:r>
            <a:r>
              <a:rPr lang="da-DK" sz="3600" dirty="0" err="1" smtClean="0"/>
              <a:t>local</a:t>
            </a:r>
            <a:r>
              <a:rPr lang="da-DK" sz="3600" dirty="0" smtClean="0"/>
              <a:t> patient </a:t>
            </a:r>
            <a:r>
              <a:rPr lang="da-DK" sz="3600" dirty="0" err="1" smtClean="0"/>
              <a:t>safety</a:t>
            </a:r>
            <a:r>
              <a:rPr lang="da-DK" sz="3600" dirty="0" smtClean="0"/>
              <a:t> </a:t>
            </a:r>
            <a:r>
              <a:rPr lang="da-DK" sz="3600" dirty="0" err="1" smtClean="0"/>
              <a:t>work</a:t>
            </a:r>
            <a:endParaRPr lang="da-DK" sz="3600" dirty="0" smtClean="0"/>
          </a:p>
          <a:p>
            <a:pPr>
              <a:lnSpc>
                <a:spcPct val="114000"/>
              </a:lnSpc>
            </a:pPr>
            <a:r>
              <a:rPr lang="da-DK" sz="3600" dirty="0"/>
              <a:t>s</a:t>
            </a:r>
            <a:r>
              <a:rPr lang="da-DK" sz="3600" dirty="0" smtClean="0"/>
              <a:t>hort </a:t>
            </a:r>
            <a:r>
              <a:rPr lang="da-DK" sz="3600" dirty="0" err="1" smtClean="0"/>
              <a:t>learning</a:t>
            </a:r>
            <a:r>
              <a:rPr lang="da-DK" sz="3600" dirty="0" smtClean="0"/>
              <a:t> loops</a:t>
            </a:r>
          </a:p>
          <a:p>
            <a:pPr>
              <a:lnSpc>
                <a:spcPct val="114000"/>
              </a:lnSpc>
            </a:pPr>
            <a:endParaRPr lang="da-DK" sz="2400" dirty="0" smtClean="0"/>
          </a:p>
          <a:p>
            <a:pPr>
              <a:lnSpc>
                <a:spcPct val="114000"/>
              </a:lnSpc>
            </a:pPr>
            <a:endParaRPr lang="da-DK" sz="2400" dirty="0" smtClean="0"/>
          </a:p>
          <a:p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27. april 2016, PatientS!kkerhedskonference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12</a:t>
            </a:fld>
            <a:endParaRPr lang="da-DK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43" y="4813413"/>
            <a:ext cx="1075813" cy="130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9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dirty="0" smtClean="0"/>
              <a:t>Pilot </a:t>
            </a:r>
            <a:r>
              <a:rPr lang="da-DK" sz="4400" dirty="0" err="1" smtClean="0"/>
              <a:t>project</a:t>
            </a:r>
            <a:endParaRPr lang="da-DK" sz="4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4000" dirty="0" err="1"/>
              <a:t>health</a:t>
            </a:r>
            <a:r>
              <a:rPr lang="da-DK" sz="4000" dirty="0"/>
              <a:t> </a:t>
            </a:r>
            <a:r>
              <a:rPr lang="da-DK" sz="4000" dirty="0" err="1" smtClean="0"/>
              <a:t>care</a:t>
            </a:r>
            <a:r>
              <a:rPr lang="da-DK" sz="4000" dirty="0" smtClean="0"/>
              <a:t> </a:t>
            </a:r>
            <a:r>
              <a:rPr lang="da-DK" sz="4000" dirty="0"/>
              <a:t>in </a:t>
            </a:r>
            <a:r>
              <a:rPr lang="da-DK" sz="4000" dirty="0" err="1" smtClean="0"/>
              <a:t>Muncipalities</a:t>
            </a:r>
            <a:endParaRPr lang="da-DK" sz="4000" dirty="0"/>
          </a:p>
          <a:p>
            <a:r>
              <a:rPr lang="da-DK" sz="4000" dirty="0" smtClean="0"/>
              <a:t>medicin</a:t>
            </a:r>
            <a:r>
              <a:rPr lang="da-DK" sz="4000" i="1" dirty="0" smtClean="0"/>
              <a:t> </a:t>
            </a:r>
            <a:r>
              <a:rPr lang="da-DK" sz="4000" dirty="0"/>
              <a:t>not given and </a:t>
            </a:r>
            <a:r>
              <a:rPr lang="da-DK" sz="4000" dirty="0" err="1" smtClean="0"/>
              <a:t>fall</a:t>
            </a:r>
            <a:r>
              <a:rPr lang="da-DK" sz="4000" dirty="0" smtClean="0"/>
              <a:t> </a:t>
            </a:r>
            <a:endParaRPr lang="da-DK" sz="4000" dirty="0"/>
          </a:p>
          <a:p>
            <a:r>
              <a:rPr lang="da-DK" sz="4000" dirty="0" err="1" smtClean="0"/>
              <a:t>no</a:t>
            </a:r>
            <a:r>
              <a:rPr lang="da-DK" sz="4000" dirty="0" smtClean="0"/>
              <a:t> </a:t>
            </a:r>
            <a:r>
              <a:rPr lang="da-DK" sz="4000" dirty="0"/>
              <a:t>harm or mild </a:t>
            </a:r>
            <a:r>
              <a:rPr lang="da-DK" sz="4000" dirty="0" err="1" smtClean="0"/>
              <a:t>severity</a:t>
            </a:r>
            <a:endParaRPr lang="da-DK" sz="4000" dirty="0" smtClean="0"/>
          </a:p>
          <a:p>
            <a:r>
              <a:rPr lang="da-DK" sz="4000" dirty="0"/>
              <a:t>60.000 </a:t>
            </a:r>
            <a:r>
              <a:rPr lang="da-DK" sz="4000" dirty="0" smtClean="0"/>
              <a:t>cases pr. </a:t>
            </a:r>
            <a:r>
              <a:rPr lang="da-DK" sz="4000" dirty="0" err="1" smtClean="0"/>
              <a:t>year</a:t>
            </a:r>
            <a:endParaRPr lang="da-DK" sz="4000" dirty="0"/>
          </a:p>
          <a:p>
            <a:endParaRPr lang="da-DK" sz="40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18. februar 2016, Skriv tekst i Indsæt/Sidehoved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6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Local </a:t>
            </a:r>
            <a:r>
              <a:rPr lang="da-DK" dirty="0" err="1" smtClean="0"/>
              <a:t>reporting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18. februar 2016, Skriv tekst i Indsæt/Sidehoved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14</a:t>
            </a:fld>
            <a:endParaRPr lang="da-DK"/>
          </a:p>
        </p:txBody>
      </p:sp>
      <p:pic>
        <p:nvPicPr>
          <p:cNvPr id="1026" name="Picture 2" descr="C:\Users\LEG\AppData\Local\Microsoft\Windows\Temporary Internet Files\Content.Outlook\3G6VQEFR\IMG_0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5" y="1440872"/>
            <a:ext cx="8118762" cy="71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is </a:t>
            </a:r>
            <a:r>
              <a:rPr lang="da-DK" dirty="0" err="1" smtClean="0"/>
              <a:t>important</a:t>
            </a:r>
            <a:r>
              <a:rPr lang="da-DK" dirty="0" smtClean="0"/>
              <a:t> for </a:t>
            </a:r>
            <a:r>
              <a:rPr lang="da-DK" dirty="0" err="1" smtClean="0"/>
              <a:t>us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600" dirty="0" smtClean="0"/>
              <a:t>Local learning- </a:t>
            </a:r>
            <a:r>
              <a:rPr lang="da-DK" sz="3600" dirty="0" err="1" smtClean="0"/>
              <a:t>better</a:t>
            </a:r>
            <a:r>
              <a:rPr lang="da-DK" sz="3600" dirty="0" smtClean="0"/>
              <a:t> </a:t>
            </a:r>
            <a:r>
              <a:rPr lang="da-DK" sz="3600" dirty="0" err="1" smtClean="0"/>
              <a:t>local</a:t>
            </a:r>
            <a:r>
              <a:rPr lang="da-DK" sz="3600" dirty="0" smtClean="0"/>
              <a:t> </a:t>
            </a:r>
            <a:r>
              <a:rPr lang="da-DK" sz="3600" dirty="0" err="1" smtClean="0"/>
              <a:t>overview</a:t>
            </a:r>
            <a:endParaRPr lang="da-DK" sz="3600" dirty="0" smtClean="0"/>
          </a:p>
          <a:p>
            <a:r>
              <a:rPr lang="da-DK" sz="3600" dirty="0" err="1" smtClean="0"/>
              <a:t>Easier</a:t>
            </a:r>
            <a:r>
              <a:rPr lang="da-DK" sz="3600" dirty="0" smtClean="0"/>
              <a:t> to </a:t>
            </a:r>
            <a:r>
              <a:rPr lang="da-DK" sz="3600" dirty="0" err="1" smtClean="0"/>
              <a:t>report</a:t>
            </a:r>
            <a:r>
              <a:rPr lang="da-DK" sz="3600" dirty="0" smtClean="0"/>
              <a:t> incident</a:t>
            </a:r>
          </a:p>
          <a:p>
            <a:r>
              <a:rPr lang="da-DK" sz="3600" dirty="0" err="1" smtClean="0"/>
              <a:t>Involvement</a:t>
            </a:r>
            <a:r>
              <a:rPr lang="da-DK" sz="3600" dirty="0" smtClean="0"/>
              <a:t> of all </a:t>
            </a:r>
            <a:r>
              <a:rPr lang="da-DK" sz="3600" dirty="0" err="1" smtClean="0"/>
              <a:t>health</a:t>
            </a:r>
            <a:r>
              <a:rPr lang="da-DK" sz="3600" dirty="0" smtClean="0"/>
              <a:t> </a:t>
            </a:r>
            <a:r>
              <a:rPr lang="da-DK" sz="3600" dirty="0" err="1" smtClean="0"/>
              <a:t>personnel</a:t>
            </a:r>
            <a:endParaRPr lang="da-DK" sz="3600" dirty="0" smtClean="0"/>
          </a:p>
          <a:p>
            <a:r>
              <a:rPr lang="da-DK" sz="3600" dirty="0" smtClean="0"/>
              <a:t>Local organisation and </a:t>
            </a:r>
            <a:r>
              <a:rPr lang="da-DK" sz="3600" dirty="0" err="1" smtClean="0"/>
              <a:t>leadership</a:t>
            </a:r>
            <a:endParaRPr lang="da-DK" sz="3600" dirty="0" smtClean="0"/>
          </a:p>
          <a:p>
            <a:r>
              <a:rPr lang="da-DK" sz="3600" dirty="0" smtClean="0"/>
              <a:t>National level- </a:t>
            </a:r>
            <a:r>
              <a:rPr lang="da-DK" sz="3600" dirty="0" err="1" smtClean="0"/>
              <a:t>aggregated</a:t>
            </a:r>
            <a:r>
              <a:rPr lang="da-DK" sz="3600" dirty="0" smtClean="0"/>
              <a:t> data and </a:t>
            </a:r>
            <a:r>
              <a:rPr lang="da-DK" sz="3600" dirty="0" err="1" smtClean="0"/>
              <a:t>learning</a:t>
            </a:r>
            <a:r>
              <a:rPr lang="da-DK" sz="3600" dirty="0" smtClean="0"/>
              <a:t> </a:t>
            </a:r>
            <a:r>
              <a:rPr lang="da-DK" sz="3600" dirty="0" err="1" smtClean="0"/>
              <a:t>activity</a:t>
            </a:r>
            <a:endParaRPr lang="da-DK" sz="3600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18. februar 2016, Skriv tekst i Indsæt/Sidehoved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68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Ny måde at arbejde med læring på – typer af data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" y="1416050"/>
            <a:ext cx="7318859" cy="4760913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27. april 2016, PatientS!kkerhedskonference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6A67-070F-43AB-8C30-D222133F4932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96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sz="5400" dirty="0" err="1" smtClean="0"/>
              <a:t>Questions</a:t>
            </a:r>
            <a:r>
              <a:rPr lang="da-DK" sz="5400" dirty="0" smtClean="0"/>
              <a:t> </a:t>
            </a:r>
            <a:r>
              <a:rPr lang="da-DK" sz="5400" dirty="0"/>
              <a:t>and </a:t>
            </a:r>
            <a:r>
              <a:rPr lang="da-DK" sz="5400" dirty="0" err="1" smtClean="0"/>
              <a:t>Comments</a:t>
            </a:r>
            <a:r>
              <a:rPr lang="da-DK" sz="5400" dirty="0" smtClean="0"/>
              <a:t>?</a:t>
            </a:r>
            <a:endParaRPr lang="da-DK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7" y="260648"/>
            <a:ext cx="25241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8100392" y="137537"/>
            <a:ext cx="805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May 2016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7821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"/>
          <a:stretch/>
        </p:blipFill>
        <p:spPr bwMode="auto">
          <a:xfrm>
            <a:off x="1479395" y="2066168"/>
            <a:ext cx="6356195" cy="424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80" y="1180968"/>
            <a:ext cx="8229600" cy="1143000"/>
          </a:xfrm>
        </p:spPr>
        <p:txBody>
          <a:bodyPr>
            <a:normAutofit/>
          </a:bodyPr>
          <a:lstStyle/>
          <a:p>
            <a:r>
              <a:rPr lang="da-DK" sz="3600" dirty="0" smtClean="0"/>
              <a:t>The Danish Patient Safety Database – DPSD</a:t>
            </a:r>
            <a:endParaRPr lang="da-DK" sz="3600" dirty="0"/>
          </a:p>
        </p:txBody>
      </p:sp>
      <p:sp>
        <p:nvSpPr>
          <p:cNvPr id="7" name="Tekstboks 6"/>
          <p:cNvSpPr txBox="1"/>
          <p:nvPr/>
        </p:nvSpPr>
        <p:spPr>
          <a:xfrm>
            <a:off x="8100392" y="137537"/>
            <a:ext cx="805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May 2016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3302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60016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Characterization of the Danish reporting system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(DPSD)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6177" cy="4896396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</a:pPr>
            <a:endParaRPr lang="da-DK" sz="2400" b="1" dirty="0" smtClean="0"/>
          </a:p>
          <a:p>
            <a:pPr marL="0" indent="0">
              <a:lnSpc>
                <a:spcPct val="105000"/>
              </a:lnSpc>
              <a:buNone/>
            </a:pPr>
            <a:endParaRPr lang="da-DK" sz="2400" b="1" dirty="0"/>
          </a:p>
          <a:p>
            <a:pPr marL="446088" indent="-446088">
              <a:lnSpc>
                <a:spcPct val="105000"/>
              </a:lnSpc>
            </a:pPr>
            <a:r>
              <a:rPr lang="en-US" sz="2400" b="1" dirty="0" smtClean="0"/>
              <a:t>Mandatory</a:t>
            </a:r>
          </a:p>
          <a:p>
            <a:pPr marL="446088" lvl="1" indent="11113">
              <a:lnSpc>
                <a:spcPct val="105000"/>
              </a:lnSpc>
              <a:buFont typeface="Wingdings" pitchFamily="2" charset="2"/>
              <a:buNone/>
            </a:pPr>
            <a:r>
              <a:rPr lang="en-US" sz="2400" dirty="0" smtClean="0"/>
              <a:t>A health care professional who becomes aware of an adverse event has to report such an event</a:t>
            </a:r>
          </a:p>
          <a:p>
            <a:pPr lvl="1">
              <a:lnSpc>
                <a:spcPct val="105000"/>
              </a:lnSpc>
            </a:pPr>
            <a:endParaRPr lang="en-US" sz="2000" dirty="0" smtClean="0"/>
          </a:p>
          <a:p>
            <a:pPr marL="446088" indent="-446088">
              <a:lnSpc>
                <a:spcPct val="105000"/>
              </a:lnSpc>
              <a:spcBef>
                <a:spcPct val="50000"/>
              </a:spcBef>
            </a:pPr>
            <a:r>
              <a:rPr lang="en-US" sz="2400" b="1" dirty="0" smtClean="0"/>
              <a:t>Confidentiality</a:t>
            </a:r>
            <a:endParaRPr lang="en-US" sz="2000" b="1" dirty="0" smtClean="0"/>
          </a:p>
          <a:p>
            <a:pPr marL="446088" lvl="1" indent="11113">
              <a:lnSpc>
                <a:spcPct val="10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/>
              <a:t>Information about reporting health care professional’s identity to anybody can’t be disclosed 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105000"/>
              </a:lnSpc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39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4525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Danish Patient Safety Database – DPSD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Sanction-free</a:t>
            </a:r>
          </a:p>
          <a:p>
            <a:pPr marL="0" indent="0">
              <a:buNone/>
            </a:pPr>
            <a:r>
              <a:rPr lang="en-US" sz="2400" dirty="0" smtClean="0"/>
              <a:t>A health care professional can not be subjected to disciplinary  investigations or measures by the employer, supervisory reaction by the Danish Patient Safety Authority or criminal sanction by the courts.</a:t>
            </a:r>
          </a:p>
          <a:p>
            <a:endParaRPr lang="da-DK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97" y="4149080"/>
            <a:ext cx="2308746" cy="24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5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377089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5" b="7629"/>
          <a:stretch/>
        </p:blipFill>
        <p:spPr>
          <a:xfrm>
            <a:off x="2051720" y="200070"/>
            <a:ext cx="5028458" cy="6492577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157878" y="417230"/>
            <a:ext cx="2571750" cy="1308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Regions and Municipalities in Denmark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Dragør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rcRect t="8688" b="86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1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Danish Patient Safety Database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 smtClean="0"/>
              <a:t>One National Database</a:t>
            </a:r>
          </a:p>
          <a:p>
            <a:r>
              <a:rPr lang="da-DK" dirty="0" smtClean="0"/>
              <a:t>CASE-FLOW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0A57C76-03B8-4A36-9615-02EE9B6C1199}" type="datetime2">
              <a:rPr lang="da-DK" smtClean="0"/>
              <a:pPr>
                <a:defRPr/>
              </a:pPr>
              <a:t>31. maj 2016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slide </a:t>
            </a:r>
            <a:fld id="{9A1B4B4B-F9C5-453D-8EEF-2DB2292557C6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grpSp>
        <p:nvGrpSpPr>
          <p:cNvPr id="7" name="Gruppe 6"/>
          <p:cNvGrpSpPr/>
          <p:nvPr/>
        </p:nvGrpSpPr>
        <p:grpSpPr>
          <a:xfrm>
            <a:off x="359603" y="3166326"/>
            <a:ext cx="8460869" cy="3070985"/>
            <a:chOff x="238125" y="1989138"/>
            <a:chExt cx="8775700" cy="38354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352925" y="4643438"/>
              <a:ext cx="2857500" cy="406400"/>
            </a:xfrm>
            <a:prstGeom prst="rightArrow">
              <a:avLst>
                <a:gd name="adj1" fmla="val 62500"/>
                <a:gd name="adj2" fmla="val 48047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54000" tIns="10800" rIns="54000" bIns="10800" anchor="ctr"/>
            <a:lstStyle/>
            <a:p>
              <a:endParaRPr lang="da-DK">
                <a:latin typeface="Times New Roman" pitchFamily="18" charset="0"/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594225" y="1989138"/>
              <a:ext cx="2247900" cy="3822700"/>
              <a:chOff x="2864" y="688"/>
              <a:chExt cx="1416" cy="2408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>
                <a:off x="4254" y="856"/>
                <a:ext cx="0" cy="2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tIns="10800" rIns="54000" bIns="10800" anchor="ctr"/>
              <a:lstStyle/>
              <a:p>
                <a:endParaRPr lang="da-DK"/>
              </a:p>
            </p:txBody>
          </p:sp>
          <p:sp>
            <p:nvSpPr>
              <p:cNvPr id="41" name="Text Box 8"/>
              <p:cNvSpPr txBox="1">
                <a:spLocks noChangeArrowheads="1"/>
              </p:cNvSpPr>
              <p:nvPr/>
            </p:nvSpPr>
            <p:spPr bwMode="auto">
              <a:xfrm>
                <a:off x="2864" y="688"/>
                <a:ext cx="1416" cy="6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54000" tIns="10800" rIns="54000" bIns="10800">
                <a:spAutoFit/>
              </a:bodyPr>
              <a:lstStyle/>
              <a:p>
                <a:pPr algn="ctr"/>
                <a:r>
                  <a:rPr lang="da-DK" b="1" dirty="0" smtClean="0">
                    <a:latin typeface="Arial Narrow" pitchFamily="34" charset="0"/>
                  </a:rPr>
                  <a:t>Danish Patient Safety </a:t>
                </a:r>
                <a:r>
                  <a:rPr lang="da-DK" b="1" dirty="0" err="1" smtClean="0">
                    <a:latin typeface="Arial Narrow" pitchFamily="34" charset="0"/>
                  </a:rPr>
                  <a:t>authority</a:t>
                </a:r>
                <a:r>
                  <a:rPr lang="da-DK" b="1" dirty="0">
                    <a:latin typeface="Arial Narrow" pitchFamily="34" charset="0"/>
                  </a:rPr>
                  <a:t/>
                </a:r>
                <a:br>
                  <a:rPr lang="da-DK" b="1" dirty="0">
                    <a:latin typeface="Arial Narrow" pitchFamily="34" charset="0"/>
                  </a:rPr>
                </a:br>
                <a:endParaRPr lang="da-DK" sz="1400" b="1" dirty="0">
                  <a:latin typeface="Arial Narrow" pitchFamily="34" charset="0"/>
                </a:endParaRPr>
              </a:p>
            </p:txBody>
          </p:sp>
          <p:sp>
            <p:nvSpPr>
              <p:cNvPr id="42" name="Text Box 9"/>
              <p:cNvSpPr txBox="1">
                <a:spLocks noChangeArrowheads="1"/>
              </p:cNvSpPr>
              <p:nvPr/>
            </p:nvSpPr>
            <p:spPr bwMode="auto">
              <a:xfrm>
                <a:off x="3250" y="1098"/>
                <a:ext cx="756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a-DK" sz="800" b="1" dirty="0" smtClean="0">
                    <a:solidFill>
                      <a:srgbClr val="003366"/>
                    </a:solidFill>
                  </a:rPr>
                  <a:t>Central case handler</a:t>
                </a:r>
                <a:endParaRPr lang="da-DK" sz="800" b="1" dirty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43" name="Picture 10" descr="Screendu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08" y="2201"/>
                <a:ext cx="615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1" descr="PC worker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92" y="1260"/>
                <a:ext cx="648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2308225" y="1989138"/>
              <a:ext cx="2451100" cy="3835400"/>
              <a:chOff x="1424" y="688"/>
              <a:chExt cx="1544" cy="2416"/>
            </a:xfrm>
          </p:grpSpPr>
          <p:sp>
            <p:nvSpPr>
              <p:cNvPr id="35" name="Text Box 16"/>
              <p:cNvSpPr txBox="1">
                <a:spLocks noChangeArrowheads="1"/>
              </p:cNvSpPr>
              <p:nvPr/>
            </p:nvSpPr>
            <p:spPr bwMode="auto">
              <a:xfrm>
                <a:off x="1850" y="1098"/>
                <a:ext cx="756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a-DK" sz="800" b="1" dirty="0" smtClean="0">
                    <a:solidFill>
                      <a:srgbClr val="003366"/>
                    </a:solidFill>
                  </a:rPr>
                  <a:t>Local case handler</a:t>
                </a:r>
                <a:endParaRPr lang="da-DK" sz="800" b="1" dirty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36" name="Picture 17" descr="Screendu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8" y="2201"/>
                <a:ext cx="615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19" descr="PC worker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92" y="1260"/>
                <a:ext cx="648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Line 20"/>
              <p:cNvSpPr>
                <a:spLocks noChangeShapeType="1"/>
              </p:cNvSpPr>
              <p:nvPr/>
            </p:nvSpPr>
            <p:spPr bwMode="auto">
              <a:xfrm>
                <a:off x="2876" y="856"/>
                <a:ext cx="0" cy="22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tIns="10800" rIns="54000" bIns="10800" anchor="ctr"/>
              <a:lstStyle/>
              <a:p>
                <a:endParaRPr lang="da-DK"/>
              </a:p>
            </p:txBody>
          </p: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1424" y="688"/>
                <a:ext cx="1544" cy="3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54000" tIns="10800" rIns="54000" bIns="10800">
                <a:spAutoFit/>
              </a:bodyPr>
              <a:lstStyle/>
              <a:p>
                <a:pPr algn="ctr"/>
                <a:r>
                  <a:rPr lang="en-GB" b="1" dirty="0" smtClean="0">
                    <a:latin typeface="Arial Narrow" pitchFamily="34" charset="0"/>
                  </a:rPr>
                  <a:t>Case handler</a:t>
                </a:r>
                <a:br>
                  <a:rPr lang="en-GB" b="1" dirty="0" smtClean="0">
                    <a:latin typeface="Arial Narrow" pitchFamily="34" charset="0"/>
                  </a:rPr>
                </a:br>
                <a:r>
                  <a:rPr lang="en-GB" sz="1400" b="1" dirty="0" smtClean="0">
                    <a:latin typeface="Arial Narrow" pitchFamily="34" charset="0"/>
                  </a:rPr>
                  <a:t>(municipal / regional)</a:t>
                </a:r>
                <a:endParaRPr lang="en-GB" sz="1400" b="1" dirty="0">
                  <a:latin typeface="Arial Narrow" pitchFamily="34" charset="0"/>
                </a:endParaRPr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238125" y="1989138"/>
              <a:ext cx="2187575" cy="3822700"/>
              <a:chOff x="120" y="688"/>
              <a:chExt cx="1378" cy="2408"/>
            </a:xfrm>
          </p:grpSpPr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456" y="2672"/>
                <a:ext cx="296" cy="1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54000" tIns="10800" rIns="54000" bIns="10800" anchor="ctr"/>
              <a:lstStyle/>
              <a:p>
                <a:endParaRPr lang="da-DK"/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448" y="1744"/>
                <a:ext cx="296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54000" tIns="10800" rIns="54000" bIns="10800" anchor="ctr"/>
              <a:lstStyle/>
              <a:p>
                <a:endParaRPr lang="da-DK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 flipH="1">
                <a:off x="120" y="856"/>
                <a:ext cx="0" cy="2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tIns="10800" rIns="54000" bIns="10800" anchor="ctr"/>
              <a:lstStyle/>
              <a:p>
                <a:endParaRPr lang="da-DK"/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>
                <a:off x="1498" y="856"/>
                <a:ext cx="0" cy="2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tIns="10800" rIns="54000" bIns="10800" anchor="ctr"/>
              <a:lstStyle/>
              <a:p>
                <a:endParaRPr lang="da-DK"/>
              </a:p>
            </p:txBody>
          </p:sp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216" y="688"/>
                <a:ext cx="1192" cy="1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54000" tIns="10800" rIns="54000" bIns="10800">
                <a:spAutoFit/>
              </a:bodyPr>
              <a:lstStyle/>
              <a:p>
                <a:pPr algn="ctr"/>
                <a:r>
                  <a:rPr lang="en-GB" b="1" dirty="0" smtClean="0">
                    <a:latin typeface="Arial Narrow" pitchFamily="34" charset="0"/>
                  </a:rPr>
                  <a:t>Reporting</a:t>
                </a:r>
                <a:endParaRPr lang="en-GB" b="1" dirty="0">
                  <a:latin typeface="Arial Narrow" pitchFamily="34" charset="0"/>
                </a:endParaRPr>
              </a:p>
            </p:txBody>
          </p:sp>
          <p:pic>
            <p:nvPicPr>
              <p:cNvPr id="29" name="Picture 30" descr="Woman 2 suit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0" y="1148"/>
                <a:ext cx="342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8832" b="3870"/>
              <a:stretch>
                <a:fillRect/>
              </a:stretch>
            </p:blipFill>
            <p:spPr bwMode="auto">
              <a:xfrm>
                <a:off x="805" y="2653"/>
                <a:ext cx="515" cy="387"/>
              </a:xfrm>
              <a:prstGeom prst="rect">
                <a:avLst/>
              </a:prstGeom>
              <a:noFill/>
              <a:ln w="12700">
                <a:solidFill>
                  <a:srgbClr val="B2B2B2"/>
                </a:solidFill>
                <a:miter lim="800000"/>
                <a:headEnd/>
                <a:tailEnd/>
              </a:ln>
            </p:spPr>
          </p:pic>
          <p:pic>
            <p:nvPicPr>
              <p:cNvPr id="31" name="Picture 32" descr="Woman at PC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52" y="2092"/>
                <a:ext cx="562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8832" b="3870"/>
              <a:stretch>
                <a:fillRect/>
              </a:stretch>
            </p:blipFill>
            <p:spPr bwMode="auto">
              <a:xfrm>
                <a:off x="805" y="1773"/>
                <a:ext cx="515" cy="387"/>
              </a:xfrm>
              <a:prstGeom prst="rect">
                <a:avLst/>
              </a:prstGeom>
              <a:noFill/>
              <a:ln w="12700">
                <a:solidFill>
                  <a:srgbClr val="B2B2B2"/>
                </a:solidFill>
                <a:miter lim="800000"/>
                <a:headEnd/>
                <a:tailEnd/>
              </a:ln>
            </p:spPr>
          </p:pic>
          <p:sp>
            <p:nvSpPr>
              <p:cNvPr id="33" name="Text Box 34"/>
              <p:cNvSpPr txBox="1">
                <a:spLocks noChangeArrowheads="1"/>
              </p:cNvSpPr>
              <p:nvPr/>
            </p:nvSpPr>
            <p:spPr bwMode="auto">
              <a:xfrm>
                <a:off x="174" y="994"/>
                <a:ext cx="756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800" b="1" dirty="0">
                    <a:solidFill>
                      <a:srgbClr val="003366"/>
                    </a:solidFill>
                  </a:rPr>
                  <a:t>Citizen</a:t>
                </a:r>
              </a:p>
            </p:txBody>
          </p:sp>
          <p:sp>
            <p:nvSpPr>
              <p:cNvPr id="34" name="Text Box 35"/>
              <p:cNvSpPr txBox="1">
                <a:spLocks noChangeArrowheads="1"/>
              </p:cNvSpPr>
              <p:nvPr/>
            </p:nvSpPr>
            <p:spPr bwMode="auto">
              <a:xfrm>
                <a:off x="144" y="1954"/>
                <a:ext cx="756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800" b="1" dirty="0">
                    <a:solidFill>
                      <a:srgbClr val="003366"/>
                    </a:solidFill>
                  </a:rPr>
                  <a:t>Healthcare staff</a:t>
                </a:r>
              </a:p>
            </p:txBody>
          </p:sp>
        </p:grpSp>
        <p:sp>
          <p:nvSpPr>
            <p:cNvPr id="12" name="AutoShape 46"/>
            <p:cNvSpPr>
              <a:spLocks noChangeArrowheads="1"/>
            </p:cNvSpPr>
            <p:nvPr/>
          </p:nvSpPr>
          <p:spPr bwMode="auto">
            <a:xfrm>
              <a:off x="2168525" y="4516438"/>
              <a:ext cx="685800" cy="406400"/>
            </a:xfrm>
            <a:prstGeom prst="rightArrow">
              <a:avLst>
                <a:gd name="adj1" fmla="val 50000"/>
                <a:gd name="adj2" fmla="val 42188"/>
              </a:avLst>
            </a:prstGeom>
            <a:solidFill>
              <a:srgbClr val="B2B2B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54000" tIns="10800" rIns="54000" bIns="10800" anchor="ctr"/>
            <a:lstStyle/>
            <a:p>
              <a:endParaRPr lang="da-DK">
                <a:latin typeface="Times New Roman" pitchFamily="18" charset="0"/>
              </a:endParaRPr>
            </a:p>
          </p:txBody>
        </p:sp>
        <p:sp>
          <p:nvSpPr>
            <p:cNvPr id="13" name="AutoShape 47"/>
            <p:cNvSpPr>
              <a:spLocks noChangeArrowheads="1"/>
            </p:cNvSpPr>
            <p:nvPr/>
          </p:nvSpPr>
          <p:spPr bwMode="auto">
            <a:xfrm>
              <a:off x="4340225" y="4516438"/>
              <a:ext cx="685800" cy="406400"/>
            </a:xfrm>
            <a:prstGeom prst="rightArrow">
              <a:avLst>
                <a:gd name="adj1" fmla="val 50000"/>
                <a:gd name="adj2" fmla="val 42188"/>
              </a:avLst>
            </a:prstGeom>
            <a:solidFill>
              <a:srgbClr val="B2B2B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54000" tIns="10800" rIns="54000" bIns="10800" anchor="ctr"/>
            <a:lstStyle/>
            <a:p>
              <a:endParaRPr lang="da-DK">
                <a:latin typeface="Times New Roman" pitchFamily="18" charset="0"/>
              </a:endParaRPr>
            </a:p>
          </p:txBody>
        </p: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>
              <a:off x="6765925" y="1989138"/>
              <a:ext cx="2247900" cy="3784600"/>
              <a:chOff x="4232" y="688"/>
              <a:chExt cx="1416" cy="2384"/>
            </a:xfrm>
          </p:grpSpPr>
          <p:sp>
            <p:nvSpPr>
              <p:cNvPr id="20" name="Line 49"/>
              <p:cNvSpPr>
                <a:spLocks noChangeShapeType="1"/>
              </p:cNvSpPr>
              <p:nvPr/>
            </p:nvSpPr>
            <p:spPr bwMode="auto">
              <a:xfrm>
                <a:off x="5632" y="856"/>
                <a:ext cx="0" cy="2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tIns="10800" rIns="54000" bIns="10800" anchor="ctr"/>
              <a:lstStyle/>
              <a:p>
                <a:endParaRPr lang="da-DK"/>
              </a:p>
            </p:txBody>
          </p:sp>
          <p:sp>
            <p:nvSpPr>
              <p:cNvPr id="21" name="Text Box 50"/>
              <p:cNvSpPr txBox="1">
                <a:spLocks noChangeArrowheads="1"/>
              </p:cNvSpPr>
              <p:nvPr/>
            </p:nvSpPr>
            <p:spPr bwMode="auto">
              <a:xfrm>
                <a:off x="4232" y="688"/>
                <a:ext cx="1416" cy="1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54000" tIns="10800" rIns="54000" bIns="10800">
                <a:spAutoFit/>
              </a:bodyPr>
              <a:lstStyle/>
              <a:p>
                <a:pPr algn="ctr"/>
                <a:r>
                  <a:rPr lang="en-GB" b="1" smtClean="0">
                    <a:latin typeface="Arial Narrow" pitchFamily="34" charset="0"/>
                  </a:rPr>
                  <a:t>External data users</a:t>
                </a:r>
                <a:endParaRPr lang="en-GB" b="1">
                  <a:latin typeface="Arial Narrow" pitchFamily="34" charset="0"/>
                </a:endParaRPr>
              </a:p>
            </p:txBody>
          </p:sp>
          <p:pic>
            <p:nvPicPr>
              <p:cNvPr id="22" name="Picture 51" descr="Chart colour positive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652" y="2144"/>
                <a:ext cx="592" cy="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52" descr="Man 3 at PC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57" y="1089"/>
                <a:ext cx="603" cy="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AutoShape 56"/>
            <p:cNvSpPr>
              <a:spLocks noChangeArrowheads="1"/>
            </p:cNvSpPr>
            <p:nvPr/>
          </p:nvSpPr>
          <p:spPr bwMode="auto">
            <a:xfrm>
              <a:off x="6499225" y="4516438"/>
              <a:ext cx="685800" cy="406400"/>
            </a:xfrm>
            <a:prstGeom prst="rightArrow">
              <a:avLst>
                <a:gd name="adj1" fmla="val 50000"/>
                <a:gd name="adj2" fmla="val 42188"/>
              </a:avLst>
            </a:prstGeom>
            <a:solidFill>
              <a:srgbClr val="B2B2B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54000" tIns="10800" rIns="54000" bIns="10800" anchor="ctr"/>
            <a:lstStyle/>
            <a:p>
              <a:endParaRPr lang="da-DK">
                <a:latin typeface="Times New Roman" pitchFamily="18" charset="0"/>
              </a:endParaRPr>
            </a:p>
          </p:txBody>
        </p:sp>
        <p:sp>
          <p:nvSpPr>
            <p:cNvPr id="17" name="Text Box 55"/>
            <p:cNvSpPr txBox="1">
              <a:spLocks noChangeArrowheads="1"/>
            </p:cNvSpPr>
            <p:nvPr/>
          </p:nvSpPr>
          <p:spPr bwMode="auto">
            <a:xfrm>
              <a:off x="4948238" y="5264150"/>
              <a:ext cx="191537" cy="38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sz="1400" dirty="0"/>
            </a:p>
          </p:txBody>
        </p:sp>
        <p:sp>
          <p:nvSpPr>
            <p:cNvPr id="19" name="Line 57"/>
            <p:cNvSpPr>
              <a:spLocks noChangeShapeType="1"/>
            </p:cNvSpPr>
            <p:nvPr/>
          </p:nvSpPr>
          <p:spPr bwMode="auto">
            <a:xfrm>
              <a:off x="4751388" y="5265738"/>
              <a:ext cx="1944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5" name="Tekstfelt 44"/>
          <p:cNvSpPr txBox="1"/>
          <p:nvPr/>
        </p:nvSpPr>
        <p:spPr>
          <a:xfrm>
            <a:off x="2717800" y="2324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27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3903377"/>
              </p:ext>
            </p:extLst>
          </p:nvPr>
        </p:nvGraphicFramePr>
        <p:xfrm>
          <a:off x="815752" y="548680"/>
          <a:ext cx="75006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boks 5"/>
          <p:cNvSpPr txBox="1"/>
          <p:nvPr/>
        </p:nvSpPr>
        <p:spPr>
          <a:xfrm>
            <a:off x="1115616" y="56612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5 regions and </a:t>
            </a:r>
            <a:r>
              <a:rPr lang="da-DK" dirty="0"/>
              <a:t>98</a:t>
            </a:r>
            <a:r>
              <a:rPr lang="da-DK" dirty="0" smtClean="0"/>
              <a:t> </a:t>
            </a:r>
            <a:r>
              <a:rPr lang="da-DK" dirty="0" err="1" smtClean="0"/>
              <a:t>municipals</a:t>
            </a:r>
            <a:endParaRPr lang="da-DK" dirty="0"/>
          </a:p>
        </p:txBody>
      </p:sp>
      <p:cxnSp>
        <p:nvCxnSpPr>
          <p:cNvPr id="7" name="Lige pilforbindelse 6"/>
          <p:cNvCxnSpPr/>
          <p:nvPr/>
        </p:nvCxnSpPr>
        <p:spPr>
          <a:xfrm>
            <a:off x="1547664" y="29969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>
            <a:off x="3635896" y="2996952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>
            <a:off x="5076056" y="29969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>
            <a:off x="7452320" y="29969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>
            <a:normAutofit/>
          </a:bodyPr>
          <a:lstStyle/>
          <a:p>
            <a:r>
              <a:rPr lang="da-DK" sz="3600" dirty="0" smtClean="0"/>
              <a:t>The Danish Patient Safety Database – DPSD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924944"/>
            <a:ext cx="8291264" cy="3201219"/>
          </a:xfrm>
        </p:spPr>
        <p:txBody>
          <a:bodyPr>
            <a:normAutofit/>
          </a:bodyPr>
          <a:lstStyle/>
          <a:p>
            <a:r>
              <a:rPr lang="da-DK" sz="2400" dirty="0" err="1" smtClean="0"/>
              <a:t>Many</a:t>
            </a:r>
            <a:r>
              <a:rPr lang="da-DK" sz="2400" dirty="0" smtClean="0"/>
              <a:t> </a:t>
            </a:r>
            <a:r>
              <a:rPr lang="da-DK" sz="2400" dirty="0"/>
              <a:t>Patient </a:t>
            </a:r>
            <a:r>
              <a:rPr lang="da-DK" sz="2400" dirty="0" err="1"/>
              <a:t>safety</a:t>
            </a:r>
            <a:r>
              <a:rPr lang="da-DK" sz="2400" dirty="0"/>
              <a:t>  </a:t>
            </a:r>
            <a:r>
              <a:rPr lang="da-DK" sz="2400" dirty="0" err="1"/>
              <a:t>preventive</a:t>
            </a:r>
            <a:r>
              <a:rPr lang="da-DK" sz="2400" dirty="0"/>
              <a:t> actions is </a:t>
            </a:r>
            <a:r>
              <a:rPr lang="da-DK" sz="2400" dirty="0" err="1"/>
              <a:t>taken</a:t>
            </a:r>
            <a:r>
              <a:rPr lang="da-DK" sz="2400" dirty="0"/>
              <a:t> at </a:t>
            </a:r>
            <a:r>
              <a:rPr lang="da-DK" sz="2400" dirty="0" err="1"/>
              <a:t>local</a:t>
            </a:r>
            <a:r>
              <a:rPr lang="da-DK" sz="2400" dirty="0"/>
              <a:t> </a:t>
            </a:r>
            <a:r>
              <a:rPr lang="da-DK" sz="2400" dirty="0" err="1"/>
              <a:t>level</a:t>
            </a:r>
            <a:endParaRPr lang="da-DK" sz="2400" dirty="0"/>
          </a:p>
          <a:p>
            <a:pPr marL="0" indent="0">
              <a:buNone/>
            </a:pPr>
            <a:endParaRPr lang="da-DK" sz="1000" dirty="0" smtClean="0"/>
          </a:p>
          <a:p>
            <a:r>
              <a:rPr lang="da-DK" sz="2400" dirty="0" smtClean="0"/>
              <a:t>regional/</a:t>
            </a:r>
            <a:r>
              <a:rPr lang="da-DK" sz="2400" dirty="0" err="1" smtClean="0"/>
              <a:t>municipal</a:t>
            </a:r>
            <a:r>
              <a:rPr lang="da-DK" sz="2400" dirty="0" smtClean="0"/>
              <a:t> learning</a:t>
            </a:r>
          </a:p>
          <a:p>
            <a:endParaRPr lang="da-DK" sz="1000" dirty="0" smtClean="0"/>
          </a:p>
          <a:p>
            <a:r>
              <a:rPr lang="da-DK" sz="2400" dirty="0" smtClean="0"/>
              <a:t>national </a:t>
            </a:r>
            <a:r>
              <a:rPr lang="da-DK" sz="2400" dirty="0" err="1" smtClean="0"/>
              <a:t>learning</a:t>
            </a:r>
            <a:r>
              <a:rPr lang="da-DK" sz="2400" dirty="0" smtClean="0"/>
              <a:t>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8574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PS Executive">
  <a:themeElements>
    <a:clrScheme name="SPS">
      <a:dk1>
        <a:sysClr val="windowText" lastClr="000000"/>
      </a:dk1>
      <a:lt1>
        <a:sysClr val="window" lastClr="FFFFFF"/>
      </a:lt1>
      <a:dk2>
        <a:srgbClr val="000000"/>
      </a:dk2>
      <a:lt2>
        <a:srgbClr val="E07E27"/>
      </a:lt2>
      <a:accent1>
        <a:srgbClr val="6E9DB8"/>
      </a:accent1>
      <a:accent2>
        <a:srgbClr val="00456A"/>
      </a:accent2>
      <a:accent3>
        <a:srgbClr val="BFD730"/>
      </a:accent3>
      <a:accent4>
        <a:srgbClr val="5F9E45"/>
      </a:accent4>
      <a:accent5>
        <a:srgbClr val="D3DCE5"/>
      </a:accent5>
      <a:accent6>
        <a:srgbClr val="A6AFBA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S Executive" id="{6C02D743-9377-4C5E-B1BB-5B09D818C8FF}" vid="{B8033D24-C1F1-446C-8570-ACC358C2D43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STPS Executive</Template>
  <TotalTime>690</TotalTime>
  <Words>604</Words>
  <Application>Microsoft Office PowerPoint</Application>
  <PresentationFormat>Diavoorstelling (4:3)</PresentationFormat>
  <Paragraphs>148</Paragraphs>
  <Slides>17</Slides>
  <Notes>16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STPS Executive</vt:lpstr>
      <vt:lpstr>Danish patient safety database</vt:lpstr>
      <vt:lpstr>The Danish Patient Safety Database – DPSD</vt:lpstr>
      <vt:lpstr>Characterization of the Danish reporting system  (DPSD)</vt:lpstr>
      <vt:lpstr>The Danish Patient Safety Database – DPSD</vt:lpstr>
      <vt:lpstr>PowerPoint-presentatie</vt:lpstr>
      <vt:lpstr>Dragør</vt:lpstr>
      <vt:lpstr>The Danish Patient Safety Database</vt:lpstr>
      <vt:lpstr>PowerPoint-presentatie</vt:lpstr>
      <vt:lpstr>The Danish Patient Safety Database – DPSD</vt:lpstr>
      <vt:lpstr>Dansk Patientsikkerhedsdatabase</vt:lpstr>
      <vt:lpstr>New methods</vt:lpstr>
      <vt:lpstr>Pilot project- aggregated reporting</vt:lpstr>
      <vt:lpstr>Pilot project</vt:lpstr>
      <vt:lpstr>Local reporting</vt:lpstr>
      <vt:lpstr>What is important for us?</vt:lpstr>
      <vt:lpstr>Ny måde at arbejde med læring på – typer af data</vt:lpstr>
      <vt:lpstr>Questions and Comments?</vt:lpstr>
    </vt:vector>
  </TitlesOfParts>
  <Company>Patientombuddet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IT-related Patient Safety Incidents  reported to DPSD</dc:title>
  <dc:creator>Torsten Breuerbach Larsen</dc:creator>
  <cp:lastModifiedBy>Mari Murel</cp:lastModifiedBy>
  <cp:revision>61</cp:revision>
  <cp:lastPrinted>2016-05-02T07:50:33Z</cp:lastPrinted>
  <dcterms:created xsi:type="dcterms:W3CDTF">2016-04-28T13:58:36Z</dcterms:created>
  <dcterms:modified xsi:type="dcterms:W3CDTF">2016-05-31T08:38:51Z</dcterms:modified>
</cp:coreProperties>
</file>