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2" r:id="rId3"/>
    <p:sldId id="283" r:id="rId4"/>
    <p:sldId id="284" r:id="rId5"/>
    <p:sldId id="285" r:id="rId6"/>
    <p:sldId id="286" r:id="rId7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6" d="100"/>
          <a:sy n="56" d="100"/>
        </p:scale>
        <p:origin x="10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FF5A4-9020-463D-AB23-BF1257946FCE}" type="datetimeFigureOut">
              <a:rPr lang="fi-FI" smtClean="0"/>
              <a:t>29.9.2016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58753-C4DF-4E60-8365-FE3201A69D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9575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4FFB9-EFD2-49B6-9E8E-921C46A8FC20}" type="datetimeFigureOut">
              <a:rPr lang="fi-FI" smtClean="0"/>
              <a:t>29.9.2016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89370-C416-45F0-A53E-35ADDA5BA4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20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i-FI" dirty="0"/>
            </a:br>
            <a:r>
              <a:rPr lang="fi-FI" b="1" dirty="0" err="1"/>
              <a:t>Effectiveness-group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Riitta Aejmelaeus</a:t>
            </a:r>
          </a:p>
        </p:txBody>
      </p:sp>
      <p:sp>
        <p:nvSpPr>
          <p:cNvPr id="5" name="AutoShape 4" descr="data:image/png;base64,iVBORw0KGgoAAAANSUhEUgAAAQ8AAAA4CAIAAABsRerIAAAgAElEQVR4nLy9d7gV1dk2vmZml7NPhUM7wKHXQ5FeNMaGBStVAQtWRBRRQ7FirFEECyaamCh2TTT5zJuYRJM3sSAKNrDSy6Gdvvuestr9++OZmbNB837v9V0/M9dc+8yZPbNmzeznXk+7nzXsxrpR9/QffW/nQY/Vjnqs1zH31Ay+v3bYz3oMebDHkFXd6x7sXnd/z7r7e9atqhm2utsw2lP8+VCPYat6DCv+XN1z+EM9h3/386Eewx7sXvdgzdAHaoau6l5HRx511praEatrR9D+Vd3rHqgZ+mDN0J91G3J/l0H3dx28qnsdHRO29t3+/L99fvcu6HNN7Yg1vUY+0vuYR/qMerTPqPCT+kD9DO9uVY9h9/esW9l/zPXjTkEeEEIqVwAcgAa0ALiG0P6/gIa/aAEtgh0KEBqQdBiUv7/olOA8Ff4r289V4dft+/3dXINDAwphA1DQUBJcQwCivQUNSX2AAoSE0LRfAgrQdJYKL6QBDaXbm8YR14AqvgNd3FsFKEgoAeH3QX/nUP85qPbnABdwAWgNDxD+M+T4ng78/7mwZQOG3V87/LHuI35eM+KRToPW1o54uMeQh7sNerTroMe6DHm065A13Yas6TbksS5DHu8yhPaEn491G7q269C1NXVruw4N96/tOpT2h5+Pd6ujYx7pMvjRzoMf7jzo0c6D6dtHuw55tPNg2v9Il8Fra+oe7z7s8e7Dft5j+C96jniiduSTvY55stcxv+o16onakT+vGfZYt6F0lce71T3efdhR/fm/fv679d8dT3f385phj3cf9vOaYWtr6uheHu9Wd9Td0efDNcNvrxmxdNwUZCSEENJxAM+XKQW4hJ1iudcAwBHKsQa08tGComOOOEVpEt+jjvFlXUH70imL2iG5h1L+VeBfTkIIuIQHTYDx90MEzbbvl75ASijpoyuEZXh1tPdfH32zRWsxWiCPxOpRwNKAjyUfq1wHo5DwryWgxQ+PlrrR9/Qf/WDtiIdrj3mox7DV/Ub9rHbY6toRa2qHPdJzhD/Y1454pOeIR3qOeLjXyDW9RoafD/c+hsbdR3ofs6bXSDqYxmPaDo+hz3D/6p7D6VsalUP982D3uge71z1A+qTr4Pu6DLq388B7Ow+8v8ugn3Ub8lCPYXTWml4jaVwPr/i//Px361H3FX4epRtJ5xTrwCPvd+TqvuPvHjhp+biTkfHgcgBSQUodIMGFdhEIsYAS7eO38o+RgPJFkPZ/FzkaXMOVUO0S6R9J7QhoQefLYA01jI8ljVCmNYQGlxASQoL7EukrkiI1FFxbh9IJEQ75AdJEgDQlvouP4jvVQBEyi9FVrHSPHFPa74uuK78zjvzQC5vba8CCbgOv6zRgabfBN3UZuKhjn2s791vSue8NnfreWN3/hk79l3Tqv6RT/xur+xf/u6RT/xs6D7ih84Abuwyk9YbOA5Z06n99dT/69vrqfrR91DHhWTd1HXRT10G0M/x3ac86WpfVDlvea/iK3iNu6TXi1t4jl3Uf+pNug2/sMvColpcU9ed/sy7ufPRafC/fXf9dz2n7qMav69TvuuqBV9cMXTBiAnIOhOIikDb6RRWH5vCh0o4WXSxD7aYOAnEsNnX8UVaCy2LLpF1citASCLcgufcNIuVbOyrUHmT7KUKLLraFvjNUF1l9Ar46Cm2tdjtKQh3dvXa8tq9Hy/eRKqh49xFoKTbMACgVauMfGjDsiZ/c8uJNd7xwzbJXrln+6qIVzy288ZUlN7+8aOkr1yx95ZqlLy9a+uK1S1+8dukr1yx/edHyF69d+sKR64vXLaP1hWuXPr/oJ7SG29895rsbtL60ePlLi5c/d81Nz11z07MLb1x39Q3rrr7hmQVLnlmw5Omrrn924Y3PXXPTi9cufem6ZS8vXv7y4uUvXbfsu535bq/+l6t/1nfX65a9eN0y6lu4vnz9Cto4up1rl76w6CfPL16xbvntcF0ILpSUgMPpUYtQA4RyH0iDah90fZmmnZzk74jBG0oAXngAmR86bK1IapV/TRmYKwEkxNHy6A/VStC34aiv2kVTtts8KoRxMXKgvwcMRcO/CiylYvwXHaBQjLcj8NB+a+EQIIKH46vKIrvxB1wYb0miOYWGJBqSaEyhsQ0NrWhKojGJxiSagrUxhcYUGpNobGtfm4oPaENDKxpa278t3j7qrPCrwy041IzDLf65xa0VNx7uPOoq3z3m/2393n6Gt/DvDvvuDTYlcagZqRTcArQIBTzwlUmZBN6wPkIci4UjMOtFqHOCfzmhRfgH+nuOFP7AfFe+gIfqJcBDcPUjlwCT5BSJ4u6Foh+iRR+BFgUd2lShQYj2U0K06CNRdOS12/3+o9ASKEndvi10iBYoFBucP+TCPM8BF3AFHBeOA9eFS58uPA+eB+FBeOAC3IPnwbaRy0EIOA4KBXDuH+a6EAKu6++n7ULBb5MOCJulsziH48BxwHn7V64L225vx/NQKMC2g765yOXgee194Ly9D3R62L7r+pcIr3XUkUL4G9QNz2u/KdtuvyjnEOKITtLB4QZ1plAAF3BtiDy0q6XSANeBPEEIKBdahL+61PAUJKCk1pJGRzpAQLYHvJSEVlqSUaSU5L41xul/HxtKBuYetC9n5AVpJbUnIbj0XQmhpFYCEAKSQ/udoWakgoaA4pDaF1SltYQCPN9LCbxprbUk2GsvjE/Idty2o0VpKM1DAy+wQ7WEBjxJA4KroDW0ghDtATRF3QOUCuw6Hsbxvg9LPzRaOKTnOcpzoYWSrscLSnu0UuRB+Kskla6kK7itpAsIaG4XMqlksxSO4LYUjlYeHaOVp5XHvYKSLjSH5lp5tAHNuVdwnVzYiOA29wr0EKl9QOSyyWymTQoHmntuXiuP2zkonk22KM+G9KRboPb9liHC9gW3PTdP266TC7/SysvnUuHl7EJGKy+XTQJCKw/Sg/SghXQLwslDekq6SrpSOOGtQXPapv35XIruQklXSp7OpjSU52Uo9kU/vJQcikNxDeUBBT/iGbovGpr8bHiACzjB8KyE9kdl4RJalFJQgdmhoCS01lpLAEJqX8KU8jxHA8IXeAjtSLjQCBoENIf2BOCQAROYbyT0ArAhJYRQru98+0O3ENLxgKzg4RAguWg3JJXQUARLaHhcaigFR8MJxR9QUtgAh5B0I7rACa1CQEoaRvx4utLwBPdbl4IeTKix/wPK5Gi0SCitpZQcUEJ4UgsNJbWQWihIAckhXUgXkkNKLWw7L4TnunZLS1NDwyE6kT5d185m07lcJpNJua4tJXecAn2ltVRKaC1pG1Ccu57ncO4K4XHuuq4thOcJ1/Hs1mSLUJx0Ol2OzvI8B1A0mnLuZrNppQStWku6hJScDnBdG1DZbNpxCtSC5zmOZ7vc0VCZXFpqkc6mbDsPqEwmBaiDB/dT+6lUG7WZTifpolpLITwhvPBagPr004/p3927d3LuSi0kVN4rpPLpIDxKP76E5lAeFAeQAwqA5ApCQkNLBQipXBq280pKAMIlj1YJLWUQLtJaa90udr7qgNbaEbxddKQCFNfKA2jAkxT1cgsUPtYuh3AhBQccwIaWuj06rKQ/LkpwrmzOpS+28B0PDu0BXCgoDeUF/SSkSS4didCk0hocyAA5aBDSfQ2qOF1ROiJ0X5TQAMXTJN1rYF8pSBtuBoJLDRtwfM+NUNluof3gaPE8R3LBPQeA69r0GY5Y5N5J31ZWGlBKeJ7nG4uSAzh06MDu3buTyVbO/fSQUoI+XdelbUBp7Y8t1DJtu67tOE4QrJGO56azKTKgd+zaabuFpqamQ4cOeJ7X2Hg4k8k4TsHzvHw+S2cJIRynkM/ns9l0Op1OJluTyWQy2drc3NzS0tTW1iaEp5TSWmYymYKTF0rmCtm2VNLxbKmVhkomk83Nja7r5nIZALadp5Zt29Zacs49z8nn86lUW2trazLZmslkcrmM4zjhXWQyGUBxztva2rTWUkqllFJCSAc0EioBnjqw68tuHTsxFmfxDqdPn0cmEQ2TGh7gSuEA4GSBKQ5ZgPRI+AXApRc4tbA9aAC2A8GhlAZcwAaUr8QElPSgbGiSNo80nRTQAoprzx7crbaUmVFmjBwzus1zwqi2FCANJYTy/SsJKHi+dHLCBmkFDUC7kB5pJBUG3AClIAT9m4du3b9/2ymnTm/LwQ3a4XahbsCodLMNqcnnEX5aSvhRCc2hhavgag2RgspcfO5ZMRZ59pW/5gOV6MvVfxItx44eN3nsxImjx44ZMXry+AnjR42bPHb8pDETJo8dP3nsxEnjxk8aO3HSuPETxk0cP3786GPGTBg3fsK4iT869rjRx4zp27vPqJGj55x/wc7tu6DhOfyVl16eOH5Svz59x4wa+6Njjxs1cvT4seMmjp80Ydz48WMnTBw/YeL4SePHjhs3ZvzwumE//tEJ08+bdspJU8aMGj1rxuy1jz625fMvpJT79x/knCsVYEppMiFam9uEx6GxZ9fuh1c/MmPa9FEjRw8dPGRg/0ED+vXv27tf79pefXr17V3ba0C/gePHjuvauduxkyafecZZU08/409//DM0mhtb8vk8ACml54lCoSA8qYIxfvfOPVqqd//13iUXXXzKSVNGDh9xzIhRQwcP6denf6+etbU9etX26Nm7tk//vv0GDRg8sP+AEcNGnj9r9hM/f7J+7z5oZFrTXt6FhM5mITzfpxdk9hw8uPvj4086p60Am/DgAcqXcg0byEHaEJCcLLQCRAq64ClCCUlqFqqgtc4CGQ1IGzwFzxFAGsgC0DZkCk4KivuRAOUCKg/kfHkSQC5fSI0dfLyzvwC74e7llzzx2svN8F0CoeEp0h/C8SA5kE9fecF5uzPpFkCAQxSQ5+DwAAcAbPAcQYcQBeGG6ILyIFNAauuub44/cXrWRQbIhIYoRSg4h1RSw9WUo/V8TcLbwDM0UkPXN25759STzksVfM0cQqU9pPEfWVipEYkyoyQSLY0mSiLRuBmLG1aCRUuNSIkZKzH9z7gZi1qRWCQeMa0SK24wVhYr7dKps8VMyzDffOPP2XTGzTlrH32sNJqwDLMyUVFakoiySMS0/HONaNSKxM0Y7YlHY9ROzIhWVVRWlVbGIlGTWT1quj/7zHNaqlwmv3f3HjvvFHJ57Snueju+2Z5Jpe+/6z6DsYqS8pJYvENZFbUci0RjRtRkRsyIWoZpMTNiWmWxUtrTt3efKIsMGjDw442fCI/v2bU3l8lCo6mhUXJVyOUP1x/yHPdPf/iv7t1q4masZ/ceMSNaXloWYZbBWJRF6CoGYxYzo1YkyiJVFZV0lf69+sWjsaVLfgKBQjoPW8B2ISTXvlaFzEPtbtj34ZQz5zTmfRNi/7b60048synvFoBbbr3p68/WH9z57SVzLurbZ+TM6RdB2bfceKURYcxiU2dcaHMc2LPz0gumDehdwyJWnzE/brIlZPoPv14VNxkz4j+edXkGOLhjS79KVs5YzGDnzpj57c69F869pG+vgYyVTzv/SqEhFNdo87y2kX2OdesFeOutS+Y+9fvXvmxo7dapOs4YY5XnTJu/f8/OeXNn9+g/6rzzLnzgums6MMZKS6/+2f176rctuHD2sO59Yix65vS5NgCRfeXpx+OMWSabOuvsb/btmH/RFX17DDx35txMwR3UuybOWCzBfvd/fjv5uBmllcOZWXXOBXNt6LzrjB045pt3v7hs1iX9evQzzciIMeObHeUCkAWo/G03XRs3mcHYrGmnwt42qHcZY93NDuP2tDpOqEyKw4b4j+gWgzHDYCzCmMGYyWgxGDMNFmFGhLEIM0yDGYZhGMw0zWjUqu7QMRaLGIzFYpGIaVmW8fWXXwEql8muWfOQyQzLMgzGLMuImJZpMpMZhnHEZ9SKxOPRirLykpKYZZh0xUjEjEajHTpURqPRefPmpFIpsnA4dz3HbWw8DI0BA/oZjHXoUBmPxhhjiXgJnWsYzGCMMUatRa1IaWlJPBozTRaLRKNRy2AsGrUikcgXX2zWWgvheR45ITqTSUFj7twLKsrKy8tL49FYJGJahmlZRiJeYpp+y3Sn9J/JjEQibhlmVVWFyYwuXToZjFmWlc1mOZfcC0wDLeF5UHnoA4d2fFBZ0YWxTsyqXvfbP+3dtu+sU6emuWdD37L0xs/Xv3d427a+PWrrm1o94IP1/xo3bnjKzRWAxbes+N3rrx36ZtvQmp6Njc0esOTW21/63cv7t2+85tLzOEQBuO6On2349EvIJEQDVKtwkvPmzfto07fVXcZ/9MFe2M5F089av3lzHgBaVf7A6O51paySsfi0eRf6foZMQ+bh4uJ5i99fv7F7vwE7U2kPQN5dcM60ba0tSeDAjq96V5Vu/HRzQWP6rIs/++Tzlvqt186fCcUBccsd17/0+oudex5zqEFCq03vv3X3HbcCXOnk7r07uvaY8MG7O5ErXDb95H998c9mnjp+4Njt/9jaq8exDc0eRMNtyy9/6rW/pzQgkl9++Nf+Y0885AA8ddeN8175wzNfHDg0bspVB7Nwwpj1EVlRpRGEz35YtBjMiJksajCLmSURZjEzYpgmsyyD1ohlWJZhRgwzYhgGKy0ticejdIBpsoqKskQi/qc//VEIz3EKa9Y8xBjr2LHKNJlhsJKSWCRimiaLRMxIxPQbjJimyagFxphpspKSWCwWoWOiUcuyjPLy0ksvvUQIT2tZKOTIsa6rG8IYKy0tYYzV1HQ1TVZZWW6ajDEWiZiGwQyD0VVMk5WVJWgPYywateLxKK2Msba2FoorSMlbW5uF8KZPPy8SMSsqyiIRMxaLVFSUhTdIHQ6fBu00DEaX6Ny5mq5eVVURiVk9+/T+8NNPJXnagO8ye2moA027PzpzyhmpLNJAHqjfte/Mk09sLWRd4LZbVn61ccuhbXvPOHlKits25DPPPHHvvbfb0HngiZeev+POlS1bt8068eR8wSkATzzz7F33rPx4/X8lIoyZjFkJFu3w7Eu/hdty0dRJJYzFLFZWWrL+o68mnbQwnwPc3APLrvzX558lAY0mOIcm9hudrBd5IAVACzjJOWefmGAszso6lPT6aNM3k08/87DkHhQyySWzZ+1OZVLAoR3bZpxyYnO+kANuu+2ezz7YsOmf/1VhMIsx02LMYnfev/K40y9rzQHahUq99PSvDcbOP//MHbu2nzDlcjsN2Jk1yy7+1zdvN+rM8f3Gbv/bthN/fEUqD+DwC0/fd9M9v8gC8Jp+9/Sqxfc8lgQgU3945mc333vrpvqWsacvbLCD5FXI3wlyuPoIRtwPhpZILMpMgxksUhInnWJGLGYaVjRiRSOGZVqWZUb8lZlGrCTODBZPlHTv2YOOr6iq/Mc//9vlntTqiV8+aUasktJErCROx1P7hmWaEYsapA26UElpwoxYzGCGZRqWGU+UMIPFSuLxRIlhme9/sD6VSUutPMH/8re/WtFIz161zGAlpQkrGmEGS5SVMoOZEYuuEolFo/EYMw2/n6aRKCulppjBovGYFY10614zbcZ0BS2UbG5t8QSvP7DfikaqOnaIxKLllRV047RNz4H6RivdlGGZJaWJSCxKj4JaZqZhJeIr7rjtcEPTEeFa5UAfOLzj/XNPOT2XRgEoAAfrd51x0uSMnS0AM86/fONH39Rv3X/GKacnvYwH+4P3/nThjKkAPODKZXe++Nofm7Z9PuPEMblCOg9cd8tdz738248/eHPujBM1eAHIAi7wxTt/efTm6yAFd72LL5nz3ocfj59yWSoH2G0Pr7jmnc+/agEEmoV7aOSAH7UeRg5wIaGbt7zzh/tuvwMSsHHRzIUffPjVcaee2+ApCYHCgYXnnvCPz79sA/Zs33vOSadmbc8Dbr7ltk83fbB5/Z/PP+dH8DlmyZ37d0w67dKmHKA5eCskh1TrfvPkgmuun3jy5Zks4KRX3Xzp21+83YjC5AFjd7z97ZknXpjPQWn7xqXXPve7t7gGZPKT9X88a9ZMF9DavmXZNS+9uu6rPfsmT72iyYXNi0KCOnDG9H8KLcxgZRXloZhWVFXGEyVD6oaOOGbkqDGjR40ZPWbc2NFjx4waM3r02DGjx46pGz5s2IjhJ558Us9etSdPOWXs+HE9e9Xu219PIcZVqx9iBovEombEItkqKU30G9B/+MgRk46dPGjI4GEjhg+pGzpx8qTJxx07pG7ohEkTe9T2ZAbr1r2G+lBeWcEMRvj5ybKlXArHcxX0nHlzmcE6delM6KJTmMEmTp501jlnL1ux/Mlf/fLJX/1y7c8fX/3wmlWrH7rnvnuvunpBWUV5aXkZSTyhKBKL9qjtSc+5sblJA9dcu4gu17WmW4ir0vIyZrDuPXuMHjtmymmnnjd92uwLzj9/zgXnTjvvhJNOHD12TOeuXZhpdOxUTaeUlpexiGUl4p171Gz54ishgpy0It+6uaH+k86VlYyVMatq6Mhxdq715mXXMctkVmL8cVM/+PCbg3saTz1lSku2RcAGcsuXXGUxxlj8rAuucjQObvu0d0fGTMbiidOmXyAAIH/j9fOZwZgVZ4nqDz75AummY3p0LDUi8XjixydM/vDTj489c24yDzjZB5cveWfjF1nAQybnNA4ZeGzDQfKgXIhGuE39evQ3WGWMdTzl+LM2bPzihNPObhNagSO//94bL2eRxPV3r9m1s/6806ZmUlkNLL952SefrIfOrLz5OrLdYzH20isvHn/GRW05QIvfPftEjDGLscqKxIebPv/RafPTBUDk77n5yne/fL9VZsf3G7Tznc+7lvZlrAOLRs+aNdOjZKTKQ6eXL7+eXIPZF8yQwt67b/9xp805nAsI3e2sHGIJqP8cWmiA7FDdkeTpkkvncylI1XEpPME9wWkPl8LlXiaX1UA6m0lnMxpoSyWbW1scz9XAqtUPUSM05DODde7aZfvOHZRCbm5tIVDl7ULBsTVQcCiSi05dOpeUJqgzZRXl0XgsEotWVFWmsxlP8NZkW4fqjiGKovFYVccOzGAfbvyITpda5e1CJpfNFfL0zDO5LJdCAyWliXiihPQMKZyevWrf/2A93WDBsTt16RwL9Grnrl2i8VinLp0HDh60a89uHdKZtLJdJ5vPUZt0O/969x0aEcorKwzLJHUXiUXve3AVUb6U5AFrxNYo+NkSAFCaO4Bw/dgRIKGUb4hLyTk8P0QEJQGlcXDHtrNOPj6V931cShz79SoanoYEoDiErbkDKCEdAW5T+EgCLqAgNGxwj6x8BSk8aA+aQ3HlSgQUTEAJxf26EelAuYKqSSC0sCFF6GH7qWEVZEYEpN8TCXBPSYrmSS0E4CoAHLoglAu44K1t2746bcq8tjxFlpXt+YFpDQ+6ALiKyAUaWlPelqLh4kjdAgTJ3h8cLRVVlfQzmxGLhGb6zBm5Qt4TXGrlox063CZxIbnM5nOe4LSTNlatfogsGT9QYBplFeVCyYJjCyXzdsF2HcKY7TpSKy5FMp3atmO7Bvr061vduRMZWmRlmRGrubWFS/HBhxtKy8sSZaX0VUVVJTONmbNn0XULjk2iT2JNINTAnn17hZLPv/gCM1iXbl3DlssrK/7+3/8QSmpgy5dfMNMoLS8rqyj3VYTBovEYNZjOZuh+6QmEyKRL7Nm396nf/JqZRlXHDoZlJhKJ0kScMTZn3lwJCOUioDQqaE7BZADCAXeghQ4YX8EX8Dw/582hBRTAtbBJFvZv33XWqafnbBGyzhzpCmjJiyiSWkELDaH8sjPhwhWAJhKBBASEH7vmAG9PlQgNDSk5ccmUdAFFEICGlgEclOsDmAtoSBnwXDSUK+H5+c0gY+O5gB3UeAVcFQUoCAlhQzUf3rXl+BOnt9j+qeSpCwkijCrpANAaWgIarvIEhAhZoUVoKULND4wWxphlWRUVFYyxWCxWW1u7bNkyz/OUOiKMrYOIA+3PZDKu6wI4ePBgLpejlJzWes2aNYZhGIZhmqZpmoyxioqKxsbGtrY2akQplU6nqRHHcfL5PG3ncrm77747Go1ST6LRaElJSUVFxebNmwG888470WiUMZZIJChqF4lE3nnnnaampuJ+UrbbcRwpJec8n8+3tbW99dZbZWVl8Xi8srKSMdaxY0fLsrZv3w6gUCg89dRT8Xic2uzQoYNpmjU1Nddccw2AZDKZz+c9z+OcF1/Ftu1sNksPRGtdU1NjWVaXLl0YY7GoZTA2bNgwpZSGUspn8pKMUn4R0oPk0ERKEFJ7AbfXzyZKTlwsJfySRoAjFChKrIesFkBI6VeSSck1BIcQUEJxoof56fCiQgChJMDDbDq4Jl1E2kwrDyHJOZBICfCAmWBL1wuzqIAQXtiBUDUQGYwIfFS45inNBaChPTpTQDsAF0CBdKMq/hZcKwlI6SsOITwNzlVeaZt6HGYk/zN8SlpYLBZjjJWUlMRiMcMwGGMzZ84ksRNCOI7jOI7ruq7rcs4dx9FaFwoFkhWlFIlRKpUikXrsscf8GLRhWJbFGBs+fLjrulLKhoaGw4cPu65LpzQ2Ntq2TZ04fPiw4zjbtm0jnDDGSktLI5FIVVXVm2++mc/nt2zZYhhGSUmJZVklJSWMMdM0n3jiCQBSEktCSymz2Wwmk0EASwCO42zdupWO79q1Kw0NjLGvv/6a+r9mzZquXbuapllVVUXdZozt2LGjUChQHjNsSilVPIjkcrlMJrN///4FCxaYpklPr6QkZpmsY4dKaHieh+AXJUaW6xNyBVxbE1dEexqegJSA5O2kcw3F4UkITxN3MuBxiSLGsS/9XFHVlgZ84gAcJUiAuPR8o15D+RcAQDlE5RM8NQDBpaNAhpkKU+4AlIIGXcPXGx6UC+WQDSjD/KBSSmmCsiaSMpfERZVOe4UCBxSExxW0q7VHvIOQp8w1FLSntIYAXBqgiSCqKJfpQnsUAQtTLFQm5K8J4gMAACAASURBVP/zAy8skUiYpmlZViKR6NSpU1VV1fz580OZDpdQt3ie53meEKK+vp5EM5fL0cFSytWrV1uWFYlEjGBhjJF+ILxRU74kAYVCIZfLAaivr6+vr6cTSXAZY2VlZe+9915bW9umTZssy+rQoQOJe48ePRhjv/jFL6SUyWTScZwQt+ElHMcBkE6nt23bBuDrr79+++23N2/efPDgwbfffpsGgnQ6fdNNN5HCoSGjvLy8U6dO7777rta6paUllUoJIejWaNQIwUM7ATz//PNlZWWGYZSWlkaj0crK8opEiXSD+mINAI6Q9PMH9HX6SmpFw7SnVFCxqMgd8ThcBa59gPhyFjg2vvEhPK61bneupC/SvhMhtQYRUnxpk8ohni8UiBSshNSAp7kku1G3R5ykJI9JUZpVKkAr5dmediV83mSAeS6EFwi9gvRlWkBz7fdIaiVVO7FeBpX1Cp5UjgY8t72iJjD4fdT5OkQ4VEsX3rD2OWeugOs7Lj8wYJhlWfF4nH5vktH58+fbti2EUEqRiSWlDP8lKSQlo7XO5/P79+8PhfWhhx6yLItsMBrFx44dm8/nOeec80wmk81mCW+pVIpsOdIJQojPPvssBAnpkFgstmXLFtd133//fcuyotEodbJHjx6WZT388MOEOmrHdV3HcTjnBOaGhgbqp1Jq27ZtWmvaQ/gkC1BrvXLlSsMwEolENBrt3LkzY6y8vHz79u1NTU3UJt04PaxinCilDh06pLVetGgRgbxDhw7MsJjBLMOE8gVaEwsT8JSUgNR+CyTKgCLAAIIkSfsSJSRcDSWDqmAQH5XIhlBSeCTcgUcBHdBVg/ZBrnxgF3ENR4O3i5qk8n1FNg/xi0IfJohteBqCnBmpfaZKqEwgg3oVLTUUWYtKUoGa8GFMVQBK+nUvoQIBCoBLPlo4V0GQl5f+6KxQFMnwR4qAKB2ixYMtYbd7Mj80Wki4o9EomROXXHIJSdL3nkDCTT9ba2srjWckplrrYrSYpknCLaVMp9MAyAcAQIaTEMK2bWqBfBs6nmyt0tJSxtjvf/97+pb8jZKSEtKEHTt27NChAzVLXSWTDIH3AiCZTGazWQChxIcd8DzPcRwhxOLFi0tKSqLRKEm8aZoVFRUHDhyg0xFYYlLK0Deja3HOSe088cQTZCKaZsQwY8yIGNGYUiqoFuRQnAwVQCkl6Df2bRvAVwbaL08hPGqQB6IFgnqQwAnW/rduWAdGlVkaAITSXki896HiG0ucwxXgvlMOLbXvK/vREd9OcwEeUoU5pIKk1LCGENpB6GHTQK4UJIUryKbye+9/kq7wFDSkFiKIpkEAUkvACWaTCaABSEjAUz7xWRPJknQL+TBBIEFDKUgezhSjZNj8D7ewaDRKHjmJS2lp6dVXXx1+rY9cQrFTSpHYkUkTQuuhhx4K/XtCS3V19a5duwgShw8fpiMLhQKdSxIJIJ1ONzQ00AhN6o600/r16wmc48aNI/xUVVWVl5eThpk8efK6dev27t1Lplcmk6H2SdukUikAnHO6HEUaSKsUCgWlVFNT05133kkxg7DPiURiz5491L3vPoTiJ0Made3atZFIhDHGDItZMWZEzFhCkbTStD3aCTAjtNZUxEKhqiC+7C9k/JCbIsMaSQVocOm7IlIrBS8IqIq84xP6uef4I3NotoVOs/SkcgSEgPKC6SkUfKsmtOWEdIAckIfwoJQjbQ/Kj03Dd3u01sIN+uiX2WgJOMoTNBWG1NDw+yr8yAYFFgIau18PoLWkKBmXwq+AlBzSI90CBUjlaS7pAoKMsWBsAcIJmXz7U/7g0yMBYISTSCRC/gbFncaOHTtmzJjRo0ePGjVq1KhRo4Nl3LhxI0eOHDt27Pjx4/v3719XV9e7d++33norFKNVq1YVo4UxNmjQoD179mzfvp18eiEEHZzP50NxbG1tzWQyb7zxBmmVRCJBxlg8Hn/33Xez2SznfPXq1QRmUj7du3cPg2PkZHft2rVfv34DBgyYOHHi8ccff+qpp1599dVPPvnkE0888fe//z2VSjmOQz7Stm3bhBCccynl1VdfTfqKWotGo6WlpTt37vzfPDsCzKOPPurfrxVlZpSZUSteqsk/UGRm2NA58My5U09jLDJo7OSUDASCkKDAQ4nSHNIF4CmagExBSyWpVkxx6QUyQZjgEnClArh0CyOGHNNwMBVaUQgzpJpKraicDVwrDeVHq/22/NJGwIbON239pndVedRkLMKW373WDpwZ6ShIaA0ZllxIH6ECgsMR4NKPKUAI4Qcn0vboQXWHm9KOhoTgyvZn6vARK4CwIjnvOS3Dh45qbcr7FW5QXPv+jOuosCMaiktPB9aXS9PrBIVAP9zCIpEIGRIkKx06dEgkEpZlhW4MRYpClz0ej8disWg0Go/H+/Xrxxj7y1/+Qq5CaIlRa6FZRWM5Bc0o9EzhNSFENpttamoi9+PWW2+ly1VXV5um2a1bN8uy9u7di8DSKy0t7datG+nARCJBSqZDhw5kQXXq1Klbt26kduLxeBhrJiurU6dOc+bMefPNN7PZbGtrK7WZzWZvu+02Cp3TwbFYrLy8fNeuXWQr/runRlqF0PLYY4/592uZhJZorKQ4kArYkK2v/HrNz+66SwJ/2/jlU6+96QYjtOB+uEsrj6ZQUtJ1FTy/3IiTpR/MSyYALqm4PgwTwRXa0fB1mM8eUH4oVgjyLpCXOvQTfLFTimoXKZIrAKisyDWOHFi36YOPAafA7dqhE9/buDPIlAYxZSgtbCipJKSG1pDKlVCeppA3l3A1IMiyczx4QoMibUJDaL8UWmnlQUvuiovnXt14KKmRA3Kgu9BQ4FSYGM6DE1hd3LcYtZ9l0xpShVTkHxItJNOU6CBIxOPxo9ASLqFPUlZWRhJmWdbzzz9PMWIAa9asCY8hIS4rKyPxonHd8zytdRg7pqgagHXr1hX792HMd9u2beRq27b9t7/9zbKs2tra8BKhlIcBazoxEolUV1d36dIlxIxpmtTszJkzARw4cCCZTEopb7/9dvKR6HTLssrKysgS+3fOW7FVprUO0UJUA2YapbG4H36F1lCADdX8xXt/qkiUHmq1U0AGOFB/+OxTpmRzBQEsu/mOjzdu2r/9ywUXzezbs8aIlgyYMKnZtiHt155aG2GMmeysuZc7wK6d386fN6t//xHnzZy/4tZ7Pv7ofcj9B3evv3zxNc0uhg89o22vi0xrXa8qg7FISdmHH2+6cflNzLCYWXLuvAUucHjXlvmzp9b2GXzu+ZctWbbst6/8Gurw/m83zrlyaUEDsu2rDW+dcN78FnLZtfebZ1+46857m3buuHzO3Jo+dVNnzJVOZmhteYXJYiYbOeGUjZvrO5Z3KGFm1Oo4ffqFe/d+Ne+i03v378wsdtqs+VIDGfvH/Xrv37utpn8PFo0Y8ejvfv9y166VFmMx05g5fcaynyw3WJyxyM13ryjI/IRhxyXrCzctWc4MZjA274JpShX27N0x54KLe9QOZZGys2dMAzKi0FDboydjZSxW8/7HW7nvav3AaAld/OLEX2ibmcFCQAo9ijA8lUgk3njjjRAtq1evDp17kqFYLLZw4cIFCxYsXrx4xYoVixYtWrZs2S233LJgwYIFCxbcfvvtU6ZMoRjuwIEDQ4mPx+Ndu3YdNGhQoVAgv4Wc+M8//5yUT8eOHSmDaZpmdXU1bZAlSZ0M0V5dXU2h51gsVlZWVllZOWHCBHK6OOeLFy+OEu3ZMOjeS0tLd+/ejaII2L9bqFePPvqo77cwxkxmGKwsGoWmFCBBikO2Qabeffd9ZlUMnHhSk4t9O/acedLJGcexgdvvuOvjDz5o3vl1XW3nQwf3O8A1d6x85nevNu38cslF50JkBLDkzoff/ujrfbu2963pcqgp6ylsXL/pkpnnwKu/dfnFT/32+RYPI4aem9uPb97/x6o7FmkoF/jvDzcMmzAmmbNd4Mobb33+ldcadm4e2rO6/lDSBd5/752LZp0O1Xznzdc/+cpfCwCc+v/z7Jol9z190Ke68Pfee+e+O+9s2PbNgO41+5pzDvDRP/+85vZFUG2/+eUjz/z29w4oVQKRw/wLr9uw4Z81PUs3fPKODZw++9IPPvwKLemT+/f583+9dMu9y21/Eg8udQ7a00rMmXvxvgON8+Ze1tqWcpG3veSkvqP/9vxbYyacnHQ5dP6WGy575bWnv969rWOPARs2bvVsNe/82Z9sfG/9+rfvvucOAeSBPGATq+0HXlgkEglFPxaLxePxMLddbICFCw3DpDe6d+8eiUT++Mc/0vCPwMsvRktZWRnZY+RgUC7FsqxYLFZRUUGApPw9wZKOp+Wmm25C4LJTlkZK6bruXXfdddxxxx2l98j6IgUSdjXMOVKXQp9q06ZNpByuuOKKcJgIEUWW2P+AllC9hGihhk2DRRhLRGOAosly/Jipl4W0uUYBeHTd87ffe/+hHfumnnhKq5MrAMuW3/zNx5+3bPv67BMm5zwnD/z82Wd+evcdH//rj1WMlTDGWJxZnZ557e8H9hw644ST067QALINxw7oeuDg3v4jhxzM7Mt5hZEDprbtBrzCy888xAx25uy5a1989eafraK63Cefffre++85sH3r2VNOzrlaSCDZdNygvrt31fcZMX5HS9aDgN792b9eXXbnL9N+WJeve/b5n66858DWredMObW1wD0A+cMje1bFmVlVUX0odTCjUmdNO9tg0Tgr7xjtvn7DFyefeU5LPucCd9y1+pP1W5Byfjygf1Pzrqde+gWLsBkzZzuePX3muYbJmMni1V13N2QumLuwfv9hiVbl1J/er+7pO5+88c5fpQDIpjfW3Xfb/Td/vP/g+DMvzHmAYz94w3UbPv02Dzy9bi0z2annX5oG7P/MDEmmaZITQg4J5f6mTZs2Y8aMWbNmzf7OcuaZZ86aNeviiy+ePn363LlzJ0+evGHDhpAbQtnJ0BILUZdIJOhfAgYNxpFIJPy3oqKC8veMsfLycsr/KKVaWlpaWloosYOAjUIxrr17927evPmNN9745S9/uXz58sWLF8+fP3/q1KnnnHPO2WefPXv27J49e8ZiMUIIdaBXr169evUyTfO1115zHGf//v1r164lkBTrlv+rl1/MA3rsscf86LPBIoxFGItHY+T4ihAtwr57xY0ff/KZA/z8+ZfuuPu++m+2njvl1BS305Cz51702QcftXz71cwpJzQXMlng2hUrXnn1hc/ff/Oic0+isuEMkAf27Th82gmnZYTU4CgcvG/xZZdec8ON967iyEgvPaLfiZn9gLSh2jTwy+deHn3CyafOnEnO/bVLb3zx1Vf2bt859ZTT27I2oOC2/eGJtZctvO3kC67LARJ5oP7wzo+6dR384ca9AHL5VL/BIzZs/OLQrvopPz4x4wkO8bun1/zt5acoV+LB/efGt+68ayUUUMAl51/7wUfbfnTatKTLPWDFijs3b/gcyfyxAwc0N+4UKAjguedfOW7ysXeuvBWac42zL75yR0tu2syLNm/+jKOFOwdP7jXkn8/99fQZV2YAqLbblsx97rVnNx9sGDv1ktYMYCfXLl303kdfZQGFLJB/ZN3rS+5+3KWICIoQo/0PjaJwxhFxs+8dDRWKPKAjTtfwo0AkKzQGX3XVVTRwhjnHUD5CKXFdl/KMFLoNx1qKiZHyoTYrKyspyU0GEsEjHo8TNqgKLDTt6F/DMGpra/fs2dPS0hJmHou74bpuGB0OKQIITCNaWlpaALS0tEyfPt0wDCKJhVro/PPPJ7eEcvnkqhFsEolEsSUW3vJRG+G3jz76aOjz0PAQKy3zdPsjhnYhM407NnepKGVm3Kiu3dOYAc+vXLKQsahZ3mXssSd/tOHD9J6ve5QzFmUsFjnjgku4BmTmrhsvNxhjZpyV9Xrn4z17dh4+45TTm3NZDQ6n6cv33mZlnf/7s62AK3PJ0QMnZxq95371cInJTFZSVtalqan+pqVXM4OxSOLU8y/JaBza13D6SacmsznAhWho+PbzLrUT3/640QYEHCAHnfv0/XdjjEUYi0bjv3r+jy5Qv/PQGSeflinkAQ778PAepaUGYwa7+Z77MkIN6d0vzsxErNuPTpjx7odf/vj0s9vcvA1+88qVH2/8BKnC5EFDHv7ZncxgzKqKxjsf2rd7SG1NnLFopHzC6eftSqaX/2RRhLFb7rslI/joAeMLB3IrblhkWIwZ7LyZMwB3x57dx54+rzUHiNyqFQs3bXpv3YvPGowxFrGqBu1u9XVLMMFfkO0BREAohYY/xccRc3+iGBigM4LZQnQQJKfsLZTyLRYS2ZKSktLS0nnz5oUBn6Ny+UqpbDZLyRZKv9BC2XoAa9asKbbEQj+Eomd0LRLcUMLCjfCAsrKyDz/8kLKfJJGu61LcLJ/PExuFKAWhyIZpx+KFYNzU1BSJRKgDpPRKS0unTZuWTqc55ytWrGCMJRIJ0quVlZXl5eX79+8vZgkQgyEEiQ44aQA8z1u7dm1lZaVlWVVVVZZFPG5TIpzUWkE7UDnIHJSrlE8Yg8pD5rTyA2IAGnd+ec4pE9OFVA7I+Wx5GzIPzT2goOFoP9vgT2ohc5BuTiAPQLiQHALS0YANXfB/Z+ShMwAK0rfvSYw0oFQBqvHQzi+OO/miRptUBc1Q5EHmwDPQXEi/t0pS4FZxnn3w9uu+3fAX6CRX9tR5lx/K+PegBDzpT00hAA9ChPl2zsEL0EooSA0oAeHC0VDwZ9hADjLtQGYp/e8BKgOVcvy5Mjik58+MoW14jdBZKJt6TEmiI6a6VaEWUV47PY/QwlE88dLR6kMFk2u0T34oQkaPUiykdZGSiUQi06dPJ+bLUck4+gyTJFLKfD4fjvr07VG6xTCMQYMG9ezZk4ycwYMHUy6lY8eO1dXVZWVltN2vX7+TTjppxowZCxcufP3114kIc+jQIWr28OHDJKPpdDoMphHxhOLRxaM+sb9yuVxzczPpFs75BRdcwIJcCmF10qRJZM5dccUV5CmFMYNIJJLNZl3XJQ1DwfHwlumxEDWOAPPTn/6U3C1qxzAjjJnBo1fQElJAEHWKSy4oy694AbD9n1YAEvt2bjvt1JPydkGEv5BQcHjIH6MfVQjKf3Pt+fODCQoHaZ9+LyXXWgY8GqHBoUBhWEENKK4BzR2othd/vfbWux4rAA6HH+cTHMqFcqEl1/AUwhpQAQm4m997s4KxGGPMZL98/c00gjlcAhlVAVVF+9ROASWgXWiuteacQylwAQkhdQHS9U+TKBrLNfegRXvcXCulICUELwB5KA6l6J0YhCiuVUCiCW5VCYqMe2Hpi6a075Ez9xX1HFASKuR6Fttw9BswFoRcaXQ3TfOKK64ID6EsHrE8wrApJU+EEKR5iBv/Xd0Spvx27txJifZkMnno0CHXdVtbW3O5HNF4W1paGhsbSUA9z6N8fGjgUTdef/310aNHn3jiiZMmTRozZswxxxzTvXt3+oq6dxTnhbbz+Ty1ds8991iW1bNnz7CUoE+fPsReWbJkSWVlJe0P3X1K8hAmiWlGeobifvRMCMac8/vuuy808KqqOiYSZWWJchC/WLk6nKJVaxGQu/z4sva0sKH8ObuklEGluV9TFAopFJTHid+itaY6MKWEEppiTBrCFXnfwqBAnBeKjdaegiIGJPdQkD4vS6l8C7TrcwvC6KsGpAL33wVAFSnSnyFSAi68NGQOmksgExQ5I5B0muVVhPXARGigGW11oHgCog7V/jjKC/4RUnjc1yE0LgRviRF+NM2nogYa0pMQoJlnqYpGaITsTNpTTOlXAU/oSCT4gFEUyQyINOEtBGiB8n/mkFUZiUTmzJlD0v+92QZKLIYkYiGE67r/A1oGDhyIgMtIRh2AdDpdKBTI7QmlnL4iBlfosRAyn3/++dC7sCyrurq6urr6jTfeoNGdupHL5ahNz/OKOdRSyuuvvz6MN5DdNXr0aAC2ba9cuTKMyDHGunbtWl5evmHDhoaGBqVUfX09oYW8I9d1bdsOTTKi0lx++eVVVVWksiJm1GBmx6oOIeeKCPPhpAuecInhqH1Fr8hAgP+2LVHMbw/SNULKIJ8oaMZsR4K315IAfnWXkr48BdIQQBUBaBWHzZGH9gIjXqlAB9DEyppm+9P+1MMcnlBuUM0rpPaghT+Vpmh/05gQ/iggikduDSVdyAI9B6lAzC4JOErxotIUrbUPKulqwAnmklOhUUTApQqfYP5kmgaWuq5k+8uPvDDzEoi79LtGb5UKKXwiaDJQLhrfs6LdgWFhvDgej1dXV9fW1i5atKjYuS9O0mmtyb2mTHwmk0mn08U0qtASC0WzrKzsq6++SqfTBIZ8Pk8iHkYRaKgmEaecPR1JDpLrum1tbW+++WYsFqPwbk1NDfkeVAhAPn1xb0kPEF+zublZKfXTn/7UMIxIJNKlSxfq27nnnks9f+WVV6g1IjSQ//bII4/kcrnvGmA0WJD9GaodcrrKy8vj8Xh5aVk8GhteNwwQPucXEIHUinaKMejVLn4xph85UxweILSWoPmzlRTgnnYkhAY49+tYNISnXapdCSo6yZjRyuOAIluLqMWe5/m/u1/t6CoUfPveU34pmOKuJ4qHRhUQ2Py5/RXN5s05RAg8SAHuG4KEbw24kl5SI4TiwZDMhbR94wjS0z5vgGulAdcTmow26UH44wvXClA0HbZWwj9TAICwfceDZikkqiqkDJ37sBZAF6FFI7DT/JfbkKqiUrngnQLh8bJYpfgbBEJWXV0dVDL5mYrp06cXCoWj/BYErguZ+1SfSLpCa03xMQAPP/xwaICR99K9e3cag13XJVeE5IxG67BaxufGKeV53v79++nfsLzkqaeeKo4KkOH0+eef09hPWiKdTpM6ChF4+PBhAMlkcty4cXR3sViMmGZTpkwhOO3evdswDFIv9NmjR4/zzjuP8LB161aCH8Wv6fZpT2trq+M4q1ev7t27N7UZJqfmzZlbrPS94JUoQYmWhlREdqLq+DBA4wipQ15lQH90ISWEcgsUz1E+KTGk+rsAl1oFJQJQ4FJ70h94FaA8pV2tPXLVtU+ObLfXfRQpofw0gFDEctFQmnM/IKS5T90nYQrqTxSgXFn0JjAoIR2fbkn3xwUh16f4aB6Mv0HdARQgSDlIoCCEaNdSQim/lFppT2mXeNYUnfe0q8EDRyNgYge4PdLUInOWPBhOc7SLdlPTPaoeM1QpocIhU8GvVaTYbiQS6dChw/XXX1+cT/iusZTP5/P5PDFZlFL79u0j5CCobynWLVVVVQcPHgw9ChLlMNoWXkgI4XkeQZHiB01NTaFP/89//jNs0DTNjh07xuPxnj17FiM5NBHJlVJKUXjgr3/9K+GEaDLkoV166aUAGhoatNa9evWyLKtTp05EkCOo//nPfy5WVqRIwzxpoVBwXXfTpk0sKH4mR7+0tMRgbM1Dq4mErv3KE0hwVzk61CxKSe0F5feKCtyp1BYhvVdCAy6048dkOKRDI6hSZLooKJrazwnHWg0AXGkb5LEqFRaHSRpfNfc9GB0MokprKOVXNSut/dn1wxfuhcOtp7kgmRM0uvvnB/ED+iHJ1eZCOqTQ6I6kVjKowKGpdAPvRWia1AIifNOSgIR2AJesQX/KBZJYzTU4hyf8V0+6gA3NQ+RDt1eVIXje/lsvRBDoCPSPDLQf8VPbPft2O7n9LZxeyHyh0ZFCQ3379r2kaJlftFx88cULFy6cPXv2zTffPHPmzPnz519++eUzZszYsmULmSuPPPIIC1hb1HJJSQkpEKqvIuMqFHE6K7S+AJCdRl6QUurAgQMEA6JaVlRUULOUq6mrq1u5cuULL7ywcePGb775ZuvWrdu3b//222+3bNnyzjvvvPzyy2PGjKFwH8l0yCv7xz/+EVZ6kVcT2o2hu9+tW7errrrqrrvueuaZZ1566aXf/OY369ate/bZZx944IG5c+eOGzeOMdanTx9WRBqIWKymW6fNn22hx+4pmliD+BmuP4opQHr+76X9sU4DJCH+8OZqCAjI9vpkCCjbt+OlbDcYPBvKtqXrInxpS14pf057CuZKSbLJgQJUHlrlKJosAaGpJNjTPNQVfu1X8LZXaN85F4ATzAhJXof/0gSiP/pxMHIJXKkc3z1T7eVeGkUbmvwspeECWegClK85AQcqA2lDgepEpV/MoLX/hhnNoZVvkeXb5xKQQFC3A8+DEjTTtAcopSBdCKElPCCtUVThoOhdEgJUvkZ/hFC+cxi+A4OFDi75G6Ed9b0LDcxhnUlIx3r22WeJlvLkk08SLZJ8gEgk0rlzZ3LxQ1ZlcTVisXIIP4s3yBITQlx11VVhJ8vLy2mDekJllQR14tREo1Gq26FvKWwdsshM06QKAgqLbdiwgZy3kHRTXV1NVlnIziZwUsFc+CgIIRUVFYlEwm/cZEuuX9TY2KwBRwQvNgIHMm6+afSgCZlGAQ2tbcCWXl4WxTd5yrl41txkNiMlh8OvnD6zvvVwOig6l36ghivt0rQnkn7orD1p0IDmVKPrF1pyILd379ZTTjkvZ8MBHBpTJYdOQrVOn3YWsxJDJk89kKNRlwPc1Zy0jRCCLLcgH8chXSiBrBw16Jj65iYij5F7xEl/aSGUFIBL1SdSQQjPf0NGMKIr8CCz5JuIKhRvF8gBGaUK58+86OON32gAsgA3Pe+MKQaLHzP2hKZkXvr1akERfxAEE8rlcF3u1Q2amGkU7WiRQFt24pBhB1KpLGiWc35o1+5OFR0tVlZaXnOgLelXDgjJifGNds0JyaELFCm0Q0OtGC2sKEX4Py809IY5+JKSkmeeeYYstEceeYRYzDRaV1ZWdu3addeuXeQQFwoForEU1+6SPVZs6YV2XTGEdu7caRjG5MmTw66SA0OVj8XFj6HyCfn81FUi4FRU0ouxFgAAEyxJREFUVJx99tlh1p/mnZk6dWokEiFzNFSzISqOYsqZphmPx6lN4msyxsrLy7t0ru7ZrfO333zFNdzgbY8CWsOBaoPKU6pPQynkyKzKaGRJJwgBuzB72jkptwAopDILpk87WEglAalzAC8AGUBStYwjIGBreBpIimP7Dmhs3JVHat78C1tamgB3z+6dp06Z0ZpDHrDJhHEyELtfWnff0vtWNwF/Wv/VS6//F1QeIgVwDn8GTZJj/31KigM2ZA7CplmVHMCDAG+EzjgaHgDJoRwHyBM2RB5OAcJHgNY2RBLShtR0jIAA8nBtuDLvvxcgBbQCea7VrBnzP3h/C6md3/3m1w/edisg3tv0ybrX/uoB0HmojJ9jFRmoNqVtG7JAGUwFuBLchVIeoSqHiQPqdrem0tBAq8we7t131Meb92su9mz/6uprFirQK3Pg+WXP3NNOkF51oTJQrgukgaRfoKbbq1BC6n5YTWl930KGRyhAZBq9+uqrAAqFwgMPPMAYC4WppKSkpKQknIeFwlBSSnKRvzdCfVRKNOTgtLW1bdmyhQWEAyIydunSJRzsi6sMQoSE7ODS0lLCcGVlZWNjI2VpWlpalFLJZFIpNW7cONKK1dXVRJyjWhrig4Y53BA/BCqyxPr06UNRhG1bv4KWwduCSPY04AKtKtc0pv+xqQNiz+6dl1w6s3f3LiazzppzWQ5UEijg5medc3qqkFMKsMXCmTN2tuxLgz/3/FMGY8wsmzJzng2+e9fW3h06xFmUsU7Tpi9Aiz5+0PCGlt1L7riOKO7337lsz/ZvJk0+q7TDYMbKp82cp10S6/pN778S7drri2adBQpcQbe9+utVEYMxo3TKrCsLwJ6te6+Yd3GPPgNOnzHrljtu3/TBvyBSLd9+MX/m/BHDJuxvOWwjd/Oti02DMRZ/8cXXX37m1xHGmJWYev4lGgo8O6ymc4wxVtrjX1t2AW7Dns96VUXijDFWdca0i7ft3jpvzll1tV0TzDrj/MvSAJC79ab5hsH+v/auNTqqIltXQ0JikBgkMImAQIh5kJCEPLpDgEg6QYkKJIGIwqASJSJp8ia8FIUrBu7lNbjumqWi4wwEdXTNjHc5a0aHRwIY8jCiDMgriSIh7353n3ed7/6o7kMb0JlZ1/uDWdT6Vq06VXvvqtPd1afO3rt2+QeMmJXxSNsXnWwLTfOnn4WPDLIOXucUga0byypMREfI8GGPFj4OVS4vWeUfqCN+5OCfPrAK7qTYpK8amu4PGTWCEEJGFxY8jwEpaVJsp81lgwJc+/L4RwueMJkpm1hORRa/7egcPzpkBBlGdKHzFq64cO3S8qJl94XHLs1/GrLj8Nu7/HSEDPPLWbbKxt4qFZVoPynNVewnnirasiQoKCgoKGjcuHFsYbN7926m+Dpw4EBwcLC2GdjPzy8mJkaW5b6+Ps2zS7O6wPvSrz1MtKXXLScPgDfffJN4F4ShoaG+hh3tp3zXXXdpS6/AwMAxY8awFWNQUFBKSgoAjuMEQWBxntj68Pz58wCWL19+w/eeELa+Ys8rNlvYSo+1BgQEsH7ZJFy6dKnFMjhg7uV5N8cJbGO5Z5GuuIFuWexPiX7QcRU933TeP+aexqbPeWBRwfLWlrNQAUWCzTxtwnhChulIQDAJmBgU0jV44XzXmaeKX2CLri1bXvn8q3MiAMEK0QkOKxausrdb4yOmfWu/bgZfUPiUvdcMtberoy1kbOznzV2QlOV5C099ccENAC5Qc0P9Ed2IoAdSMq2S0tX5pWnlIlBJUmHavOdkS0f/pWtRYWHtg3024NjJxl8uXgLBsm3t6vd//d6M6KS+gfPHW/88p3ClDaAi19N5vqioSAWoIm3aXHOqpenoiWOvbd1MqWwDBgAOEuCCYIEowYaVhSWtzV+ETQqrbznhhrKg4InWL8+fPNlQUDAfMPOugejItFMnLqoAVAkS9/Wxz0YQkpqazMnuvzY2Rsx8eEACaP/m0qeWFdcYl5gkQFHtCrpldSA5Ot3+vQhBhizDiaLFa2yX+mZEJ3U4eDsUyN/94cCOtVv29XlCZgoqM7iKAnvlf3Kp6URT47gp4zt7HbyKK+1frC7OBwRRxQsbd9S3dUAFZJWEh4ePGzdu4sSJYWFh4eHhEyZMuO/HU1hYWGhoaGho6NixY8eMGRMYGDh69Ojo6OjGxkZmvNu/f39AQADbgxkeHj558mRCCFMcS5LEfqZMf/VjDxZtDea7QmMsWtAMk8mUmJh47733hoeHh4SEsFdzNm99Z7ufn9/IkSPHjx8fExOTm5tbV1cHgMX+Y+YUp9MpiqLZbKaUskB7ly5d2rZtW0ZGRnR09KRJk7Q3H21aau6hrHeDwVBaWnr06NHBwUFJ8u71U6EqlEVdUAUFqqDimiB3T4vIcFyF5Zvu3Iw5TkV2AJs2vtx6qhUqIAuwW1csWMC5RCiAE6uXrug3X/ys6WMy/C5CggOIzo+QN+rqBCB//oOjCRlN7gkfNqH/wkBCXPJle183+GXLn7Zfvw752rWOtjnZKyxWwGXbUWM60nbBwlRB1AnJDqrsf/fD6q21J+v/GEiIv46Q4cFk2Nh36v7Se65j4dy5/RJvAyTOOWNqxPUrl1OiptsvD6ZMjrKYv37jvT2rt7/eCwBcy7E/ET9/ovP3J2SEjhz+/Yci6Du/eYMMI5lLVg4yTZRsfTx37ihCxpCQsbr7Tjd+acjO7lF4B7Bx05amk80H3nxr69aNgB0QFuUVnWq8ogKgPCQbJDtk6eBvDmx6pXr/wbdNtW+aVYB2f/RWLfH7henVdwUAcFJ87+avJk/Vmy9zhfPzgwgJJveMI7+wtw/ERsZ9Y7HZAdDur47/8dHCldpOBICqkrz0sbxA4h9I7g32m9DYeiY1e65ZAQ+cbv7Ebxjb2xdIhoceeO9TSQIUlbhcroGBAbPZbDabBwcHrVbr4OAgu7R4k9mbWIwVh8PR39/P4gMpinLx4sXr168z5S+8Si2e53t7e5keTFVVFkVJVVWO4zTbhWauufkZgpuU16zQ29trt9uZBIfDYbPZWlpazpw509TUdOTIkfr6+mPHjjU0NJw4caKjo6Ojo6Onp0frTlVVi8XCDJeUUhYwyW632+12prUDwHQVbKdAZ2dnb2/v2bNnm5ubGxsb6+vrGxoampqazp07d/Hixa6uLjbr2DpTEAS73S5IPKWy6HZ4nFiZOojywFW3+F185Gz7d+g925eXvWDAzbmA6g2b21q/gkKhyHBaly94xOF0UwVw8M8XFl7taz96piG3IN+jKIMkw3X89JGXXnoZEmDDs4tKBi4PxkZNb7earRALC3PPtR0FrFc6Lj+YU+SwAqLztZrn/9b2tRmAytWuKznf0gQVv3rnD+tf3dXc9MkTBbMhC4IEdjxdT/v3jxmzepx2HgLk7q2lzzy75qWNL76FfjUrInqgr/2vzX95+JeFDiiqyjU3Hs17vMCt+oTOUAFIArDn4CdV/7Efou3rho+3b9sIGXDimYKSU03n9PMf66GSC9iw8aWvTrf8vfFY4aNGQLZz0oQHUhta2S5IbufGFy6e/B9IznffeH3D9i1/bj6dXfCkCADOquriFavX5D6xwqlKPFwynJxgTo9M+tvBT//rpV3gAA4r857tv9yTGJ9yxea0ACo42dGXMCWm9VSrCsnOmytLS5rrT76yaQskwImnC4obms+lP7KwXxBlyM2nPi5cOEuFzF6THB4bLAgATUGleq3Lt/jb967C+wb6NTKn2yVIIqtXARZQXKYKO52CRRA2Wy1mq0UF7E524KPAmrzxcj1gArVwxkPqVcBqt/m2Xulol6nCQpXLVPENgszgdLskRZYUedBidricvl24eU6QRBfnZoPnRYETeCZHlCVBEmWqaKJYQZBExsXCPTNYbFYVcLiczKbe3dujAhSKwDuZxtKjnKEicJ0XuxJi55i/R/eF/twH55t5wQ2s3/xi8+kWUBUKhcP6xMLH7G5OBcDzRUvyvx/scoOWVpURQnSEBAYMb2475hAGJ0yKIiRkpO6++Rn5ve39cbEJ31ksTojraopHEPLy1prLnVfnZC1zOwDZta1mzfG2L90AqDBw+Wzo3UG6YQH+wROv9tupanuxpng4ITrdXSQotKHl799eaX84K8smCoAApevr4x+TwPuPne6FDXMmR/b3dfEQVlcXk0BCdOS99w+aKkqI/3BCAgJHjG5rbPvtW297TuQZNeGamYfigvPa5Cnjic4vePiYnFkL6xvPzn40r1fg3cD6DZvaTp+GYHv8sWydbrj/3aHLV5WdaD2rAKBcX8eZiaPIKELGBY/8dqDHAZSv28Ci7i8sXCCDllSsJQGE+JMDh98RBC4tMt5yuTsyLMqf3H03CZk/+5He9u7oqLhvrVYHIIJClfu+uThx1CjdMDIskHzR9LnCCVMmRPgR/xByT87M3BNN52bnLupjuyFU++Z1zxMdIf5BJDC0ofkbpiknLPaH1yuUabJldt439brUeJyEAEGhCuAWJQfHK4CgULubkwGr0yVS1S1KzAnKJYhMI8TLClPMi1S1OJzMADZos3ttRv8Asg+YECcvOHlB9AbNkbyx5uWbGNkp5pL3uGxBoS5BZFZnlyA6eYHVs0pG6QnB4CPQwfGcJGseTRokFYyF0fOyIihUAgRVFQFe5FRVodT7p6tQrzehj/l8iBusxwjnDZdEWZkqP/jnol7HQR87JgU0A5zXCddjFlTBHBm9djfqOeneexce73QfK55mCAcoVA6qJAMKm/OK1xTj8RNhvjH0h7cAj4bPI02G6gl6pmk8bnhYwztC1eMJ4POZUHgMqfIQ66fq7VS9UaYeDs0o6fPJyDd4KSj1uvT80CvM4x2jfSzaJ3njG2e9EwCyDEGCoICXIQIuqmiHR3tAIaoeyAAnwy2pEiBQuCVVVOGWVBngvdsb2KVAPcSeMEGyh4DxMmhiBToUWhNrZcScDE72HNfwE/QaF6NkZU72DIlXPCNkw/MdwBAJvOK5ZfmHo9XK7C4YL3Oe5ajn18BmiypSr+eg5xfv8ZO9k27DRAQZogI7BwHgKBwKnBRuFW4KTrkBN4Wbsv9R8DJECl6GoNwoSKon1wosXK5bhKB4atyix5HPJcAlwC16cg2MkoF1pMG3SSO4ZeWQeq1GpJ5h/FhhCC+7TQ1Mgu+lRqANxi3DzkNQcMNF0XdZCfzgf+9Out0Sqd39xo49h3bu++jVPR9s21X36q8Obd9/cPu+Q9v3Harde7h27+HavYdq9x7avu9w7d7DO/fWvbbrd7W7Dw4p7NhzqHb3QYYdew7t3Fu3Y88hX2g07HLX/vd9sfv1Dxh27q3z5fWV6cuuFW4JX66fGJWv5FuK1SS8tut37GaZECZnyMBqdx+s3V23c8+H/7nv93v/u+7GykGht5otd9JtmUhcyvyoxIUPJC6ekpAfkZj/QOriKUkLIhIXRSTmRybkRybkRyYuikxcFJGYz2oeSCzQEJW0WCtEJuSznNFMnZ4XmZA/dXpeTHKhRhaTXMhaPZIT8qdOz2OIiF8UEb9IY9fEMkTPWOJbw8pa5b+EqdPztII2mCG349u172hZWZOgwdu6OCpucVziktlznxRk70GtvkvkO+k2TyTjoWdmzitJmWvKeLhan1NheKgsxViizy7TZ5cZjOUGY5khe60+e60+u0yfXZ5qLEt/qEqfU5VqLDPMqzbMq0w1VuhzKvQ5VWnZ5SxPNVb45vqcilRjBeNi9IZ5lWnZlWnZ5T+W63OqmMybc8O8SsO8aq1G4/oxen1OBaNPy65MNZaxkTN6ra9UYxkbra9M1he7I9+xpRormBwmmdGwvtLnVc7KqjLMLl5QUK6dkwXml35ntvxbJDLdsCxO/1xCRmmc3hSVsjpxdnnsTNM0g2mawRSnL43Tm+IMJQzTDKYYQ2lsellsekW0fm2MoTw2vSzGUB5jKI3Wl8UYSlk5Nr2C5aw1Ks0UlXaDK1pfFpteNm1m5bSZ5XEZVXEZFXEZVfGzKuNnVcfPqmRcTAKTFmMoZ1yaTE0yGwOj0eq1Vl8Jmpxb1v/z+ZBehuRx6WsT9ab4pBVz5z0rUIgKKFRK5TtLr3+bRGbmPKc3mtKyqtKy1qUZa2ZkVqYZa9KM6/VZXhhr9MZqvbGG1Scba1Ky1ycba5LmVicba1JzNszIWqcVUrLXp+ZsYJe+OaOZkbWOlRMfrPJFQmYlQ9Lc6hlZ6zQkG2s0pGSvT8lez+pZ2bf1nwFjSc3ZwNg1Iak5G1ilb0e+5SHQiNkItZqUudX6ORUZWSULlpS7JO8+DVBFuTmG4p13/dsykZTMguQ5y5NmF02fVZSStTo+Y2VS5qoZmauT56xJnrMmOXN1cmZxcuZzyZnFyZnFSbOLbonkzOduiZ+L/ufCzz7OxFkrffDsjIxVSekr5uc9L3o0zhJAVfWmvXxeh/M7E+b2SsQJuAEHYKMYlGEHLBR2FXYKpwInBfMqZ3DdBKd6C9xM9n+k/wmCfwn/f+P0gMJN4VI8ZxEpnuO8cNNske/Mltsx/S/Me9BfTrrc3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575" y="1220484"/>
            <a:ext cx="3165270" cy="108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1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Definition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b="1" dirty="0"/>
              <a:t>Business Dictionary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degree</a:t>
            </a:r>
            <a:r>
              <a:rPr lang="fi-FI" sz="2800" dirty="0"/>
              <a:t> to </a:t>
            </a:r>
            <a:r>
              <a:rPr lang="fi-FI" sz="2800" dirty="0" err="1"/>
              <a:t>which</a:t>
            </a:r>
            <a:r>
              <a:rPr lang="fi-FI" sz="2800" dirty="0"/>
              <a:t> </a:t>
            </a:r>
            <a:r>
              <a:rPr lang="fi-FI" sz="2800" b="1" dirty="0" err="1"/>
              <a:t>objectives</a:t>
            </a:r>
            <a:r>
              <a:rPr lang="fi-FI" sz="2800" b="1" dirty="0"/>
              <a:t> </a:t>
            </a:r>
            <a:r>
              <a:rPr lang="fi-FI" sz="2800" b="1" dirty="0" err="1"/>
              <a:t>are</a:t>
            </a:r>
            <a:r>
              <a:rPr lang="fi-FI" sz="2800" b="1" dirty="0"/>
              <a:t> </a:t>
            </a:r>
            <a:r>
              <a:rPr lang="fi-FI" sz="2800" b="1" dirty="0" err="1"/>
              <a:t>achieved</a:t>
            </a:r>
            <a:r>
              <a:rPr lang="fi-FI" sz="2800" b="1" dirty="0"/>
              <a:t> </a:t>
            </a:r>
            <a:r>
              <a:rPr lang="fi-FI" sz="2800" dirty="0"/>
              <a:t>and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extent</a:t>
            </a:r>
            <a:r>
              <a:rPr lang="fi-FI" sz="2800" b="1" dirty="0"/>
              <a:t> to </a:t>
            </a:r>
            <a:r>
              <a:rPr lang="fi-FI" sz="2800" b="1" dirty="0" err="1"/>
              <a:t>which</a:t>
            </a:r>
            <a:r>
              <a:rPr lang="fi-FI" sz="2800" b="1" dirty="0"/>
              <a:t> </a:t>
            </a:r>
            <a:r>
              <a:rPr lang="fi-FI" sz="2800" b="1" dirty="0" err="1"/>
              <a:t>targeted</a:t>
            </a:r>
            <a:r>
              <a:rPr lang="fi-FI" sz="2800" b="1" dirty="0"/>
              <a:t> </a:t>
            </a:r>
            <a:r>
              <a:rPr lang="fi-FI" sz="2800" b="1" dirty="0" err="1"/>
              <a:t>problems</a:t>
            </a:r>
            <a:r>
              <a:rPr lang="fi-FI" sz="2800" b="1" dirty="0"/>
              <a:t> </a:t>
            </a:r>
            <a:r>
              <a:rPr lang="fi-FI" sz="2800" b="1" dirty="0" err="1"/>
              <a:t>are</a:t>
            </a:r>
            <a:r>
              <a:rPr lang="fi-FI" sz="2800" b="1" dirty="0"/>
              <a:t> </a:t>
            </a:r>
            <a:r>
              <a:rPr lang="fi-FI" sz="2800" b="1" dirty="0" err="1"/>
              <a:t>solved</a:t>
            </a:r>
            <a:r>
              <a:rPr lang="fi-FI" sz="2800" dirty="0"/>
              <a:t>. In </a:t>
            </a:r>
            <a:r>
              <a:rPr lang="fi-FI" sz="2800" dirty="0" err="1"/>
              <a:t>contrast</a:t>
            </a:r>
            <a:r>
              <a:rPr lang="fi-FI" sz="2800" dirty="0"/>
              <a:t> to </a:t>
            </a:r>
            <a:r>
              <a:rPr lang="fi-FI" sz="2800" dirty="0" err="1"/>
              <a:t>efficiency</a:t>
            </a:r>
            <a:r>
              <a:rPr lang="fi-FI" sz="2800" dirty="0"/>
              <a:t>, </a:t>
            </a:r>
            <a:r>
              <a:rPr lang="fi-FI" sz="2800" dirty="0" err="1"/>
              <a:t>effectiveness</a:t>
            </a:r>
            <a:r>
              <a:rPr lang="fi-FI" sz="2800" dirty="0"/>
              <a:t> is </a:t>
            </a:r>
            <a:r>
              <a:rPr lang="fi-FI" sz="2800" dirty="0" err="1"/>
              <a:t>determined</a:t>
            </a:r>
            <a:r>
              <a:rPr lang="fi-FI" sz="2800" dirty="0"/>
              <a:t> </a:t>
            </a:r>
            <a:r>
              <a:rPr lang="fi-FI" sz="2800" dirty="0" err="1"/>
              <a:t>without</a:t>
            </a:r>
            <a:r>
              <a:rPr lang="fi-FI" sz="2800" dirty="0"/>
              <a:t> </a:t>
            </a:r>
            <a:r>
              <a:rPr lang="fi-FI" sz="2800" dirty="0" err="1"/>
              <a:t>reference</a:t>
            </a:r>
            <a:r>
              <a:rPr lang="fi-FI" sz="2800" dirty="0"/>
              <a:t> to </a:t>
            </a:r>
            <a:r>
              <a:rPr lang="fi-FI" sz="2800" dirty="0" err="1"/>
              <a:t>costs</a:t>
            </a:r>
            <a:r>
              <a:rPr lang="fi-FI" sz="2800" dirty="0"/>
              <a:t> and, </a:t>
            </a:r>
            <a:r>
              <a:rPr lang="fi-FI" sz="2800" dirty="0" err="1"/>
              <a:t>whereas</a:t>
            </a:r>
            <a:r>
              <a:rPr lang="fi-FI" sz="2800" dirty="0"/>
              <a:t> </a:t>
            </a:r>
            <a:r>
              <a:rPr lang="fi-FI" sz="2800" b="1" dirty="0" err="1"/>
              <a:t>efficiency</a:t>
            </a:r>
            <a:r>
              <a:rPr lang="fi-FI" sz="2800" b="1" dirty="0"/>
              <a:t> </a:t>
            </a:r>
            <a:r>
              <a:rPr lang="fi-FI" sz="2800" b="1" dirty="0" err="1"/>
              <a:t>means</a:t>
            </a:r>
            <a:r>
              <a:rPr lang="fi-FI" sz="2800" b="1" dirty="0"/>
              <a:t> ”</a:t>
            </a:r>
            <a:r>
              <a:rPr lang="fi-FI" sz="2800" b="1" dirty="0" err="1"/>
              <a:t>doing</a:t>
            </a:r>
            <a:r>
              <a:rPr lang="fi-FI" sz="2800" b="1" dirty="0"/>
              <a:t>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thing</a:t>
            </a:r>
            <a:r>
              <a:rPr lang="fi-FI" sz="2800" b="1" dirty="0"/>
              <a:t> </a:t>
            </a:r>
            <a:r>
              <a:rPr lang="fi-FI" sz="2800" b="1" dirty="0" err="1"/>
              <a:t>right</a:t>
            </a:r>
            <a:r>
              <a:rPr lang="fi-FI" sz="2800" b="1" dirty="0"/>
              <a:t>” </a:t>
            </a:r>
            <a:r>
              <a:rPr lang="fi-FI" sz="2800" b="1" dirty="0" err="1"/>
              <a:t>effectiveness</a:t>
            </a:r>
            <a:r>
              <a:rPr lang="fi-FI" sz="2800" b="1" dirty="0"/>
              <a:t> </a:t>
            </a:r>
            <a:r>
              <a:rPr lang="fi-FI" sz="2800" b="1" dirty="0" err="1"/>
              <a:t>means</a:t>
            </a:r>
            <a:r>
              <a:rPr lang="fi-FI" sz="2800" b="1" dirty="0"/>
              <a:t> ”</a:t>
            </a:r>
            <a:r>
              <a:rPr lang="fi-FI" sz="2800" b="1" dirty="0" err="1"/>
              <a:t>doing</a:t>
            </a:r>
            <a:r>
              <a:rPr lang="fi-FI" sz="2800" b="1" dirty="0"/>
              <a:t>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right</a:t>
            </a:r>
            <a:r>
              <a:rPr lang="fi-FI" sz="2800" b="1" dirty="0"/>
              <a:t> </a:t>
            </a:r>
            <a:r>
              <a:rPr lang="fi-FI" sz="2800" b="1" dirty="0" err="1"/>
              <a:t>thing</a:t>
            </a:r>
            <a:r>
              <a:rPr lang="fi-FI" sz="2800" b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83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Topics</a:t>
            </a:r>
            <a:r>
              <a:rPr lang="fi-FI" dirty="0"/>
              <a:t> </a:t>
            </a:r>
            <a:r>
              <a:rPr lang="fi-FI" dirty="0" err="1"/>
              <a:t>September</a:t>
            </a:r>
            <a:r>
              <a:rPr lang="fi-FI" dirty="0"/>
              <a:t> 2016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/>
              <a:t>Broad </a:t>
            </a:r>
            <a:r>
              <a:rPr lang="fi-FI" sz="3200" b="1" dirty="0" err="1"/>
              <a:t>discussion</a:t>
            </a:r>
            <a:r>
              <a:rPr lang="fi-FI" sz="3200" b="1" dirty="0"/>
              <a:t> </a:t>
            </a:r>
            <a:r>
              <a:rPr lang="fi-FI" sz="3200" b="1" dirty="0" err="1"/>
              <a:t>about</a:t>
            </a:r>
            <a:r>
              <a:rPr lang="fi-FI" sz="3200" b="1" dirty="0"/>
              <a:t> </a:t>
            </a:r>
          </a:p>
          <a:p>
            <a:pPr>
              <a:buFontTx/>
              <a:buChar char="-"/>
            </a:pPr>
            <a:r>
              <a:rPr lang="fi-FI" sz="3200" b="1" dirty="0" err="1"/>
              <a:t>Detecting</a:t>
            </a:r>
            <a:r>
              <a:rPr lang="fi-FI" sz="3200" b="1" dirty="0"/>
              <a:t> and </a:t>
            </a:r>
            <a:r>
              <a:rPr lang="fi-FI" sz="3200" b="1" dirty="0" err="1"/>
              <a:t>measuring</a:t>
            </a:r>
            <a:r>
              <a:rPr lang="fi-FI" sz="3200" b="1" dirty="0"/>
              <a:t> </a:t>
            </a:r>
            <a:r>
              <a:rPr lang="fi-FI" sz="3200" b="1" dirty="0" err="1"/>
              <a:t>effectiveness</a:t>
            </a:r>
            <a:endParaRPr lang="fi-FI" sz="3200" b="1" dirty="0"/>
          </a:p>
          <a:p>
            <a:pPr>
              <a:buFontTx/>
              <a:buChar char="-"/>
            </a:pPr>
            <a:r>
              <a:rPr lang="fi-FI" sz="3200" b="1" dirty="0" err="1"/>
              <a:t>Indicators</a:t>
            </a:r>
            <a:endParaRPr lang="fi-FI" sz="3200" b="1" dirty="0"/>
          </a:p>
          <a:p>
            <a:pPr>
              <a:buFontTx/>
              <a:buChar char="-"/>
            </a:pPr>
            <a:r>
              <a:rPr lang="fi-FI" sz="3200" b="1" dirty="0" err="1"/>
              <a:t>What</a:t>
            </a:r>
            <a:r>
              <a:rPr lang="fi-FI" sz="3200" b="1" dirty="0"/>
              <a:t> </a:t>
            </a:r>
            <a:r>
              <a:rPr lang="fi-FI" sz="3200" b="1" dirty="0" err="1"/>
              <a:t>should</a:t>
            </a:r>
            <a:r>
              <a:rPr lang="fi-FI" sz="3200" b="1" dirty="0"/>
              <a:t> </a:t>
            </a:r>
            <a:r>
              <a:rPr lang="fi-FI" sz="3200" b="1" dirty="0" err="1"/>
              <a:t>we</a:t>
            </a:r>
            <a:r>
              <a:rPr lang="fi-FI" sz="3200" b="1" dirty="0"/>
              <a:t> look, </a:t>
            </a:r>
            <a:r>
              <a:rPr lang="fi-FI" sz="3200" b="1" dirty="0" err="1"/>
              <a:t>strategies</a:t>
            </a:r>
            <a:r>
              <a:rPr lang="fi-FI" sz="3200" b="1" dirty="0"/>
              <a:t> </a:t>
            </a:r>
            <a:r>
              <a:rPr lang="fi-FI" sz="3200" b="1" dirty="0" err="1"/>
              <a:t>or</a:t>
            </a:r>
            <a:r>
              <a:rPr lang="fi-FI" sz="3200" b="1" dirty="0"/>
              <a:t> </a:t>
            </a:r>
            <a:r>
              <a:rPr lang="fi-FI" sz="3200" b="1" dirty="0" err="1"/>
              <a:t>end</a:t>
            </a:r>
            <a:r>
              <a:rPr lang="fi-FI" sz="3200" b="1" dirty="0"/>
              <a:t> </a:t>
            </a:r>
            <a:r>
              <a:rPr lang="fi-FI" sz="3200" b="1" dirty="0" err="1"/>
              <a:t>points</a:t>
            </a:r>
            <a:endParaRPr lang="fi-FI" sz="3200" b="1" dirty="0"/>
          </a:p>
          <a:p>
            <a:pPr marL="0" indent="0">
              <a:buNone/>
            </a:pPr>
            <a:endParaRPr lang="fi-FI" sz="3200" b="1" dirty="0"/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34168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Next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2800" b="1" dirty="0" err="1"/>
              <a:t>Framing</a:t>
            </a:r>
            <a:r>
              <a:rPr lang="fi-FI" sz="2800" b="1" dirty="0"/>
              <a:t> </a:t>
            </a:r>
            <a:r>
              <a:rPr lang="fi-FI" sz="2800" b="1" dirty="0" err="1"/>
              <a:t>problems</a:t>
            </a:r>
            <a:r>
              <a:rPr lang="fi-FI" sz="2800" b="1" dirty="0"/>
              <a:t> (</a:t>
            </a:r>
            <a:r>
              <a:rPr lang="fi-FI" sz="2800" b="1" dirty="0" err="1"/>
              <a:t>furher</a:t>
            </a:r>
            <a:r>
              <a:rPr lang="fi-FI" sz="2800" b="1" dirty="0"/>
              <a:t> </a:t>
            </a:r>
            <a:r>
              <a:rPr lang="fi-FI" sz="2800" b="1" dirty="0" err="1"/>
              <a:t>elaboration</a:t>
            </a:r>
            <a:r>
              <a:rPr lang="fi-FI" sz="2800" b="1" dirty="0"/>
              <a:t> </a:t>
            </a:r>
            <a:r>
              <a:rPr lang="fi-FI" sz="2800" b="1" dirty="0" err="1"/>
              <a:t>by</a:t>
            </a:r>
            <a:r>
              <a:rPr lang="fi-FI" sz="2800" b="1" dirty="0"/>
              <a:t> </a:t>
            </a:r>
            <a:r>
              <a:rPr lang="fi-FI" sz="2800" b="1" dirty="0" err="1"/>
              <a:t>Kees</a:t>
            </a:r>
            <a:r>
              <a:rPr lang="fi-FI" sz="2800" b="1" dirty="0"/>
              <a:t> </a:t>
            </a:r>
            <a:r>
              <a:rPr lang="fi-FI" sz="2800" b="1" dirty="0" err="1"/>
              <a:t>Reedijk</a:t>
            </a:r>
            <a:r>
              <a:rPr lang="fi-FI" sz="2800" b="1" dirty="0"/>
              <a:t>)</a:t>
            </a:r>
          </a:p>
          <a:p>
            <a:pPr>
              <a:buFontTx/>
              <a:buChar char="-"/>
            </a:pPr>
            <a:r>
              <a:rPr lang="fi-FI" sz="2800" b="1" dirty="0" err="1"/>
              <a:t>Framing</a:t>
            </a:r>
            <a:r>
              <a:rPr lang="fi-FI" sz="2800" b="1" dirty="0"/>
              <a:t> of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key</a:t>
            </a:r>
            <a:r>
              <a:rPr lang="fi-FI" sz="2800" b="1" dirty="0"/>
              <a:t> </a:t>
            </a:r>
            <a:r>
              <a:rPr lang="fi-FI" sz="2800" b="1" dirty="0" err="1"/>
              <a:t>problems</a:t>
            </a:r>
            <a:r>
              <a:rPr lang="fi-FI" sz="2800" b="1" dirty="0"/>
              <a:t> is </a:t>
            </a:r>
            <a:r>
              <a:rPr lang="fi-FI" sz="2800" b="1" dirty="0" err="1"/>
              <a:t>very</a:t>
            </a:r>
            <a:r>
              <a:rPr lang="fi-FI" sz="2800" b="1" dirty="0"/>
              <a:t> </a:t>
            </a:r>
            <a:r>
              <a:rPr lang="fi-FI" sz="2800" b="1" dirty="0" err="1"/>
              <a:t>important</a:t>
            </a:r>
            <a:r>
              <a:rPr lang="fi-FI" sz="2800" b="1" dirty="0"/>
              <a:t> in </a:t>
            </a:r>
            <a:r>
              <a:rPr lang="fi-FI" sz="2800" b="1" dirty="0" err="1"/>
              <a:t>achieving</a:t>
            </a:r>
            <a:r>
              <a:rPr lang="fi-FI" sz="2800" b="1" dirty="0"/>
              <a:t> </a:t>
            </a:r>
            <a:r>
              <a:rPr lang="fi-FI" sz="2800" b="1" dirty="0" err="1"/>
              <a:t>focus</a:t>
            </a:r>
            <a:r>
              <a:rPr lang="fi-FI" sz="2800" b="1" dirty="0"/>
              <a:t> and </a:t>
            </a:r>
            <a:r>
              <a:rPr lang="fi-FI" sz="2800" b="1" dirty="0" err="1"/>
              <a:t>getting</a:t>
            </a:r>
            <a:r>
              <a:rPr lang="fi-FI" sz="2800" b="1" dirty="0"/>
              <a:t> </a:t>
            </a:r>
            <a:r>
              <a:rPr lang="fi-FI" sz="2800" b="1" dirty="0" err="1"/>
              <a:t>recogniton</a:t>
            </a:r>
            <a:r>
              <a:rPr lang="fi-FI" sz="2800" b="1" dirty="0"/>
              <a:t> </a:t>
            </a:r>
            <a:r>
              <a:rPr lang="fi-FI" sz="2800" b="1" dirty="0" err="1"/>
              <a:t>among</a:t>
            </a:r>
            <a:r>
              <a:rPr lang="fi-FI" sz="2800" b="1" dirty="0"/>
              <a:t>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public</a:t>
            </a:r>
            <a:r>
              <a:rPr lang="fi-FI" sz="2800" b="1" dirty="0"/>
              <a:t> (</a:t>
            </a:r>
            <a:r>
              <a:rPr lang="fi-FI" sz="2800" b="1" dirty="0" err="1"/>
              <a:t>Malcom</a:t>
            </a:r>
            <a:r>
              <a:rPr lang="fi-FI" sz="2800" b="1" dirty="0"/>
              <a:t> </a:t>
            </a:r>
            <a:r>
              <a:rPr lang="fi-FI" sz="2800" b="1" dirty="0" err="1"/>
              <a:t>Sparrow</a:t>
            </a:r>
            <a:r>
              <a:rPr lang="fi-FI" sz="2800" b="1" dirty="0"/>
              <a:t>)</a:t>
            </a:r>
          </a:p>
          <a:p>
            <a:pPr lvl="1">
              <a:buFontTx/>
              <a:buChar char="-"/>
            </a:pPr>
            <a:r>
              <a:rPr lang="fi-FI" sz="2800" b="1" dirty="0" err="1"/>
              <a:t>Process</a:t>
            </a:r>
            <a:r>
              <a:rPr lang="fi-FI" sz="2800" b="1" dirty="0"/>
              <a:t> of </a:t>
            </a:r>
            <a:r>
              <a:rPr lang="fi-FI" sz="2800" b="1" dirty="0" err="1"/>
              <a:t>framing</a:t>
            </a:r>
            <a:endParaRPr lang="fi-FI" sz="2800" b="1" dirty="0"/>
          </a:p>
          <a:p>
            <a:pPr lvl="1">
              <a:buFontTx/>
              <a:buChar char="-"/>
            </a:pPr>
            <a:r>
              <a:rPr lang="fi-FI" sz="2800" b="1" dirty="0" err="1"/>
              <a:t>Which</a:t>
            </a:r>
            <a:r>
              <a:rPr lang="fi-FI" sz="2800" b="1" dirty="0"/>
              <a:t> </a:t>
            </a:r>
            <a:r>
              <a:rPr lang="fi-FI" sz="2800" b="1" dirty="0" err="1"/>
              <a:t>type</a:t>
            </a:r>
            <a:r>
              <a:rPr lang="fi-FI" sz="2800" b="1" dirty="0"/>
              <a:t> of </a:t>
            </a:r>
            <a:r>
              <a:rPr lang="fi-FI" sz="2800" b="1" dirty="0" err="1"/>
              <a:t>risks</a:t>
            </a:r>
            <a:r>
              <a:rPr lang="fi-FI" sz="2800" b="1" dirty="0"/>
              <a:t> and </a:t>
            </a:r>
            <a:r>
              <a:rPr lang="fi-FI" sz="2800" b="1" dirty="0" err="1"/>
              <a:t>problems</a:t>
            </a:r>
            <a:r>
              <a:rPr lang="fi-FI" sz="2800" b="1" dirty="0"/>
              <a:t> </a:t>
            </a:r>
            <a:r>
              <a:rPr lang="fi-FI" sz="2800" b="1" dirty="0" err="1"/>
              <a:t>are</a:t>
            </a:r>
            <a:r>
              <a:rPr lang="fi-FI" sz="2800" b="1" dirty="0"/>
              <a:t> </a:t>
            </a:r>
            <a:r>
              <a:rPr lang="fi-FI" sz="2800" b="1" dirty="0" err="1"/>
              <a:t>suitable</a:t>
            </a:r>
            <a:r>
              <a:rPr lang="fi-FI" sz="2800" b="1" dirty="0"/>
              <a:t> </a:t>
            </a:r>
          </a:p>
          <a:p>
            <a:pPr lvl="1">
              <a:buFontTx/>
              <a:buChar char="-"/>
            </a:pPr>
            <a:r>
              <a:rPr lang="fi-FI" sz="2800" b="1" dirty="0"/>
              <a:t>How to </a:t>
            </a:r>
            <a:r>
              <a:rPr lang="fi-FI" sz="2800" b="1" dirty="0" err="1"/>
              <a:t>frame</a:t>
            </a:r>
            <a:r>
              <a:rPr lang="fi-FI" sz="2800" b="1" dirty="0"/>
              <a:t> and </a:t>
            </a:r>
            <a:r>
              <a:rPr lang="fi-FI" sz="2800" b="1" dirty="0" err="1"/>
              <a:t>downsize</a:t>
            </a:r>
            <a:r>
              <a:rPr lang="fi-FI" sz="2800" b="1" dirty="0"/>
              <a:t>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supervisory</a:t>
            </a:r>
            <a:r>
              <a:rPr lang="fi-FI" sz="2800" b="1" dirty="0"/>
              <a:t> </a:t>
            </a:r>
            <a:r>
              <a:rPr lang="fi-FI" sz="2800" b="1" dirty="0" err="1"/>
              <a:t>work</a:t>
            </a:r>
            <a:r>
              <a:rPr lang="fi-FI" sz="2800" b="1" dirty="0"/>
              <a:t> </a:t>
            </a:r>
            <a:r>
              <a:rPr lang="fi-FI" sz="2800" b="1" dirty="0" err="1"/>
              <a:t>with</a:t>
            </a:r>
            <a:r>
              <a:rPr lang="fi-FI" sz="2800" b="1" dirty="0"/>
              <a:t> </a:t>
            </a:r>
            <a:r>
              <a:rPr lang="fi-FI" sz="2800" b="1" dirty="0" err="1"/>
              <a:t>complex</a:t>
            </a:r>
            <a:r>
              <a:rPr lang="fi-FI" sz="2800" b="1" dirty="0"/>
              <a:t> </a:t>
            </a:r>
            <a:r>
              <a:rPr lang="fi-FI" sz="2800" b="1" dirty="0" err="1"/>
              <a:t>risks</a:t>
            </a:r>
            <a:r>
              <a:rPr lang="fi-FI" sz="2800" b="1" dirty="0"/>
              <a:t> and  </a:t>
            </a:r>
            <a:r>
              <a:rPr lang="fi-FI" sz="2800" b="1" dirty="0" err="1"/>
              <a:t>problems</a:t>
            </a:r>
            <a:endParaRPr lang="fi-FI" sz="2800" b="1" dirty="0"/>
          </a:p>
          <a:p>
            <a:pPr lvl="1">
              <a:buFontTx/>
              <a:buChar char="-"/>
            </a:pPr>
            <a:endParaRPr lang="fi-FI" sz="2800" b="1" dirty="0"/>
          </a:p>
          <a:p>
            <a:pPr lvl="1">
              <a:buFontTx/>
              <a:buChar char="-"/>
            </a:pPr>
            <a:endParaRPr lang="fi-FI" sz="2400" b="1" dirty="0"/>
          </a:p>
          <a:p>
            <a:pPr lvl="1">
              <a:buFontTx/>
              <a:buChar char="-"/>
            </a:pPr>
            <a:endParaRPr lang="fi-FI" dirty="0"/>
          </a:p>
          <a:p>
            <a:pPr lvl="1">
              <a:buFontTx/>
              <a:buChar char="-"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674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Next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b="1" dirty="0" err="1"/>
              <a:t>Setting</a:t>
            </a:r>
            <a:r>
              <a:rPr lang="fi-FI" sz="2800" b="1" dirty="0"/>
              <a:t> </a:t>
            </a:r>
            <a:r>
              <a:rPr lang="fi-FI" sz="2800" b="1" dirty="0" err="1"/>
              <a:t>goals</a:t>
            </a:r>
            <a:r>
              <a:rPr lang="fi-FI" sz="2800" b="1" dirty="0"/>
              <a:t> for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effectiveness</a:t>
            </a:r>
            <a:r>
              <a:rPr lang="fi-FI" sz="2800" b="1" dirty="0"/>
              <a:t> of supervision/</a:t>
            </a:r>
            <a:r>
              <a:rPr lang="fi-FI" sz="2800" b="1" dirty="0" err="1"/>
              <a:t>inspection</a:t>
            </a:r>
            <a:r>
              <a:rPr lang="fi-FI" sz="2800" b="1" dirty="0"/>
              <a:t> (Ian </a:t>
            </a:r>
            <a:r>
              <a:rPr lang="fi-FI" sz="2800" b="1" dirty="0" err="1"/>
              <a:t>Leistikow</a:t>
            </a:r>
            <a:r>
              <a:rPr lang="fi-FI" sz="2800" b="1" dirty="0"/>
              <a:t>)</a:t>
            </a:r>
          </a:p>
          <a:p>
            <a:pPr lvl="1"/>
            <a:r>
              <a:rPr lang="fi-FI" sz="2800" b="1" dirty="0"/>
              <a:t>How to </a:t>
            </a:r>
            <a:r>
              <a:rPr lang="fi-FI" sz="2800" b="1" dirty="0" err="1"/>
              <a:t>break</a:t>
            </a:r>
            <a:r>
              <a:rPr lang="fi-FI" sz="2800" b="1" dirty="0"/>
              <a:t> </a:t>
            </a:r>
            <a:r>
              <a:rPr lang="fi-FI" sz="2800" b="1" dirty="0" err="1"/>
              <a:t>down</a:t>
            </a:r>
            <a:r>
              <a:rPr lang="fi-FI" sz="2800" b="1" dirty="0"/>
              <a:t> a </a:t>
            </a:r>
            <a:r>
              <a:rPr lang="fi-FI" sz="2800" b="1" dirty="0" err="1"/>
              <a:t>goal</a:t>
            </a:r>
            <a:r>
              <a:rPr lang="fi-FI" sz="2800" b="1" dirty="0"/>
              <a:t> to </a:t>
            </a:r>
            <a:r>
              <a:rPr lang="fi-FI" sz="2800" b="1" dirty="0" err="1"/>
              <a:t>make</a:t>
            </a:r>
            <a:r>
              <a:rPr lang="fi-FI" sz="2800" b="1" dirty="0"/>
              <a:t> it </a:t>
            </a:r>
            <a:r>
              <a:rPr lang="fi-FI" sz="2800" b="1" dirty="0" err="1"/>
              <a:t>manageable</a:t>
            </a:r>
            <a:r>
              <a:rPr lang="fi-FI" sz="2800" b="1" dirty="0"/>
              <a:t>?</a:t>
            </a:r>
          </a:p>
          <a:p>
            <a:pPr lvl="1"/>
            <a:r>
              <a:rPr lang="fi-FI" sz="2800" b="1" dirty="0" err="1"/>
              <a:t>When</a:t>
            </a:r>
            <a:r>
              <a:rPr lang="fi-FI" sz="2800" b="1" dirty="0"/>
              <a:t> is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goal</a:t>
            </a:r>
            <a:r>
              <a:rPr lang="fi-FI" sz="2800" b="1" dirty="0"/>
              <a:t> </a:t>
            </a:r>
            <a:r>
              <a:rPr lang="fi-FI" sz="2800" b="1" dirty="0" err="1"/>
              <a:t>reached</a:t>
            </a:r>
            <a:r>
              <a:rPr lang="fi-FI" sz="2800" b="1" dirty="0"/>
              <a:t>?</a:t>
            </a:r>
          </a:p>
          <a:p>
            <a:pPr lvl="1"/>
            <a:r>
              <a:rPr lang="fi-FI" sz="2800" b="1" dirty="0" err="1"/>
              <a:t>What</a:t>
            </a:r>
            <a:r>
              <a:rPr lang="fi-FI" sz="2800" b="1" dirty="0"/>
              <a:t> </a:t>
            </a:r>
            <a:r>
              <a:rPr lang="fi-FI" sz="2800" b="1" dirty="0" err="1"/>
              <a:t>kind</a:t>
            </a:r>
            <a:r>
              <a:rPr lang="fi-FI" sz="2800" b="1" dirty="0"/>
              <a:t> of data and </a:t>
            </a:r>
            <a:r>
              <a:rPr lang="fi-FI" sz="2800" b="1" dirty="0" err="1"/>
              <a:t>monitoring</a:t>
            </a:r>
            <a:r>
              <a:rPr lang="fi-FI" sz="2800" b="1" dirty="0"/>
              <a:t> is </a:t>
            </a:r>
            <a:r>
              <a:rPr lang="fi-FI" sz="2800" b="1" dirty="0" err="1"/>
              <a:t>needed</a:t>
            </a:r>
            <a:r>
              <a:rPr lang="fi-FI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438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FI" sz="5400" b="1" dirty="0" err="1"/>
              <a:t>The</a:t>
            </a:r>
            <a:r>
              <a:rPr lang="fi-FI" sz="5400" b="1" dirty="0"/>
              <a:t> </a:t>
            </a:r>
            <a:r>
              <a:rPr lang="fi-FI" sz="5400" b="1" dirty="0" err="1"/>
              <a:t>next</a:t>
            </a:r>
            <a:r>
              <a:rPr lang="fi-FI" sz="5400" b="1" dirty="0"/>
              <a:t> </a:t>
            </a:r>
            <a:r>
              <a:rPr lang="fi-FI" sz="5400" b="1" dirty="0" err="1"/>
              <a:t>meeting</a:t>
            </a:r>
            <a:r>
              <a:rPr lang="fi-FI" sz="5400" b="1" dirty="0"/>
              <a:t> is in London in </a:t>
            </a:r>
            <a:r>
              <a:rPr lang="fi-FI" sz="5400" b="1" dirty="0" err="1"/>
              <a:t>April</a:t>
            </a:r>
            <a:r>
              <a:rPr lang="fi-FI" sz="5400" b="1" dirty="0"/>
              <a:t> 2017</a:t>
            </a:r>
          </a:p>
          <a:p>
            <a:pPr marL="0" indent="0" algn="ctr">
              <a:buNone/>
            </a:pPr>
            <a:endParaRPr lang="fi-FI" dirty="0"/>
          </a:p>
          <a:p>
            <a:pPr marL="0" indent="0" algn="ctr">
              <a:buNone/>
            </a:pPr>
            <a:endParaRPr lang="fi-FI" dirty="0"/>
          </a:p>
          <a:p>
            <a:pPr marL="0" indent="0" algn="ctr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3424532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1855</TotalTime>
  <Words>179</Words>
  <Application>Microsoft Office PowerPoint</Application>
  <PresentationFormat>Laajakuva</PresentationFormat>
  <Paragraphs>25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Kuiskaus</vt:lpstr>
      <vt:lpstr> Effectiveness-group</vt:lpstr>
      <vt:lpstr>Definition by the Business Dictionary</vt:lpstr>
      <vt:lpstr>Topics September 2016 </vt:lpstr>
      <vt:lpstr>Next meeting</vt:lpstr>
      <vt:lpstr>Next meeting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Riitta Aejmelaeus</dc:creator>
  <cp:lastModifiedBy>Riitta Aejmelaeus</cp:lastModifiedBy>
  <cp:revision>70</cp:revision>
  <cp:lastPrinted>2016-09-14T07:40:46Z</cp:lastPrinted>
  <dcterms:created xsi:type="dcterms:W3CDTF">2016-08-16T06:15:25Z</dcterms:created>
  <dcterms:modified xsi:type="dcterms:W3CDTF">2016-09-30T06:33:57Z</dcterms:modified>
</cp:coreProperties>
</file>