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9" r:id="rId1"/>
    <p:sldMasterId id="2147484201" r:id="rId2"/>
  </p:sldMasterIdLst>
  <p:notesMasterIdLst>
    <p:notesMasterId r:id="rId18"/>
  </p:notesMasterIdLst>
  <p:sldIdLst>
    <p:sldId id="290" r:id="rId3"/>
    <p:sldId id="329" r:id="rId4"/>
    <p:sldId id="328" r:id="rId5"/>
    <p:sldId id="322" r:id="rId6"/>
    <p:sldId id="323" r:id="rId7"/>
    <p:sldId id="296" r:id="rId8"/>
    <p:sldId id="324" r:id="rId9"/>
    <p:sldId id="303" r:id="rId10"/>
    <p:sldId id="312" r:id="rId11"/>
    <p:sldId id="313" r:id="rId12"/>
    <p:sldId id="309" r:id="rId13"/>
    <p:sldId id="311" r:id="rId14"/>
    <p:sldId id="316" r:id="rId15"/>
    <p:sldId id="325" r:id="rId16"/>
    <p:sldId id="319" r:id="rId17"/>
  </p:sldIdLst>
  <p:sldSz cx="9144000" cy="6858000" type="screen4x3"/>
  <p:notesSz cx="6805613" cy="99441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4C5"/>
    <a:srgbClr val="B3DBEF"/>
    <a:srgbClr val="8ADEE2"/>
    <a:srgbClr val="D2D9E6"/>
    <a:srgbClr val="660066"/>
    <a:srgbClr val="529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autoAdjust="0"/>
  </p:normalViewPr>
  <p:slideViewPr>
    <p:cSldViewPr snapToGrid="0">
      <p:cViewPr>
        <p:scale>
          <a:sx n="77" d="100"/>
          <a:sy n="77" d="100"/>
        </p:scale>
        <p:origin x="-10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5" d="100"/>
          <a:sy n="75" d="100"/>
        </p:scale>
        <p:origin x="-3300"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1749D323-FA43-45E0-8855-C261733B4383}" type="datetimeFigureOut">
              <a:rPr lang="nl-NL"/>
              <a:pPr>
                <a:defRPr/>
              </a:pPr>
              <a:t>19-4-2017</a:t>
            </a:fld>
            <a:endParaRPr lang="nl-NL" dirty="0"/>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wrap="square" lIns="91440" tIns="45720" rIns="91440" bIns="45720" numCol="1" anchor="t" anchorCtr="0" compatLnSpc="1">
            <a:prstTxWarp prst="textNoShape">
              <a:avLst/>
            </a:prstTxWarp>
            <a:normAutofit/>
          </a:bodyPr>
          <a:lstStyle/>
          <a:p>
            <a:pPr lvl="0"/>
            <a:r>
              <a:rPr lang="nl-NL" altLang="nl-NL" noProof="0"/>
              <a:t>Klik om de modelstijlen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dirty="0"/>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Calibri" pitchFamily="34" charset="0"/>
              </a:defRPr>
            </a:lvl1pPr>
          </a:lstStyle>
          <a:p>
            <a:fld id="{B39D402D-BCFC-4C09-BD8F-3C5EFECDC502}" type="slidenum">
              <a:rPr lang="nl-NL" altLang="nl-NL"/>
              <a:pPr/>
              <a:t>‹nr.›</a:t>
            </a:fld>
            <a:endParaRPr lang="nl-NL" altLang="nl-NL" dirty="0"/>
          </a:p>
        </p:txBody>
      </p:sp>
    </p:spTree>
    <p:extLst>
      <p:ext uri="{BB962C8B-B14F-4D97-AF65-F5344CB8AC3E}">
        <p14:creationId xmlns:p14="http://schemas.microsoft.com/office/powerpoint/2010/main" val="1072629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7" name="Rectangle 3"/>
          <p:cNvSpPr>
            <a:spLocks noGrp="1" noChangeArrowheads="1"/>
          </p:cNvSpPr>
          <p:nvPr>
            <p:ph type="body" idx="1"/>
          </p:nvPr>
        </p:nvSpPr>
        <p:spPr bwMode="auto">
          <a:noFill/>
        </p:spPr>
        <p:txBody>
          <a:bodyPr/>
          <a:lstStyle/>
          <a:p>
            <a:pPr eaLnBrk="1" hangingPunct="1"/>
            <a:endParaRPr lang="nl-NL" altLang="nl-NL"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Autofit/>
          </a:bodyPr>
          <a:lstStyle/>
          <a:p>
            <a:pPr eaLnBrk="1" hangingPunct="1">
              <a:defRPr/>
            </a:pPr>
            <a:r>
              <a:rPr lang="nl-NL" sz="1800"/>
              <a:t>Our regular approach is to visit health care institutions or health care professionals and make a report after this visit with results and the necessary improvements they have to make.  </a:t>
            </a:r>
          </a:p>
          <a:p>
            <a:pPr eaLnBrk="1" hangingPunct="1">
              <a:defRPr/>
            </a:pPr>
            <a:endParaRPr lang="nl-NL" sz="1800" baseline="0"/>
          </a:p>
        </p:txBody>
      </p:sp>
      <p:sp>
        <p:nvSpPr>
          <p:cNvPr id="4" name="Tijdelijke aanduiding voor dianummer 3"/>
          <p:cNvSpPr>
            <a:spLocks noGrp="1"/>
          </p:cNvSpPr>
          <p:nvPr>
            <p:ph type="sldNum" sz="quarter" idx="10"/>
          </p:nvPr>
        </p:nvSpPr>
        <p:spPr/>
        <p:txBody>
          <a:bodyPr/>
          <a:lstStyle/>
          <a:p>
            <a:pPr>
              <a:defRPr/>
            </a:pPr>
            <a:fld id="{CF78838C-3E2A-4F0F-B2D4-3C46925994E3}" type="slidenum">
              <a:rPr lang="nl-NL" smtClean="0"/>
              <a:pPr>
                <a:defRPr/>
              </a:pPr>
              <a:t>10</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0562" y="4723449"/>
            <a:ext cx="5444490" cy="5030152"/>
          </a:xfrm>
        </p:spPr>
        <p:txBody>
          <a:bodyPr>
            <a:noAutofit/>
          </a:bodyPr>
          <a:lstStyle/>
          <a:p>
            <a:r>
              <a:rPr lang="nl-NL" sz="1800"/>
              <a:t>For supervising integrated care we use an other  approach. </a:t>
            </a:r>
          </a:p>
          <a:p>
            <a:r>
              <a:rPr lang="nl-NL" sz="1800"/>
              <a:t>We start with patients en we look from the perspective of patients at the health care and social support they receive. </a:t>
            </a:r>
          </a:p>
          <a:p>
            <a:r>
              <a:rPr lang="nl-NL" sz="1800"/>
              <a:t>We have asked the GP’s in Houten select vulnerable elderly patients who have been temperarily in a nursing home last year and who now get health care and social support at home. </a:t>
            </a:r>
          </a:p>
          <a:p>
            <a:r>
              <a:rPr lang="nl-NL" sz="1800"/>
              <a:t>The GP’s sign patients in. </a:t>
            </a:r>
          </a:p>
          <a:p>
            <a:endParaRPr lang="nl-NL" sz="1800" dirty="0"/>
          </a:p>
        </p:txBody>
      </p:sp>
      <p:sp>
        <p:nvSpPr>
          <p:cNvPr id="4" name="Tijdelijke aanduiding voor dianummer 3"/>
          <p:cNvSpPr>
            <a:spLocks noGrp="1"/>
          </p:cNvSpPr>
          <p:nvPr>
            <p:ph type="sldNum" sz="quarter" idx="10"/>
          </p:nvPr>
        </p:nvSpPr>
        <p:spPr/>
        <p:txBody>
          <a:bodyPr/>
          <a:lstStyle/>
          <a:p>
            <a:pPr>
              <a:defRPr/>
            </a:pPr>
            <a:fld id="{CF78838C-3E2A-4F0F-B2D4-3C46925994E3}" type="slidenum">
              <a:rPr lang="nl-NL" smtClean="0"/>
              <a:pPr>
                <a:defRPr/>
              </a:pPr>
              <a:t>11</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800"/>
              <a:t>With the health care workers and social support workers we discuss different subjects, like:  </a:t>
            </a:r>
          </a:p>
          <a:p>
            <a:pPr>
              <a:buFontTx/>
              <a:buChar char="-"/>
            </a:pPr>
            <a:r>
              <a:rPr lang="nl-NL" sz="1800"/>
              <a:t>Is this network really focussed on the patients needs? </a:t>
            </a:r>
          </a:p>
          <a:p>
            <a:pPr>
              <a:buFontTx/>
              <a:buChar char="-"/>
            </a:pPr>
            <a:r>
              <a:rPr lang="nl-NL" sz="1800"/>
              <a:t>Are the professionals working together with the informal garegivers?</a:t>
            </a:r>
          </a:p>
          <a:p>
            <a:pPr>
              <a:buFontTx/>
              <a:buChar char="-"/>
            </a:pPr>
            <a:r>
              <a:rPr lang="nl-NL" sz="1800"/>
              <a:t>Is integrated care provided?</a:t>
            </a:r>
          </a:p>
          <a:p>
            <a:pPr>
              <a:buFontTx/>
              <a:buChar char="-"/>
            </a:pPr>
            <a:r>
              <a:rPr lang="nl-NL" sz="1800"/>
              <a:t>Is the patients safety garanteed? </a:t>
            </a:r>
          </a:p>
          <a:p>
            <a:r>
              <a:rPr lang="nl-NL" sz="1800"/>
              <a:t>We ask a lot off questions about these subjects in the interviews with professionals. </a:t>
            </a:r>
          </a:p>
          <a:p>
            <a:r>
              <a:rPr lang="nl-NL" sz="1800"/>
              <a:t>We work together with the local supervising organisation. </a:t>
            </a:r>
          </a:p>
          <a:p>
            <a:r>
              <a:rPr lang="nl-NL" sz="1800"/>
              <a:t>The interviews with the social support workers are held by an inspector of the Health Care Inspectorate and an inspector of the local supervising organisation. </a:t>
            </a:r>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12</a:t>
            </a:fld>
            <a:endParaRPr lang="nl-NL" alt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sz="1800"/>
              <a:t>We present the results of this investigation to the professionals we interviewd. We check wether our findings are correct and recognisable. </a:t>
            </a:r>
            <a:endParaRPr lang="nl-NL" sz="1800" dirty="0"/>
          </a:p>
          <a:p>
            <a:r>
              <a:rPr lang="nl-NL" sz="1800"/>
              <a:t>After that we present the results and conclusions to the directors of the health care and social support organisations in Houten. We also invite the local authorities. </a:t>
            </a:r>
          </a:p>
          <a:p>
            <a:r>
              <a:rPr lang="nl-NL" sz="1800"/>
              <a:t>We make recomandations about the improvements  that are necessary. We make arrangements about how and when we come back to see the results of the improvements. </a:t>
            </a:r>
          </a:p>
          <a:p>
            <a:r>
              <a:rPr lang="nl-NL" sz="1800"/>
              <a:t>With this different approach we hope to contribute to improve integrated care for vulnerable elderly in Houten. </a:t>
            </a:r>
          </a:p>
          <a:p>
            <a:r>
              <a:rPr lang="nl-NL" sz="1800"/>
              <a:t>We create an overview of the situation in Houten, from an independant point of view.  We put the pieces together. </a:t>
            </a:r>
          </a:p>
          <a:p>
            <a:endParaRPr lang="nl-NL" sz="1800"/>
          </a:p>
          <a:p>
            <a:endParaRPr lang="nl-NL" sz="1800"/>
          </a:p>
        </p:txBody>
      </p:sp>
      <p:sp>
        <p:nvSpPr>
          <p:cNvPr id="4" name="Tijdelijke aanduiding voor voettekst 3"/>
          <p:cNvSpPr>
            <a:spLocks noGrp="1"/>
          </p:cNvSpPr>
          <p:nvPr>
            <p:ph type="ftr" sz="quarter" idx="10"/>
          </p:nvPr>
        </p:nvSpPr>
        <p:spPr/>
        <p:txBody>
          <a:bodyPr/>
          <a:lstStyle/>
          <a:p>
            <a:pPr>
              <a:defRPr/>
            </a:pPr>
            <a:r>
              <a:rPr lang="nl-NL"/>
              <a:t>xxxxxxxxxxxxxxxxxxxx</a:t>
            </a:r>
          </a:p>
        </p:txBody>
      </p:sp>
      <p:sp>
        <p:nvSpPr>
          <p:cNvPr id="5" name="Tijdelijke aanduiding voor dianummer 4"/>
          <p:cNvSpPr>
            <a:spLocks noGrp="1"/>
          </p:cNvSpPr>
          <p:nvPr>
            <p:ph type="sldNum" sz="quarter" idx="11"/>
          </p:nvPr>
        </p:nvSpPr>
        <p:spPr/>
        <p:txBody>
          <a:bodyPr/>
          <a:lstStyle/>
          <a:p>
            <a:fld id="{41B5152A-3B06-480E-AD60-F973F706FCB8}" type="slidenum">
              <a:rPr lang="nl-NL" altLang="nl-NL" smtClean="0"/>
              <a:pPr/>
              <a:t>13</a:t>
            </a:fld>
            <a:endParaRPr lang="nl-NL"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xfrm>
            <a:off x="680562" y="4723448"/>
            <a:ext cx="5444490" cy="4611052"/>
          </a:xfrm>
          <a:noFill/>
          <a:ln/>
        </p:spPr>
        <p:txBody>
          <a:bodyPr>
            <a:noAutofit/>
          </a:bodyPr>
          <a:lstStyle/>
          <a:p>
            <a:r>
              <a:rPr lang="en-US" sz="1500">
                <a:latin typeface="Verdana" pitchFamily="34" charset="0"/>
                <a:ea typeface="Verdana" pitchFamily="34" charset="0"/>
                <a:cs typeface="Verdana" pitchFamily="34" charset="0"/>
              </a:rPr>
              <a:t>But, as I said at the beginning, it’s a work in progress. </a:t>
            </a:r>
            <a:endParaRPr lang="nl-NL" sz="1500">
              <a:latin typeface="Verdana" pitchFamily="34" charset="0"/>
              <a:ea typeface="Verdana" pitchFamily="34" charset="0"/>
              <a:cs typeface="Verdana" pitchFamily="34" charset="0"/>
            </a:endParaRPr>
          </a:p>
          <a:p>
            <a:r>
              <a:rPr lang="nl-NL" sz="1500">
                <a:latin typeface="Verdana" pitchFamily="34" charset="0"/>
                <a:ea typeface="Verdana" pitchFamily="34" charset="0"/>
                <a:cs typeface="Verdana" pitchFamily="34" charset="0"/>
              </a:rPr>
              <a:t>We are struggling and learning every day about supervising Integrated Care. </a:t>
            </a:r>
          </a:p>
          <a:p>
            <a:r>
              <a:rPr lang="nl-NL" sz="1500">
                <a:latin typeface="Verdana" pitchFamily="34" charset="0"/>
                <a:ea typeface="Verdana" pitchFamily="34" charset="0"/>
                <a:cs typeface="Verdana" pitchFamily="34" charset="0"/>
              </a:rPr>
              <a:t>We haven’t yet answered all of the questions, like:</a:t>
            </a:r>
          </a:p>
          <a:p>
            <a:pPr>
              <a:spcAft>
                <a:spcPts val="600"/>
              </a:spcAft>
              <a:buFont typeface="Verdana" pitchFamily="34" charset="0"/>
              <a:buChar char="−"/>
            </a:pPr>
            <a:r>
              <a:rPr lang="en-GB" sz="1500">
                <a:latin typeface="Verdana" pitchFamily="34" charset="0"/>
                <a:ea typeface="Verdana" pitchFamily="34" charset="0"/>
                <a:cs typeface="Verdana" pitchFamily="34" charset="0"/>
              </a:rPr>
              <a:t>How can we assess the quality of integrated care?</a:t>
            </a:r>
          </a:p>
          <a:p>
            <a:pPr>
              <a:buFont typeface="Verdana" pitchFamily="34" charset="0"/>
              <a:buChar char="−"/>
            </a:pPr>
            <a:r>
              <a:rPr lang="en-GB" sz="1500">
                <a:latin typeface="Verdana" pitchFamily="34" charset="0"/>
                <a:ea typeface="Verdana" pitchFamily="34" charset="0"/>
                <a:cs typeface="Verdana" pitchFamily="34" charset="0"/>
              </a:rPr>
              <a:t>What can we do if care providers don’t work together?</a:t>
            </a:r>
          </a:p>
          <a:p>
            <a:pPr>
              <a:buFont typeface="Verdana" pitchFamily="34" charset="0"/>
              <a:buChar char="−"/>
            </a:pPr>
            <a:r>
              <a:rPr lang="en-GB" sz="1500">
                <a:latin typeface="Verdana" pitchFamily="34" charset="0"/>
                <a:ea typeface="Verdana" pitchFamily="34" charset="0"/>
                <a:cs typeface="Verdana" pitchFamily="34" charset="0"/>
              </a:rPr>
              <a:t>How can we change our approach from supervising individual care providers to regulating integrated care?</a:t>
            </a:r>
          </a:p>
          <a:p>
            <a:pPr>
              <a:buFont typeface="Verdana" pitchFamily="34" charset="0"/>
              <a:buChar char="−"/>
            </a:pPr>
            <a:r>
              <a:rPr lang="en-GB" sz="1500">
                <a:latin typeface="Verdana" pitchFamily="34" charset="0"/>
                <a:ea typeface="Verdana" pitchFamily="34" charset="0"/>
                <a:cs typeface="Verdana" pitchFamily="34" charset="0"/>
              </a:rPr>
              <a:t>How can we stimulate integrated care in a changing field without bringing in new rules and protocols?</a:t>
            </a:r>
          </a:p>
          <a:p>
            <a:pPr>
              <a:buFont typeface="Verdana" pitchFamily="34" charset="0"/>
              <a:buChar char="−"/>
            </a:pPr>
            <a:r>
              <a:rPr lang="en-GB" sz="1500">
                <a:latin typeface="Verdana" pitchFamily="34" charset="0"/>
                <a:ea typeface="Verdana" pitchFamily="34" charset="0"/>
                <a:cs typeface="Verdana" pitchFamily="34" charset="0"/>
              </a:rPr>
              <a:t>How does regulation fit with other system incentives to enhaunce integration?</a:t>
            </a:r>
          </a:p>
          <a:p>
            <a:pPr>
              <a:buFont typeface="Verdana" pitchFamily="34" charset="0"/>
              <a:buChar char="−"/>
            </a:pPr>
            <a:r>
              <a:rPr lang="en-GB" sz="1500">
                <a:latin typeface="Verdana" pitchFamily="34" charset="0"/>
                <a:ea typeface="Verdana" pitchFamily="34" charset="0"/>
                <a:cs typeface="Verdana" pitchFamily="34" charset="0"/>
              </a:rPr>
              <a:t>How can we give clients a stronger voice in regulating integrated care?</a:t>
            </a:r>
            <a:r>
              <a:rPr lang="nl-NL" sz="1500">
                <a:latin typeface="Verdana" pitchFamily="34" charset="0"/>
                <a:ea typeface="Verdana" pitchFamily="34" charset="0"/>
                <a:cs typeface="Verdana" pitchFamily="34" charset="0"/>
              </a:rPr>
              <a:t> </a:t>
            </a:r>
            <a:endParaRPr lang="nl-NL" sz="1500" dirty="0">
              <a:latin typeface="Verdana" pitchFamily="34" charset="0"/>
              <a:ea typeface="Verdana" pitchFamily="34" charset="0"/>
              <a:cs typeface="Verdana" pitchFamily="34" charset="0"/>
            </a:endParaRPr>
          </a:p>
          <a:p>
            <a:endParaRPr lang="nl-NL" sz="1400" dirty="0">
              <a:latin typeface="Verdana" pitchFamily="34" charset="0"/>
              <a:ea typeface="Verdana" pitchFamily="34" charset="0"/>
              <a:cs typeface="Verdana" pitchFamily="34" charset="0"/>
            </a:endParaRPr>
          </a:p>
        </p:txBody>
      </p:sp>
      <p:sp>
        <p:nvSpPr>
          <p:cNvPr id="18436" name="Tijdelijke aanduiding voor dianummer 3"/>
          <p:cNvSpPr>
            <a:spLocks noGrp="1"/>
          </p:cNvSpPr>
          <p:nvPr>
            <p:ph type="sldNum" sz="quarter" idx="5"/>
          </p:nvPr>
        </p:nvSpPr>
        <p:spPr>
          <a:noFill/>
        </p:spPr>
        <p:txBody>
          <a:bodyPr/>
          <a:lstStyle/>
          <a:p>
            <a:fld id="{6E0D68E5-E2BC-4074-B5DC-0E2C2E47C2A1}"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800"/>
              <a:t>That’s why we are really anxious to work together with you in the new EPSO working group Integrated Care. </a:t>
            </a:r>
          </a:p>
          <a:p>
            <a:r>
              <a:rPr lang="en-US" sz="1800"/>
              <a:t>By discussing these themes with other EPSO members, we hope to create a broad view of the way Health Care Regulators deal with integrated care. </a:t>
            </a:r>
          </a:p>
          <a:p>
            <a:r>
              <a:rPr lang="en-US" sz="1800"/>
              <a:t>The aim of the new EPSO working group is to exchange knowledge on this subject, inspire and help to reform working methods and contribute to integrated care for older people with complex needs at home in Europe. </a:t>
            </a:r>
            <a:endParaRPr lang="nl-NL" sz="1800"/>
          </a:p>
          <a:p>
            <a:endParaRPr lang="en-US" sz="1800"/>
          </a:p>
          <a:p>
            <a:r>
              <a:rPr lang="en-US" sz="1800"/>
              <a:t>Thank you for listening. </a:t>
            </a:r>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15</a:t>
            </a:fld>
            <a:endParaRPr lang="nl-NL" alt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mtClean="0"/>
              <a:t>Before I get started on the topic, I would like to tell you a little bit about myself and my work.</a:t>
            </a:r>
          </a:p>
          <a:p>
            <a:endParaRPr lang="en-GB" i="1" smtClean="0"/>
          </a:p>
          <a:p>
            <a:r>
              <a:rPr lang="en-GB" i="1" smtClean="0"/>
              <a:t>Introducing myself</a:t>
            </a:r>
            <a:endParaRPr lang="en-GB" smtClean="0"/>
          </a:p>
          <a:p>
            <a:r>
              <a:rPr lang="en-GB" smtClean="0"/>
              <a:t>My name is Heleen Buijze and I’m a coordinating inspector at the Dutch Health Care Inspectorate. </a:t>
            </a:r>
          </a:p>
          <a:p>
            <a:r>
              <a:rPr lang="en-GB" smtClean="0"/>
              <a:t>The Dutch Health Care Inspectorate is part of the Ministry of Health in The Netherlands. Since 2015 all inspectors have been working in one national office in Utrecht, a city in the middle of our country. </a:t>
            </a:r>
          </a:p>
          <a:p>
            <a:r>
              <a:rPr lang="en-GB" smtClean="0"/>
              <a:t>Our office, which you can see on this slide, is just around the corner of the Central Station In Utrecht. </a:t>
            </a:r>
          </a:p>
          <a:p>
            <a:r>
              <a:rPr lang="en-GB" smtClean="0"/>
              <a:t>Currently around 650 people work at the Dutch Health Care Inspectorate. </a:t>
            </a:r>
          </a:p>
          <a:p>
            <a:r>
              <a:rPr lang="en-GB" smtClean="0"/>
              <a:t>I have been working here for 7 years now and my main focus at this moment is supervising integrated care at home. This is a subject that is keeping me busy for a few years now. </a:t>
            </a:r>
          </a:p>
          <a:p>
            <a:endParaRPr lang="nl-NL"/>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2</a:t>
            </a:fld>
            <a:endParaRPr lang="nl-NL" alt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kern="1200" dirty="0" smtClean="0">
                <a:solidFill>
                  <a:schemeClr val="tx1"/>
                </a:solidFill>
                <a:latin typeface="+mn-lt"/>
                <a:ea typeface="+mn-ea"/>
                <a:cs typeface="Arial" panose="020B0604020202020204" pitchFamily="34" charset="0"/>
              </a:rPr>
              <a:t> </a:t>
            </a:r>
            <a:endParaRPr lang="nl-NL" sz="1200" kern="1200" dirty="0" smtClean="0">
              <a:solidFill>
                <a:schemeClr val="tx1"/>
              </a:solidFill>
              <a:latin typeface="+mn-lt"/>
              <a:ea typeface="+mn-ea"/>
              <a:cs typeface="Arial" panose="020B0604020202020204" pitchFamily="34" charset="0"/>
            </a:endParaRPr>
          </a:p>
          <a:p>
            <a:pPr>
              <a:buFont typeface="Arial" pitchFamily="34" charset="0"/>
              <a:buChar char="•"/>
            </a:pPr>
            <a:r>
              <a:rPr lang="en-GB" dirty="0" smtClean="0"/>
              <a:t> Those 40.000 healthcare</a:t>
            </a:r>
            <a:r>
              <a:rPr lang="en-GB" baseline="0" dirty="0" smtClean="0"/>
              <a:t> </a:t>
            </a:r>
            <a:r>
              <a:rPr lang="en-GB" dirty="0" smtClean="0"/>
              <a:t>institutions include</a:t>
            </a:r>
            <a:r>
              <a:rPr lang="en-GB" baseline="0" dirty="0" smtClean="0"/>
              <a:t> hospitals, elderly care institutions, individual professionals, public health institutions, manufactures and traders, dentists, etc.</a:t>
            </a:r>
          </a:p>
          <a:p>
            <a:pPr>
              <a:buFont typeface="Arial" pitchFamily="34" charset="0"/>
              <a:buChar char="•"/>
            </a:pPr>
            <a:r>
              <a:rPr lang="en-GB" baseline="0" dirty="0" smtClean="0"/>
              <a:t> This is why, as I mentioned before, we use risk-driven supervision.</a:t>
            </a:r>
          </a:p>
          <a:p>
            <a:pPr>
              <a:buFont typeface="Arial" pitchFamily="34" charset="0"/>
              <a:buChar char="•"/>
            </a:pPr>
            <a:r>
              <a:rPr lang="en-GB" baseline="0" dirty="0" smtClean="0"/>
              <a:t> I will now explain what we mean by that. </a:t>
            </a:r>
            <a:endParaRPr lang="en-GB" dirty="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a:t>First I will tell you something about the transition of Health Care in the Netherlands which started in 2015. </a:t>
            </a:r>
          </a:p>
          <a:p>
            <a:r>
              <a:rPr lang="en-US"/>
              <a:t>The general policy in the Netherlands is to make people stay at home as long as possible, give more responsibility for the care to the people themselves, to the family and to the informal network. </a:t>
            </a:r>
          </a:p>
          <a:p>
            <a:r>
              <a:rPr lang="en-US"/>
              <a:t>The amount of beds in nursing homes and in institutions for mental health care and disabled people have been decreasing. Currently only people who need 24-hour care and supervision are allowed in a nursing home. </a:t>
            </a:r>
            <a:endParaRPr lang="nl-NL"/>
          </a:p>
          <a:p>
            <a:r>
              <a:rPr lang="en-US"/>
              <a:t>After hospital admission people go home as soon as possible.</a:t>
            </a:r>
          </a:p>
          <a:p>
            <a:r>
              <a:rPr lang="en-US"/>
              <a:t>The local Councils got more responsibility for taking care of their citizens, especially for more vulnerable groups like the elderly, the mentally disabled and children. Local councils now provide care-related services such as transport, assistance at home, equipment, day-activity centers, etc.  The idea is that the local Councils are more able than the National Government to provide customized services that suit people’s needs. </a:t>
            </a:r>
            <a:endParaRPr lang="nl-NL"/>
          </a:p>
          <a:p>
            <a:r>
              <a:rPr lang="en-US"/>
              <a:t>Medical care or support that is needed is arranged, at home or close to the home.</a:t>
            </a:r>
            <a:endParaRPr lang="nl-NL"/>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4</a:t>
            </a:fld>
            <a:endParaRPr lang="nl-NL" alt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1EF865B1-D9B2-4963-A48A-1FB313B652C5}" type="slidenum">
              <a:rPr lang="nl-NL" smtClean="0"/>
              <a:pPr>
                <a:defRPr/>
              </a:pPr>
              <a:t>5</a:t>
            </a:fld>
            <a:endParaRPr lang="nl-NL"/>
          </a:p>
        </p:txBody>
      </p:sp>
    </p:spTree>
    <p:extLst>
      <p:ext uri="{BB962C8B-B14F-4D97-AF65-F5344CB8AC3E}">
        <p14:creationId xmlns:p14="http://schemas.microsoft.com/office/powerpoint/2010/main" val="138372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6</a:t>
            </a:fld>
            <a:endParaRPr lang="nl-NL" alt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0562" y="4723448"/>
            <a:ext cx="5444490" cy="4750752"/>
          </a:xfrm>
        </p:spPr>
        <p:txBody>
          <a:bodyPr>
            <a:noAutofit/>
          </a:bodyPr>
          <a:lstStyle/>
          <a:p>
            <a:r>
              <a:rPr lang="en-GB" sz="1400" dirty="0"/>
              <a:t>As I have </a:t>
            </a:r>
            <a:r>
              <a:rPr lang="en-GB" sz="1400" noProof="0" dirty="0"/>
              <a:t>said</a:t>
            </a:r>
            <a:r>
              <a:rPr lang="en-GB" sz="1400" dirty="0"/>
              <a:t> before</a:t>
            </a:r>
            <a:r>
              <a:rPr lang="en-GB" sz="1400"/>
              <a:t>, Integrated Care </a:t>
            </a:r>
            <a:r>
              <a:rPr lang="en-GB" sz="1400" dirty="0"/>
              <a:t>has been keeping me busy</a:t>
            </a:r>
            <a:r>
              <a:rPr lang="en-GB" sz="1400" baseline="0" dirty="0"/>
              <a:t> for a few years now. I’d like to fill you in on the way we are dealing with the transition.</a:t>
            </a:r>
          </a:p>
          <a:p>
            <a:r>
              <a:rPr lang="en-US" sz="1400"/>
              <a:t>First </a:t>
            </a:r>
            <a:r>
              <a:rPr lang="en-US" sz="1400" dirty="0"/>
              <a:t>of all</a:t>
            </a:r>
            <a:r>
              <a:rPr lang="en-US" sz="1400" baseline="0" dirty="0"/>
              <a:t> I must say: it’s a work in progress</a:t>
            </a:r>
            <a:r>
              <a:rPr lang="en-US" sz="1400" baseline="0"/>
              <a:t>! </a:t>
            </a:r>
          </a:p>
          <a:p>
            <a:r>
              <a:rPr lang="en-US" sz="1400"/>
              <a:t>We </a:t>
            </a:r>
            <a:r>
              <a:rPr lang="en-US" sz="1400" dirty="0"/>
              <a:t>carry out small pilots, develop our working methods with trial and error and we </a:t>
            </a:r>
            <a:r>
              <a:rPr lang="en-US" sz="1400" baseline="0" dirty="0"/>
              <a:t>learn more every day how to adjust to the changing field of homecare. </a:t>
            </a:r>
          </a:p>
          <a:p>
            <a:r>
              <a:rPr lang="en-US" sz="1400" dirty="0"/>
              <a:t>We have made some fundamental</a:t>
            </a:r>
            <a:r>
              <a:rPr lang="en-US" sz="1400" baseline="0" dirty="0"/>
              <a:t> </a:t>
            </a:r>
            <a:r>
              <a:rPr lang="en-US" sz="1400" dirty="0"/>
              <a:t>choices</a:t>
            </a:r>
            <a:r>
              <a:rPr lang="en-US" sz="1400"/>
              <a:t>.</a:t>
            </a:r>
            <a:r>
              <a:rPr lang="en-US" sz="1400" baseline="0"/>
              <a:t> </a:t>
            </a:r>
          </a:p>
          <a:p>
            <a:r>
              <a:rPr lang="en-US" sz="1400" baseline="0"/>
              <a:t>Firstly</a:t>
            </a:r>
            <a:r>
              <a:rPr lang="en-US" sz="1400" baseline="0" dirty="0"/>
              <a:t>: we have chosen </a:t>
            </a:r>
            <a:r>
              <a:rPr lang="en-US" sz="1400" dirty="0"/>
              <a:t>the perspective of the client at home as our starting point. Secondly: we have chosen for a regional approach instead of a focus on institutions or individual professionals. We look at a whole</a:t>
            </a:r>
            <a:r>
              <a:rPr lang="en-US" sz="1400" baseline="0" dirty="0"/>
              <a:t> region. </a:t>
            </a:r>
            <a:endParaRPr lang="en-US" sz="1400" dirty="0"/>
          </a:p>
          <a:p>
            <a:r>
              <a:rPr lang="en-US" sz="1400" dirty="0"/>
              <a:t>Thirdly:</a:t>
            </a:r>
            <a:r>
              <a:rPr lang="en-US" sz="1400" baseline="0" dirty="0"/>
              <a:t> w</a:t>
            </a:r>
            <a:r>
              <a:rPr lang="en-US" sz="1400" dirty="0"/>
              <a:t>e have shifted our attention from assessing the quality of professionals and institutions to assessing the quality of cooperation and cohesion in a certain area. We do</a:t>
            </a:r>
            <a:r>
              <a:rPr lang="en-US" sz="1400" baseline="0" dirty="0"/>
              <a:t> that by looking at networks around clients </a:t>
            </a:r>
            <a:r>
              <a:rPr lang="en-US" sz="1400" dirty="0"/>
              <a:t>from</a:t>
            </a:r>
            <a:r>
              <a:rPr lang="en-US" sz="1400" baseline="0" dirty="0"/>
              <a:t> the perspective of clients.</a:t>
            </a:r>
          </a:p>
          <a:p>
            <a:r>
              <a:rPr lang="en-US" sz="1400"/>
              <a:t>We </a:t>
            </a:r>
            <a:r>
              <a:rPr lang="en-US" sz="1400" dirty="0"/>
              <a:t>do these pilots with m</a:t>
            </a:r>
            <a:r>
              <a:rPr lang="nl-NL" sz="1400" dirty="0" err="1"/>
              <a:t>ultidisciplinary</a:t>
            </a:r>
            <a:r>
              <a:rPr lang="en-US" sz="1400" dirty="0"/>
              <a:t> inspection teams, with inspectors</a:t>
            </a:r>
            <a:r>
              <a:rPr lang="en-US" sz="1400" baseline="0" dirty="0"/>
              <a:t> from different departments in the Inspectorate. So we form a network as well and have to work together</a:t>
            </a:r>
            <a:r>
              <a:rPr lang="en-US" sz="1400" baseline="0"/>
              <a:t>. </a:t>
            </a:r>
            <a:endParaRPr lang="en-US" sz="1400" baseline="0" dirty="0"/>
          </a:p>
        </p:txBody>
      </p:sp>
      <p:sp>
        <p:nvSpPr>
          <p:cNvPr id="4" name="Tijdelijke aanduiding voor voettekst 3"/>
          <p:cNvSpPr>
            <a:spLocks noGrp="1"/>
          </p:cNvSpPr>
          <p:nvPr>
            <p:ph type="ftr" sz="quarter" idx="10"/>
          </p:nvPr>
        </p:nvSpPr>
        <p:spPr/>
        <p:txBody>
          <a:bodyPr/>
          <a:lstStyle/>
          <a:p>
            <a:pPr>
              <a:defRPr/>
            </a:pPr>
            <a:r>
              <a:rPr lang="nl-NL"/>
              <a:t>xxxxxxxxxxxxxxxxxxxx</a:t>
            </a:r>
          </a:p>
        </p:txBody>
      </p:sp>
      <p:sp>
        <p:nvSpPr>
          <p:cNvPr id="5" name="Tijdelijke aanduiding voor dianummer 4"/>
          <p:cNvSpPr>
            <a:spLocks noGrp="1"/>
          </p:cNvSpPr>
          <p:nvPr>
            <p:ph type="sldNum" sz="quarter" idx="11"/>
          </p:nvPr>
        </p:nvSpPr>
        <p:spPr/>
        <p:txBody>
          <a:bodyPr/>
          <a:lstStyle/>
          <a:p>
            <a:fld id="{41B5152A-3B06-480E-AD60-F973F706FCB8}" type="slidenum">
              <a:rPr lang="nl-NL" altLang="nl-NL" smtClean="0"/>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800"/>
              <a:t>I will show you an example of an investigation on integrated care we are working on right now. </a:t>
            </a:r>
          </a:p>
          <a:p>
            <a:r>
              <a:rPr lang="nl-NL" sz="1800"/>
              <a:t>Therefore I’ll take you to the municipality of Houten. It’s  a town near to Utrecht, only  10 minutes by train.</a:t>
            </a:r>
          </a:p>
          <a:p>
            <a:r>
              <a:rPr lang="nl-NL" sz="1800"/>
              <a:t>Houten is a green town, with a small, typical Dutch  old center. It has a lot of new houses and approximately 50.000 inhabitants. </a:t>
            </a:r>
          </a:p>
          <a:p>
            <a:r>
              <a:rPr lang="nl-NL" sz="1800"/>
              <a:t>We are investigating the networks of health care and social support for vulnerable elderly people at home in Houten.   </a:t>
            </a:r>
          </a:p>
          <a:p>
            <a:r>
              <a:rPr lang="nl-NL" sz="1800"/>
              <a:t>We do this in quite a different way than we usual do. As I said before: </a:t>
            </a:r>
            <a:r>
              <a:rPr lang="en-US" sz="1800"/>
              <a:t>the perspective of the client at home as our starting point</a:t>
            </a:r>
            <a:endParaRPr lang="nl-NL" sz="1800"/>
          </a:p>
          <a:p>
            <a:endParaRPr lang="nl-NL" sz="180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8</a:t>
            </a:fld>
            <a:endParaRPr lang="nl-NL" alt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noFill/>
        </p:spPr>
        <p:txBody>
          <a:bodyPr>
            <a:noAutofit/>
          </a:bodyPr>
          <a:lstStyle/>
          <a:p>
            <a:r>
              <a:rPr lang="nl-NL" sz="1800" baseline="0"/>
              <a:t>For instance: Mrs.</a:t>
            </a:r>
            <a:r>
              <a:rPr lang="nl-NL" sz="1800"/>
              <a:t> and Mr. Jansen. (Maybe you know: Jansen is the most common name in the Netherlands.)</a:t>
            </a:r>
          </a:p>
          <a:p>
            <a:r>
              <a:rPr lang="nl-NL" sz="1800"/>
              <a:t>Mrs. Jansen is 85 years old. She is happily married with mrs. Jansen. Mrs. Jansen’s health is – concerning her age – quite good. </a:t>
            </a:r>
          </a:p>
          <a:p>
            <a:r>
              <a:rPr lang="nl-NL" sz="1800"/>
              <a:t>Mr. Jansen is 89 years old. In the recent years his health has deteriorated. He suffers from diabetes, unfortunedly he fell from the stairs and now has a wound at his left leg which doesn’t cure. And recently he is diagnosed with vascular dementia. </a:t>
            </a:r>
          </a:p>
          <a:p>
            <a:r>
              <a:rPr lang="nl-NL" sz="1800"/>
              <a:t>Last year he has been in a nursing home for 6 weeks. Now he is home again and he gets health care and social support at home. At the slide you can see who is involved with mr. Jansen.</a:t>
            </a:r>
          </a:p>
          <a:p>
            <a:endParaRPr lang="nl-NL" sz="1800" baseline="0"/>
          </a:p>
        </p:txBody>
      </p:sp>
      <p:sp>
        <p:nvSpPr>
          <p:cNvPr id="4" name="Tijdelijke aanduiding voor dianummer 3"/>
          <p:cNvSpPr>
            <a:spLocks noGrp="1"/>
          </p:cNvSpPr>
          <p:nvPr>
            <p:ph type="sldNum" sz="quarter" idx="10"/>
          </p:nvPr>
        </p:nvSpPr>
        <p:spPr/>
        <p:txBody>
          <a:bodyPr/>
          <a:lstStyle/>
          <a:p>
            <a:pPr>
              <a:defRPr/>
            </a:pPr>
            <a:fld id="{CF78838C-3E2A-4F0F-B2D4-3C46925994E3}" type="slidenum">
              <a:rPr lang="nl-NL" smtClean="0"/>
              <a:pPr>
                <a:defRPr/>
              </a:pPr>
              <a:t>9</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3287" cy="36464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08550" y="2474913"/>
            <a:ext cx="2557463" cy="36464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eaLnBrk="1" hangingPunct="1"/>
            <a:endParaRPr lang="nl-NL" sz="1800" dirty="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eaLnBrk="1" hangingPunct="1"/>
            <a:endParaRPr lang="nl-NL" sz="1800" dirty="0">
              <a:solidFill>
                <a:srgbClr val="FFFFFF"/>
              </a:solidFill>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p:txBody>
          <a:bodyPr/>
          <a:lstStyle>
            <a:lvl1pPr>
              <a:defRPr smtClean="0"/>
            </a:lvl1pPr>
          </a:lstStyle>
          <a:p>
            <a:pPr>
              <a:defRPr/>
            </a:pPr>
            <a:r>
              <a:rPr lang="nl-NL" altLang="nl-NL"/>
              <a:t>Supervising Integrated Care | EPSO 24 april 2017</a:t>
            </a:r>
            <a:endParaRPr lang="nl-NL" altLang="nl-NL" dirty="0"/>
          </a:p>
        </p:txBody>
      </p:sp>
      <p:sp>
        <p:nvSpPr>
          <p:cNvPr id="8" name="shpBeeldmerk"/>
          <p:cNvSpPr>
            <a:spLocks noGrp="1" noChangeArrowheads="1"/>
          </p:cNvSpPr>
          <p:nvPr>
            <p:ph type="sldNum" sz="quarter" idx="11"/>
          </p:nvPr>
        </p:nvSpPr>
        <p:spPr/>
        <p:txBody>
          <a:bodyPr/>
          <a:lstStyle>
            <a:lvl1pPr>
              <a:defRPr/>
            </a:lvl1pPr>
          </a:lstStyle>
          <a:p>
            <a:fld id="{3673C7FF-546B-41A1-B77C-E5EB019239CA}" type="slidenum">
              <a:rPr lang="nl-NL" altLang="nl-NL"/>
              <a:pPr/>
              <a:t>‹nr.›</a:t>
            </a:fld>
            <a:endParaRPr lang="nl-NL" alt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r>
              <a:rPr lang="nl-NL"/>
              <a:t>Supervising Integrated Care | EPSO 24 april 2017</a:t>
            </a: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2FD36BCA-72BE-4154-B8F8-8BAD622FE4AE}"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08550" y="3511550"/>
            <a:ext cx="1722438" cy="26098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83388" y="3511550"/>
            <a:ext cx="1724025" cy="26098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Supervising Integrated Care | EPSO 24 april 2017</a:t>
            </a:r>
            <a:endParaRPr lang="nl-NL" alt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defRPr/>
            </a:pPr>
            <a:endParaRPr lang="nl-NL" altLang="nl-NL" sz="1800" dirty="0"/>
          </a:p>
        </p:txBody>
      </p:sp>
      <p:sp>
        <p:nvSpPr>
          <p:cNvPr id="13005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a:t>Supervising Integrated Care | EPSO 24 april 2017</a:t>
            </a:r>
            <a:endParaRPr lang="nl-NL" altLang="nl-NL" dirty="0"/>
          </a:p>
        </p:txBody>
      </p:sp>
      <p:sp>
        <p:nvSpPr>
          <p:cNvPr id="1028" name="shpTitel"/>
          <p:cNvSpPr>
            <a:spLocks noGrp="1" noChangeArrowheads="1"/>
          </p:cNvSpPr>
          <p:nvPr>
            <p:ph type="title"/>
          </p:nvPr>
        </p:nvSpPr>
        <p:spPr bwMode="auto">
          <a:xfrm>
            <a:off x="4922838" y="2474913"/>
            <a:ext cx="3598862" cy="942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9" name="shpTekst"/>
          <p:cNvSpPr>
            <a:spLocks noGrp="1" noChangeArrowheads="1"/>
          </p:cNvSpPr>
          <p:nvPr>
            <p:ph type="body" idx="1"/>
          </p:nvPr>
        </p:nvSpPr>
        <p:spPr bwMode="auto">
          <a:xfrm>
            <a:off x="4908550" y="3511550"/>
            <a:ext cx="3598863" cy="2609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030" name="Afbeelding 1"/>
          <p:cNvPicPr>
            <a:picLocks noChangeAspect="1"/>
          </p:cNvPicPr>
          <p:nvPr/>
        </p:nvPicPr>
        <p:blipFill>
          <a:blip r:embed="rId13" cstate="print"/>
          <a:srcRect/>
          <a:stretch>
            <a:fillRect/>
          </a:stretch>
        </p:blipFill>
        <p:spPr bwMode="auto">
          <a:xfrm>
            <a:off x="11113" y="-11113"/>
            <a:ext cx="4597400" cy="6869113"/>
          </a:xfrm>
          <a:prstGeom prst="rect">
            <a:avLst/>
          </a:prstGeom>
          <a:noFill/>
          <a:ln w="9525">
            <a:noFill/>
            <a:miter lim="800000"/>
            <a:headEnd/>
            <a:tailEnd/>
          </a:ln>
        </p:spPr>
      </p:pic>
      <p:pic>
        <p:nvPicPr>
          <p:cNvPr id="1031" name="Picture 15" descr="RO_VWS_IG_Logo_Powerpoint_d"/>
          <p:cNvPicPr>
            <a:picLocks noChangeAspect="1" noChangeArrowheads="1"/>
          </p:cNvPicPr>
          <p:nvPr/>
        </p:nvPicPr>
        <p:blipFill>
          <a:blip r:embed="rId14" cstate="print"/>
          <a:srcRect/>
          <a:stretch>
            <a:fillRect/>
          </a:stretch>
        </p:blipFill>
        <p:spPr bwMode="auto">
          <a:xfrm>
            <a:off x="-19050" y="-11113"/>
            <a:ext cx="9144000" cy="200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sldNum="0" hdr="0" ftr="0"/>
  <p:txStyles>
    <p:titleStyle>
      <a:lvl1pPr algn="l" rtl="0" eaLnBrk="1" fontAlgn="base" hangingPunct="1">
        <a:spcBef>
          <a:spcPct val="0"/>
        </a:spcBef>
        <a:spcAft>
          <a:spcPct val="0"/>
        </a:spcAft>
        <a:defRPr sz="2600" kern="1200">
          <a:solidFill>
            <a:srgbClr val="FFFFFF"/>
          </a:solidFill>
          <a:latin typeface="+mj-lt"/>
          <a:ea typeface="+mj-ea"/>
          <a:cs typeface="+mj-cs"/>
        </a:defRPr>
      </a:lvl1pPr>
      <a:lvl2pPr algn="l" rtl="0" eaLnBrk="1" fontAlgn="base" hangingPunct="1">
        <a:spcBef>
          <a:spcPct val="0"/>
        </a:spcBef>
        <a:spcAft>
          <a:spcPct val="0"/>
        </a:spcAft>
        <a:defRPr sz="2600">
          <a:solidFill>
            <a:srgbClr val="FFFFFF"/>
          </a:solidFill>
          <a:latin typeface="Verdana" panose="020B0604030504040204" pitchFamily="34" charset="0"/>
        </a:defRPr>
      </a:lvl2pPr>
      <a:lvl3pPr algn="l" rtl="0" eaLnBrk="1" fontAlgn="base" hangingPunct="1">
        <a:spcBef>
          <a:spcPct val="0"/>
        </a:spcBef>
        <a:spcAft>
          <a:spcPct val="0"/>
        </a:spcAft>
        <a:defRPr sz="2600">
          <a:solidFill>
            <a:srgbClr val="FFFFFF"/>
          </a:solidFill>
          <a:latin typeface="Verdana" panose="020B0604030504040204" pitchFamily="34" charset="0"/>
        </a:defRPr>
      </a:lvl3pPr>
      <a:lvl4pPr algn="l" rtl="0" eaLnBrk="1" fontAlgn="base" hangingPunct="1">
        <a:spcBef>
          <a:spcPct val="0"/>
        </a:spcBef>
        <a:spcAft>
          <a:spcPct val="0"/>
        </a:spcAft>
        <a:defRPr sz="2600">
          <a:solidFill>
            <a:srgbClr val="FFFFFF"/>
          </a:solidFill>
          <a:latin typeface="Verdana" panose="020B0604030504040204" pitchFamily="34" charset="0"/>
        </a:defRPr>
      </a:lvl4pPr>
      <a:lvl5pPr algn="l" rtl="0" eaLnBrk="1" fontAlgn="base" hangingPunct="1">
        <a:spcBef>
          <a:spcPct val="0"/>
        </a:spcBef>
        <a:spcAft>
          <a:spcPct val="0"/>
        </a:spcAft>
        <a:defRPr sz="2600">
          <a:solidFill>
            <a:srgbClr val="FFFFFF"/>
          </a:solidFill>
          <a:latin typeface="Verdana" panose="020B0604030504040204" pitchFamily="34" charset="0"/>
        </a:defRPr>
      </a:lvl5pPr>
      <a:lvl6pPr marL="457200" algn="l" rtl="0" eaLnBrk="1" fontAlgn="base" hangingPunct="1">
        <a:spcBef>
          <a:spcPct val="0"/>
        </a:spcBef>
        <a:spcAft>
          <a:spcPct val="0"/>
        </a:spcAft>
        <a:defRPr sz="2600">
          <a:solidFill>
            <a:srgbClr val="FFFFFF"/>
          </a:solidFill>
          <a:latin typeface="Verdana" panose="020B0604030504040204" pitchFamily="34" charset="0"/>
        </a:defRPr>
      </a:lvl6pPr>
      <a:lvl7pPr marL="914400" algn="l" rtl="0" eaLnBrk="1" fontAlgn="base" hangingPunct="1">
        <a:spcBef>
          <a:spcPct val="0"/>
        </a:spcBef>
        <a:spcAft>
          <a:spcPct val="0"/>
        </a:spcAft>
        <a:defRPr sz="2600">
          <a:solidFill>
            <a:srgbClr val="FFFFFF"/>
          </a:solidFill>
          <a:latin typeface="Verdana" panose="020B0604030504040204" pitchFamily="34" charset="0"/>
        </a:defRPr>
      </a:lvl7pPr>
      <a:lvl8pPr marL="1371600" algn="l" rtl="0" eaLnBrk="1" fontAlgn="base" hangingPunct="1">
        <a:spcBef>
          <a:spcPct val="0"/>
        </a:spcBef>
        <a:spcAft>
          <a:spcPct val="0"/>
        </a:spcAft>
        <a:defRPr sz="2600">
          <a:solidFill>
            <a:srgbClr val="FFFFFF"/>
          </a:solidFill>
          <a:latin typeface="Verdana" panose="020B0604030504040204" pitchFamily="34" charset="0"/>
        </a:defRPr>
      </a:lvl8pPr>
      <a:lvl9pPr marL="1828800" algn="l" rtl="0" eaLnBrk="1" fontAlgn="base" hangingPunct="1">
        <a:spcBef>
          <a:spcPct val="0"/>
        </a:spcBef>
        <a:spcAft>
          <a:spcPct val="0"/>
        </a:spcAft>
        <a:defRPr sz="2600">
          <a:solidFill>
            <a:srgbClr val="FFFFFF"/>
          </a:solidFill>
          <a:latin typeface="Verdana" panose="020B0604030504040204" pitchFamily="34" charset="0"/>
        </a:defRPr>
      </a:lvl9pPr>
    </p:titleStyle>
    <p:bodyStyle>
      <a:lvl1pPr indent="1588" algn="l" rtl="0" eaLnBrk="1" fontAlgn="base" hangingPunct="1">
        <a:spcBef>
          <a:spcPct val="20000"/>
        </a:spcBef>
        <a:spcAft>
          <a:spcPct val="0"/>
        </a:spcAft>
        <a:buFont typeface="Arial" charset="0"/>
        <a:defRPr kern="1200">
          <a:solidFill>
            <a:srgbClr val="FFFFFF"/>
          </a:solidFill>
          <a:latin typeface="+mn-lt"/>
          <a:ea typeface="+mn-ea"/>
          <a:cs typeface="+mn-cs"/>
        </a:defRPr>
      </a:lvl1pPr>
      <a:lvl2pPr marL="1588" algn="l" rtl="0" eaLnBrk="1" fontAlgn="base" hangingPunct="1">
        <a:spcBef>
          <a:spcPct val="20000"/>
        </a:spcBef>
        <a:spcAft>
          <a:spcPct val="0"/>
        </a:spcAft>
        <a:buFont typeface="Arial" charset="0"/>
        <a:defRPr kern="1200">
          <a:solidFill>
            <a:srgbClr val="FFFFFF"/>
          </a:solidFill>
          <a:latin typeface="+mn-lt"/>
          <a:ea typeface="+mn-ea"/>
          <a:cs typeface="+mn-cs"/>
        </a:defRPr>
      </a:lvl2pPr>
      <a:lvl3pPr marL="1588" algn="l" rtl="0" eaLnBrk="1" fontAlgn="base" hangingPunct="1">
        <a:spcBef>
          <a:spcPct val="20000"/>
        </a:spcBef>
        <a:spcAft>
          <a:spcPct val="0"/>
        </a:spcAft>
        <a:buFont typeface="Arial" charset="0"/>
        <a:defRPr kern="1200">
          <a:solidFill>
            <a:srgbClr val="FFFFFF"/>
          </a:solidFill>
          <a:latin typeface="+mn-lt"/>
          <a:ea typeface="+mn-ea"/>
          <a:cs typeface="+mn-cs"/>
        </a:defRPr>
      </a:lvl3pPr>
      <a:lvl4pPr marL="1588" algn="l" rtl="0" eaLnBrk="1" fontAlgn="base" hangingPunct="1">
        <a:spcBef>
          <a:spcPct val="20000"/>
        </a:spcBef>
        <a:spcAft>
          <a:spcPct val="0"/>
        </a:spcAft>
        <a:buFont typeface="Arial" charset="0"/>
        <a:defRPr kern="1200">
          <a:solidFill>
            <a:srgbClr val="FFFFFF"/>
          </a:solidFill>
          <a:latin typeface="+mn-lt"/>
          <a:ea typeface="+mn-ea"/>
          <a:cs typeface="+mn-cs"/>
        </a:defRPr>
      </a:lvl4pPr>
      <a:lvl5pPr marL="1588" algn="l" rtl="0" eaLnBrk="1" fontAlgn="base" hangingPunct="1">
        <a:spcBef>
          <a:spcPct val="20000"/>
        </a:spcBef>
        <a:spcAft>
          <a:spcPct val="0"/>
        </a:spcAft>
        <a:buFont typeface="Arial"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shpVoettekst"/>
          <p:cNvSpPr>
            <a:spLocks noGrp="1" noChangeArrowheads="1"/>
          </p:cNvSpPr>
          <p:nvPr>
            <p:ph type="title"/>
          </p:nvPr>
        </p:nvSpPr>
        <p:spPr bwMode="auto">
          <a:xfrm>
            <a:off x="366713" y="1233488"/>
            <a:ext cx="81692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shpPagina"/>
          <p:cNvSpPr>
            <a:spLocks noGrp="1" noChangeArrowheads="1"/>
          </p:cNvSpPr>
          <p:nvPr>
            <p:ph type="body" idx="1"/>
          </p:nvPr>
        </p:nvSpPr>
        <p:spPr bwMode="auto">
          <a:xfrm>
            <a:off x="366713" y="1798638"/>
            <a:ext cx="8169275" cy="435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p:cNvSpPr>
            <a:spLocks noGrp="1" noChangeArrowheads="1"/>
          </p:cNvSpPr>
          <p:nvPr>
            <p:ph type="dt" sz="half" idx="2"/>
          </p:nvPr>
        </p:nvSpPr>
        <p:spPr bwMode="auto">
          <a:xfrm>
            <a:off x="4483100" y="6453188"/>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a:t>Supervising Integrated Care | EPSO 24 april 2017</a:t>
            </a:r>
            <a:endParaRPr lang="nl-NL" altLang="nl-NL" dirty="0"/>
          </a:p>
        </p:txBody>
      </p:sp>
      <p:sp>
        <p:nvSpPr>
          <p:cNvPr id="13" name="shpBeeldmerk"/>
          <p:cNvSpPr>
            <a:spLocks noGrp="1" noChangeArrowheads="1"/>
          </p:cNvSpPr>
          <p:nvPr>
            <p:ph type="sldNum" sz="quarter" idx="4"/>
          </p:nvPr>
        </p:nvSpPr>
        <p:spPr bwMode="auto">
          <a:xfrm>
            <a:off x="387350" y="64389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fld id="{AF5114C7-614A-415D-9792-76BB6A26DE38}" type="slidenum">
              <a:rPr lang="nl-NL" altLang="nl-NL"/>
              <a:pPr/>
              <a:t>‹nr.›</a:t>
            </a:fld>
            <a:endParaRPr lang="nl-NL" altLang="nl-NL" dirty="0"/>
          </a:p>
        </p:txBody>
      </p:sp>
    </p:spTree>
  </p:cSld>
  <p:clrMap bg1="lt1" tx1="dk1" bg2="lt2" tx2="dk2" accent1="accent1" accent2="accent2" accent3="accent3" accent4="accent4" accent5="accent5" accent6="accent6" hlink="hlink" folHlink="folHlink"/>
  <p:sldLayoutIdLst>
    <p:sldLayoutId id="2147484215" r:id="rId1"/>
    <p:sldLayoutId id="2147484217" r:id="rId2"/>
  </p:sldLayoutIdLst>
  <p:hf sldNum="0" hdr="0" ftr="0"/>
  <p:txStyles>
    <p:titleStyle>
      <a:lvl1pPr algn="l" rtl="0" eaLnBrk="0" fontAlgn="base" hangingPunct="0">
        <a:spcBef>
          <a:spcPct val="0"/>
        </a:spcBef>
        <a:spcAft>
          <a:spcPct val="0"/>
        </a:spcAft>
        <a:defRPr sz="2600" kern="1200">
          <a:solidFill>
            <a:srgbClr val="660066"/>
          </a:solidFill>
          <a:latin typeface="+mj-lt"/>
          <a:ea typeface="+mj-ea"/>
          <a:cs typeface="+mj-cs"/>
        </a:defRPr>
      </a:lvl1pPr>
      <a:lvl2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4"/>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5"/>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6"/>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25.png"/><Relationship Id="rId3" Type="http://schemas.openxmlformats.org/officeDocument/2006/relationships/image" Target="../media/image16.jpeg"/><Relationship Id="rId7" Type="http://schemas.openxmlformats.org/officeDocument/2006/relationships/image" Target="../media/image28.jpe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31.jpeg"/><Relationship Id="rId15" Type="http://schemas.openxmlformats.org/officeDocument/2006/relationships/image" Target="../media/image21.jpeg"/><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27.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cid:fa95ae01-100d-4e89-b0f7-ea48d3a3a537@frd.shsdir.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922838" y="2382715"/>
            <a:ext cx="3598862" cy="2778370"/>
          </a:xfrm>
        </p:spPr>
        <p:txBody>
          <a:bodyPr/>
          <a:lstStyle/>
          <a:p>
            <a:pPr algn="ctr"/>
            <a:r>
              <a:rPr lang="en-GB" sz="2400" smtClean="0">
                <a:solidFill>
                  <a:schemeClr val="bg1"/>
                </a:solidFill>
              </a:rPr>
              <a:t>Finding improved methods to inspect, regulate and assess </a:t>
            </a:r>
            <a:r>
              <a:rPr lang="en-GB" sz="2400" smtClean="0"/>
              <a:t>Integrated </a:t>
            </a:r>
            <a:r>
              <a:rPr lang="en-GB" sz="2400" dirty="0"/>
              <a:t>Care</a:t>
            </a:r>
            <a:r>
              <a:rPr lang="en-GB" sz="2800" dirty="0"/>
              <a:t/>
            </a:r>
            <a:br>
              <a:rPr lang="en-GB" sz="2800" dirty="0"/>
            </a:br>
            <a:r>
              <a:rPr lang="en-GB" sz="2800"/>
              <a:t/>
            </a:r>
            <a:br>
              <a:rPr lang="en-GB" sz="2800"/>
            </a:br>
            <a:r>
              <a:rPr lang="en-GB" sz="1800"/>
              <a:t/>
            </a:r>
            <a:br>
              <a:rPr lang="en-GB" sz="1800"/>
            </a:br>
            <a:r>
              <a:rPr lang="en-GB" sz="1800" smtClean="0"/>
              <a:t>Heleen Buijze, Inspector </a:t>
            </a:r>
            <a:endParaRPr lang="en-US" altLang="nl-NL" sz="1800" dirty="0"/>
          </a:p>
        </p:txBody>
      </p:sp>
      <p:sp>
        <p:nvSpPr>
          <p:cNvPr id="5" name="Tijdelijke aanduiding voor datum 4"/>
          <p:cNvSpPr>
            <a:spLocks noGrp="1"/>
          </p:cNvSpPr>
          <p:nvPr>
            <p:ph type="dt" sz="half" idx="10"/>
          </p:nvPr>
        </p:nvSpPr>
        <p:spPr/>
        <p:txBody>
          <a:bodyPr/>
          <a:lstStyle/>
          <a:p>
            <a:pPr algn="ctr">
              <a:defRPr/>
            </a:pPr>
            <a:r>
              <a:rPr lang="nl-NL" altLang="nl-NL" smtClean="0"/>
              <a:t>Integrated </a:t>
            </a:r>
            <a:r>
              <a:rPr lang="nl-NL" altLang="nl-NL"/>
              <a:t>Care | EPSO 24 april 2017</a:t>
            </a:r>
            <a:endParaRPr lang="nl-NL" alt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pic>
        <p:nvPicPr>
          <p:cNvPr id="1027" name="Picture 3" descr="\\SSCDATA08.frd.shsdir.nl\LT_438135$\Desktop\huisje2.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a:off x="3094162" y="4765432"/>
            <a:ext cx="1389917" cy="1468315"/>
          </a:xfrm>
          <a:prstGeom prst="rect">
            <a:avLst/>
          </a:prstGeom>
          <a:noFill/>
        </p:spPr>
      </p:pic>
      <p:sp>
        <p:nvSpPr>
          <p:cNvPr id="2" name="Titel 1"/>
          <p:cNvSpPr>
            <a:spLocks noGrp="1"/>
          </p:cNvSpPr>
          <p:nvPr>
            <p:ph type="title"/>
          </p:nvPr>
        </p:nvSpPr>
        <p:spPr>
          <a:xfrm>
            <a:off x="148493" y="1233038"/>
            <a:ext cx="2014416" cy="997543"/>
          </a:xfrm>
        </p:spPr>
        <p:txBody>
          <a:bodyPr>
            <a:normAutofit/>
          </a:bodyPr>
          <a:lstStyle/>
          <a:p>
            <a:r>
              <a:rPr lang="nl-NL" sz="2400">
                <a:solidFill>
                  <a:srgbClr val="0070C0"/>
                </a:solidFill>
              </a:rPr>
              <a:t>Regular </a:t>
            </a:r>
            <a:r>
              <a:rPr lang="nl-NL" sz="2400" smtClean="0">
                <a:solidFill>
                  <a:srgbClr val="0070C0"/>
                </a:solidFill>
              </a:rPr>
              <a:t>inspection </a:t>
            </a:r>
            <a:endParaRPr lang="nl-NL" sz="2400" dirty="0">
              <a:solidFill>
                <a:srgbClr val="0070C0"/>
              </a:solidFill>
            </a:endParaRPr>
          </a:p>
        </p:txBody>
      </p:sp>
      <p:pic>
        <p:nvPicPr>
          <p:cNvPr id="1026" name="Picture 2" descr="\\SSCDATA08.frd.shsdir.nl\LT_438135$\Desktop\poppetje.jpg"/>
          <p:cNvPicPr>
            <a:picLocks noGrp="1" noChangeAspect="1" noChangeArrowheads="1"/>
          </p:cNvPicPr>
          <p:nvPr>
            <p:ph idx="1"/>
          </p:nvPr>
        </p:nvPicPr>
        <p:blipFill>
          <a:blip r:embed="rId4" cstate="print"/>
          <a:srcRect/>
          <a:stretch>
            <a:fillRect/>
          </a:stretch>
        </p:blipFill>
        <p:spPr bwMode="auto">
          <a:xfrm>
            <a:off x="3552094" y="5671038"/>
            <a:ext cx="483578" cy="589085"/>
          </a:xfrm>
          <a:prstGeom prst="rect">
            <a:avLst/>
          </a:prstGeom>
          <a:noFill/>
        </p:spPr>
      </p:pic>
      <p:pic>
        <p:nvPicPr>
          <p:cNvPr id="1030" name="Picture 6" descr="\\SSCDATA08.frd.shsdir.nl\LT_438135$\Desktop\gebouw 1.jpg"/>
          <p:cNvPicPr>
            <a:picLocks noChangeAspect="1" noChangeArrowheads="1"/>
          </p:cNvPicPr>
          <p:nvPr/>
        </p:nvPicPr>
        <p:blipFill>
          <a:blip r:embed="rId5" cstate="print">
            <a:clrChange>
              <a:clrFrom>
                <a:srgbClr val="ABABAB"/>
              </a:clrFrom>
              <a:clrTo>
                <a:srgbClr val="ABABAB">
                  <a:alpha val="0"/>
                </a:srgbClr>
              </a:clrTo>
            </a:clrChange>
            <a:duotone>
              <a:schemeClr val="accent4">
                <a:shade val="45000"/>
                <a:satMod val="135000"/>
              </a:schemeClr>
              <a:prstClr val="white"/>
            </a:duotone>
          </a:blip>
          <a:srcRect/>
          <a:stretch>
            <a:fillRect/>
          </a:stretch>
        </p:blipFill>
        <p:spPr bwMode="auto">
          <a:xfrm>
            <a:off x="4325083" y="1107833"/>
            <a:ext cx="800832" cy="1143000"/>
          </a:xfrm>
          <a:prstGeom prst="rect">
            <a:avLst/>
          </a:prstGeom>
          <a:noFill/>
        </p:spPr>
      </p:pic>
      <p:sp>
        <p:nvSpPr>
          <p:cNvPr id="12" name="Tekstvak 11"/>
          <p:cNvSpPr txBox="1"/>
          <p:nvPr/>
        </p:nvSpPr>
        <p:spPr>
          <a:xfrm>
            <a:off x="4783016" y="1090245"/>
            <a:ext cx="694592" cy="400110"/>
          </a:xfrm>
          <a:prstGeom prst="rect">
            <a:avLst/>
          </a:prstGeom>
          <a:noFill/>
        </p:spPr>
        <p:txBody>
          <a:bodyPr wrap="square" rtlCol="0">
            <a:spAutoFit/>
          </a:bodyPr>
          <a:lstStyle/>
          <a:p>
            <a:r>
              <a:rPr lang="nl-NL" sz="2000" dirty="0">
                <a:solidFill>
                  <a:schemeClr val="tx1"/>
                </a:solidFill>
              </a:rPr>
              <a:t>IGZ</a:t>
            </a:r>
          </a:p>
        </p:txBody>
      </p:sp>
      <p:pic>
        <p:nvPicPr>
          <p:cNvPr id="1033" name="Picture 9" descr="\\SSCDATA08.frd.shsdir.nl\LT_438135$\Desktop\Afbeeldingen ppp\inspector_f.png"/>
          <p:cNvPicPr>
            <a:picLocks noChangeAspect="1" noChangeArrowheads="1"/>
          </p:cNvPicPr>
          <p:nvPr/>
        </p:nvPicPr>
        <p:blipFill>
          <a:blip r:embed="rId6" cstate="print"/>
          <a:srcRect/>
          <a:stretch>
            <a:fillRect/>
          </a:stretch>
        </p:blipFill>
        <p:spPr bwMode="auto">
          <a:xfrm>
            <a:off x="3235570" y="1055077"/>
            <a:ext cx="925024" cy="1397243"/>
          </a:xfrm>
          <a:prstGeom prst="rect">
            <a:avLst/>
          </a:prstGeom>
          <a:noFill/>
        </p:spPr>
      </p:pic>
      <p:sp>
        <p:nvSpPr>
          <p:cNvPr id="21" name="Tekstvak 20"/>
          <p:cNvSpPr txBox="1"/>
          <p:nvPr/>
        </p:nvSpPr>
        <p:spPr>
          <a:xfrm>
            <a:off x="923191" y="3068515"/>
            <a:ext cx="7069017" cy="369332"/>
          </a:xfrm>
          <a:prstGeom prst="rect">
            <a:avLst/>
          </a:prstGeom>
          <a:noFill/>
        </p:spPr>
        <p:txBody>
          <a:bodyPr wrap="square" rtlCol="0">
            <a:spAutoFit/>
          </a:bodyPr>
          <a:lstStyle/>
          <a:p>
            <a:pPr algn="ctr"/>
            <a:r>
              <a:rPr lang="nl-NL" sz="1600" smtClean="0"/>
              <a:t>Health Care institutions</a:t>
            </a:r>
            <a:r>
              <a:rPr lang="nl-NL" sz="1800" smtClean="0"/>
              <a:t>  </a:t>
            </a:r>
            <a:endParaRPr lang="nl-NL" sz="1800" dirty="0"/>
          </a:p>
        </p:txBody>
      </p:sp>
      <p:pic>
        <p:nvPicPr>
          <p:cNvPr id="1037" name="Picture 13" descr="\\SSCDATA08.frd.shsdir.nl\LT_438135$\Desktop\Afbeeldingen ppp\fysio.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44959" y="3480572"/>
            <a:ext cx="939677" cy="834171"/>
          </a:xfrm>
          <a:prstGeom prst="rect">
            <a:avLst/>
          </a:prstGeom>
          <a:noFill/>
        </p:spPr>
      </p:pic>
      <p:sp>
        <p:nvSpPr>
          <p:cNvPr id="24" name="Tekstvak 23"/>
          <p:cNvSpPr txBox="1"/>
          <p:nvPr/>
        </p:nvSpPr>
        <p:spPr>
          <a:xfrm>
            <a:off x="1107830" y="4202723"/>
            <a:ext cx="6796455" cy="338554"/>
          </a:xfrm>
          <a:prstGeom prst="rect">
            <a:avLst/>
          </a:prstGeom>
          <a:noFill/>
        </p:spPr>
        <p:txBody>
          <a:bodyPr wrap="square" rtlCol="0">
            <a:spAutoFit/>
          </a:bodyPr>
          <a:lstStyle/>
          <a:p>
            <a:pPr algn="ctr"/>
            <a:r>
              <a:rPr lang="nl-NL" sz="1600" smtClean="0"/>
              <a:t>Health Care professionals</a:t>
            </a:r>
            <a:endParaRPr lang="nl-NL" sz="1600" dirty="0"/>
          </a:p>
        </p:txBody>
      </p:sp>
      <p:sp>
        <p:nvSpPr>
          <p:cNvPr id="25" name="Tekstvak 24"/>
          <p:cNvSpPr txBox="1"/>
          <p:nvPr/>
        </p:nvSpPr>
        <p:spPr>
          <a:xfrm>
            <a:off x="4360984" y="5952393"/>
            <a:ext cx="1881554" cy="338554"/>
          </a:xfrm>
          <a:prstGeom prst="rect">
            <a:avLst/>
          </a:prstGeom>
          <a:noFill/>
        </p:spPr>
        <p:txBody>
          <a:bodyPr wrap="square" rtlCol="0">
            <a:spAutoFit/>
          </a:bodyPr>
          <a:lstStyle/>
          <a:p>
            <a:r>
              <a:rPr lang="nl-NL" sz="1600" smtClean="0"/>
              <a:t>Citizen’s/cliënts </a:t>
            </a:r>
            <a:endParaRPr lang="nl-NL" sz="1600" dirty="0"/>
          </a:p>
        </p:txBody>
      </p:sp>
      <p:sp>
        <p:nvSpPr>
          <p:cNvPr id="27" name="Afgeronde rechthoek 26"/>
          <p:cNvSpPr/>
          <p:nvPr/>
        </p:nvSpPr>
        <p:spPr bwMode="auto">
          <a:xfrm>
            <a:off x="923192" y="2365131"/>
            <a:ext cx="7077808" cy="2312377"/>
          </a:xfrm>
          <a:prstGeom prst="round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cxnSp>
        <p:nvCxnSpPr>
          <p:cNvPr id="29" name="Rechte verbindingslijn met pijl 28"/>
          <p:cNvCxnSpPr/>
          <p:nvPr/>
        </p:nvCxnSpPr>
        <p:spPr bwMode="auto">
          <a:xfrm>
            <a:off x="4051337" y="2045590"/>
            <a:ext cx="1175756" cy="643019"/>
          </a:xfrm>
          <a:prstGeom prst="straightConnector1">
            <a:avLst/>
          </a:prstGeom>
          <a:noFill/>
          <a:ln w="38100" cap="flat" cmpd="sng" algn="ctr">
            <a:solidFill>
              <a:srgbClr val="FF0000"/>
            </a:solidFill>
            <a:prstDash val="solid"/>
            <a:round/>
            <a:headEnd type="none" w="med" len="med"/>
            <a:tailEnd type="arrow"/>
          </a:ln>
          <a:effectLst/>
        </p:spPr>
      </p:cxnSp>
      <p:pic>
        <p:nvPicPr>
          <p:cNvPr id="1040" name="Picture 16" descr="\\SSCDATA08.frd.shsdir.nl\LT_438135$\Desktop\Afbeeldingen ppp\apotheek.jpg"/>
          <p:cNvPicPr>
            <a:picLocks noChangeAspect="1" noChangeArrowheads="1"/>
          </p:cNvPicPr>
          <p:nvPr/>
        </p:nvPicPr>
        <p:blipFill>
          <a:blip r:embed="rId8" cstate="print">
            <a:clrChange>
              <a:clrFrom>
                <a:srgbClr val="F9F9F9"/>
              </a:clrFrom>
              <a:clrTo>
                <a:srgbClr val="F9F9F9">
                  <a:alpha val="0"/>
                </a:srgbClr>
              </a:clrTo>
            </a:clrChange>
            <a:duotone>
              <a:schemeClr val="accent4">
                <a:shade val="45000"/>
                <a:satMod val="135000"/>
              </a:schemeClr>
              <a:prstClr val="white"/>
            </a:duotone>
            <a:lum contrast="40000"/>
          </a:blip>
          <a:srcRect/>
          <a:stretch>
            <a:fillRect/>
          </a:stretch>
        </p:blipFill>
        <p:spPr bwMode="auto">
          <a:xfrm>
            <a:off x="4458314" y="3482673"/>
            <a:ext cx="785446" cy="685801"/>
          </a:xfrm>
          <a:prstGeom prst="rect">
            <a:avLst/>
          </a:prstGeom>
          <a:noFill/>
        </p:spPr>
      </p:pic>
      <p:cxnSp>
        <p:nvCxnSpPr>
          <p:cNvPr id="30" name="Rechte verbindingslijn met pijl 29"/>
          <p:cNvCxnSpPr/>
          <p:nvPr/>
        </p:nvCxnSpPr>
        <p:spPr bwMode="auto">
          <a:xfrm flipH="1">
            <a:off x="2906973" y="1951630"/>
            <a:ext cx="1050879" cy="1528549"/>
          </a:xfrm>
          <a:prstGeom prst="straightConnector1">
            <a:avLst/>
          </a:prstGeom>
          <a:noFill/>
          <a:ln w="38100" cap="flat" cmpd="sng" algn="ctr">
            <a:solidFill>
              <a:srgbClr val="FF0000"/>
            </a:solidFill>
            <a:prstDash val="solid"/>
            <a:round/>
            <a:headEnd type="none" w="med" len="med"/>
            <a:tailEnd type="arrow"/>
          </a:ln>
          <a:effectLst/>
        </p:spPr>
      </p:cxnSp>
      <p:pic>
        <p:nvPicPr>
          <p:cNvPr id="41" name="Afbeelding 40" descr="4004 verzorgingstehuis.png"/>
          <p:cNvPicPr>
            <a:picLocks noChangeAspect="1"/>
          </p:cNvPicPr>
          <p:nvPr/>
        </p:nvPicPr>
        <p:blipFill>
          <a:blip r:embed="rId9" cstate="print">
            <a:duotone>
              <a:schemeClr val="accent4">
                <a:shade val="45000"/>
                <a:satMod val="135000"/>
              </a:schemeClr>
              <a:prstClr val="white"/>
            </a:duotone>
            <a:lum contrast="40000"/>
          </a:blip>
          <a:stretch>
            <a:fillRect/>
          </a:stretch>
        </p:blipFill>
        <p:spPr>
          <a:xfrm>
            <a:off x="5363570" y="2383617"/>
            <a:ext cx="776409" cy="776409"/>
          </a:xfrm>
          <a:prstGeom prst="rect">
            <a:avLst/>
          </a:prstGeom>
        </p:spPr>
      </p:pic>
      <p:pic>
        <p:nvPicPr>
          <p:cNvPr id="42" name="Afbeelding 41" descr="4016 ziekenhuis.png"/>
          <p:cNvPicPr>
            <a:picLocks noChangeAspect="1"/>
          </p:cNvPicPr>
          <p:nvPr/>
        </p:nvPicPr>
        <p:blipFill>
          <a:blip r:embed="rId10" cstate="print">
            <a:duotone>
              <a:schemeClr val="accent4">
                <a:shade val="45000"/>
                <a:satMod val="135000"/>
              </a:schemeClr>
              <a:prstClr val="white"/>
            </a:duotone>
            <a:lum contrast="40000"/>
          </a:blip>
          <a:stretch>
            <a:fillRect/>
          </a:stretch>
        </p:blipFill>
        <p:spPr>
          <a:xfrm>
            <a:off x="3764040" y="2326904"/>
            <a:ext cx="847663" cy="847663"/>
          </a:xfrm>
          <a:prstGeom prst="rect">
            <a:avLst/>
          </a:prstGeom>
        </p:spPr>
      </p:pic>
      <p:pic>
        <p:nvPicPr>
          <p:cNvPr id="43" name="Afbeelding 42" descr="4015 inenting.png"/>
          <p:cNvPicPr>
            <a:picLocks noChangeAspect="1"/>
          </p:cNvPicPr>
          <p:nvPr/>
        </p:nvPicPr>
        <p:blipFill>
          <a:blip r:embed="rId11" cstate="print">
            <a:duotone>
              <a:schemeClr val="accent4">
                <a:shade val="45000"/>
                <a:satMod val="135000"/>
              </a:schemeClr>
              <a:prstClr val="white"/>
            </a:duotone>
            <a:lum contrast="40000"/>
          </a:blip>
          <a:stretch>
            <a:fillRect/>
          </a:stretch>
        </p:blipFill>
        <p:spPr>
          <a:xfrm>
            <a:off x="6335847" y="2403291"/>
            <a:ext cx="847659" cy="847659"/>
          </a:xfrm>
          <a:prstGeom prst="rect">
            <a:avLst/>
          </a:prstGeom>
        </p:spPr>
      </p:pic>
      <p:pic>
        <p:nvPicPr>
          <p:cNvPr id="45" name="Afbeelding 44" descr="4043 sociale wijkteams.png"/>
          <p:cNvPicPr>
            <a:picLocks noChangeAspect="1"/>
          </p:cNvPicPr>
          <p:nvPr/>
        </p:nvPicPr>
        <p:blipFill>
          <a:blip r:embed="rId12" cstate="print">
            <a:duotone>
              <a:schemeClr val="accent4">
                <a:shade val="45000"/>
                <a:satMod val="135000"/>
              </a:schemeClr>
              <a:prstClr val="white"/>
            </a:duotone>
            <a:lum contrast="40000"/>
          </a:blip>
          <a:stretch>
            <a:fillRect/>
          </a:stretch>
        </p:blipFill>
        <p:spPr>
          <a:xfrm>
            <a:off x="2392656" y="2371667"/>
            <a:ext cx="842767" cy="842767"/>
          </a:xfrm>
          <a:prstGeom prst="rect">
            <a:avLst/>
          </a:prstGeom>
        </p:spPr>
      </p:pic>
      <p:pic>
        <p:nvPicPr>
          <p:cNvPr id="46" name="Afbeelding 45" descr="4069 behandeling met opname.png"/>
          <p:cNvPicPr>
            <a:picLocks noChangeAspect="1"/>
          </p:cNvPicPr>
          <p:nvPr/>
        </p:nvPicPr>
        <p:blipFill>
          <a:blip r:embed="rId13" cstate="print">
            <a:duotone>
              <a:schemeClr val="accent4">
                <a:shade val="45000"/>
                <a:satMod val="135000"/>
              </a:schemeClr>
              <a:prstClr val="white"/>
            </a:duotone>
            <a:lum contrast="40000"/>
          </a:blip>
          <a:stretch>
            <a:fillRect/>
          </a:stretch>
        </p:blipFill>
        <p:spPr>
          <a:xfrm>
            <a:off x="1429540" y="2469535"/>
            <a:ext cx="712139" cy="712139"/>
          </a:xfrm>
          <a:prstGeom prst="rect">
            <a:avLst/>
          </a:prstGeom>
        </p:spPr>
      </p:pic>
      <p:pic>
        <p:nvPicPr>
          <p:cNvPr id="49" name="Afbeelding 48" descr="4044 begeleiding gehandicapten.png"/>
          <p:cNvPicPr>
            <a:picLocks noChangeAspect="1"/>
          </p:cNvPicPr>
          <p:nvPr/>
        </p:nvPicPr>
        <p:blipFill>
          <a:blip r:embed="rId14" cstate="print">
            <a:clrChange>
              <a:clrFrom>
                <a:srgbClr val="FFFFFF"/>
              </a:clrFrom>
              <a:clrTo>
                <a:srgbClr val="FFFFFF">
                  <a:alpha val="0"/>
                </a:srgbClr>
              </a:clrTo>
            </a:clrChange>
            <a:duotone>
              <a:schemeClr val="accent4">
                <a:shade val="45000"/>
                <a:satMod val="135000"/>
              </a:schemeClr>
              <a:prstClr val="white"/>
            </a:duotone>
            <a:lum contrast="40000"/>
          </a:blip>
          <a:stretch>
            <a:fillRect/>
          </a:stretch>
        </p:blipFill>
        <p:spPr>
          <a:xfrm>
            <a:off x="3713680" y="3564413"/>
            <a:ext cx="643856" cy="643856"/>
          </a:xfrm>
          <a:prstGeom prst="rect">
            <a:avLst/>
          </a:prstGeom>
        </p:spPr>
      </p:pic>
      <p:pic>
        <p:nvPicPr>
          <p:cNvPr id="50" name="Afbeelding 49" descr="Icoon-gezondsheidszorg.jpg"/>
          <p:cNvPicPr>
            <a:picLocks noChangeAspect="1"/>
          </p:cNvPicPr>
          <p:nvPr/>
        </p:nvPicPr>
        <p:blipFill>
          <a:blip r:embed="rId15" cstate="print">
            <a:clrChange>
              <a:clrFrom>
                <a:srgbClr val="709B2F"/>
              </a:clrFrom>
              <a:clrTo>
                <a:srgbClr val="709B2F">
                  <a:alpha val="0"/>
                </a:srgbClr>
              </a:clrTo>
            </a:clrChange>
            <a:duotone>
              <a:schemeClr val="accent4">
                <a:shade val="45000"/>
                <a:satMod val="135000"/>
              </a:schemeClr>
              <a:prstClr val="white"/>
            </a:duotone>
          </a:blip>
          <a:stretch>
            <a:fillRect/>
          </a:stretch>
        </p:blipFill>
        <p:spPr>
          <a:xfrm>
            <a:off x="1364776" y="3343701"/>
            <a:ext cx="1152614" cy="1152614"/>
          </a:xfrm>
          <a:prstGeom prst="rect">
            <a:avLst/>
          </a:prstGeom>
        </p:spPr>
      </p:pic>
      <p:pic>
        <p:nvPicPr>
          <p:cNvPr id="51" name="Afbeelding 50" descr="thuiszorg.jpg"/>
          <p:cNvPicPr>
            <a:picLocks noChangeAspect="1"/>
          </p:cNvPicPr>
          <p:nvPr/>
        </p:nvPicPr>
        <p:blipFill>
          <a:blip r:embed="rId16" cstate="print">
            <a:clrChange>
              <a:clrFrom>
                <a:srgbClr val="E5E5E7"/>
              </a:clrFrom>
              <a:clrTo>
                <a:srgbClr val="E5E5E7">
                  <a:alpha val="0"/>
                </a:srgbClr>
              </a:clrTo>
            </a:clrChange>
            <a:duotone>
              <a:schemeClr val="accent4">
                <a:shade val="45000"/>
                <a:satMod val="135000"/>
              </a:schemeClr>
              <a:prstClr val="white"/>
            </a:duotone>
            <a:lum contrast="40000"/>
          </a:blip>
          <a:srcRect l="22139" t="23087" r="18159" b="25468"/>
          <a:stretch>
            <a:fillRect/>
          </a:stretch>
        </p:blipFill>
        <p:spPr>
          <a:xfrm>
            <a:off x="5377218" y="3480179"/>
            <a:ext cx="818865" cy="736979"/>
          </a:xfrm>
          <a:prstGeom prst="rect">
            <a:avLst/>
          </a:prstGeom>
        </p:spPr>
      </p:pic>
      <p:pic>
        <p:nvPicPr>
          <p:cNvPr id="52" name="Picture 15" descr="\\SSCDATA08.frd.shsdir.nl\LT_438135$\Desktop\Afbeeldingen ppp\tandarts.png"/>
          <p:cNvPicPr>
            <a:picLocks noChangeAspect="1" noChangeArrowheads="1"/>
          </p:cNvPicPr>
          <p:nvPr/>
        </p:nvPicPr>
        <p:blipFill>
          <a:blip r:embed="rId17" cstate="print"/>
          <a:srcRect/>
          <a:stretch>
            <a:fillRect/>
          </a:stretch>
        </p:blipFill>
        <p:spPr bwMode="auto">
          <a:xfrm>
            <a:off x="6495314" y="3593953"/>
            <a:ext cx="654537" cy="5627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sp>
        <p:nvSpPr>
          <p:cNvPr id="14" name="Ovaal 13"/>
          <p:cNvSpPr/>
          <p:nvPr/>
        </p:nvSpPr>
        <p:spPr bwMode="auto">
          <a:xfrm>
            <a:off x="1611086" y="1702190"/>
            <a:ext cx="4972594" cy="4502667"/>
          </a:xfrm>
          <a:prstGeom prst="ellipse">
            <a:avLst/>
          </a:prstGeom>
          <a:noFill/>
          <a:ln w="22225" cap="flat" cmpd="sng" algn="ctr">
            <a:solidFill>
              <a:srgbClr val="00B050"/>
            </a:solidFill>
            <a:prstDash val="dash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sp>
        <p:nvSpPr>
          <p:cNvPr id="12" name="Ovaal 11"/>
          <p:cNvSpPr/>
          <p:nvPr/>
        </p:nvSpPr>
        <p:spPr bwMode="auto">
          <a:xfrm>
            <a:off x="2092568" y="2013437"/>
            <a:ext cx="4176347" cy="3877409"/>
          </a:xfrm>
          <a:prstGeom prst="ellipse">
            <a:avLst/>
          </a:prstGeom>
          <a:noFill/>
          <a:ln w="25400" cap="flat" cmpd="sng" algn="ctr">
            <a:solidFill>
              <a:srgbClr val="0070C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sp>
        <p:nvSpPr>
          <p:cNvPr id="11" name="Ovaal 10"/>
          <p:cNvSpPr/>
          <p:nvPr/>
        </p:nvSpPr>
        <p:spPr bwMode="auto">
          <a:xfrm>
            <a:off x="2743200" y="2681654"/>
            <a:ext cx="3008671" cy="2708031"/>
          </a:xfrm>
          <a:prstGeom prst="ellipse">
            <a:avLst/>
          </a:prstGeom>
          <a:noFill/>
          <a:ln w="19050" cap="flat" cmpd="sng" algn="ctr">
            <a:solidFill>
              <a:srgbClr val="7030A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pic>
        <p:nvPicPr>
          <p:cNvPr id="6" name="Picture 3" descr="\\SSCDATA08.frd.shsdir.nl\LT_438135$\Desktop\huisje2.jpg"/>
          <p:cNvPicPr>
            <a:picLocks noGrp="1" noChangeAspect="1" noChangeArrowheads="1"/>
          </p:cNvPicPr>
          <p:nvPr>
            <p:ph idx="1"/>
          </p:nvPr>
        </p:nvPicPr>
        <p:blipFill>
          <a:blip r:embed="rId3" cstate="print">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a:off x="3622422" y="3402623"/>
            <a:ext cx="1388225" cy="1248804"/>
          </a:xfrm>
          <a:prstGeom prst="rect">
            <a:avLst/>
          </a:prstGeom>
          <a:noFill/>
        </p:spPr>
      </p:pic>
      <p:pic>
        <p:nvPicPr>
          <p:cNvPr id="7" name="Picture 2" descr="\\SSCDATA08.frd.shsdir.nl\LT_438135$\Desktop\poppetje.jpg"/>
          <p:cNvPicPr>
            <a:picLocks noChangeAspect="1" noChangeArrowheads="1"/>
          </p:cNvPicPr>
          <p:nvPr/>
        </p:nvPicPr>
        <p:blipFill>
          <a:blip r:embed="rId4" cstate="print">
            <a:duotone>
              <a:schemeClr val="accent4">
                <a:shade val="45000"/>
                <a:satMod val="135000"/>
              </a:schemeClr>
              <a:prstClr val="white"/>
            </a:duotone>
            <a:lum bright="1000"/>
          </a:blip>
          <a:srcRect/>
          <a:stretch>
            <a:fillRect/>
          </a:stretch>
        </p:blipFill>
        <p:spPr bwMode="auto">
          <a:xfrm>
            <a:off x="4062047" y="4114800"/>
            <a:ext cx="483578" cy="589085"/>
          </a:xfrm>
          <a:prstGeom prst="rect">
            <a:avLst/>
          </a:prstGeom>
          <a:solidFill>
            <a:schemeClr val="accent6">
              <a:lumMod val="50000"/>
              <a:alpha val="29000"/>
            </a:schemeClr>
          </a:solidFill>
          <a:ln w="9525">
            <a:noFill/>
            <a:miter lim="800000"/>
            <a:headEnd/>
            <a:tailEnd/>
          </a:ln>
        </p:spPr>
      </p:pic>
      <p:pic>
        <p:nvPicPr>
          <p:cNvPr id="8" name="Picture 2" descr="\\SSCDATA08.frd.shsdir.nl\LT_438135$\Desktop\poppetje.jpg"/>
          <p:cNvPicPr>
            <a:picLocks noChangeAspect="1" noChangeArrowheads="1"/>
          </p:cNvPicPr>
          <p:nvPr/>
        </p:nvPicPr>
        <p:blipFill>
          <a:blip r:embed="rId4" cstate="print"/>
          <a:srcRect/>
          <a:stretch>
            <a:fillRect/>
          </a:stretch>
        </p:blipFill>
        <p:spPr bwMode="auto">
          <a:xfrm>
            <a:off x="5342887" y="4011089"/>
            <a:ext cx="272562" cy="339968"/>
          </a:xfrm>
          <a:prstGeom prst="rect">
            <a:avLst/>
          </a:prstGeom>
          <a:noFill/>
          <a:ln w="9525">
            <a:noFill/>
            <a:miter lim="800000"/>
            <a:headEnd/>
            <a:tailEnd/>
          </a:ln>
        </p:spPr>
      </p:pic>
      <p:sp>
        <p:nvSpPr>
          <p:cNvPr id="9" name="Ovaal 8"/>
          <p:cNvSpPr/>
          <p:nvPr/>
        </p:nvSpPr>
        <p:spPr bwMode="auto">
          <a:xfrm>
            <a:off x="3121269" y="3015762"/>
            <a:ext cx="2242039" cy="206619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sp>
        <p:nvSpPr>
          <p:cNvPr id="10" name="Ovaal 9"/>
          <p:cNvSpPr/>
          <p:nvPr/>
        </p:nvSpPr>
        <p:spPr bwMode="auto">
          <a:xfrm>
            <a:off x="2338754" y="2461847"/>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pic>
        <p:nvPicPr>
          <p:cNvPr id="13" name="Picture 8" descr="\\SSCDATA08.frd.shsdir.nl\LT_438135$\Desktop\Afbeeldingen ppp\van onder naar boven.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3372364" y="4040237"/>
            <a:ext cx="422030" cy="685800"/>
          </a:xfrm>
          <a:prstGeom prst="rect">
            <a:avLst/>
          </a:prstGeom>
          <a:noFill/>
        </p:spPr>
      </p:pic>
      <p:cxnSp>
        <p:nvCxnSpPr>
          <p:cNvPr id="16" name="Rechte verbindingslijn met pijl 15"/>
          <p:cNvCxnSpPr/>
          <p:nvPr/>
        </p:nvCxnSpPr>
        <p:spPr bwMode="auto">
          <a:xfrm flipV="1">
            <a:off x="3595255" y="2113808"/>
            <a:ext cx="347353" cy="1878928"/>
          </a:xfrm>
          <a:prstGeom prst="straightConnector1">
            <a:avLst/>
          </a:prstGeom>
          <a:noFill/>
          <a:ln w="25400" cap="flat" cmpd="sng" algn="ctr">
            <a:solidFill>
              <a:srgbClr val="FF0000"/>
            </a:solidFill>
            <a:prstDash val="solid"/>
            <a:round/>
            <a:headEnd type="none" w="med" len="med"/>
            <a:tailEnd type="arrow"/>
          </a:ln>
          <a:effectLst/>
        </p:spPr>
      </p:cxnSp>
      <p:cxnSp>
        <p:nvCxnSpPr>
          <p:cNvPr id="24" name="Rechte verbindingslijn met pijl 23"/>
          <p:cNvCxnSpPr/>
          <p:nvPr/>
        </p:nvCxnSpPr>
        <p:spPr bwMode="auto">
          <a:xfrm flipH="1" flipV="1">
            <a:off x="2681541" y="4312229"/>
            <a:ext cx="785826" cy="82783"/>
          </a:xfrm>
          <a:prstGeom prst="straightConnector1">
            <a:avLst/>
          </a:prstGeom>
          <a:noFill/>
          <a:ln w="25400" cap="flat" cmpd="sng" algn="ctr">
            <a:solidFill>
              <a:srgbClr val="FF0000"/>
            </a:solidFill>
            <a:prstDash val="solid"/>
            <a:round/>
            <a:headEnd type="none" w="med" len="med"/>
            <a:tailEnd type="arrow"/>
          </a:ln>
          <a:effectLst/>
        </p:spPr>
      </p:cxnSp>
      <p:cxnSp>
        <p:nvCxnSpPr>
          <p:cNvPr id="28" name="Rechte verbindingslijn met pijl 27"/>
          <p:cNvCxnSpPr/>
          <p:nvPr/>
        </p:nvCxnSpPr>
        <p:spPr bwMode="auto">
          <a:xfrm flipH="1" flipV="1">
            <a:off x="3028208" y="3360717"/>
            <a:ext cx="356260" cy="819397"/>
          </a:xfrm>
          <a:prstGeom prst="straightConnector1">
            <a:avLst/>
          </a:prstGeom>
          <a:noFill/>
          <a:ln w="25400" cap="flat" cmpd="sng" algn="ctr">
            <a:solidFill>
              <a:srgbClr val="FF0000"/>
            </a:solidFill>
            <a:prstDash val="solid"/>
            <a:round/>
            <a:headEnd type="none" w="med" len="med"/>
            <a:tailEnd type="arrow"/>
          </a:ln>
          <a:effectLst/>
        </p:spPr>
      </p:cxnSp>
      <p:pic>
        <p:nvPicPr>
          <p:cNvPr id="34" name="Picture 15" descr="\\SSCDATA08.frd.shsdir.nl\LT_438135$\Desktop\Afbeeldingen ppp\tandarts.png"/>
          <p:cNvPicPr>
            <a:picLocks noChangeAspect="1" noChangeArrowheads="1"/>
          </p:cNvPicPr>
          <p:nvPr/>
        </p:nvPicPr>
        <p:blipFill>
          <a:blip r:embed="rId6" cstate="print"/>
          <a:srcRect/>
          <a:stretch>
            <a:fillRect/>
          </a:stretch>
        </p:blipFill>
        <p:spPr bwMode="auto">
          <a:xfrm>
            <a:off x="3097161" y="5220929"/>
            <a:ext cx="412955" cy="430821"/>
          </a:xfrm>
          <a:prstGeom prst="rect">
            <a:avLst/>
          </a:prstGeom>
          <a:noFill/>
        </p:spPr>
      </p:pic>
      <p:pic>
        <p:nvPicPr>
          <p:cNvPr id="35" name="Picture 2" descr="\\SSCDATA08.frd.shsdir.nl\LT_438135$\Desktop\poppetje.jpg"/>
          <p:cNvPicPr>
            <a:picLocks noChangeAspect="1" noChangeArrowheads="1"/>
          </p:cNvPicPr>
          <p:nvPr/>
        </p:nvPicPr>
        <p:blipFill>
          <a:blip r:embed="rId4" cstate="print"/>
          <a:srcRect/>
          <a:stretch>
            <a:fillRect/>
          </a:stretch>
        </p:blipFill>
        <p:spPr bwMode="auto">
          <a:xfrm>
            <a:off x="5312184" y="4439265"/>
            <a:ext cx="225645" cy="281448"/>
          </a:xfrm>
          <a:prstGeom prst="rect">
            <a:avLst/>
          </a:prstGeom>
          <a:noFill/>
          <a:ln w="9525">
            <a:noFill/>
            <a:miter lim="800000"/>
            <a:headEnd/>
            <a:tailEnd/>
          </a:ln>
        </p:spPr>
      </p:pic>
      <p:cxnSp>
        <p:nvCxnSpPr>
          <p:cNvPr id="37" name="Rechte verbindingslijn met pijl 36"/>
          <p:cNvCxnSpPr/>
          <p:nvPr/>
        </p:nvCxnSpPr>
        <p:spPr bwMode="auto">
          <a:xfrm flipV="1">
            <a:off x="3847606" y="2814452"/>
            <a:ext cx="878773" cy="1235034"/>
          </a:xfrm>
          <a:prstGeom prst="straightConnector1">
            <a:avLst/>
          </a:prstGeom>
          <a:noFill/>
          <a:ln w="25400" cap="flat" cmpd="sng" algn="ctr">
            <a:solidFill>
              <a:srgbClr val="FF0000"/>
            </a:solidFill>
            <a:prstDash val="solid"/>
            <a:round/>
            <a:headEnd type="none" w="med" len="med"/>
            <a:tailEnd type="arrow"/>
          </a:ln>
          <a:effectLst/>
        </p:spPr>
      </p:cxnSp>
      <p:cxnSp>
        <p:nvCxnSpPr>
          <p:cNvPr id="43" name="Rechte verbindingslijn met pijl 42"/>
          <p:cNvCxnSpPr>
            <a:stCxn id="13" idx="3"/>
          </p:cNvCxnSpPr>
          <p:nvPr/>
        </p:nvCxnSpPr>
        <p:spPr bwMode="auto">
          <a:xfrm>
            <a:off x="3794394" y="4383137"/>
            <a:ext cx="1252619" cy="675751"/>
          </a:xfrm>
          <a:prstGeom prst="straightConnector1">
            <a:avLst/>
          </a:prstGeom>
          <a:noFill/>
          <a:ln w="25400" cap="flat" cmpd="sng" algn="ctr">
            <a:solidFill>
              <a:srgbClr val="FF0000"/>
            </a:solidFill>
            <a:prstDash val="solid"/>
            <a:round/>
            <a:headEnd type="none" w="med" len="med"/>
            <a:tailEnd type="arrow"/>
          </a:ln>
          <a:effectLst/>
        </p:spPr>
      </p:cxnSp>
      <p:cxnSp>
        <p:nvCxnSpPr>
          <p:cNvPr id="49" name="Rechte verbindingslijn met pijl 48"/>
          <p:cNvCxnSpPr/>
          <p:nvPr/>
        </p:nvCxnSpPr>
        <p:spPr bwMode="auto">
          <a:xfrm flipV="1">
            <a:off x="3800104" y="4215741"/>
            <a:ext cx="1460665" cy="23750"/>
          </a:xfrm>
          <a:prstGeom prst="straightConnector1">
            <a:avLst/>
          </a:prstGeom>
          <a:noFill/>
          <a:ln w="25400" cap="flat" cmpd="sng" algn="ctr">
            <a:solidFill>
              <a:srgbClr val="FF0000"/>
            </a:solidFill>
            <a:prstDash val="solid"/>
            <a:round/>
            <a:headEnd type="none" w="med" len="med"/>
            <a:tailEnd type="arrow"/>
          </a:ln>
          <a:effectLst/>
        </p:spPr>
      </p:cxnSp>
      <p:sp>
        <p:nvSpPr>
          <p:cNvPr id="36" name="Tekstvak 35"/>
          <p:cNvSpPr txBox="1"/>
          <p:nvPr/>
        </p:nvSpPr>
        <p:spPr>
          <a:xfrm>
            <a:off x="125061" y="1235910"/>
            <a:ext cx="2556593" cy="830997"/>
          </a:xfrm>
          <a:prstGeom prst="rect">
            <a:avLst/>
          </a:prstGeom>
          <a:noFill/>
        </p:spPr>
        <p:txBody>
          <a:bodyPr wrap="square" rtlCol="0">
            <a:spAutoFit/>
          </a:bodyPr>
          <a:lstStyle/>
          <a:p>
            <a:r>
              <a:rPr lang="nl-NL" sz="2400" smtClean="0">
                <a:solidFill>
                  <a:srgbClr val="0070C0"/>
                </a:solidFill>
              </a:rPr>
              <a:t>Inspection  </a:t>
            </a:r>
            <a:r>
              <a:rPr lang="nl-NL" sz="2400" dirty="0" err="1">
                <a:solidFill>
                  <a:srgbClr val="0070C0"/>
                </a:solidFill>
              </a:rPr>
              <a:t>integrated</a:t>
            </a:r>
            <a:r>
              <a:rPr lang="nl-NL" sz="2400" dirty="0">
                <a:solidFill>
                  <a:srgbClr val="0070C0"/>
                </a:solidFill>
              </a:rPr>
              <a:t> care</a:t>
            </a:r>
          </a:p>
        </p:txBody>
      </p:sp>
      <p:pic>
        <p:nvPicPr>
          <p:cNvPr id="38" name="Afbeelding 37" descr="Icoon-gezondsheidszorg.jpg"/>
          <p:cNvPicPr>
            <a:picLocks noChangeAspect="1"/>
          </p:cNvPicPr>
          <p:nvPr/>
        </p:nvPicPr>
        <p:blipFill>
          <a:blip r:embed="rId7" cstate="print">
            <a:clrChange>
              <a:clrFrom>
                <a:srgbClr val="709B2F"/>
              </a:clrFrom>
              <a:clrTo>
                <a:srgbClr val="709B2F">
                  <a:alpha val="0"/>
                </a:srgbClr>
              </a:clrTo>
            </a:clrChange>
            <a:duotone>
              <a:schemeClr val="accent4">
                <a:shade val="45000"/>
                <a:satMod val="135000"/>
              </a:schemeClr>
              <a:prstClr val="white"/>
            </a:duotone>
          </a:blip>
          <a:stretch>
            <a:fillRect/>
          </a:stretch>
        </p:blipFill>
        <p:spPr>
          <a:xfrm>
            <a:off x="4898571" y="2793565"/>
            <a:ext cx="1049607" cy="1049607"/>
          </a:xfrm>
          <a:prstGeom prst="rect">
            <a:avLst/>
          </a:prstGeom>
        </p:spPr>
      </p:pic>
      <p:pic>
        <p:nvPicPr>
          <p:cNvPr id="39" name="Afbeelding 38" descr="thuiszorg.jpg"/>
          <p:cNvPicPr>
            <a:picLocks noChangeAspect="1"/>
          </p:cNvPicPr>
          <p:nvPr/>
        </p:nvPicPr>
        <p:blipFill>
          <a:blip r:embed="rId8" cstate="print">
            <a:clrChange>
              <a:clrFrom>
                <a:srgbClr val="E5E5E7"/>
              </a:clrFrom>
              <a:clrTo>
                <a:srgbClr val="E5E5E7">
                  <a:alpha val="0"/>
                </a:srgbClr>
              </a:clrTo>
            </a:clrChange>
            <a:duotone>
              <a:schemeClr val="accent4">
                <a:shade val="45000"/>
                <a:satMod val="135000"/>
              </a:schemeClr>
              <a:prstClr val="white"/>
            </a:duotone>
            <a:lum contrast="40000"/>
          </a:blip>
          <a:srcRect l="22139" t="23087" r="18159" b="25468"/>
          <a:stretch>
            <a:fillRect/>
          </a:stretch>
        </p:blipFill>
        <p:spPr>
          <a:xfrm>
            <a:off x="4462818" y="2130350"/>
            <a:ext cx="818865" cy="736979"/>
          </a:xfrm>
          <a:prstGeom prst="rect">
            <a:avLst/>
          </a:prstGeom>
        </p:spPr>
      </p:pic>
      <p:pic>
        <p:nvPicPr>
          <p:cNvPr id="40" name="Afbeelding 39" descr="4044 begeleiding gehandicapten.png"/>
          <p:cNvPicPr>
            <a:picLocks noChangeAspect="1"/>
          </p:cNvPicPr>
          <p:nvPr/>
        </p:nvPicPr>
        <p:blipFill>
          <a:blip r:embed="rId9" cstate="print">
            <a:clrChange>
              <a:clrFrom>
                <a:srgbClr val="FFFFFF"/>
              </a:clrFrom>
              <a:clrTo>
                <a:srgbClr val="FFFFFF">
                  <a:alpha val="0"/>
                </a:srgbClr>
              </a:clrTo>
            </a:clrChange>
            <a:duotone>
              <a:schemeClr val="accent4">
                <a:shade val="45000"/>
                <a:satMod val="135000"/>
              </a:schemeClr>
              <a:prstClr val="white"/>
            </a:duotone>
            <a:lum contrast="40000"/>
          </a:blip>
          <a:stretch>
            <a:fillRect/>
          </a:stretch>
        </p:blipFill>
        <p:spPr>
          <a:xfrm>
            <a:off x="2581566" y="2671784"/>
            <a:ext cx="643856" cy="643856"/>
          </a:xfrm>
          <a:prstGeom prst="rect">
            <a:avLst/>
          </a:prstGeom>
        </p:spPr>
      </p:pic>
      <p:pic>
        <p:nvPicPr>
          <p:cNvPr id="41" name="Afbeelding 40" descr="4004 verzorgingstehuis.png"/>
          <p:cNvPicPr>
            <a:picLocks noChangeAspect="1"/>
          </p:cNvPicPr>
          <p:nvPr/>
        </p:nvPicPr>
        <p:blipFill>
          <a:blip r:embed="rId10" cstate="print">
            <a:duotone>
              <a:schemeClr val="accent4">
                <a:shade val="45000"/>
                <a:satMod val="135000"/>
              </a:schemeClr>
              <a:prstClr val="white"/>
            </a:duotone>
            <a:lum contrast="40000"/>
          </a:blip>
          <a:stretch>
            <a:fillRect/>
          </a:stretch>
        </p:blipFill>
        <p:spPr>
          <a:xfrm>
            <a:off x="3970198" y="5518703"/>
            <a:ext cx="776409" cy="776409"/>
          </a:xfrm>
          <a:prstGeom prst="rect">
            <a:avLst/>
          </a:prstGeom>
        </p:spPr>
      </p:pic>
      <p:pic>
        <p:nvPicPr>
          <p:cNvPr id="42" name="Afbeelding 41" descr="4069 behandeling met opname.png"/>
          <p:cNvPicPr>
            <a:picLocks noChangeAspect="1"/>
          </p:cNvPicPr>
          <p:nvPr/>
        </p:nvPicPr>
        <p:blipFill>
          <a:blip r:embed="rId11" cstate="print">
            <a:duotone>
              <a:schemeClr val="accent4">
                <a:shade val="45000"/>
                <a:satMod val="135000"/>
              </a:schemeClr>
              <a:prstClr val="white"/>
            </a:duotone>
            <a:lum contrast="40000"/>
          </a:blip>
          <a:stretch>
            <a:fillRect/>
          </a:stretch>
        </p:blipFill>
        <p:spPr>
          <a:xfrm>
            <a:off x="1364225" y="3471020"/>
            <a:ext cx="712139" cy="712139"/>
          </a:xfrm>
          <a:prstGeom prst="rect">
            <a:avLst/>
          </a:prstGeom>
        </p:spPr>
      </p:pic>
      <p:pic>
        <p:nvPicPr>
          <p:cNvPr id="44" name="Afbeelding 43" descr="4016 ziekenhuis.png"/>
          <p:cNvPicPr>
            <a:picLocks noChangeAspect="1"/>
          </p:cNvPicPr>
          <p:nvPr/>
        </p:nvPicPr>
        <p:blipFill>
          <a:blip r:embed="rId12" cstate="print">
            <a:duotone>
              <a:schemeClr val="accent4">
                <a:shade val="45000"/>
                <a:satMod val="135000"/>
              </a:schemeClr>
              <a:prstClr val="white"/>
            </a:duotone>
            <a:lum contrast="40000"/>
          </a:blip>
          <a:stretch>
            <a:fillRect/>
          </a:stretch>
        </p:blipFill>
        <p:spPr>
          <a:xfrm>
            <a:off x="3720498" y="1151247"/>
            <a:ext cx="847663" cy="847663"/>
          </a:xfrm>
          <a:prstGeom prst="rect">
            <a:avLst/>
          </a:prstGeom>
        </p:spPr>
      </p:pic>
      <p:pic>
        <p:nvPicPr>
          <p:cNvPr id="45" name="Afbeelding 44" descr="4043 sociale wijkteams.png"/>
          <p:cNvPicPr>
            <a:picLocks noChangeAspect="1"/>
          </p:cNvPicPr>
          <p:nvPr/>
        </p:nvPicPr>
        <p:blipFill>
          <a:blip r:embed="rId13" cstate="print">
            <a:duotone>
              <a:schemeClr val="accent4">
                <a:shade val="45000"/>
                <a:satMod val="135000"/>
              </a:schemeClr>
              <a:prstClr val="white"/>
            </a:duotone>
            <a:lum contrast="40000"/>
          </a:blip>
          <a:stretch>
            <a:fillRect/>
          </a:stretch>
        </p:blipFill>
        <p:spPr>
          <a:xfrm>
            <a:off x="5810770" y="4374638"/>
            <a:ext cx="842767" cy="842767"/>
          </a:xfrm>
          <a:prstGeom prst="rect">
            <a:avLst/>
          </a:prstGeom>
        </p:spPr>
      </p:pic>
      <p:pic>
        <p:nvPicPr>
          <p:cNvPr id="46" name="Picture 13" descr="\\SSCDATA08.frd.shsdir.nl\LT_438135$\Desktop\Afbeeldingen ppp\fysio.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294004" y="4093030"/>
            <a:ext cx="770150" cy="683678"/>
          </a:xfrm>
          <a:prstGeom prst="rect">
            <a:avLst/>
          </a:prstGeom>
          <a:noFill/>
        </p:spPr>
      </p:pic>
      <p:pic>
        <p:nvPicPr>
          <p:cNvPr id="47" name="Picture 16" descr="\\SSCDATA08.frd.shsdir.nl\LT_438135$\Desktop\Afbeeldingen ppp\apotheek.jpg"/>
          <p:cNvPicPr>
            <a:picLocks noChangeAspect="1" noChangeArrowheads="1"/>
          </p:cNvPicPr>
          <p:nvPr/>
        </p:nvPicPr>
        <p:blipFill>
          <a:blip r:embed="rId15" cstate="print">
            <a:clrChange>
              <a:clrFrom>
                <a:srgbClr val="F9F9F9"/>
              </a:clrFrom>
              <a:clrTo>
                <a:srgbClr val="F9F9F9">
                  <a:alpha val="0"/>
                </a:srgbClr>
              </a:clrTo>
            </a:clrChange>
            <a:duotone>
              <a:schemeClr val="accent4">
                <a:shade val="45000"/>
                <a:satMod val="135000"/>
              </a:schemeClr>
              <a:prstClr val="white"/>
            </a:duotone>
          </a:blip>
          <a:srcRect/>
          <a:stretch>
            <a:fillRect/>
          </a:stretch>
        </p:blipFill>
        <p:spPr bwMode="auto">
          <a:xfrm>
            <a:off x="4850199" y="4984901"/>
            <a:ext cx="785446" cy="6858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id:fa95ae01-100d-4e89-b0f7-ea48d3a3a537@frd.shsdir.nl"/>
          <p:cNvPicPr/>
          <p:nvPr/>
        </p:nvPicPr>
        <p:blipFill>
          <a:blip r:embed="rId3" r:link="rId4" cstate="print">
            <a:lum bright="-27000" contrast="47000"/>
          </a:blip>
          <a:srcRect/>
          <a:stretch>
            <a:fillRect/>
          </a:stretch>
        </p:blipFill>
        <p:spPr bwMode="auto">
          <a:xfrm>
            <a:off x="0" y="0"/>
            <a:ext cx="9144000" cy="6858000"/>
          </a:xfrm>
          <a:prstGeom prst="rect">
            <a:avLst/>
          </a:prstGeom>
          <a:noFill/>
        </p:spPr>
      </p:pic>
      <p:sp>
        <p:nvSpPr>
          <p:cNvPr id="6" name="Tijdelijke aanduiding voor datum 5"/>
          <p:cNvSpPr>
            <a:spLocks noGrp="1"/>
          </p:cNvSpPr>
          <p:nvPr>
            <p:ph type="dt" sz="half" idx="10"/>
          </p:nvPr>
        </p:nvSpPr>
        <p:spPr/>
        <p:txBody>
          <a:bodyPr/>
          <a:lstStyle/>
          <a:p>
            <a:r>
              <a:rPr lang="nl-NL"/>
              <a:t>Supervising Integrated Care | EPSO 24 april 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488"/>
            <a:ext cx="7847013" cy="571500"/>
          </a:xfrm>
        </p:spPr>
        <p:txBody>
          <a:bodyPr/>
          <a:lstStyle/>
          <a:p>
            <a:pPr algn="ctr">
              <a:defRPr/>
            </a:pPr>
            <a:r>
              <a:rPr lang="nl-NL"/>
              <a:t>Any Questions?</a:t>
            </a:r>
          </a:p>
        </p:txBody>
      </p:sp>
      <p:pic>
        <p:nvPicPr>
          <p:cNvPr id="14340" name="Picture 3" descr="\\SSCDATA02.frd.shsdir.nl\LT_26315$\Mijn Afbeeldingen\roundtable%20discussion.jpg"/>
          <p:cNvPicPr>
            <a:picLocks noGrp="1" noChangeAspect="1" noChangeArrowheads="1"/>
          </p:cNvPicPr>
          <p:nvPr>
            <p:ph idx="1"/>
          </p:nvPr>
        </p:nvPicPr>
        <p:blipFill>
          <a:blip r:embed="rId3" cstate="print"/>
          <a:srcRect/>
          <a:stretch>
            <a:fillRect/>
          </a:stretch>
        </p:blipFill>
        <p:spPr>
          <a:xfrm>
            <a:off x="0" y="1036320"/>
            <a:ext cx="9144000" cy="5242560"/>
          </a:xfrm>
        </p:spPr>
      </p:pic>
      <p:sp>
        <p:nvSpPr>
          <p:cNvPr id="7" name="Tekstvak 6"/>
          <p:cNvSpPr txBox="1"/>
          <p:nvPr/>
        </p:nvSpPr>
        <p:spPr>
          <a:xfrm>
            <a:off x="289560" y="2923309"/>
            <a:ext cx="8442960" cy="954107"/>
          </a:xfrm>
          <a:prstGeom prst="rect">
            <a:avLst/>
          </a:prstGeom>
          <a:noFill/>
        </p:spPr>
        <p:txBody>
          <a:bodyPr wrap="square" rtlCol="0">
            <a:spAutoFit/>
          </a:bodyPr>
          <a:lstStyle/>
          <a:p>
            <a:pPr algn="ctr"/>
            <a:r>
              <a:rPr lang="nl-NL" sz="2800">
                <a:solidFill>
                  <a:srgbClr val="0070C0"/>
                </a:solidFill>
              </a:rPr>
              <a:t>Bringing professionals together, </a:t>
            </a:r>
          </a:p>
          <a:p>
            <a:pPr algn="ctr"/>
            <a:r>
              <a:rPr lang="nl-NL" sz="2800">
                <a:solidFill>
                  <a:srgbClr val="0070C0"/>
                </a:solidFill>
              </a:rPr>
              <a:t>discussing results</a:t>
            </a:r>
            <a:endParaRPr lang="nl-NL" sz="28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bwMode="auto">
          <a:xfrm>
            <a:off x="0" y="1082040"/>
            <a:ext cx="9144000" cy="5257799"/>
          </a:xfrm>
          <a:prstGeom prst="homePlate">
            <a:avLst>
              <a:gd name="adj" fmla="val 0"/>
            </a:avLst>
          </a:prstGeom>
          <a:solidFill>
            <a:srgbClr val="D1E2E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l-NL" sz="2800" b="1">
              <a:solidFill>
                <a:srgbClr val="0070C0"/>
              </a:solidFill>
            </a:endParaRPr>
          </a:p>
        </p:txBody>
      </p:sp>
      <p:sp>
        <p:nvSpPr>
          <p:cNvPr id="9219" name="Tijdelijke aanduiding voor inhoud 2"/>
          <p:cNvSpPr>
            <a:spLocks noGrp="1"/>
          </p:cNvSpPr>
          <p:nvPr>
            <p:ph idx="1"/>
          </p:nvPr>
        </p:nvSpPr>
        <p:spPr>
          <a:xfrm>
            <a:off x="1185203" y="1818735"/>
            <a:ext cx="7650480" cy="4511728"/>
          </a:xfrm>
          <a:noFill/>
        </p:spPr>
        <p:txBody>
          <a:bodyPr>
            <a:noAutofit/>
          </a:bodyPr>
          <a:lstStyle/>
          <a:p>
            <a:pPr>
              <a:spcAft>
                <a:spcPts val="600"/>
              </a:spcAft>
            </a:pPr>
            <a:r>
              <a:rPr lang="en-GB" sz="1600" dirty="0">
                <a:solidFill>
                  <a:schemeClr val="tx1"/>
                </a:solidFill>
              </a:rPr>
              <a:t>How can we find improved methods to inspect, regulate or assess integrated care?</a:t>
            </a:r>
          </a:p>
          <a:p>
            <a:pPr>
              <a:spcAft>
                <a:spcPts val="600"/>
              </a:spcAft>
            </a:pPr>
            <a:r>
              <a:rPr lang="nl-NL" sz="1600" dirty="0">
                <a:solidFill>
                  <a:schemeClr val="tx1"/>
                </a:solidFill>
              </a:rPr>
              <a:t>H</a:t>
            </a:r>
            <a:r>
              <a:rPr lang="en-GB" sz="1600" dirty="0">
                <a:solidFill>
                  <a:schemeClr val="tx1"/>
                </a:solidFill>
              </a:rPr>
              <a:t>ow can we measure or map quality aspects of integrated care? </a:t>
            </a:r>
          </a:p>
          <a:p>
            <a:r>
              <a:rPr lang="en-GB" sz="1600" dirty="0">
                <a:solidFill>
                  <a:schemeClr val="tx1"/>
                </a:solidFill>
              </a:rPr>
              <a:t>What can we do if care providers don’t work together?</a:t>
            </a:r>
          </a:p>
          <a:p>
            <a:endParaRPr lang="en-GB" sz="1600" dirty="0">
              <a:solidFill>
                <a:schemeClr val="tx1"/>
              </a:solidFill>
            </a:endParaRPr>
          </a:p>
          <a:p>
            <a:r>
              <a:rPr lang="en-GB" sz="1600" dirty="0">
                <a:solidFill>
                  <a:schemeClr val="tx1"/>
                </a:solidFill>
              </a:rPr>
              <a:t>How can we change our approach from supervising individual care providers to regulating integrated care?</a:t>
            </a:r>
          </a:p>
          <a:p>
            <a:endParaRPr lang="en-GB" sz="1600" dirty="0">
              <a:solidFill>
                <a:schemeClr val="tx1"/>
              </a:solidFill>
            </a:endParaRPr>
          </a:p>
          <a:p>
            <a:r>
              <a:rPr lang="en-GB" sz="1600" dirty="0">
                <a:solidFill>
                  <a:schemeClr val="tx1"/>
                </a:solidFill>
              </a:rPr>
              <a:t>How can we stimulate integrated care in a changing field without bringing in new rules and protocols?</a:t>
            </a:r>
          </a:p>
          <a:p>
            <a:endParaRPr lang="en-GB" sz="1600" dirty="0">
              <a:solidFill>
                <a:schemeClr val="tx1"/>
              </a:solidFill>
            </a:endParaRPr>
          </a:p>
          <a:p>
            <a:r>
              <a:rPr lang="en-GB" sz="1600" dirty="0">
                <a:solidFill>
                  <a:schemeClr val="tx1"/>
                </a:solidFill>
              </a:rPr>
              <a:t>How does regulation fit with other system incentives to enhance integration?</a:t>
            </a:r>
          </a:p>
          <a:p>
            <a:endParaRPr lang="en-GB" sz="1600" dirty="0">
              <a:solidFill>
                <a:schemeClr val="tx1"/>
              </a:solidFill>
            </a:endParaRPr>
          </a:p>
          <a:p>
            <a:r>
              <a:rPr lang="en-GB" sz="1600" dirty="0">
                <a:solidFill>
                  <a:schemeClr val="tx1"/>
                </a:solidFill>
              </a:rPr>
              <a:t>How can we give clients a stronger voice in regulating integrated care?</a:t>
            </a:r>
          </a:p>
          <a:p>
            <a:endParaRPr lang="en-GB" sz="1000" dirty="0"/>
          </a:p>
          <a:p>
            <a:endParaRPr lang="en-GB" sz="2000" dirty="0"/>
          </a:p>
          <a:p>
            <a:endParaRPr lang="en-GB" sz="2000" dirty="0"/>
          </a:p>
          <a:p>
            <a:endParaRPr lang="en-GB" sz="2000" dirty="0"/>
          </a:p>
          <a:p>
            <a:pPr>
              <a:spcAft>
                <a:spcPts val="600"/>
              </a:spcAft>
            </a:pPr>
            <a:endParaRPr lang="nl-NL" sz="2000" dirty="0">
              <a:solidFill>
                <a:schemeClr val="tx1"/>
              </a:solidFill>
              <a:cs typeface="Arial" charset="0"/>
            </a:endParaRPr>
          </a:p>
          <a:p>
            <a:pPr>
              <a:spcAft>
                <a:spcPts val="600"/>
              </a:spcAft>
            </a:pPr>
            <a:r>
              <a:rPr lang="nl-NL" sz="2000" dirty="0"/>
              <a:t/>
            </a:r>
            <a:br>
              <a:rPr lang="nl-NL" sz="2000" dirty="0"/>
            </a:br>
            <a:endParaRPr lang="nl-NL" sz="2000" dirty="0"/>
          </a:p>
        </p:txBody>
      </p:sp>
      <p:sp>
        <p:nvSpPr>
          <p:cNvPr id="19" name="Tekstvak 18"/>
          <p:cNvSpPr txBox="1"/>
          <p:nvPr/>
        </p:nvSpPr>
        <p:spPr>
          <a:xfrm flipH="1">
            <a:off x="138575" y="1337158"/>
            <a:ext cx="8578704" cy="430887"/>
          </a:xfrm>
          <a:prstGeom prst="rect">
            <a:avLst/>
          </a:prstGeom>
          <a:noFill/>
        </p:spPr>
        <p:txBody>
          <a:bodyPr wrap="square" rtlCol="0">
            <a:spAutoFit/>
          </a:bodyPr>
          <a:lstStyle/>
          <a:p>
            <a:r>
              <a:rPr lang="nl-NL" sz="2200" b="1">
                <a:solidFill>
                  <a:srgbClr val="002060"/>
                </a:solidFill>
              </a:rPr>
              <a:t> </a:t>
            </a:r>
            <a:endParaRPr lang="nl-NL" sz="2200" b="1">
              <a:solidFill>
                <a:srgbClr val="0070C0"/>
              </a:solidFill>
            </a:endParaRPr>
          </a:p>
        </p:txBody>
      </p:sp>
      <p:pic>
        <p:nvPicPr>
          <p:cNvPr id="13" name="Afbeelding 12" descr="4154 mensen in kracht zetten.png"/>
          <p:cNvPicPr>
            <a:picLocks noChangeAspect="1"/>
          </p:cNvPicPr>
          <p:nvPr/>
        </p:nvPicPr>
        <p:blipFill>
          <a:blip r:embed="rId3" cstate="print">
            <a:duotone>
              <a:schemeClr val="accent1">
                <a:shade val="45000"/>
                <a:satMod val="135000"/>
              </a:schemeClr>
              <a:prstClr val="white"/>
            </a:duotone>
          </a:blip>
          <a:stretch>
            <a:fillRect/>
          </a:stretch>
        </p:blipFill>
        <p:spPr>
          <a:xfrm>
            <a:off x="247737" y="2609824"/>
            <a:ext cx="641268" cy="641268"/>
          </a:xfrm>
          <a:prstGeom prst="rect">
            <a:avLst/>
          </a:prstGeom>
        </p:spPr>
      </p:pic>
      <p:pic>
        <p:nvPicPr>
          <p:cNvPr id="14" name="Afbeelding 13" descr="0015 groep mensen.png"/>
          <p:cNvPicPr>
            <a:picLocks noChangeAspect="1"/>
          </p:cNvPicPr>
          <p:nvPr/>
        </p:nvPicPr>
        <p:blipFill>
          <a:blip r:embed="rId4" cstate="print">
            <a:duotone>
              <a:schemeClr val="accent1">
                <a:shade val="45000"/>
                <a:satMod val="135000"/>
              </a:schemeClr>
              <a:prstClr val="white"/>
            </a:duotone>
          </a:blip>
          <a:stretch>
            <a:fillRect/>
          </a:stretch>
        </p:blipFill>
        <p:spPr>
          <a:xfrm>
            <a:off x="346600" y="1783247"/>
            <a:ext cx="650296" cy="650296"/>
          </a:xfrm>
          <a:prstGeom prst="rect">
            <a:avLst/>
          </a:prstGeom>
        </p:spPr>
      </p:pic>
      <p:pic>
        <p:nvPicPr>
          <p:cNvPr id="15" name="Afbeelding 14" descr="1029 Gemeenschappelijk doel.png"/>
          <p:cNvPicPr>
            <a:picLocks noChangeAspect="1"/>
          </p:cNvPicPr>
          <p:nvPr/>
        </p:nvPicPr>
        <p:blipFill>
          <a:blip r:embed="rId5" cstate="print">
            <a:duotone>
              <a:schemeClr val="accent1">
                <a:shade val="45000"/>
                <a:satMod val="135000"/>
              </a:schemeClr>
              <a:prstClr val="white"/>
            </a:duotone>
          </a:blip>
          <a:stretch>
            <a:fillRect/>
          </a:stretch>
        </p:blipFill>
        <p:spPr>
          <a:xfrm rot="20705838">
            <a:off x="310003" y="4820176"/>
            <a:ext cx="664638" cy="664638"/>
          </a:xfrm>
          <a:prstGeom prst="rect">
            <a:avLst/>
          </a:prstGeom>
        </p:spPr>
      </p:pic>
      <p:pic>
        <p:nvPicPr>
          <p:cNvPr id="1026" name="Picture 2" descr="\\SSCDATA05.frd.shsdir.nl\LT_671336$\Desktop\8026 neutraal.pn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96593" y="4091796"/>
            <a:ext cx="609600" cy="609600"/>
          </a:xfrm>
          <a:prstGeom prst="rect">
            <a:avLst/>
          </a:prstGeom>
          <a:noFill/>
        </p:spPr>
      </p:pic>
      <p:pic>
        <p:nvPicPr>
          <p:cNvPr id="11" name="Afbeelding 10" descr="4044 begeleiding gehandicapten.png"/>
          <p:cNvPicPr>
            <a:picLocks noChangeAspect="1"/>
          </p:cNvPicPr>
          <p:nvPr/>
        </p:nvPicPr>
        <p:blipFill>
          <a:blip r:embed="rId7" cstate="print">
            <a:duotone>
              <a:schemeClr val="accent1">
                <a:shade val="45000"/>
                <a:satMod val="135000"/>
              </a:schemeClr>
              <a:prstClr val="white"/>
            </a:duotone>
          </a:blip>
          <a:stretch>
            <a:fillRect/>
          </a:stretch>
        </p:blipFill>
        <p:spPr>
          <a:xfrm>
            <a:off x="339960" y="5555657"/>
            <a:ext cx="643856" cy="643856"/>
          </a:xfrm>
          <a:prstGeom prst="rect">
            <a:avLst/>
          </a:prstGeom>
        </p:spPr>
      </p:pic>
      <p:sp>
        <p:nvSpPr>
          <p:cNvPr id="12" name="Tekstvak 11"/>
          <p:cNvSpPr txBox="1"/>
          <p:nvPr/>
        </p:nvSpPr>
        <p:spPr>
          <a:xfrm>
            <a:off x="235717" y="1195754"/>
            <a:ext cx="8591760" cy="523220"/>
          </a:xfrm>
          <a:prstGeom prst="rect">
            <a:avLst/>
          </a:prstGeom>
          <a:noFill/>
        </p:spPr>
        <p:txBody>
          <a:bodyPr wrap="square" rtlCol="0">
            <a:spAutoFit/>
          </a:bodyPr>
          <a:lstStyle/>
          <a:p>
            <a:pPr algn="ctr"/>
            <a:r>
              <a:rPr lang="en-GB" sz="2800" dirty="0">
                <a:solidFill>
                  <a:srgbClr val="0070C0"/>
                </a:solidFill>
              </a:rPr>
              <a:t>A number of questions......</a:t>
            </a:r>
            <a:endParaRPr lang="nl-NL" sz="2800" b="1" dirty="0">
              <a:solidFill>
                <a:srgbClr val="0070C0"/>
              </a:solidFill>
            </a:endParaRPr>
          </a:p>
        </p:txBody>
      </p:sp>
      <p:pic>
        <p:nvPicPr>
          <p:cNvPr id="21" name="Afbeelding 20" descr="Icoon sociale wijkteams.jpg"/>
          <p:cNvPicPr>
            <a:picLocks noChangeAspect="1"/>
          </p:cNvPicPr>
          <p:nvPr/>
        </p:nvPicPr>
        <p:blipFill>
          <a:blip r:embed="rId8"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248646" y="3384688"/>
            <a:ext cx="786384" cy="475488"/>
          </a:xfrm>
          <a:prstGeom prst="rect">
            <a:avLst/>
          </a:prstGeom>
        </p:spPr>
      </p:pic>
    </p:spTree>
    <p:extLst>
      <p:ext uri="{BB962C8B-B14F-4D97-AF65-F5344CB8AC3E}">
        <p14:creationId xmlns:p14="http://schemas.microsoft.com/office/powerpoint/2010/main" val="427478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pic>
        <p:nvPicPr>
          <p:cNvPr id="8" name="Tijdelijke aanduiding voor inhoud 7" descr="working-together-clipart.png"/>
          <p:cNvPicPr>
            <a:picLocks noGrp="1" noChangeAspect="1"/>
          </p:cNvPicPr>
          <p:nvPr>
            <p:ph idx="1"/>
          </p:nvPr>
        </p:nvPicPr>
        <p:blipFill>
          <a:blip r:embed="rId3" cstate="print"/>
          <a:stretch>
            <a:fillRect/>
          </a:stretch>
        </p:blipFill>
        <p:spPr>
          <a:xfrm>
            <a:off x="331540" y="1420569"/>
            <a:ext cx="4523404" cy="4273550"/>
          </a:xfrm>
        </p:spPr>
      </p:pic>
      <p:pic>
        <p:nvPicPr>
          <p:cNvPr id="9" name="Afbeelding 8" descr="working-together-as-a-team-everyone-working-together.jpg"/>
          <p:cNvPicPr>
            <a:picLocks noChangeAspect="1"/>
          </p:cNvPicPr>
          <p:nvPr/>
        </p:nvPicPr>
        <p:blipFill>
          <a:blip r:embed="rId4" cstate="print"/>
          <a:stretch>
            <a:fillRect/>
          </a:stretch>
        </p:blipFill>
        <p:spPr>
          <a:xfrm>
            <a:off x="4909849" y="1696916"/>
            <a:ext cx="4075889" cy="3560885"/>
          </a:xfrm>
          <a:prstGeom prst="ellipse">
            <a:avLst/>
          </a:prstGeom>
          <a:ln>
            <a:noFill/>
          </a:ln>
          <a:effectLst>
            <a:softEdge rad="112500"/>
          </a:effectLst>
        </p:spPr>
      </p:pic>
      <p:sp>
        <p:nvSpPr>
          <p:cNvPr id="10" name="Tekstvak 9"/>
          <p:cNvSpPr txBox="1"/>
          <p:nvPr/>
        </p:nvSpPr>
        <p:spPr>
          <a:xfrm>
            <a:off x="4237892" y="5266592"/>
            <a:ext cx="4633547" cy="830997"/>
          </a:xfrm>
          <a:prstGeom prst="rect">
            <a:avLst/>
          </a:prstGeom>
          <a:noFill/>
        </p:spPr>
        <p:txBody>
          <a:bodyPr wrap="square" rtlCol="0">
            <a:spAutoFit/>
          </a:bodyPr>
          <a:lstStyle/>
          <a:p>
            <a:pPr algn="ctr"/>
            <a:r>
              <a:rPr lang="nl-NL" sz="2400">
                <a:solidFill>
                  <a:srgbClr val="0070C0"/>
                </a:solidFill>
              </a:rPr>
              <a:t>in the new EPSO working group Integrated Care!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l="22785" t="2616" r="28144" b="11188"/>
          <a:stretch>
            <a:fillRect/>
          </a:stretch>
        </p:blipFill>
        <p:spPr bwMode="auto">
          <a:xfrm>
            <a:off x="0" y="1063870"/>
            <a:ext cx="4633546" cy="5270215"/>
          </a:xfrm>
          <a:prstGeom prst="rect">
            <a:avLst/>
          </a:prstGeom>
          <a:noFill/>
          <a:ln w="9525">
            <a:noFill/>
            <a:miter lim="800000"/>
            <a:headEnd/>
            <a:tailEnd/>
          </a:ln>
        </p:spPr>
      </p:pic>
      <p:sp>
        <p:nvSpPr>
          <p:cNvPr id="7" name="Tekstvak 6"/>
          <p:cNvSpPr txBox="1"/>
          <p:nvPr/>
        </p:nvSpPr>
        <p:spPr>
          <a:xfrm>
            <a:off x="4844562" y="1345223"/>
            <a:ext cx="3111749" cy="646331"/>
          </a:xfrm>
          <a:prstGeom prst="rect">
            <a:avLst/>
          </a:prstGeom>
          <a:noFill/>
        </p:spPr>
        <p:txBody>
          <a:bodyPr wrap="none" rtlCol="0">
            <a:spAutoFit/>
          </a:bodyPr>
          <a:lstStyle/>
          <a:p>
            <a:r>
              <a:rPr lang="nl-NL" sz="1800" smtClean="0">
                <a:solidFill>
                  <a:srgbClr val="0070C0"/>
                </a:solidFill>
              </a:rPr>
              <a:t>Netherlands Health Care </a:t>
            </a:r>
          </a:p>
          <a:p>
            <a:r>
              <a:rPr lang="nl-NL" sz="1800" smtClean="0">
                <a:solidFill>
                  <a:srgbClr val="0070C0"/>
                </a:solidFill>
              </a:rPr>
              <a:t>Inspectorate (IGZ)</a:t>
            </a:r>
            <a:endParaRPr lang="nl-NL" sz="1800">
              <a:solidFill>
                <a:srgbClr val="0070C0"/>
              </a:solidFill>
            </a:endParaRPr>
          </a:p>
        </p:txBody>
      </p:sp>
      <p:sp>
        <p:nvSpPr>
          <p:cNvPr id="9" name="Tekstvak 8"/>
          <p:cNvSpPr txBox="1"/>
          <p:nvPr/>
        </p:nvSpPr>
        <p:spPr>
          <a:xfrm>
            <a:off x="4897315" y="2461846"/>
            <a:ext cx="3930162" cy="3185487"/>
          </a:xfrm>
          <a:prstGeom prst="rect">
            <a:avLst/>
          </a:prstGeom>
          <a:noFill/>
        </p:spPr>
        <p:txBody>
          <a:bodyPr wrap="square" rtlCol="0">
            <a:spAutoFit/>
          </a:bodyPr>
          <a:lstStyle/>
          <a:p>
            <a:pPr>
              <a:spcAft>
                <a:spcPts val="600"/>
              </a:spcAft>
            </a:pPr>
            <a:r>
              <a:rPr lang="en-US" sz="1600" smtClean="0">
                <a:solidFill>
                  <a:schemeClr val="tx1"/>
                </a:solidFill>
              </a:rPr>
              <a:t>Independent, impartial and transparent</a:t>
            </a:r>
          </a:p>
          <a:p>
            <a:pPr>
              <a:spcAft>
                <a:spcPts val="600"/>
              </a:spcAft>
            </a:pPr>
            <a:endParaRPr lang="en-US" sz="800" smtClean="0">
              <a:solidFill>
                <a:schemeClr val="tx1"/>
              </a:solidFill>
            </a:endParaRPr>
          </a:p>
          <a:p>
            <a:pPr>
              <a:spcAft>
                <a:spcPts val="600"/>
              </a:spcAft>
            </a:pPr>
            <a:r>
              <a:rPr lang="en-US" sz="1600" smtClean="0">
                <a:solidFill>
                  <a:schemeClr val="tx1"/>
                </a:solidFill>
              </a:rPr>
              <a:t>We trust in the intrinsic motivation of care providers</a:t>
            </a:r>
            <a:br>
              <a:rPr lang="en-US" sz="1600" smtClean="0">
                <a:solidFill>
                  <a:schemeClr val="tx1"/>
                </a:solidFill>
              </a:rPr>
            </a:br>
            <a:endParaRPr lang="en-US" sz="1600" smtClean="0">
              <a:solidFill>
                <a:schemeClr val="tx1"/>
              </a:solidFill>
            </a:endParaRPr>
          </a:p>
          <a:p>
            <a:pPr>
              <a:spcAft>
                <a:spcPts val="600"/>
              </a:spcAft>
            </a:pPr>
            <a:r>
              <a:rPr lang="en-US" sz="1600" smtClean="0">
                <a:solidFill>
                  <a:schemeClr val="tx1"/>
                </a:solidFill>
              </a:rPr>
              <a:t>We seek to achieve a balance between providing room to learn and taking measures</a:t>
            </a:r>
          </a:p>
          <a:p>
            <a:pPr>
              <a:spcAft>
                <a:spcPts val="600"/>
              </a:spcAft>
            </a:pPr>
            <a:endParaRPr lang="en-US" sz="800" smtClean="0">
              <a:solidFill>
                <a:schemeClr val="tx1"/>
              </a:solidFill>
            </a:endParaRPr>
          </a:p>
          <a:p>
            <a:pPr>
              <a:spcAft>
                <a:spcPts val="600"/>
              </a:spcAft>
            </a:pPr>
            <a:r>
              <a:rPr lang="en-US" sz="1600" smtClean="0">
                <a:solidFill>
                  <a:schemeClr val="tx1"/>
                </a:solidFill>
              </a:rPr>
              <a:t>The perspective of patients is paramount</a:t>
            </a:r>
            <a:endParaRPr lang="nl-NL">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smtClean="0">
                <a:solidFill>
                  <a:srgbClr val="0070C0"/>
                </a:solidFill>
              </a:rPr>
              <a:t>Field of </a:t>
            </a:r>
            <a:r>
              <a:rPr lang="nl-NL" sz="2400" dirty="0" err="1" smtClean="0">
                <a:solidFill>
                  <a:srgbClr val="0070C0"/>
                </a:solidFill>
              </a:rPr>
              <a:t>activity</a:t>
            </a:r>
            <a:r>
              <a:rPr lang="nl-NL" sz="2400" dirty="0" smtClean="0">
                <a:solidFill>
                  <a:srgbClr val="0070C0"/>
                </a:solidFill>
              </a:rPr>
              <a:t> IGZ</a:t>
            </a:r>
            <a:r>
              <a:rPr lang="nl-NL" sz="2400" dirty="0" smtClean="0">
                <a:solidFill>
                  <a:srgbClr val="5AACB9"/>
                </a:solidFill>
              </a:rPr>
              <a:t/>
            </a:r>
            <a:br>
              <a:rPr lang="nl-NL" sz="2400" dirty="0" smtClean="0">
                <a:solidFill>
                  <a:srgbClr val="5AACB9"/>
                </a:solidFill>
              </a:rPr>
            </a:br>
            <a:endParaRPr lang="en-GB" dirty="0"/>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3</a:t>
            </a:fld>
            <a:endParaRPr lang="nl-NL" altLang="nl-NL"/>
          </a:p>
        </p:txBody>
      </p:sp>
      <p:pic>
        <p:nvPicPr>
          <p:cNvPr id="9" name="Afbeelding 8"/>
          <p:cNvPicPr/>
          <p:nvPr/>
        </p:nvPicPr>
        <p:blipFill>
          <a:blip r:embed="rId3" cstate="print"/>
          <a:srcRect l="26878" t="26942" r="26291" b="23972"/>
          <a:stretch>
            <a:fillRect/>
          </a:stretch>
        </p:blipFill>
        <p:spPr bwMode="auto">
          <a:xfrm>
            <a:off x="474785" y="1650380"/>
            <a:ext cx="8238392" cy="4404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pic>
        <p:nvPicPr>
          <p:cNvPr id="4" name="Tijdelijke aanduiding voor inhoud 3" descr="wv zwachtelt been pt thuis.jpg"/>
          <p:cNvPicPr>
            <a:picLocks noGrp="1" noChangeAspect="1"/>
          </p:cNvPicPr>
          <p:nvPr>
            <p:ph idx="1"/>
          </p:nvPr>
        </p:nvPicPr>
        <p:blipFill>
          <a:blip r:embed="rId3" cstate="print"/>
          <a:stretch>
            <a:fillRect/>
          </a:stretch>
        </p:blipFill>
        <p:spPr>
          <a:xfrm>
            <a:off x="0" y="2743200"/>
            <a:ext cx="4396154" cy="2699238"/>
          </a:xfrm>
        </p:spPr>
      </p:pic>
      <p:sp>
        <p:nvSpPr>
          <p:cNvPr id="5" name="Tekstvak 4"/>
          <p:cNvSpPr txBox="1"/>
          <p:nvPr/>
        </p:nvSpPr>
        <p:spPr>
          <a:xfrm>
            <a:off x="4572000" y="2338755"/>
            <a:ext cx="4343400" cy="3877985"/>
          </a:xfrm>
          <a:prstGeom prst="rect">
            <a:avLst/>
          </a:prstGeom>
          <a:noFill/>
        </p:spPr>
        <p:txBody>
          <a:bodyPr wrap="square" rtlCol="0">
            <a:spAutoFit/>
          </a:bodyPr>
          <a:lstStyle/>
          <a:p>
            <a:pPr marL="273050" indent="-273050">
              <a:buFont typeface="Wingdings" pitchFamily="2" charset="2"/>
              <a:buChar char="§"/>
            </a:pPr>
            <a:r>
              <a:rPr lang="en-US" sz="1800" dirty="0">
                <a:solidFill>
                  <a:schemeClr val="tx1"/>
                </a:solidFill>
              </a:rPr>
              <a:t>People stay at home as long as possible</a:t>
            </a:r>
          </a:p>
          <a:p>
            <a:pPr marL="273050" indent="-273050">
              <a:buFont typeface="Wingdings" pitchFamily="2" charset="2"/>
              <a:buChar char="§"/>
            </a:pPr>
            <a:endParaRPr lang="en-US" sz="800" dirty="0">
              <a:solidFill>
                <a:schemeClr val="tx1"/>
              </a:solidFill>
            </a:endParaRPr>
          </a:p>
          <a:p>
            <a:pPr marL="273050" indent="-273050">
              <a:buFont typeface="Wingdings" pitchFamily="2" charset="2"/>
              <a:buChar char="§"/>
            </a:pPr>
            <a:r>
              <a:rPr lang="en-US" sz="1800" dirty="0">
                <a:solidFill>
                  <a:schemeClr val="tx1"/>
                </a:solidFill>
              </a:rPr>
              <a:t>More responsibility for the care to people themselves, their family and informal network </a:t>
            </a:r>
          </a:p>
          <a:p>
            <a:pPr marL="273050" indent="-273050">
              <a:buFont typeface="Wingdings" pitchFamily="2" charset="2"/>
              <a:buChar char="§"/>
            </a:pPr>
            <a:endParaRPr lang="en-US" sz="800" dirty="0">
              <a:solidFill>
                <a:schemeClr val="tx1"/>
              </a:solidFill>
            </a:endParaRPr>
          </a:p>
          <a:p>
            <a:pPr marL="273050" indent="-273050">
              <a:buFont typeface="Wingdings" pitchFamily="2" charset="2"/>
              <a:buChar char="§"/>
            </a:pPr>
            <a:r>
              <a:rPr lang="en-US" sz="1800" dirty="0">
                <a:solidFill>
                  <a:schemeClr val="tx1"/>
                </a:solidFill>
              </a:rPr>
              <a:t>After hospital admission people go home as soon as possible</a:t>
            </a:r>
          </a:p>
          <a:p>
            <a:pPr marL="273050" indent="-273050"/>
            <a:endParaRPr lang="en-US" sz="800" dirty="0">
              <a:solidFill>
                <a:schemeClr val="tx1"/>
              </a:solidFill>
            </a:endParaRPr>
          </a:p>
          <a:p>
            <a:pPr marL="273050" indent="-273050">
              <a:buFont typeface="Wingdings" pitchFamily="2" charset="2"/>
              <a:buChar char="§"/>
            </a:pPr>
            <a:endParaRPr lang="en-US" sz="800" dirty="0">
              <a:solidFill>
                <a:schemeClr val="tx1"/>
              </a:solidFill>
            </a:endParaRPr>
          </a:p>
          <a:p>
            <a:pPr marL="273050" indent="-273050">
              <a:buFont typeface="Wingdings" pitchFamily="2" charset="2"/>
              <a:buChar char="§"/>
            </a:pPr>
            <a:r>
              <a:rPr lang="en-US" sz="1800" dirty="0">
                <a:solidFill>
                  <a:schemeClr val="tx1"/>
                </a:solidFill>
              </a:rPr>
              <a:t>Local councils provide care-related services</a:t>
            </a:r>
          </a:p>
          <a:p>
            <a:pPr marL="273050" indent="-273050">
              <a:buFont typeface="Wingdings" pitchFamily="2" charset="2"/>
              <a:buChar char="§"/>
            </a:pPr>
            <a:endParaRPr lang="en-US" sz="800" dirty="0">
              <a:solidFill>
                <a:schemeClr val="tx1"/>
              </a:solidFill>
            </a:endParaRPr>
          </a:p>
          <a:p>
            <a:pPr marL="273050" indent="-273050">
              <a:buFont typeface="Wingdings" pitchFamily="2" charset="2"/>
              <a:buChar char="§"/>
            </a:pPr>
            <a:r>
              <a:rPr lang="en-US" sz="1800" dirty="0">
                <a:solidFill>
                  <a:schemeClr val="tx1"/>
                </a:solidFill>
              </a:rPr>
              <a:t>Health care is provided in or close to the home</a:t>
            </a:r>
          </a:p>
        </p:txBody>
      </p:sp>
      <p:sp>
        <p:nvSpPr>
          <p:cNvPr id="6" name="Tekstvak 5"/>
          <p:cNvSpPr txBox="1"/>
          <p:nvPr/>
        </p:nvSpPr>
        <p:spPr>
          <a:xfrm>
            <a:off x="307731" y="1591408"/>
            <a:ext cx="8396654" cy="523220"/>
          </a:xfrm>
          <a:prstGeom prst="rect">
            <a:avLst/>
          </a:prstGeom>
          <a:noFill/>
        </p:spPr>
        <p:txBody>
          <a:bodyPr wrap="square" rtlCol="0">
            <a:spAutoFit/>
          </a:bodyPr>
          <a:lstStyle/>
          <a:p>
            <a:r>
              <a:rPr lang="en-GB" sz="2800">
                <a:solidFill>
                  <a:srgbClr val="0070C0"/>
                </a:solidFill>
              </a:rPr>
              <a:t>Transition of Health Care in the Netherlands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4572000" y="1021081"/>
            <a:ext cx="4572000" cy="5349239"/>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400" dirty="0">
                <a:solidFill>
                  <a:srgbClr val="0070C0"/>
                </a:solidFill>
              </a:rPr>
              <a:t>Three major goals</a:t>
            </a:r>
          </a:p>
          <a:p>
            <a:endParaRPr lang="en-US" sz="2400" dirty="0"/>
          </a:p>
          <a:p>
            <a:pPr marL="514350" indent="-241300">
              <a:buFont typeface="Wingdings" pitchFamily="2" charset="2"/>
              <a:buChar char="§"/>
            </a:pPr>
            <a:r>
              <a:rPr lang="en-US" sz="1800" dirty="0">
                <a:solidFill>
                  <a:schemeClr val="tx1"/>
                </a:solidFill>
              </a:rPr>
              <a:t>Shift from traditional care and support towards an integrated one, based on the personal situation and support from the social network</a:t>
            </a:r>
          </a:p>
          <a:p>
            <a:pPr marL="514350" indent="-241300"/>
            <a:endParaRPr lang="en-US" sz="1800" dirty="0">
              <a:solidFill>
                <a:schemeClr val="tx1"/>
              </a:solidFill>
            </a:endParaRPr>
          </a:p>
          <a:p>
            <a:pPr marL="514350" indent="-241300">
              <a:buFont typeface="Wingdings" pitchFamily="2" charset="2"/>
              <a:buChar char="§"/>
            </a:pPr>
            <a:r>
              <a:rPr lang="en-US" sz="1800" dirty="0"/>
              <a:t>More prevention, early intervention and innovation</a:t>
            </a:r>
          </a:p>
          <a:p>
            <a:pPr marL="514350" indent="-241300">
              <a:buFont typeface="Wingdings" pitchFamily="2" charset="2"/>
              <a:buChar char="§"/>
            </a:pPr>
            <a:endParaRPr lang="en-US" sz="1800" dirty="0"/>
          </a:p>
          <a:p>
            <a:pPr marL="514350" indent="-241300">
              <a:buFont typeface="Wingdings" pitchFamily="2" charset="2"/>
              <a:buChar char="§"/>
            </a:pPr>
            <a:r>
              <a:rPr lang="en-US" sz="1800" dirty="0"/>
              <a:t>Budget control</a:t>
            </a:r>
            <a:endParaRPr lang="nl-NL" sz="1800" dirty="0"/>
          </a:p>
        </p:txBody>
      </p:sp>
      <p:pic>
        <p:nvPicPr>
          <p:cNvPr id="9" name="Afbeelding 8" descr="baalderborg-groep.jpg"/>
          <p:cNvPicPr>
            <a:picLocks noChangeAspect="1"/>
          </p:cNvPicPr>
          <p:nvPr/>
        </p:nvPicPr>
        <p:blipFill>
          <a:blip r:embed="rId3" cstate="print"/>
          <a:stretch>
            <a:fillRect/>
          </a:stretch>
        </p:blipFill>
        <p:spPr>
          <a:xfrm>
            <a:off x="0" y="1068780"/>
            <a:ext cx="4583151" cy="5253997"/>
          </a:xfrm>
          <a:prstGeom prst="rect">
            <a:avLst/>
          </a:prstGeom>
          <a:ln>
            <a:noFill/>
          </a:ln>
        </p:spPr>
      </p:pic>
    </p:spTree>
    <p:extLst>
      <p:ext uri="{BB962C8B-B14F-4D97-AF65-F5344CB8AC3E}">
        <p14:creationId xmlns:p14="http://schemas.microsoft.com/office/powerpoint/2010/main" val="133056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5123" y="1233039"/>
            <a:ext cx="8194431" cy="571504"/>
          </a:xfrm>
        </p:spPr>
        <p:txBody>
          <a:bodyPr/>
          <a:lstStyle/>
          <a:p>
            <a:pPr algn="ctr"/>
            <a:r>
              <a:rPr lang="nl-NL" sz="2800">
                <a:solidFill>
                  <a:srgbClr val="0070C0"/>
                </a:solidFill>
              </a:rPr>
              <a:t>Integrated care</a:t>
            </a:r>
            <a:endParaRPr lang="nl-NL">
              <a:solidFill>
                <a:srgbClr val="0070C0"/>
              </a:solidFill>
            </a:endParaRPr>
          </a:p>
        </p:txBody>
      </p:sp>
      <p:sp>
        <p:nvSpPr>
          <p:cNvPr id="3" name="Tijdelijke aanduiding voor inhoud 2"/>
          <p:cNvSpPr>
            <a:spLocks noGrp="1"/>
          </p:cNvSpPr>
          <p:nvPr>
            <p:ph idx="1"/>
          </p:nvPr>
        </p:nvSpPr>
        <p:spPr>
          <a:xfrm>
            <a:off x="4624754" y="2189285"/>
            <a:ext cx="4519246" cy="3578469"/>
          </a:xfrm>
        </p:spPr>
        <p:txBody>
          <a:bodyPr>
            <a:normAutofit fontScale="25000" lnSpcReduction="20000"/>
          </a:bodyPr>
          <a:lstStyle/>
          <a:p>
            <a:pPr lvl="1">
              <a:lnSpc>
                <a:spcPct val="170000"/>
              </a:lnSpc>
              <a:buFont typeface="Wingdings" pitchFamily="2" charset="2"/>
              <a:buChar char="§"/>
            </a:pPr>
            <a:r>
              <a:rPr lang="en-US" sz="6400" dirty="0"/>
              <a:t>Worldwide trend in health care reforms, many different approaches</a:t>
            </a:r>
          </a:p>
          <a:p>
            <a:pPr lvl="1">
              <a:lnSpc>
                <a:spcPct val="170000"/>
              </a:lnSpc>
              <a:buFont typeface="Wingdings" pitchFamily="2" charset="2"/>
              <a:buChar char="§"/>
            </a:pPr>
            <a:r>
              <a:rPr lang="en-US" sz="6400" dirty="0"/>
              <a:t>Response to the fragmented delivery of health and social services</a:t>
            </a:r>
          </a:p>
          <a:p>
            <a:pPr lvl="1">
              <a:lnSpc>
                <a:spcPct val="170000"/>
              </a:lnSpc>
              <a:buFont typeface="Wingdings" pitchFamily="2" charset="2"/>
              <a:buChar char="§"/>
            </a:pPr>
            <a:r>
              <a:rPr lang="en-US" sz="6400" dirty="0"/>
              <a:t>Focus on treating the whole person</a:t>
            </a:r>
          </a:p>
          <a:p>
            <a:pPr lvl="1">
              <a:lnSpc>
                <a:spcPct val="170000"/>
              </a:lnSpc>
              <a:buFont typeface="Wingdings" pitchFamily="2" charset="2"/>
              <a:buChar char="§"/>
            </a:pPr>
            <a:r>
              <a:rPr lang="en-US" sz="6400" dirty="0"/>
              <a:t>Continuity of care from the clients perspective </a:t>
            </a:r>
          </a:p>
          <a:p>
            <a:pPr lvl="1">
              <a:lnSpc>
                <a:spcPct val="170000"/>
              </a:lnSpc>
              <a:buFont typeface="Wingdings" pitchFamily="2" charset="2"/>
              <a:buChar char="§"/>
            </a:pPr>
            <a:r>
              <a:rPr lang="en-US" sz="6400" dirty="0"/>
              <a:t>Particularly important to vulnerable elderly people with complex care needs</a:t>
            </a:r>
          </a:p>
          <a:p>
            <a:endParaRPr lang="nl-NL" dirty="0"/>
          </a:p>
        </p:txBody>
      </p:sp>
      <p:pic>
        <p:nvPicPr>
          <p:cNvPr id="6" name="Afbeelding 5" descr="integrated-care-wordle.jpg"/>
          <p:cNvPicPr>
            <a:picLocks noChangeAspect="1"/>
          </p:cNvPicPr>
          <p:nvPr/>
        </p:nvPicPr>
        <p:blipFill>
          <a:blip r:embed="rId3" cstate="print"/>
          <a:stretch>
            <a:fillRect/>
          </a:stretch>
        </p:blipFill>
        <p:spPr>
          <a:xfrm>
            <a:off x="316523" y="2365130"/>
            <a:ext cx="4202722" cy="32059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inhoud 2"/>
          <p:cNvSpPr>
            <a:spLocks noGrp="1"/>
          </p:cNvSpPr>
          <p:nvPr>
            <p:ph idx="1"/>
          </p:nvPr>
        </p:nvSpPr>
        <p:spPr>
          <a:xfrm>
            <a:off x="1" y="1051560"/>
            <a:ext cx="9144000" cy="5288279"/>
          </a:xfrm>
          <a:solidFill>
            <a:srgbClr val="B3DBEF"/>
          </a:solidFill>
        </p:spPr>
        <p:txBody>
          <a:bodyPr/>
          <a:lstStyle/>
          <a:p>
            <a:endParaRPr lang="nl-NL" dirty="0"/>
          </a:p>
          <a:p>
            <a:pPr algn="ctr"/>
            <a:r>
              <a:rPr lang="en-GB" sz="2400" dirty="0">
                <a:solidFill>
                  <a:srgbClr val="0070C0"/>
                </a:solidFill>
              </a:rPr>
              <a:t>Challenges</a:t>
            </a:r>
            <a:r>
              <a:rPr lang="nl-NL" sz="2400" dirty="0">
                <a:solidFill>
                  <a:srgbClr val="0070C0"/>
                </a:solidFill>
              </a:rPr>
              <a:t> </a:t>
            </a:r>
            <a:r>
              <a:rPr lang="en-GB" sz="2400" dirty="0">
                <a:solidFill>
                  <a:srgbClr val="0070C0"/>
                </a:solidFill>
              </a:rPr>
              <a:t>for</a:t>
            </a:r>
            <a:r>
              <a:rPr lang="nl-NL" sz="2400" dirty="0">
                <a:solidFill>
                  <a:srgbClr val="0070C0"/>
                </a:solidFill>
              </a:rPr>
              <a:t> </a:t>
            </a:r>
            <a:r>
              <a:rPr lang="nl-NL" sz="2400" dirty="0" err="1">
                <a:solidFill>
                  <a:srgbClr val="0070C0"/>
                </a:solidFill>
              </a:rPr>
              <a:t>the</a:t>
            </a:r>
            <a:r>
              <a:rPr lang="nl-NL" sz="2400" dirty="0">
                <a:solidFill>
                  <a:srgbClr val="0070C0"/>
                </a:solidFill>
              </a:rPr>
              <a:t> Dutch Health Care </a:t>
            </a:r>
            <a:r>
              <a:rPr lang="nl-NL" sz="2400" dirty="0" err="1">
                <a:solidFill>
                  <a:srgbClr val="0070C0"/>
                </a:solidFill>
              </a:rPr>
              <a:t>Inspectorate</a:t>
            </a:r>
            <a:endParaRPr lang="nl-NL" sz="2400" dirty="0">
              <a:solidFill>
                <a:srgbClr val="0070C0"/>
              </a:solidFill>
            </a:endParaRPr>
          </a:p>
          <a:p>
            <a:endParaRPr lang="en-US" dirty="0"/>
          </a:p>
          <a:p>
            <a:pPr marL="544513" lvl="1">
              <a:buNone/>
              <a:tabLst>
                <a:tab pos="8518525" algn="l"/>
              </a:tabLst>
            </a:pPr>
            <a:r>
              <a:rPr lang="en-GB" smtClean="0">
                <a:solidFill>
                  <a:schemeClr val="tx1"/>
                </a:solidFill>
              </a:rPr>
              <a:t>Finding improved methods to inspect,</a:t>
            </a:r>
          </a:p>
          <a:p>
            <a:pPr marL="544513" lvl="1">
              <a:buNone/>
              <a:tabLst>
                <a:tab pos="8518525" algn="l"/>
              </a:tabLst>
            </a:pPr>
            <a:r>
              <a:rPr lang="en-GB" smtClean="0">
                <a:solidFill>
                  <a:schemeClr val="tx1"/>
                </a:solidFill>
              </a:rPr>
              <a:t>regulate and assess Integrated </a:t>
            </a:r>
            <a:r>
              <a:rPr lang="en-GB" smtClean="0"/>
              <a:t>Care </a:t>
            </a:r>
            <a:r>
              <a:rPr lang="en-US" smtClean="0"/>
              <a:t>with</a:t>
            </a:r>
            <a:r>
              <a:rPr lang="en-US" dirty="0"/>
              <a:t>:</a:t>
            </a:r>
          </a:p>
          <a:p>
            <a:pPr marL="544513" lvl="1">
              <a:buNone/>
              <a:tabLst>
                <a:tab pos="8518525" algn="l"/>
              </a:tabLst>
            </a:pPr>
            <a:endParaRPr lang="en-US" sz="600" dirty="0"/>
          </a:p>
          <a:p>
            <a:pPr marL="544513" lvl="1">
              <a:tabLst>
                <a:tab pos="8518525" algn="l"/>
              </a:tabLst>
            </a:pPr>
            <a:r>
              <a:rPr lang="en-US" dirty="0"/>
              <a:t>the client’s perspective as the</a:t>
            </a:r>
          </a:p>
          <a:p>
            <a:pPr marL="544513" lvl="1">
              <a:buNone/>
              <a:tabLst>
                <a:tab pos="8518525" algn="l"/>
              </a:tabLst>
            </a:pPr>
            <a:r>
              <a:rPr lang="en-US" dirty="0"/>
              <a:t>	starting point</a:t>
            </a:r>
          </a:p>
          <a:p>
            <a:pPr marL="544513" lvl="1">
              <a:buNone/>
              <a:tabLst>
                <a:tab pos="8518525" algn="l"/>
              </a:tabLst>
            </a:pPr>
            <a:endParaRPr lang="en-US" sz="600" dirty="0"/>
          </a:p>
          <a:p>
            <a:pPr marL="544513" lvl="1">
              <a:tabLst>
                <a:tab pos="8518525" algn="l"/>
              </a:tabLst>
            </a:pPr>
            <a:r>
              <a:rPr lang="en-US" dirty="0"/>
              <a:t>a regional approach instead of focus </a:t>
            </a:r>
          </a:p>
          <a:p>
            <a:pPr marL="544513" lvl="1">
              <a:buNone/>
              <a:tabLst>
                <a:tab pos="8518525" algn="l"/>
              </a:tabLst>
            </a:pPr>
            <a:r>
              <a:rPr lang="en-US" dirty="0"/>
              <a:t>	on institutions or professionals</a:t>
            </a:r>
          </a:p>
          <a:p>
            <a:pPr marL="544513" lvl="1">
              <a:buNone/>
              <a:tabLst>
                <a:tab pos="8518525" algn="l"/>
              </a:tabLst>
            </a:pPr>
            <a:endParaRPr lang="en-US" sz="600" dirty="0"/>
          </a:p>
          <a:p>
            <a:pPr marL="544513" lvl="1">
              <a:tabLst>
                <a:tab pos="8518525" algn="l"/>
              </a:tabLst>
            </a:pPr>
            <a:r>
              <a:rPr lang="en-US" dirty="0"/>
              <a:t>a focus on quality </a:t>
            </a:r>
            <a:r>
              <a:rPr lang="en-US" dirty="0">
                <a:solidFill>
                  <a:schemeClr val="tx1"/>
                </a:solidFill>
              </a:rPr>
              <a:t>of co-operation </a:t>
            </a:r>
          </a:p>
          <a:p>
            <a:pPr marL="544513" lvl="1">
              <a:buNone/>
              <a:tabLst>
                <a:tab pos="8518525" algn="l"/>
              </a:tabLst>
            </a:pPr>
            <a:r>
              <a:rPr lang="en-US" dirty="0"/>
              <a:t>	and cohesion between </a:t>
            </a:r>
            <a:r>
              <a:rPr lang="nl-NL" dirty="0"/>
              <a:t>health care </a:t>
            </a:r>
            <a:r>
              <a:rPr lang="nl-NL" dirty="0" err="1"/>
              <a:t>workers</a:t>
            </a:r>
            <a:r>
              <a:rPr lang="nl-NL" dirty="0"/>
              <a:t> </a:t>
            </a:r>
          </a:p>
          <a:p>
            <a:pPr marL="544513" lvl="1">
              <a:buNone/>
              <a:tabLst>
                <a:tab pos="8518525" algn="l"/>
              </a:tabLst>
            </a:pPr>
            <a:r>
              <a:rPr lang="nl-NL" dirty="0"/>
              <a:t>	and social </a:t>
            </a:r>
            <a:r>
              <a:rPr lang="nl-NL" dirty="0" err="1"/>
              <a:t>workers</a:t>
            </a:r>
            <a:r>
              <a:rPr lang="nl-NL" dirty="0"/>
              <a:t> and </a:t>
            </a:r>
            <a:r>
              <a:rPr lang="nl-NL" dirty="0" err="1"/>
              <a:t>informal</a:t>
            </a:r>
            <a:r>
              <a:rPr lang="nl-NL" dirty="0"/>
              <a:t> </a:t>
            </a:r>
            <a:r>
              <a:rPr lang="nl-NL" dirty="0" err="1"/>
              <a:t>caregivers</a:t>
            </a:r>
            <a:endParaRPr lang="nl-NL" sz="600" dirty="0"/>
          </a:p>
          <a:p>
            <a:pPr marL="544513" lvl="1">
              <a:buNone/>
              <a:tabLst>
                <a:tab pos="8518525" algn="l"/>
              </a:tabLst>
            </a:pPr>
            <a:endParaRPr lang="en-US" sz="600" dirty="0"/>
          </a:p>
          <a:p>
            <a:pPr marL="544513" lvl="1">
              <a:tabLst>
                <a:tab pos="8518525" algn="l"/>
              </a:tabLst>
            </a:pPr>
            <a:r>
              <a:rPr lang="nl-NL" dirty="0" err="1"/>
              <a:t>multidisciplinary</a:t>
            </a:r>
            <a:r>
              <a:rPr lang="en-US" dirty="0"/>
              <a:t> inspection teams</a:t>
            </a:r>
          </a:p>
          <a:p>
            <a:pPr>
              <a:buFont typeface="Arial" charset="0"/>
              <a:buChar char="•"/>
            </a:pPr>
            <a:endParaRPr lang="nl-NL" dirty="0"/>
          </a:p>
          <a:p>
            <a:endParaRPr lang="nl-NL" dirty="0"/>
          </a:p>
          <a:p>
            <a:endParaRPr lang="nl-NL" dirty="0"/>
          </a:p>
          <a:p>
            <a:endParaRPr lang="nl-NL" dirty="0"/>
          </a:p>
          <a:p>
            <a:endParaRPr lang="nl-NL" dirty="0"/>
          </a:p>
          <a:p>
            <a:endParaRPr lang="nl-NL" dirty="0"/>
          </a:p>
        </p:txBody>
      </p:sp>
      <p:sp>
        <p:nvSpPr>
          <p:cNvPr id="6" name="Tijdelijke aanduiding voor datum 5"/>
          <p:cNvSpPr>
            <a:spLocks noGrp="1"/>
          </p:cNvSpPr>
          <p:nvPr>
            <p:ph type="dt" sz="half" idx="10"/>
          </p:nvPr>
        </p:nvSpPr>
        <p:spPr/>
        <p:txBody>
          <a:bodyPr/>
          <a:lstStyle/>
          <a:p>
            <a:pPr>
              <a:defRPr/>
            </a:pPr>
            <a:r>
              <a:rPr lang="nl-NL"/>
              <a:t>January 2017</a:t>
            </a:r>
          </a:p>
        </p:txBody>
      </p:sp>
      <p:pic>
        <p:nvPicPr>
          <p:cNvPr id="5" name="Tijdelijke aanduiding voor inhoud 5" descr="work in progress.gif"/>
          <p:cNvPicPr>
            <a:picLocks noChangeAspect="1"/>
          </p:cNvPicPr>
          <p:nvPr/>
        </p:nvPicPr>
        <p:blipFill>
          <a:blip r:embed="rId3" cstate="print"/>
          <a:stretch>
            <a:fillRect/>
          </a:stretch>
        </p:blipFill>
        <p:spPr bwMode="auto">
          <a:xfrm>
            <a:off x="5594837" y="2409092"/>
            <a:ext cx="3223848" cy="263769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94C5">
            <a:alpha val="37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68300" y="1136074"/>
            <a:ext cx="8415482" cy="1011381"/>
          </a:xfrm>
        </p:spPr>
        <p:txBody>
          <a:bodyPr>
            <a:noAutofit/>
          </a:bodyPr>
          <a:lstStyle/>
          <a:p>
            <a:pPr algn="ctr"/>
            <a:r>
              <a:rPr lang="en-US" sz="2400" smtClean="0">
                <a:solidFill>
                  <a:schemeClr val="tx1"/>
                </a:solidFill>
              </a:rPr>
              <a:t>Assessing and regulating </a:t>
            </a:r>
            <a:r>
              <a:rPr lang="en-US" sz="2400">
                <a:solidFill>
                  <a:schemeClr val="tx1"/>
                </a:solidFill>
              </a:rPr>
              <a:t>networks of health care and social support for elderly people at home in Houten</a:t>
            </a:r>
            <a:endParaRPr lang="nl-NL" sz="2400">
              <a:solidFill>
                <a:schemeClr val="tx1"/>
              </a:solidFill>
            </a:endParaRPr>
          </a:p>
        </p:txBody>
      </p:sp>
      <p:pic>
        <p:nvPicPr>
          <p:cNvPr id="6" name="Tijdelijke aanduiding voor inhoud 5" descr="Mantelzorg.png"/>
          <p:cNvPicPr>
            <a:picLocks noGrp="1" noChangeAspect="1"/>
          </p:cNvPicPr>
          <p:nvPr>
            <p:ph idx="1"/>
          </p:nvPr>
        </p:nvPicPr>
        <p:blipFill>
          <a:blip r:embed="rId3" cstate="print"/>
          <a:stretch>
            <a:fillRect/>
          </a:stretch>
        </p:blipFill>
        <p:spPr>
          <a:xfrm>
            <a:off x="5858837" y="2244435"/>
            <a:ext cx="2370763" cy="3556145"/>
          </a:xfrm>
          <a:prstGeom prst="rect">
            <a:avLst/>
          </a:prstGeom>
        </p:spPr>
      </p:pic>
      <p:pic>
        <p:nvPicPr>
          <p:cNvPr id="7" name="Afbeelding 6" descr="Onderwijskaart.jpg"/>
          <p:cNvPicPr>
            <a:picLocks noChangeAspect="1"/>
          </p:cNvPicPr>
          <p:nvPr/>
        </p:nvPicPr>
        <p:blipFill>
          <a:blip r:embed="rId4" cstate="print"/>
          <a:stretch>
            <a:fillRect/>
          </a:stretch>
        </p:blipFill>
        <p:spPr>
          <a:xfrm>
            <a:off x="816553" y="2327563"/>
            <a:ext cx="4607642" cy="3643745"/>
          </a:xfrm>
          <a:prstGeom prst="rect">
            <a:avLst/>
          </a:prstGeom>
        </p:spPr>
      </p:pic>
      <p:pic>
        <p:nvPicPr>
          <p:cNvPr id="5" name="Afbeelding 4" descr="example.jpg"/>
          <p:cNvPicPr>
            <a:picLocks noChangeAspect="1"/>
          </p:cNvPicPr>
          <p:nvPr/>
        </p:nvPicPr>
        <p:blipFill>
          <a:blip r:embed="rId5" cstate="print">
            <a:clrChange>
              <a:clrFrom>
                <a:srgbClr val="FFFFFF"/>
              </a:clrFrom>
              <a:clrTo>
                <a:srgbClr val="FFFFFF">
                  <a:alpha val="0"/>
                </a:srgbClr>
              </a:clrTo>
            </a:clrChange>
          </a:blip>
          <a:srcRect l="10512" t="18180" r="6952" b="29221"/>
          <a:stretch>
            <a:fillRect/>
          </a:stretch>
        </p:blipFill>
        <p:spPr>
          <a:xfrm>
            <a:off x="167054" y="5178668"/>
            <a:ext cx="1863970" cy="791308"/>
          </a:xfrm>
          <a:prstGeom prst="rect">
            <a:avLst/>
          </a:prstGeom>
          <a:solidFill>
            <a:srgbClr val="2494C5">
              <a:alpha val="37000"/>
            </a:srgbClr>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94C5">
            <a:alpha val="38000"/>
          </a:srgb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a:p>
            <a:endParaRPr lang="nl-NL" dirty="0"/>
          </a:p>
          <a:p>
            <a:endParaRPr lang="nl-NL" dirty="0"/>
          </a:p>
        </p:txBody>
      </p:sp>
      <p:pic>
        <p:nvPicPr>
          <p:cNvPr id="6" name="Afbeelding 5" descr="Mantelzorg.png"/>
          <p:cNvPicPr>
            <a:picLocks noChangeAspect="1"/>
          </p:cNvPicPr>
          <p:nvPr/>
        </p:nvPicPr>
        <p:blipFill>
          <a:blip r:embed="rId3" cstate="print"/>
          <a:stretch>
            <a:fillRect/>
          </a:stretch>
        </p:blipFill>
        <p:spPr>
          <a:xfrm>
            <a:off x="2945424" y="1698805"/>
            <a:ext cx="2760784" cy="4141177"/>
          </a:xfrm>
          <a:prstGeom prst="rect">
            <a:avLst/>
          </a:prstGeom>
        </p:spPr>
      </p:pic>
      <p:sp>
        <p:nvSpPr>
          <p:cNvPr id="7" name="Tekstvak 6"/>
          <p:cNvSpPr txBox="1"/>
          <p:nvPr/>
        </p:nvSpPr>
        <p:spPr>
          <a:xfrm>
            <a:off x="168812" y="1195754"/>
            <a:ext cx="8975188" cy="461665"/>
          </a:xfrm>
          <a:prstGeom prst="rect">
            <a:avLst/>
          </a:prstGeom>
          <a:noFill/>
        </p:spPr>
        <p:txBody>
          <a:bodyPr wrap="square" rtlCol="0">
            <a:spAutoFit/>
          </a:bodyPr>
          <a:lstStyle/>
          <a:p>
            <a:pPr algn="ctr"/>
            <a:r>
              <a:rPr lang="nl-NL" sz="2400"/>
              <a:t>Mrs. And Mr. Jansen</a:t>
            </a:r>
            <a:endParaRPr lang="nl-NL" sz="2400" dirty="0"/>
          </a:p>
        </p:txBody>
      </p:sp>
      <p:sp>
        <p:nvSpPr>
          <p:cNvPr id="8" name="Tekstvak 7"/>
          <p:cNvSpPr txBox="1"/>
          <p:nvPr/>
        </p:nvSpPr>
        <p:spPr>
          <a:xfrm>
            <a:off x="443344" y="1878249"/>
            <a:ext cx="2604655"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General practitioner</a:t>
            </a:r>
            <a:endParaRPr lang="nl-NL" sz="1900" dirty="0"/>
          </a:p>
        </p:txBody>
      </p:sp>
      <p:sp>
        <p:nvSpPr>
          <p:cNvPr id="10" name="Tekstvak 9"/>
          <p:cNvSpPr txBox="1"/>
          <p:nvPr/>
        </p:nvSpPr>
        <p:spPr>
          <a:xfrm>
            <a:off x="6505456" y="3108960"/>
            <a:ext cx="157174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Pharmacist </a:t>
            </a:r>
            <a:endParaRPr lang="nl-NL" sz="1900" dirty="0"/>
          </a:p>
        </p:txBody>
      </p:sp>
      <p:sp>
        <p:nvSpPr>
          <p:cNvPr id="11" name="Tekstvak 10"/>
          <p:cNvSpPr txBox="1"/>
          <p:nvPr/>
        </p:nvSpPr>
        <p:spPr>
          <a:xfrm>
            <a:off x="6282930" y="3967088"/>
            <a:ext cx="2082019"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Fysiotherapist</a:t>
            </a:r>
            <a:endParaRPr lang="nl-NL" sz="1900" dirty="0"/>
          </a:p>
        </p:txBody>
      </p:sp>
      <p:sp>
        <p:nvSpPr>
          <p:cNvPr id="12" name="Tekstvak 11"/>
          <p:cNvSpPr txBox="1"/>
          <p:nvPr/>
        </p:nvSpPr>
        <p:spPr>
          <a:xfrm>
            <a:off x="446755" y="3926378"/>
            <a:ext cx="206091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Domestic help</a:t>
            </a:r>
            <a:endParaRPr lang="nl-NL" sz="1900" dirty="0"/>
          </a:p>
        </p:txBody>
      </p:sp>
      <p:sp>
        <p:nvSpPr>
          <p:cNvPr id="13" name="Tekstvak 12"/>
          <p:cNvSpPr txBox="1"/>
          <p:nvPr/>
        </p:nvSpPr>
        <p:spPr>
          <a:xfrm>
            <a:off x="509208" y="4687099"/>
            <a:ext cx="1814732"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Day care</a:t>
            </a:r>
            <a:endParaRPr lang="nl-NL" sz="1900" dirty="0"/>
          </a:p>
        </p:txBody>
      </p:sp>
      <p:sp>
        <p:nvSpPr>
          <p:cNvPr id="14" name="Tekstvak 13"/>
          <p:cNvSpPr txBox="1"/>
          <p:nvPr/>
        </p:nvSpPr>
        <p:spPr>
          <a:xfrm>
            <a:off x="6006266" y="1933242"/>
            <a:ext cx="2154061"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Dementia tests in hospital</a:t>
            </a:r>
            <a:endParaRPr lang="nl-NL" sz="1900" dirty="0"/>
          </a:p>
        </p:txBody>
      </p:sp>
      <p:sp>
        <p:nvSpPr>
          <p:cNvPr id="15" name="Tekstvak 14"/>
          <p:cNvSpPr txBox="1"/>
          <p:nvPr/>
        </p:nvSpPr>
        <p:spPr>
          <a:xfrm>
            <a:off x="387928" y="5543738"/>
            <a:ext cx="2549236"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Son and daughter</a:t>
            </a:r>
            <a:endParaRPr lang="nl-NL" sz="1900" dirty="0"/>
          </a:p>
        </p:txBody>
      </p:sp>
      <p:sp>
        <p:nvSpPr>
          <p:cNvPr id="16" name="Tekstvak 15"/>
          <p:cNvSpPr txBox="1"/>
          <p:nvPr/>
        </p:nvSpPr>
        <p:spPr>
          <a:xfrm>
            <a:off x="6325560" y="4756585"/>
            <a:ext cx="1876332"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District nurse</a:t>
            </a:r>
          </a:p>
        </p:txBody>
      </p:sp>
      <p:sp>
        <p:nvSpPr>
          <p:cNvPr id="17" name="Tekstvak 16"/>
          <p:cNvSpPr txBox="1"/>
          <p:nvPr/>
        </p:nvSpPr>
        <p:spPr>
          <a:xfrm>
            <a:off x="6020972" y="5570806"/>
            <a:ext cx="1702191"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Neighbours </a:t>
            </a:r>
            <a:endParaRPr lang="nl-NL" sz="1900" dirty="0"/>
          </a:p>
        </p:txBody>
      </p:sp>
      <p:sp>
        <p:nvSpPr>
          <p:cNvPr id="18" name="Tekstvak 17"/>
          <p:cNvSpPr txBox="1"/>
          <p:nvPr/>
        </p:nvSpPr>
        <p:spPr>
          <a:xfrm>
            <a:off x="243610" y="2738581"/>
            <a:ext cx="2501900"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900"/>
              <a:t>Primary care assistant diabetes</a:t>
            </a:r>
            <a:endParaRPr lang="nl-NL" sz="1900" dirty="0"/>
          </a:p>
        </p:txBody>
      </p:sp>
      <p:sp>
        <p:nvSpPr>
          <p:cNvPr id="19" name="Rechthoek 18"/>
          <p:cNvSpPr/>
          <p:nvPr/>
        </p:nvSpPr>
        <p:spPr bwMode="auto">
          <a:xfrm>
            <a:off x="2826327" y="356061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Presentatie IGZ-huisstijl Engelse versie">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Standaard Engelse presentat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Standaard Engelse presentatie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tandaard Engelse presentatie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Standaard Engelse presentatie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e IGZ-huisstijl Engelse versie [Compatibiliteitsmodus]" id="{4A624A3D-95B8-42A8-B83B-BC85487C4BD7}" vid="{C4B7E416-4E23-474C-ADEC-5C7EF3350207}"/>
    </a:ext>
  </a:extLst>
</a:theme>
</file>

<file path=ppt/theme/theme2.xml><?xml version="1.0" encoding="utf-8"?>
<a:theme xmlns:a="http://schemas.openxmlformats.org/drawingml/2006/main" name="1_Standaardontwerp">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1_2 kolommen">
      <a:majorFont>
        <a:latin typeface="Verdana"/>
        <a:ea typeface="Verdana"/>
        <a:cs typeface="Verdana"/>
      </a:majorFont>
      <a:minorFont>
        <a:latin typeface="Verdana"/>
        <a:ea typeface="Verdana"/>
        <a:cs typeface="Verdan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e IGZ-huisstijl Engelse versie [Compatibiliteitsmodus]" id="{4A624A3D-95B8-42A8-B83B-BC85487C4BD7}" vid="{7CB9A611-E1AE-46A7-85D9-FA27F46FC955}"/>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IGZ-huisstijl Engelse versie</Template>
  <TotalTime>1131</TotalTime>
  <Words>1756</Words>
  <Application>Microsoft Office PowerPoint</Application>
  <PresentationFormat>Diavoorstelling (4:3)</PresentationFormat>
  <Paragraphs>183</Paragraphs>
  <Slides>15</Slides>
  <Notes>15</Notes>
  <HiddenSlides>0</HiddenSlides>
  <MMClips>0</MMClip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Presentatie IGZ-huisstijl Engelse versie</vt:lpstr>
      <vt:lpstr>1_Standaardontwerp</vt:lpstr>
      <vt:lpstr>Finding improved methods to inspect, regulate and assess Integrated Care   Heleen Buijze, Inspector </vt:lpstr>
      <vt:lpstr>PowerPoint-presentatie</vt:lpstr>
      <vt:lpstr>Field of activity IGZ </vt:lpstr>
      <vt:lpstr>PowerPoint-presentatie</vt:lpstr>
      <vt:lpstr>PowerPoint-presentatie</vt:lpstr>
      <vt:lpstr>Integrated care</vt:lpstr>
      <vt:lpstr>PowerPoint-presentatie</vt:lpstr>
      <vt:lpstr>Assessing and regulating networks of health care and social support for elderly people at home in Houten</vt:lpstr>
      <vt:lpstr>PowerPoint-presentatie</vt:lpstr>
      <vt:lpstr>Regular inspection </vt:lpstr>
      <vt:lpstr>PowerPoint-presentatie</vt:lpstr>
      <vt:lpstr>PowerPoint-presentatie</vt:lpstr>
      <vt:lpstr>Any Questions?</vt:lpstr>
      <vt:lpstr>PowerPoint-presentatie</vt:lpstr>
      <vt:lpstr>PowerPoint-presentatie</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CORDEWENER</dc:creator>
  <cp:lastModifiedBy>Mari Murel</cp:lastModifiedBy>
  <cp:revision>125</cp:revision>
  <dcterms:created xsi:type="dcterms:W3CDTF">2016-01-29T09:42:19Z</dcterms:created>
  <dcterms:modified xsi:type="dcterms:W3CDTF">2017-04-19T08:13:32Z</dcterms:modified>
</cp:coreProperties>
</file>