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693" r:id="rId4"/>
  </p:sldMasterIdLst>
  <p:notesMasterIdLst>
    <p:notesMasterId r:id="rId18"/>
  </p:notesMasterIdLst>
  <p:sldIdLst>
    <p:sldId id="257" r:id="rId5"/>
    <p:sldId id="261" r:id="rId6"/>
    <p:sldId id="258" r:id="rId7"/>
    <p:sldId id="260" r:id="rId8"/>
    <p:sldId id="263" r:id="rId9"/>
    <p:sldId id="264" r:id="rId10"/>
    <p:sldId id="265" r:id="rId11"/>
    <p:sldId id="269" r:id="rId12"/>
    <p:sldId id="272" r:id="rId13"/>
    <p:sldId id="271" r:id="rId14"/>
    <p:sldId id="266" r:id="rId15"/>
    <p:sldId id="267" r:id="rId16"/>
    <p:sldId id="259" r:id="rId17"/>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A93"/>
    <a:srgbClr val="6B2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8" autoAdjust="0"/>
  </p:normalViewPr>
  <p:slideViewPr>
    <p:cSldViewPr>
      <p:cViewPr>
        <p:scale>
          <a:sx n="65" d="100"/>
          <a:sy n="65"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76A86B9B-E29C-4CF7-9009-EFF15392CB02}" type="datetimeFigureOut">
              <a:rPr lang="en-GB" smtClean="0"/>
              <a:t>22/09/2017</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06363119-3FA1-4428-A020-5D5D60EEF0B2}" type="slidenum">
              <a:rPr lang="en-GB" smtClean="0"/>
              <a:t>‹nr.›</a:t>
            </a:fld>
            <a:endParaRPr lang="en-GB"/>
          </a:p>
        </p:txBody>
      </p:sp>
    </p:spTree>
    <p:extLst>
      <p:ext uri="{BB962C8B-B14F-4D97-AF65-F5344CB8AC3E}">
        <p14:creationId xmlns:p14="http://schemas.microsoft.com/office/powerpoint/2010/main" val="183171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ims\data\CQC\CQC_Records\ENGAGEMENT\Editorial%20and%20Planning\Cross%20Cutting%20and%20Themed\2016%2017%20State%20of%20Care\Data%20Sources%20and%20QA\20170920_Jennifer%20Pearl_A%20personal%20story%20of%20health%20and%20care.doc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FC8E1-0EC2-4D56-979D-ED0FF72C542A}"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59765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People saying they were aware of a national organisation responsible for monitoring and regulating h/</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sc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services has risen from 66% in 2015 to 71% this year. Only 1 % in this years survey did not know there was an organisation responsible for this.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General awareness had also increased across all subgroups this year – so awareness was up across the board – sub groups looked at age, gender, ethnicity, and whether people were carers, had long term health conditions, were recent health care users, had chosen a care home or used a maternity service </a:t>
            </a:r>
          </a:p>
          <a:p>
            <a:endParaRPr lang="en-GB" dirty="0"/>
          </a:p>
        </p:txBody>
      </p:sp>
      <p:sp>
        <p:nvSpPr>
          <p:cNvPr id="4" name="Slide Number Placeholder 3"/>
          <p:cNvSpPr>
            <a:spLocks noGrp="1"/>
          </p:cNvSpPr>
          <p:nvPr>
            <p:ph type="sldNum" sz="quarter" idx="10"/>
          </p:nvPr>
        </p:nvSpPr>
        <p:spPr/>
        <p:txBody>
          <a:bodyPr/>
          <a:lstStyle/>
          <a:p>
            <a:fld id="{06363119-3FA1-4428-A020-5D5D60EEF0B2}" type="slidenum">
              <a:rPr lang="en-GB" smtClean="0"/>
              <a:t>11</a:t>
            </a:fld>
            <a:endParaRPr lang="en-GB"/>
          </a:p>
        </p:txBody>
      </p:sp>
    </p:spTree>
    <p:extLst>
      <p:ext uri="{BB962C8B-B14F-4D97-AF65-F5344CB8AC3E}">
        <p14:creationId xmlns:p14="http://schemas.microsoft.com/office/powerpoint/2010/main" val="179163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 with the public and providers on local system review</a:t>
            </a:r>
          </a:p>
          <a:p>
            <a:r>
              <a:rPr lang="en-GB" dirty="0" smtClean="0"/>
              <a:t>Pre work</a:t>
            </a:r>
          </a:p>
          <a:p>
            <a:r>
              <a:rPr lang="en-GB" dirty="0" smtClean="0"/>
              <a:t>- Coproduction of the methodology (development) – providers, </a:t>
            </a:r>
            <a:r>
              <a:rPr lang="en-GB" dirty="0" err="1" smtClean="0"/>
              <a:t>ExE</a:t>
            </a:r>
            <a:r>
              <a:rPr lang="en-GB" dirty="0" smtClean="0"/>
              <a:t>, public, other stakeholders</a:t>
            </a:r>
          </a:p>
          <a:p>
            <a:r>
              <a:rPr lang="en-GB" dirty="0" smtClean="0"/>
              <a:t>On reviews </a:t>
            </a:r>
          </a:p>
          <a:p>
            <a:pPr marL="285750" indent="-285750">
              <a:buFontTx/>
              <a:buChar char="-"/>
            </a:pPr>
            <a:r>
              <a:rPr lang="en-GB" dirty="0" smtClean="0"/>
              <a:t>Holding focus groups with organisations that represent people who use services </a:t>
            </a:r>
          </a:p>
          <a:p>
            <a:pPr marL="285750" indent="-285750">
              <a:buFontTx/>
              <a:buChar char="-"/>
            </a:pPr>
            <a:r>
              <a:rPr lang="en-GB" dirty="0" smtClean="0"/>
              <a:t>Using </a:t>
            </a:r>
            <a:r>
              <a:rPr lang="en-GB" dirty="0" err="1" smtClean="0"/>
              <a:t>ExE</a:t>
            </a:r>
            <a:r>
              <a:rPr lang="en-GB" dirty="0" smtClean="0"/>
              <a:t> as part of the review team similar to inspections </a:t>
            </a:r>
          </a:p>
          <a:p>
            <a:pPr marL="285750" indent="-285750">
              <a:buFontTx/>
              <a:buChar char="-"/>
            </a:pPr>
            <a:r>
              <a:rPr lang="en-GB" dirty="0" smtClean="0"/>
              <a:t>Focus groups with providers and with front line staff and senior leadership </a:t>
            </a:r>
          </a:p>
          <a:p>
            <a:r>
              <a:rPr lang="en-GB" dirty="0" smtClean="0"/>
              <a:t>Following local reviews national report </a:t>
            </a:r>
          </a:p>
          <a:p>
            <a:pPr marL="285750" indent="-285750">
              <a:buFontTx/>
              <a:buChar char="-"/>
            </a:pPr>
            <a:r>
              <a:rPr lang="en-GB" dirty="0" smtClean="0"/>
              <a:t>Engaging with all key stakeholders through speaking engagements, focus groups, coproduction and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6363119-3FA1-4428-A020-5D5D60EEF0B2}" type="slidenum">
              <a:rPr lang="en-GB" smtClean="0"/>
              <a:t>12</a:t>
            </a:fld>
            <a:endParaRPr lang="en-GB"/>
          </a:p>
        </p:txBody>
      </p:sp>
    </p:spTree>
    <p:extLst>
      <p:ext uri="{BB962C8B-B14F-4D97-AF65-F5344CB8AC3E}">
        <p14:creationId xmlns:p14="http://schemas.microsoft.com/office/powerpoint/2010/main" val="17916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437681" y="4644304"/>
            <a:ext cx="5793731" cy="43991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dirty="0"/>
          </a:p>
          <a:p>
            <a:endParaRPr lang="en-GB" alt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smtClean="0">
                <a:latin typeface="Arial" pitchFamily="34" charset="0"/>
              </a:rPr>
              <a:t>Our purpose</a:t>
            </a:r>
            <a:r>
              <a:rPr lang="en-GB" altLang="en-US" baseline="0" dirty="0" smtClean="0">
                <a:latin typeface="Arial" pitchFamily="34" charset="0"/>
              </a:rPr>
              <a:t> </a:t>
            </a:r>
          </a:p>
          <a:p>
            <a:pPr marL="171450" indent="-171450">
              <a:buFont typeface="Arial" panose="020B0604020202020204" pitchFamily="34" charset="0"/>
              <a:buChar char="•"/>
            </a:pPr>
            <a:r>
              <a:rPr lang="en-GB" altLang="en-US" baseline="0" dirty="0" smtClean="0">
                <a:latin typeface="Arial" pitchFamily="34" charset="0"/>
              </a:rPr>
              <a:t>What did we do to get here?  Written consultation response, a number of events across the region, online discussions via social media, e-bulletins, focus groups with interested members of the public, workshops with providers, external engagement through exhibition stands and speaking engagements. </a:t>
            </a:r>
          </a:p>
          <a:p>
            <a:pPr marL="0" indent="0">
              <a:buFont typeface="Arial" panose="020B0604020202020204" pitchFamily="34" charset="0"/>
              <a:buNone/>
            </a:pPr>
            <a:endParaRPr lang="en-GB" altLang="en-US" baseline="0" dirty="0" smtClean="0">
              <a:latin typeface="Arial" pitchFamily="34" charset="0"/>
            </a:endParaRPr>
          </a:p>
          <a:p>
            <a:pPr>
              <a:spcAft>
                <a:spcPts val="0"/>
              </a:spcAft>
            </a:pPr>
            <a:r>
              <a:rPr lang="en-GB" sz="1200" b="1" dirty="0" smtClean="0">
                <a:effectLst/>
                <a:latin typeface="+mn-lt"/>
                <a:ea typeface="Calibri"/>
                <a:cs typeface="Times New Roman"/>
              </a:rPr>
              <a:t>Response on ‘our purpose’ Strategy 2013 to 2016</a:t>
            </a:r>
            <a:endParaRPr lang="en-GB" sz="1200" dirty="0" smtClean="0">
              <a:effectLst/>
              <a:latin typeface="+mn-lt"/>
              <a:ea typeface="Calibri"/>
              <a:cs typeface="Times New Roman"/>
            </a:endParaRPr>
          </a:p>
          <a:p>
            <a:pPr>
              <a:spcAft>
                <a:spcPts val="0"/>
              </a:spcAft>
            </a:pPr>
            <a:r>
              <a:rPr lang="en-GB" sz="1200" dirty="0" smtClean="0">
                <a:effectLst/>
                <a:latin typeface="+mn-lt"/>
                <a:ea typeface="Calibri"/>
                <a:cs typeface="Times New Roman"/>
              </a:rPr>
              <a:t> </a:t>
            </a:r>
          </a:p>
          <a:p>
            <a:pPr>
              <a:spcAft>
                <a:spcPts val="0"/>
              </a:spcAft>
            </a:pPr>
            <a:r>
              <a:rPr lang="en-GB" sz="1200" dirty="0" smtClean="0">
                <a:effectLst/>
                <a:latin typeface="+mn-lt"/>
                <a:ea typeface="Calibri"/>
                <a:cs typeface="Times New Roman"/>
              </a:rPr>
              <a:t>We consulted on the following purpose. To drive improvements in the quality of care through the unique function of measuring whether services meet national standards of quality and safety. What you said: </a:t>
            </a:r>
          </a:p>
          <a:p>
            <a:pPr>
              <a:spcAft>
                <a:spcPts val="0"/>
              </a:spcAft>
            </a:pPr>
            <a:r>
              <a:rPr lang="en-GB" sz="1200" dirty="0" smtClean="0">
                <a:effectLst/>
                <a:latin typeface="+mn-lt"/>
                <a:ea typeface="Calibri"/>
                <a:cs typeface="Times New Roman"/>
              </a:rPr>
              <a:t> </a:t>
            </a:r>
          </a:p>
          <a:p>
            <a:pPr marL="342900" lvl="0" indent="-342900">
              <a:spcAft>
                <a:spcPts val="0"/>
              </a:spcAft>
              <a:buFont typeface="Symbol"/>
              <a:buChar char=""/>
            </a:pPr>
            <a:r>
              <a:rPr lang="en-GB" sz="1200" dirty="0" smtClean="0">
                <a:effectLst/>
                <a:latin typeface="+mn-lt"/>
                <a:ea typeface="Calibri"/>
                <a:cs typeface="Times New Roman"/>
              </a:rPr>
              <a:t>People generally welcomed a shift towards a focus on improvement. However they highlighted the need for further explanation, as there has been confusion in the past about our role. In particular, they requested clarity on whether or not our role is to bring providers up to national standards of quality and safety, or beyond that. </a:t>
            </a:r>
          </a:p>
          <a:p>
            <a:pPr marL="342900" lvl="0" indent="-342900">
              <a:spcAft>
                <a:spcPts val="0"/>
              </a:spcAft>
              <a:buFont typeface="Symbol"/>
              <a:buChar char=""/>
            </a:pPr>
            <a:r>
              <a:rPr lang="en-GB" sz="1200" dirty="0" smtClean="0">
                <a:effectLst/>
                <a:latin typeface="+mn-lt"/>
                <a:ea typeface="Calibri"/>
                <a:cs typeface="Times New Roman"/>
              </a:rPr>
              <a:t>There was a lack of agreement among some about our role in improvement and what this should be. </a:t>
            </a:r>
          </a:p>
          <a:p>
            <a:pPr marL="342900" lvl="0" indent="-342900">
              <a:spcAft>
                <a:spcPts val="0"/>
              </a:spcAft>
              <a:buFont typeface="Symbol"/>
              <a:buChar char=""/>
            </a:pPr>
            <a:r>
              <a:rPr lang="en-GB" sz="1200" dirty="0" smtClean="0">
                <a:effectLst/>
                <a:latin typeface="+mn-lt"/>
                <a:ea typeface="Calibri"/>
                <a:cs typeface="Times New Roman"/>
              </a:rPr>
              <a:t>The public want us to do more than make sure services meet minimum standards of quality and safety. They accept the importance of services meeting these standards. However they do not recognise the value of a regulator that does not encourage improvements beyond these minimum standards. </a:t>
            </a:r>
          </a:p>
          <a:p>
            <a:pPr marL="342900" lvl="0" indent="-342900">
              <a:spcAft>
                <a:spcPts val="0"/>
              </a:spcAft>
              <a:buFont typeface="Symbol"/>
              <a:buChar char=""/>
            </a:pPr>
            <a:r>
              <a:rPr lang="en-GB" sz="1200" dirty="0" smtClean="0">
                <a:effectLst/>
                <a:latin typeface="+mn-lt"/>
                <a:ea typeface="Calibri"/>
                <a:cs typeface="Times New Roman"/>
              </a:rPr>
              <a:t>Some stakeholders felt the responsibility for improvement was with providers, commissioners and other improvement agencies, while our role was a ‘back stop’. As a result, this meant we should focus on setting standards of quality and safety, monitoring to make sure that organisations keep to the standards and taking action where standards aren’t being met. </a:t>
            </a:r>
          </a:p>
          <a:p>
            <a:pPr marL="342900" lvl="0" indent="-342900">
              <a:spcAft>
                <a:spcPts val="0"/>
              </a:spcAft>
              <a:buFont typeface="Symbol"/>
              <a:buChar char=""/>
            </a:pPr>
            <a:r>
              <a:rPr lang="en-GB" sz="1200" dirty="0" smtClean="0">
                <a:effectLst/>
                <a:latin typeface="+mn-lt"/>
                <a:ea typeface="Calibri"/>
                <a:cs typeface="Times New Roman"/>
              </a:rPr>
              <a:t>Others felt we should do both ie making sure services meet minimum standards of quality and safety while indirectly encouraging services to improve beyond these standards. </a:t>
            </a:r>
          </a:p>
          <a:p>
            <a:pPr marL="342900" lvl="0" indent="-342900">
              <a:spcAft>
                <a:spcPts val="0"/>
              </a:spcAft>
              <a:buFont typeface="Symbol"/>
              <a:buChar char=""/>
            </a:pPr>
            <a:r>
              <a:rPr lang="en-GB" sz="1200" dirty="0" smtClean="0">
                <a:effectLst/>
                <a:latin typeface="+mn-lt"/>
                <a:ea typeface="Calibri"/>
                <a:cs typeface="Times New Roman"/>
              </a:rPr>
              <a:t>People felt there was a need for a simple statement that is easily understood, clearly states our purpose and expresses what kind of regulator we are. </a:t>
            </a:r>
          </a:p>
          <a:p>
            <a:pPr>
              <a:spcAft>
                <a:spcPts val="0"/>
              </a:spcAft>
            </a:pPr>
            <a:r>
              <a:rPr lang="en-GB" sz="1200" dirty="0" smtClean="0">
                <a:effectLst/>
                <a:latin typeface="+mn-lt"/>
                <a:ea typeface="Calibri"/>
                <a:cs typeface="Times New Roman"/>
              </a:rPr>
              <a:t> </a:t>
            </a:r>
          </a:p>
          <a:p>
            <a:pPr>
              <a:spcAft>
                <a:spcPts val="0"/>
              </a:spcAft>
            </a:pPr>
            <a:r>
              <a:rPr lang="en-GB" sz="1200" b="1" dirty="0" smtClean="0">
                <a:effectLst/>
                <a:latin typeface="+mn-lt"/>
                <a:ea typeface="Calibri"/>
                <a:cs typeface="Times New Roman"/>
              </a:rPr>
              <a:t>Our response: </a:t>
            </a:r>
            <a:endParaRPr lang="en-GB" sz="1200" dirty="0" smtClean="0">
              <a:effectLst/>
              <a:latin typeface="+mn-lt"/>
              <a:ea typeface="Calibri"/>
              <a:cs typeface="Times New Roman"/>
            </a:endParaRPr>
          </a:p>
          <a:p>
            <a:pPr marL="342900" lvl="0" indent="-342900">
              <a:spcAft>
                <a:spcPts val="0"/>
              </a:spcAft>
              <a:buFont typeface="Symbol"/>
              <a:buChar char=""/>
            </a:pPr>
            <a:r>
              <a:rPr lang="en-GB" sz="1200" dirty="0" smtClean="0">
                <a:effectLst/>
                <a:latin typeface="+mn-lt"/>
                <a:ea typeface="Calibri"/>
                <a:cs typeface="Times New Roman"/>
              </a:rPr>
              <a:t>Our purpose is to make sure health and social care services provide people with safe, effective, compassionate, high-quality care and to encourage care services to improve. </a:t>
            </a:r>
          </a:p>
          <a:p>
            <a:pPr marL="342900" lvl="0" indent="-342900">
              <a:spcAft>
                <a:spcPts val="0"/>
              </a:spcAft>
              <a:buFont typeface="Symbol"/>
              <a:buChar char=""/>
            </a:pPr>
            <a:r>
              <a:rPr lang="en-GB" sz="1200" dirty="0" smtClean="0">
                <a:effectLst/>
                <a:latin typeface="+mn-lt"/>
                <a:ea typeface="Calibri"/>
                <a:cs typeface="Times New Roman"/>
              </a:rPr>
              <a:t>Our role is to monitor, inspect and regulate services to make sure they meet fundamental standards of quality and safety and to publish what we find, including performance ratings to help people choose care.</a:t>
            </a:r>
          </a:p>
          <a:p>
            <a:endParaRPr lang="en-GB" dirty="0" smtClean="0"/>
          </a:p>
          <a:p>
            <a:pPr marL="0" indent="0">
              <a:buFont typeface="Arial" panose="020B0604020202020204" pitchFamily="34" charset="0"/>
              <a:buNone/>
            </a:pPr>
            <a:endParaRPr lang="en-GB" altLang="en-US" dirty="0" smtClean="0">
              <a:latin typeface="Arial" pitchFamily="34" charset="0"/>
            </a:endParaRPr>
          </a:p>
        </p:txBody>
      </p:sp>
      <p:sp>
        <p:nvSpPr>
          <p:cNvPr id="2" name="Footer Placeholder 1"/>
          <p:cNvSpPr>
            <a:spLocks noGrp="1"/>
          </p:cNvSpPr>
          <p:nvPr>
            <p:ph type="ftr" sz="quarter" idx="10"/>
          </p:nvPr>
        </p:nvSpPr>
        <p:spPr/>
        <p:txBody>
          <a:bodyPr/>
          <a:lstStyle/>
          <a:p>
            <a:pPr>
              <a:defRPr/>
            </a:pPr>
            <a:r>
              <a:rPr lang="en-GB" dirty="0" smtClean="0">
                <a:solidFill>
                  <a:prstClr val="black"/>
                </a:solidFill>
              </a:rPr>
              <a:t>Strategy Slides - 24 May 2016 - MASTER</a:t>
            </a:r>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sz="1200" b="1" dirty="0" smtClean="0">
              <a:effectLst/>
              <a:latin typeface="+mn-lt"/>
              <a:ea typeface="Calibri"/>
              <a:cs typeface="Times New Roman"/>
            </a:endParaRPr>
          </a:p>
          <a:p>
            <a:pPr>
              <a:spcAft>
                <a:spcPts val="0"/>
              </a:spcAft>
            </a:pPr>
            <a:endParaRPr lang="en-GB" sz="1200" b="1"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pPr>
              <a:defRPr/>
            </a:pPr>
            <a:fld id="{EFC4A68B-A349-4541-BCB4-E6AEC5205F7D}" type="slidenum">
              <a:rPr lang="en-GB" altLang="en-US" smtClean="0">
                <a:solidFill>
                  <a:prstClr val="black"/>
                </a:solidFill>
              </a:rPr>
              <a:pPr>
                <a:defRPr/>
              </a:pPr>
              <a:t>3</a:t>
            </a:fld>
            <a:endParaRPr lang="en-GB" altLang="en-US" dirty="0">
              <a:solidFill>
                <a:prstClr val="black"/>
              </a:solidFill>
            </a:endParaRPr>
          </a:p>
        </p:txBody>
      </p:sp>
    </p:spTree>
    <p:extLst>
      <p:ext uri="{BB962C8B-B14F-4D97-AF65-F5344CB8AC3E}">
        <p14:creationId xmlns:p14="http://schemas.microsoft.com/office/powerpoint/2010/main" val="355703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a:t>
            </a:r>
            <a:r>
              <a:rPr lang="en-GB" baseline="0" dirty="0" smtClean="0"/>
              <a:t> 2012 we have published two public engagement strategies.  The first of which was published in 2014 under the key underpinning themes; </a:t>
            </a:r>
          </a:p>
          <a:p>
            <a:endParaRPr lang="en-GB" baseline="0" dirty="0" smtClean="0"/>
          </a:p>
          <a:p>
            <a:pPr marL="171450" indent="-171450">
              <a:buFont typeface="Arial" panose="020B0604020202020204" pitchFamily="34" charset="0"/>
              <a:buChar char="•"/>
            </a:pPr>
            <a:r>
              <a:rPr lang="en-GB" dirty="0" smtClean="0"/>
              <a:t>Raising public awareness and understanding of CQC’s role and purpose</a:t>
            </a:r>
          </a:p>
          <a:p>
            <a:pPr marL="171450" indent="-171450">
              <a:buFont typeface="Arial" panose="020B0604020202020204" pitchFamily="34" charset="0"/>
              <a:buChar char="•"/>
            </a:pPr>
            <a:r>
              <a:rPr lang="en-GB" dirty="0" smtClean="0"/>
              <a:t>Listening to and acting on the public’s views and experiences of care </a:t>
            </a:r>
          </a:p>
          <a:p>
            <a:pPr marL="171450" indent="-171450">
              <a:buFont typeface="Arial" panose="020B0604020202020204" pitchFamily="34" charset="0"/>
              <a:buChar char="•"/>
            </a:pPr>
            <a:r>
              <a:rPr lang="en-GB" dirty="0" smtClean="0"/>
              <a:t>Engaging the public in the design and shape of our work (how we do our job)</a:t>
            </a:r>
          </a:p>
          <a:p>
            <a:pPr marL="171450" indent="-171450">
              <a:buFont typeface="Arial" panose="020B0604020202020204" pitchFamily="34" charset="0"/>
              <a:buChar char="•"/>
            </a:pPr>
            <a:r>
              <a:rPr lang="en-GB" dirty="0" smtClean="0"/>
              <a:t>Providing high quality information to help people choose care</a:t>
            </a:r>
          </a:p>
          <a:p>
            <a:endParaRPr lang="en-GB" dirty="0" smtClean="0"/>
          </a:p>
          <a:p>
            <a:r>
              <a:rPr lang="en-GB" dirty="0" smtClean="0"/>
              <a:t>These have not changed very</a:t>
            </a:r>
            <a:r>
              <a:rPr lang="en-GB" baseline="0" dirty="0" smtClean="0"/>
              <a:t> much when we launched our 2017 public engagement strategy.</a:t>
            </a:r>
          </a:p>
          <a:p>
            <a:endParaRPr lang="en-GB" baseline="0" dirty="0" smtClean="0"/>
          </a:p>
          <a:p>
            <a:r>
              <a:rPr lang="en-GB" dirty="0" smtClean="0"/>
              <a:t>To continue</a:t>
            </a:r>
            <a:r>
              <a:rPr lang="en-GB" baseline="0" dirty="0" smtClean="0"/>
              <a:t> to </a:t>
            </a:r>
            <a:r>
              <a:rPr lang="en-GB" dirty="0" smtClean="0"/>
              <a:t>improve the relationship CQC has with the public we must: </a:t>
            </a:r>
          </a:p>
          <a:p>
            <a:r>
              <a:rPr lang="en-GB" dirty="0" smtClean="0"/>
              <a:t>• analyse experiences of care in a more sophisticated way so the public can be assured we make the best use of their information </a:t>
            </a:r>
          </a:p>
          <a:p>
            <a:r>
              <a:rPr lang="en-GB" dirty="0" smtClean="0"/>
              <a:t>• get better at telling the public how we have used their experiences to improve care, or their feedback to drive changes in how we do our job </a:t>
            </a:r>
          </a:p>
          <a:p>
            <a:r>
              <a:rPr lang="en-GB" dirty="0" smtClean="0"/>
              <a:t>• publish information about the quality of care that meets the public’s needs. </a:t>
            </a:r>
          </a:p>
          <a:p>
            <a:endParaRPr lang="en-GB" dirty="0" smtClean="0"/>
          </a:p>
          <a:p>
            <a:r>
              <a:rPr lang="en-GB" dirty="0" smtClean="0"/>
              <a:t>In order to do this well, we’ll need to use public insight more effectively to improve how we approach organisational change and respond to the changing market – whether that’s changes to how care is delivered, or how the public interact and make transactions. Throughout 2017’s strategy, we use the term “public” to describe a lot of people. We know the public are not a homogenous group – they are diverse and have multiple needs. Over the life span of this strategy, these multiple needs will change and the tools which people use to engage will develop. This means need to be innovative and flexible in our approach. We’ll need to take advantage of new digital technology and trial use of new channels for engagement, which we constantly evaluate to check how effective they are and the return on investment. </a:t>
            </a:r>
            <a:endParaRPr lang="en-GB" baseline="0" dirty="0" smtClean="0"/>
          </a:p>
        </p:txBody>
      </p:sp>
      <p:sp>
        <p:nvSpPr>
          <p:cNvPr id="4" name="Slide Number Placeholder 3"/>
          <p:cNvSpPr>
            <a:spLocks noGrp="1"/>
          </p:cNvSpPr>
          <p:nvPr>
            <p:ph type="sldNum" sz="quarter" idx="10"/>
          </p:nvPr>
        </p:nvSpPr>
        <p:spPr/>
        <p:txBody>
          <a:bodyPr/>
          <a:lstStyle/>
          <a:p>
            <a:fld id="{06363119-3FA1-4428-A020-5D5D60EEF0B2}" type="slidenum">
              <a:rPr lang="en-GB" smtClean="0"/>
              <a:t>4</a:t>
            </a:fld>
            <a:endParaRPr lang="en-GB"/>
          </a:p>
        </p:txBody>
      </p:sp>
    </p:spTree>
    <p:extLst>
      <p:ext uri="{BB962C8B-B14F-4D97-AF65-F5344CB8AC3E}">
        <p14:creationId xmlns:p14="http://schemas.microsoft.com/office/powerpoint/2010/main" val="179163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Voice before inspection:</a:t>
            </a:r>
            <a:r>
              <a:rPr lang="en-GB" baseline="0" dirty="0" smtClean="0"/>
              <a:t> </a:t>
            </a:r>
          </a:p>
          <a:p>
            <a:r>
              <a:rPr lang="en-GB" dirty="0" smtClean="0"/>
              <a:t>People share their experiences which help form intelligence</a:t>
            </a:r>
            <a:r>
              <a:rPr lang="en-GB" baseline="0" dirty="0" smtClean="0"/>
              <a:t> on a provider, more on that on the next slide. </a:t>
            </a:r>
            <a:endParaRPr lang="en-GB" dirty="0" smtClean="0"/>
          </a:p>
          <a:p>
            <a:endParaRPr lang="en-GB" dirty="0" smtClean="0"/>
          </a:p>
          <a:p>
            <a:r>
              <a:rPr lang="en-GB" dirty="0" smtClean="0"/>
              <a:t>Voice</a:t>
            </a:r>
            <a:r>
              <a:rPr lang="en-GB" baseline="0" dirty="0" smtClean="0"/>
              <a:t> on inspection: </a:t>
            </a:r>
          </a:p>
          <a:p>
            <a:r>
              <a:rPr lang="en-GB" baseline="0" dirty="0" smtClean="0"/>
              <a:t>Charlie Fisher has put this together </a:t>
            </a:r>
            <a:r>
              <a:rPr lang="en-GB" sz="1200" u="sng" kern="1200" dirty="0" smtClean="0">
                <a:solidFill>
                  <a:schemeClr val="tx1"/>
                </a:solidFill>
                <a:effectLst/>
                <a:latin typeface="+mn-lt"/>
                <a:ea typeface="+mn-ea"/>
                <a:cs typeface="+mn-cs"/>
                <a:hlinkClick r:id="rId3"/>
              </a:rPr>
              <a:t>here</a:t>
            </a:r>
            <a:r>
              <a:rPr lang="en-GB" sz="1200" u="sng" kern="1200" dirty="0" smtClean="0">
                <a:solidFill>
                  <a:schemeClr val="tx1"/>
                </a:solidFill>
                <a:effectLst/>
                <a:latin typeface="+mn-lt"/>
                <a:ea typeface="+mn-ea"/>
                <a:cs typeface="+mn-cs"/>
              </a:rPr>
              <a:t> </a:t>
            </a:r>
            <a:r>
              <a:rPr lang="en-GB" baseline="0" dirty="0" smtClean="0"/>
              <a:t>which is a personal story from Jennifer Pearl being used in </a:t>
            </a:r>
            <a:r>
              <a:rPr lang="en-GB" baseline="0" dirty="0" err="1" smtClean="0"/>
              <a:t>SoC</a:t>
            </a:r>
            <a:r>
              <a:rPr lang="en-GB" baseline="0" dirty="0" smtClean="0"/>
              <a:t> – she is an </a:t>
            </a:r>
            <a:r>
              <a:rPr lang="en-GB" baseline="0" dirty="0" err="1" smtClean="0"/>
              <a:t>ExE</a:t>
            </a:r>
            <a:r>
              <a:rPr lang="en-GB" baseline="0" dirty="0" smtClean="0"/>
              <a:t>.</a:t>
            </a:r>
          </a:p>
          <a:p>
            <a:endParaRPr lang="en-GB" baseline="0" dirty="0" smtClean="0"/>
          </a:p>
          <a:p>
            <a:r>
              <a:rPr lang="en-GB" sz="1200" kern="1200" dirty="0" smtClean="0">
                <a:solidFill>
                  <a:schemeClr val="tx1"/>
                </a:solidFill>
                <a:effectLst/>
                <a:latin typeface="+mn-lt"/>
                <a:ea typeface="+mn-ea"/>
                <a:cs typeface="+mn-cs"/>
              </a:rPr>
              <a:t>No of </a:t>
            </a:r>
            <a:r>
              <a:rPr lang="en-GB" sz="1200" kern="1200" dirty="0" err="1" smtClean="0">
                <a:solidFill>
                  <a:schemeClr val="tx1"/>
                </a:solidFill>
                <a:effectLst/>
                <a:latin typeface="+mn-lt"/>
                <a:ea typeface="+mn-ea"/>
                <a:cs typeface="+mn-cs"/>
              </a:rPr>
              <a:t>ExE</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Choice – 334</a:t>
            </a:r>
          </a:p>
          <a:p>
            <a:r>
              <a:rPr lang="en-GB" sz="1200" kern="1200" dirty="0" smtClean="0">
                <a:solidFill>
                  <a:schemeClr val="tx1"/>
                </a:solidFill>
                <a:effectLst/>
                <a:latin typeface="+mn-lt"/>
                <a:ea typeface="+mn-ea"/>
                <a:cs typeface="+mn-cs"/>
              </a:rPr>
              <a:t>Remploy - 498</a:t>
            </a:r>
          </a:p>
          <a:p>
            <a:endParaRPr lang="en-GB" baseline="0" dirty="0" smtClean="0"/>
          </a:p>
          <a:p>
            <a:r>
              <a:rPr lang="en-GB" sz="1200" kern="1200" dirty="0" smtClean="0">
                <a:solidFill>
                  <a:schemeClr val="tx1"/>
                </a:solidFill>
                <a:effectLst/>
                <a:latin typeface="+mn-lt"/>
                <a:ea typeface="+mn-ea"/>
                <a:cs typeface="+mn-cs"/>
              </a:rPr>
              <a:t>CQC is committed to embedding the voice of the public into its work. One of the key ways it does this is through the Experts by Experience (</a:t>
            </a:r>
            <a:r>
              <a:rPr lang="en-GB" sz="1200" kern="1200" dirty="0" err="1" smtClean="0">
                <a:solidFill>
                  <a:schemeClr val="tx1"/>
                </a:solidFill>
                <a:effectLst/>
                <a:latin typeface="+mn-lt"/>
                <a:ea typeface="+mn-ea"/>
                <a:cs typeface="+mn-cs"/>
              </a:rPr>
              <a:t>ExE</a:t>
            </a:r>
            <a:r>
              <a:rPr lang="en-GB" sz="1200" kern="1200" dirty="0" smtClean="0">
                <a:solidFill>
                  <a:schemeClr val="tx1"/>
                </a:solidFill>
                <a:effectLst/>
                <a:latin typeface="+mn-lt"/>
                <a:ea typeface="+mn-ea"/>
                <a:cs typeface="+mn-cs"/>
              </a:rPr>
              <a:t>) programme. Experts by Experience are people who have direct experience of care services we regulate, or are caring for someone who has experience of using those services. They work with our inspection teams, talking to people who are using a service and helping inspectors to assess and rate the quality of care being provided.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Sometimes people can find it easier to talk to someone with a shared experience, and/or someone who isn’t perceived as part of the ‘system’.</a:t>
            </a:r>
          </a:p>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ExE</a:t>
            </a:r>
            <a:r>
              <a:rPr lang="en-GB" sz="1200" kern="1200" dirty="0" smtClean="0">
                <a:solidFill>
                  <a:schemeClr val="tx1"/>
                </a:solidFill>
                <a:effectLst/>
                <a:latin typeface="+mn-lt"/>
                <a:ea typeface="+mn-ea"/>
                <a:cs typeface="+mn-cs"/>
              </a:rPr>
              <a:t> help us make better inspection judgements and produce better inspection reports. Experts by Experience also co-produce aspects of our strategy, policy and method and contribute to other CQC events and activities.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are constantly developing how we involve </a:t>
            </a:r>
            <a:r>
              <a:rPr lang="en-GB" sz="1200" kern="1200" dirty="0" err="1" smtClean="0">
                <a:solidFill>
                  <a:schemeClr val="tx1"/>
                </a:solidFill>
                <a:effectLst/>
                <a:latin typeface="+mn-lt"/>
                <a:ea typeface="+mn-ea"/>
                <a:cs typeface="+mn-cs"/>
              </a:rPr>
              <a:t>ExE</a:t>
            </a:r>
            <a:r>
              <a:rPr lang="en-GB" sz="1200" kern="1200" dirty="0" smtClean="0">
                <a:solidFill>
                  <a:schemeClr val="tx1"/>
                </a:solidFill>
                <a:effectLst/>
                <a:latin typeface="+mn-lt"/>
                <a:ea typeface="+mn-ea"/>
                <a:cs typeface="+mn-cs"/>
              </a:rPr>
              <a:t> in our work, and are currently looking at ways they can help us with ongoing monitoring of the quality of care services, and how they can get involved in inspector training.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deliver the programme we contract with outside organisations who recruit, train, monitor and support </a:t>
            </a:r>
            <a:r>
              <a:rPr lang="en-GB" sz="1200" kern="1200" dirty="0" err="1" smtClean="0">
                <a:solidFill>
                  <a:schemeClr val="tx1"/>
                </a:solidFill>
                <a:effectLst/>
                <a:latin typeface="+mn-lt"/>
                <a:ea typeface="+mn-ea"/>
                <a:cs typeface="+mn-cs"/>
              </a:rPr>
              <a:t>ExE</a:t>
            </a:r>
            <a:r>
              <a:rPr lang="en-GB" sz="1200" kern="1200" dirty="0" smtClean="0">
                <a:solidFill>
                  <a:schemeClr val="tx1"/>
                </a:solidFill>
                <a:effectLst/>
                <a:latin typeface="+mn-lt"/>
                <a:ea typeface="+mn-ea"/>
                <a:cs typeface="+mn-cs"/>
              </a:rPr>
              <a:t> on our behalf, and these contractors have links to user-focused organisations, such as Age UK.</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made significant investment in our Experts by Experience programme. In 2016/17 we invested approximately £5 million in the programme, compared with £2 million in 2013/14. This reflects the value we place on the individual expertise that Experts by Experience bring to our inspections, policies, strategies and training of our own staff.</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have continued to involve people who use or have used services in our inspections. During 2016/17, there were 7,580 instances of Experts by Experience supporting CQC inspections. We acknowledge there have been some difficulties with this contract during the year. Our current contracts will come to an end next year and during 2017/18 we will undertake the procurement for new contracts to deliver this important service.</a:t>
            </a:r>
          </a:p>
          <a:p>
            <a:endParaRPr lang="en-GB" dirty="0" smtClean="0"/>
          </a:p>
          <a:p>
            <a:r>
              <a:rPr lang="en-GB" dirty="0" smtClean="0"/>
              <a:t>Voice</a:t>
            </a:r>
            <a:r>
              <a:rPr lang="en-GB" baseline="0" dirty="0" smtClean="0"/>
              <a:t> after inspection: </a:t>
            </a:r>
          </a:p>
          <a:p>
            <a:endParaRPr lang="en-GB" dirty="0"/>
          </a:p>
        </p:txBody>
      </p:sp>
      <p:sp>
        <p:nvSpPr>
          <p:cNvPr id="4" name="Slide Number Placeholder 3"/>
          <p:cNvSpPr>
            <a:spLocks noGrp="1"/>
          </p:cNvSpPr>
          <p:nvPr>
            <p:ph type="sldNum" sz="quarter" idx="10"/>
          </p:nvPr>
        </p:nvSpPr>
        <p:spPr/>
        <p:txBody>
          <a:bodyPr/>
          <a:lstStyle/>
          <a:p>
            <a:fld id="{06363119-3FA1-4428-A020-5D5D60EEF0B2}" type="slidenum">
              <a:rPr lang="en-GB" smtClean="0"/>
              <a:t>5</a:t>
            </a:fld>
            <a:endParaRPr lang="en-GB"/>
          </a:p>
        </p:txBody>
      </p:sp>
    </p:spTree>
    <p:extLst>
      <p:ext uri="{BB962C8B-B14F-4D97-AF65-F5344CB8AC3E}">
        <p14:creationId xmlns:p14="http://schemas.microsoft.com/office/powerpoint/2010/main" val="179163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From Colin Penning: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People share experiences by email, by phone or through our dedicated Share Your Experience web form. During the year we saw an increase in people using the web form, with 21,681 sharing their experience in this way. This was a 21% increase from 2015/16 when the figure was 17,845.</a:t>
            </a:r>
          </a:p>
          <a:p>
            <a:r>
              <a:rPr lang="en-GB" sz="1200" kern="1200" dirty="0" smtClean="0">
                <a:solidFill>
                  <a:schemeClr val="tx1"/>
                </a:solidFill>
                <a:effectLst/>
                <a:latin typeface="+mn-lt"/>
                <a:ea typeface="+mn-ea"/>
                <a:cs typeface="+mn-cs"/>
              </a:rPr>
              <a:t>In response to the share your experience forms submitted, 485 scheduled inspections were brought forward and 112 urgent responsive inspections were carried out.</a:t>
            </a:r>
          </a:p>
          <a:p>
            <a:r>
              <a:rPr lang="en-GB" sz="1200" kern="1200" dirty="0" smtClean="0">
                <a:solidFill>
                  <a:schemeClr val="tx1"/>
                </a:solidFill>
                <a:effectLst/>
                <a:latin typeface="+mn-lt"/>
                <a:ea typeface="+mn-ea"/>
                <a:cs typeface="+mn-cs"/>
              </a:rPr>
              <a:t>Our ‘Tell us about your care’ programme, where we invest in partnerships with organisations that work with and represent people using services and carers, increases our access to people’s experiences of care on an ongoing basis. (source: annual report 16/17, </a:t>
            </a:r>
            <a:r>
              <a:rPr lang="en-GB" sz="1200" kern="1200" dirty="0" err="1" smtClean="0">
                <a:solidFill>
                  <a:schemeClr val="tx1"/>
                </a:solidFill>
                <a:effectLst/>
                <a:latin typeface="+mn-lt"/>
                <a:ea typeface="+mn-ea"/>
                <a:cs typeface="+mn-cs"/>
              </a:rPr>
              <a:t>pg</a:t>
            </a:r>
            <a:r>
              <a:rPr lang="en-GB" sz="1200" kern="1200" dirty="0" smtClean="0">
                <a:solidFill>
                  <a:schemeClr val="tx1"/>
                </a:solidFill>
                <a:effectLst/>
                <a:latin typeface="+mn-lt"/>
                <a:ea typeface="+mn-ea"/>
                <a:cs typeface="+mn-cs"/>
              </a:rPr>
              <a:t> 26)</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delivers about 10% of our Share Your Experience feedback (source: internal monitoring report).</a:t>
            </a:r>
          </a:p>
          <a:p>
            <a:endParaRPr lang="en-GB" dirty="0"/>
          </a:p>
        </p:txBody>
      </p:sp>
      <p:sp>
        <p:nvSpPr>
          <p:cNvPr id="4" name="Slide Number Placeholder 3"/>
          <p:cNvSpPr>
            <a:spLocks noGrp="1"/>
          </p:cNvSpPr>
          <p:nvPr>
            <p:ph type="sldNum" sz="quarter" idx="10"/>
          </p:nvPr>
        </p:nvSpPr>
        <p:spPr/>
        <p:txBody>
          <a:bodyPr/>
          <a:lstStyle/>
          <a:p>
            <a:fld id="{06363119-3FA1-4428-A020-5D5D60EEF0B2}" type="slidenum">
              <a:rPr lang="en-GB" smtClean="0"/>
              <a:t>6</a:t>
            </a:fld>
            <a:endParaRPr lang="en-GB"/>
          </a:p>
        </p:txBody>
      </p:sp>
    </p:spTree>
    <p:extLst>
      <p:ext uri="{BB962C8B-B14F-4D97-AF65-F5344CB8AC3E}">
        <p14:creationId xmlns:p14="http://schemas.microsoft.com/office/powerpoint/2010/main" val="179163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363119-3FA1-4428-A020-5D5D60EEF0B2}" type="slidenum">
              <a:rPr lang="en-GB" smtClean="0"/>
              <a:t>7</a:t>
            </a:fld>
            <a:endParaRPr lang="en-GB"/>
          </a:p>
        </p:txBody>
      </p:sp>
    </p:spTree>
    <p:extLst>
      <p:ext uri="{BB962C8B-B14F-4D97-AF65-F5344CB8AC3E}">
        <p14:creationId xmlns:p14="http://schemas.microsoft.com/office/powerpoint/2010/main" val="179163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press team put together a monthly report which includes analysis of our message, how many online impressions we have had and which stories got the most traction.</a:t>
            </a:r>
          </a:p>
          <a:p>
            <a:endParaRPr lang="en-GB" baseline="0" dirty="0" smtClean="0"/>
          </a:p>
          <a:p>
            <a:r>
              <a:rPr lang="en-GB" baseline="0" dirty="0" smtClean="0"/>
              <a:t>Part of this report also looks at how favourable and impactful we are when looking at other </a:t>
            </a:r>
            <a:r>
              <a:rPr lang="en-GB" baseline="0" smtClean="0"/>
              <a:t>bodies.</a:t>
            </a:r>
            <a:endParaRPr lang="en-GB" baseline="0" dirty="0" smtClean="0"/>
          </a:p>
        </p:txBody>
      </p:sp>
      <p:sp>
        <p:nvSpPr>
          <p:cNvPr id="4" name="Slide Number Placeholder 3"/>
          <p:cNvSpPr>
            <a:spLocks noGrp="1"/>
          </p:cNvSpPr>
          <p:nvPr>
            <p:ph type="sldNum" sz="quarter" idx="10"/>
          </p:nvPr>
        </p:nvSpPr>
        <p:spPr/>
        <p:txBody>
          <a:bodyPr/>
          <a:lstStyle/>
          <a:p>
            <a:fld id="{06363119-3FA1-4428-A020-5D5D60EEF0B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54221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GB" sz="1200" b="1" dirty="0" smtClean="0">
              <a:effectLst/>
              <a:latin typeface="+mn-lt"/>
              <a:ea typeface="Calibri"/>
              <a:cs typeface="Times New Roman"/>
            </a:endParaRPr>
          </a:p>
          <a:p>
            <a:pPr>
              <a:spcAft>
                <a:spcPts val="0"/>
              </a:spcAft>
            </a:pPr>
            <a:endParaRPr lang="en-GB" sz="1200" b="1"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pPr>
              <a:defRPr/>
            </a:pPr>
            <a:fld id="{EFC4A68B-A349-4541-BCB4-E6AEC5205F7D}" type="slidenum">
              <a:rPr lang="en-GB" altLang="en-US" smtClean="0">
                <a:solidFill>
                  <a:prstClr val="black"/>
                </a:solidFill>
              </a:rPr>
              <a:pPr>
                <a:defRPr/>
              </a:pPr>
              <a:t>10</a:t>
            </a:fld>
            <a:endParaRPr lang="en-GB" altLang="en-US" dirty="0">
              <a:solidFill>
                <a:prstClr val="black"/>
              </a:solidFill>
            </a:endParaRPr>
          </a:p>
        </p:txBody>
      </p:sp>
    </p:spTree>
    <p:extLst>
      <p:ext uri="{BB962C8B-B14F-4D97-AF65-F5344CB8AC3E}">
        <p14:creationId xmlns:p14="http://schemas.microsoft.com/office/powerpoint/2010/main" val="355703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543CF31-C4BF-4913-ADD0-E4FEFA2F15D7}"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228987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0FEC358-B93E-4A16-AB1F-B2A52270B840}"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41005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F82A7EC1-6A10-4DEE-A0BA-2BE8166ECD3C}"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229486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AFE46AA-A9C7-4DC2-86AE-1A2F8E6256B7}"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6102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7207594-4293-49F7-8CE9-6EF11ADBE1F3}"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79222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41AEE8D6-8C0D-40F8-9DFD-01B434B75694}" type="slidenum">
              <a:rPr/>
              <a:pPr>
                <a:defRPr/>
              </a:pPr>
              <a:t>‹nr.›</a:t>
            </a:fld>
            <a:endParaRPr dirty="0"/>
          </a:p>
        </p:txBody>
      </p:sp>
    </p:spTree>
    <p:extLst>
      <p:ext uri="{BB962C8B-B14F-4D97-AF65-F5344CB8AC3E}">
        <p14:creationId xmlns:p14="http://schemas.microsoft.com/office/powerpoint/2010/main" val="10888609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737911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449263" y="152876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fontAlgn="base" hangingPunct="0">
              <a:spcBef>
                <a:spcPct val="0"/>
              </a:spcBef>
              <a:spcAft>
                <a:spcPct val="0"/>
              </a:spcAft>
              <a:defRPr/>
            </a:pPr>
            <a:endParaRPr lang="en-GB" altLang="en-US" dirty="0" smtClean="0">
              <a:solidFill>
                <a:srgbClr val="000000"/>
              </a:solidFill>
            </a:endParaRPr>
          </a:p>
        </p:txBody>
      </p:sp>
      <p:pic>
        <p:nvPicPr>
          <p:cNvPr id="5"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p:spPr>
        <p:txBody>
          <a:bodyPr anchor="t"/>
          <a:lstStyle>
            <a:lvl1pPr>
              <a:defRPr sz="3500"/>
            </a:lvl1pPr>
          </a:lstStyle>
          <a:p>
            <a:pPr lvl="0"/>
            <a:r>
              <a:rPr lang="en-US" altLang="en-US" noProof="0" smtClean="0"/>
              <a:t>Click to edit Master title style</a:t>
            </a:r>
          </a:p>
        </p:txBody>
      </p:sp>
      <p:sp>
        <p:nvSpPr>
          <p:cNvPr id="7173" name="Rectangle 5"/>
          <p:cNvSpPr>
            <a:spLocks noGrp="1" noChangeArrowheads="1"/>
          </p:cNvSpPr>
          <p:nvPr>
            <p:ph type="subTitle" sz="quarter" idx="1"/>
          </p:nvPr>
        </p:nvSpPr>
        <p:spPr>
          <a:xfrm>
            <a:off x="647700" y="28956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01415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C9FEBECF-2004-40A8-BB8A-71C9F1553335}"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9518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A8D8624-A562-42CC-87D5-4DAC597361E9}"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16119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DC5849D8-4B4E-431E-BCCC-7C8C1E272DAE}"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69595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487E6D7-FE3D-4E2D-A153-0F1965089B24}"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899436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C477E6AC-2FC9-499C-A8ED-5466175D37DB}"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79015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992BE277-431F-4069-B0D9-82A5840B75F6}"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2871596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67F31EB-0A68-4B38-A268-45D84A9012D7}"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853155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F59ED4F-6079-444D-9857-95BA4C56F672}"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829122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7CA0504-1B9F-41A6-81FE-DC922EDB9016}"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4082621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0C5ADA60-2307-48AF-8229-D712E312365E}"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2670772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65E3C9D-9290-4CAE-9FA8-3176BEB75EA4}"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92209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val="54221555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9" name="CQC_logo_CMYK.png" descr="CQC_logo_CMYK"/>
          <p:cNvPicPr/>
          <p:nvPr/>
        </p:nvPicPr>
        <p:blipFill>
          <a:blip r:embed="rId2">
            <a:extLst/>
          </a:blip>
          <a:stretch>
            <a:fillRect/>
          </a:stretch>
        </p:blipFill>
        <p:spPr>
          <a:xfrm>
            <a:off x="647700" y="647700"/>
            <a:ext cx="1981200" cy="625475"/>
          </a:xfrm>
          <a:prstGeom prst="rect">
            <a:avLst/>
          </a:prstGeom>
          <a:ln w="12700">
            <a:miter lim="400000"/>
          </a:ln>
        </p:spPr>
      </p:pic>
    </p:spTree>
    <p:extLst>
      <p:ext uri="{BB962C8B-B14F-4D97-AF65-F5344CB8AC3E}">
        <p14:creationId xmlns:p14="http://schemas.microsoft.com/office/powerpoint/2010/main" val="299489403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47700" y="1798638"/>
            <a:ext cx="7737475" cy="4318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BF72B64-45C4-4308-8D47-1CBEB8634F96}"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7504532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F44D111-6F59-478F-9340-A8BCF369DD8D}"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657620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C99F3C0-77E7-45CE-BECC-F179B1A1C7BA}"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456109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90506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376750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105708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15313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925714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101582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616515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4222375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40949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E362B5A-083A-491F-A42C-89F2B42499A9}"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502021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007879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003101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1926274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‹nr.›</a:t>
            </a:fld>
            <a:endParaRPr lang="en-US" sz="1400" dirty="0">
              <a:solidFill>
                <a:srgbClr val="6D2E69"/>
              </a:solidFill>
            </a:endParaRPr>
          </a:p>
        </p:txBody>
      </p:sp>
    </p:spTree>
    <p:extLst>
      <p:ext uri="{BB962C8B-B14F-4D97-AF65-F5344CB8AC3E}">
        <p14:creationId xmlns:p14="http://schemas.microsoft.com/office/powerpoint/2010/main" val="3657541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‹nr.›</a:t>
            </a:fld>
            <a:endParaRPr dirty="0"/>
          </a:p>
        </p:txBody>
      </p:sp>
    </p:spTree>
    <p:extLst>
      <p:ext uri="{BB962C8B-B14F-4D97-AF65-F5344CB8AC3E}">
        <p14:creationId xmlns:p14="http://schemas.microsoft.com/office/powerpoint/2010/main" val="38291582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39C72EF-7E4D-4547-BA18-E179CE9042EA}"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356494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C99F3C0-77E7-45CE-BECC-F179B1A1C7BA}"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402183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226A3F0-0E36-4B9F-9A32-828F6229E717}"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293041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1EF29AD-3BEA-4BAE-9BF8-CC7A4ADD84F6}"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426574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6251EDD-CA76-4F8D-97CF-63DB529F36A2}" type="slidenum">
              <a:rPr lang="en-US" altLang="en-US"/>
              <a:pPr>
                <a:defRPr/>
              </a:pPr>
              <a:t>‹nr.›</a:t>
            </a:fld>
            <a:endParaRPr lang="en-US" altLang="en-US" sz="1400" dirty="0">
              <a:solidFill>
                <a:srgbClr val="6D2E69"/>
              </a:solidFill>
            </a:endParaRPr>
          </a:p>
        </p:txBody>
      </p:sp>
    </p:spTree>
    <p:extLst>
      <p:ext uri="{BB962C8B-B14F-4D97-AF65-F5344CB8AC3E}">
        <p14:creationId xmlns:p14="http://schemas.microsoft.com/office/powerpoint/2010/main" val="198565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fontAlgn="base" hangingPunct="0">
              <a:spcBef>
                <a:spcPct val="0"/>
              </a:spcBef>
              <a:spcAft>
                <a:spcPct val="0"/>
              </a:spcAft>
              <a:defRPr/>
            </a:pPr>
            <a:fld id="{9489176D-7F0B-42B4-8F5E-B778870F53A0}" type="slidenum">
              <a:rPr lang="en-US" altLang="en-US"/>
              <a:pPr eaLnBrk="0" fontAlgn="base" hangingPunct="0">
                <a:spcBef>
                  <a:spcPct val="0"/>
                </a:spcBef>
                <a:spcAft>
                  <a:spcPct val="0"/>
                </a:spcAft>
                <a:defRPr/>
              </a:pPr>
              <a:t>‹nr.›</a:t>
            </a:fld>
            <a:endParaRPr lang="en-US" alt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dirty="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221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ea typeface="+mn-ea"/>
              </a:defRPr>
            </a:lvl1pPr>
          </a:lstStyle>
          <a:p>
            <a:pPr eaLnBrk="0" fontAlgn="base" hangingPunct="0">
              <a:spcBef>
                <a:spcPct val="0"/>
              </a:spcBef>
              <a:spcAft>
                <a:spcPct val="0"/>
              </a:spcAft>
              <a:defRPr/>
            </a:pPr>
            <a:fld id="{0DA7F18F-FC5E-4593-8370-5F6AED249810}" type="slidenum">
              <a:rPr lang="en-US" altLang="en-US"/>
              <a:pPr eaLnBrk="0" fontAlgn="base" hangingPunct="0">
                <a:spcBef>
                  <a:spcPct val="0"/>
                </a:spcBef>
                <a:spcAft>
                  <a:spcPct val="0"/>
                </a:spcAft>
                <a:defRPr/>
              </a:pPr>
              <a:t>‹nr.›</a:t>
            </a:fld>
            <a:endParaRPr lang="en-US" alt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6242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600">
          <a:solidFill>
            <a:schemeClr val="bg1"/>
          </a:solidFill>
          <a:latin typeface="+mj-lt"/>
          <a:ea typeface="+mj-ea"/>
          <a:cs typeface="+mj-cs"/>
        </a:defRPr>
      </a:lvl1pPr>
      <a:lvl2pPr algn="l" rtl="0" eaLnBrk="0" fontAlgn="base" hangingPunct="0">
        <a:lnSpc>
          <a:spcPct val="85000"/>
        </a:lnSpc>
        <a:spcBef>
          <a:spcPct val="0"/>
        </a:spcBef>
        <a:spcAft>
          <a:spcPct val="0"/>
        </a:spcAft>
        <a:defRPr sz="2600">
          <a:solidFill>
            <a:schemeClr val="bg1"/>
          </a:solidFill>
          <a:latin typeface="Arial" charset="0"/>
          <a:ea typeface="ＭＳ Ｐゴシック" charset="-128"/>
        </a:defRPr>
      </a:lvl2pPr>
      <a:lvl3pPr algn="l" rtl="0" eaLnBrk="0" fontAlgn="base" hangingPunct="0">
        <a:lnSpc>
          <a:spcPct val="85000"/>
        </a:lnSpc>
        <a:spcBef>
          <a:spcPct val="0"/>
        </a:spcBef>
        <a:spcAft>
          <a:spcPct val="0"/>
        </a:spcAft>
        <a:defRPr sz="2600">
          <a:solidFill>
            <a:schemeClr val="bg1"/>
          </a:solidFill>
          <a:latin typeface="Arial" charset="0"/>
          <a:ea typeface="ＭＳ Ｐゴシック" charset="-128"/>
        </a:defRPr>
      </a:lvl3pPr>
      <a:lvl4pPr algn="l" rtl="0" eaLnBrk="0" fontAlgn="base" hangingPunct="0">
        <a:lnSpc>
          <a:spcPct val="85000"/>
        </a:lnSpc>
        <a:spcBef>
          <a:spcPct val="0"/>
        </a:spcBef>
        <a:spcAft>
          <a:spcPct val="0"/>
        </a:spcAft>
        <a:defRPr sz="2600">
          <a:solidFill>
            <a:schemeClr val="bg1"/>
          </a:solidFill>
          <a:latin typeface="Arial" charset="0"/>
          <a:ea typeface="ＭＳ Ｐゴシック" charset="-128"/>
        </a:defRPr>
      </a:lvl4pPr>
      <a:lvl5pPr algn="l" rtl="0" eaLnBrk="0" fontAlgn="base" hangingPunct="0">
        <a:lnSpc>
          <a:spcPct val="85000"/>
        </a:lnSpc>
        <a:spcBef>
          <a:spcPct val="0"/>
        </a:spcBef>
        <a:spcAft>
          <a:spcPct val="0"/>
        </a:spcAft>
        <a:defRPr sz="2600">
          <a:solidFill>
            <a:schemeClr val="bg1"/>
          </a:solidFill>
          <a:latin typeface="Arial" charset="0"/>
          <a:ea typeface="ＭＳ Ｐゴシック"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charset="-128"/>
        </a:defRPr>
      </a:lvl9pPr>
    </p:titleStyle>
    <p:bodyStyle>
      <a:lvl1pPr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n-ea"/>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n-ea"/>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mn-ea"/>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9262" y="449262"/>
            <a:ext cx="8277226" cy="990601"/>
          </a:xfrm>
          <a:prstGeom prst="roundRect">
            <a:avLst>
              <a:gd name="adj" fmla="val 7213"/>
            </a:avLst>
          </a:prstGeom>
          <a:solidFill>
            <a:srgbClr val="5F2861"/>
          </a:solidFill>
          <a:ln w="12700">
            <a:miter lim="400000"/>
          </a:ln>
        </p:spPr>
        <p:txBody>
          <a:bodyPr lIns="0" tIns="0" rIns="0" bIns="0" anchor="ctr"/>
          <a:lstStyle/>
          <a:p>
            <a:pPr defTabSz="457200">
              <a:defRPr sz="1800"/>
            </a:pPr>
            <a:endParaRPr kern="0" dirty="0">
              <a:solidFill>
                <a:sysClr val="windowText" lastClr="000000"/>
              </a:solidFill>
              <a:latin typeface="Arial"/>
              <a:ea typeface="ヒラギノ角ゴ Pro W3" pitchFamily="-16" charset="-128"/>
              <a:cs typeface="Arial"/>
              <a:sym typeface="Arial"/>
            </a:endParaRPr>
          </a:p>
        </p:txBody>
      </p:sp>
      <p:sp>
        <p:nvSpPr>
          <p:cNvPr id="3" name="Shape 3"/>
          <p:cNvSpPr/>
          <p:nvPr/>
        </p:nvSpPr>
        <p:spPr>
          <a:xfrm flipH="1" flipV="1">
            <a:off x="449262" y="6505574"/>
            <a:ext cx="8277226" cy="1"/>
          </a:xfrm>
          <a:prstGeom prst="line">
            <a:avLst/>
          </a:prstGeom>
          <a:ln w="12700">
            <a:solidFill>
              <a:srgbClr val="5F2861"/>
            </a:solidFill>
            <a:round/>
          </a:ln>
        </p:spPr>
        <p:txBody>
          <a:bodyPr lIns="0" tIns="0" rIns="0" bIns="0"/>
          <a:lstStyle/>
          <a:p>
            <a:pPr defTabSz="457200">
              <a:defRPr sz="1200">
                <a:latin typeface="+mn-lt"/>
                <a:ea typeface="+mn-ea"/>
                <a:cs typeface="+mn-cs"/>
                <a:sym typeface="Helvetica"/>
              </a:defRPr>
            </a:pPr>
            <a:endParaRPr sz="1200" kern="0" dirty="0">
              <a:solidFill>
                <a:sysClr val="windowText" lastClr="000000"/>
              </a:solidFill>
              <a:sym typeface="Helvetica"/>
            </a:endParaRPr>
          </a:p>
        </p:txBody>
      </p:sp>
      <p:pic>
        <p:nvPicPr>
          <p:cNvPr id="4" name="image.pdf"/>
          <p:cNvPicPr/>
          <p:nvPr/>
        </p:nvPicPr>
        <p:blipFill>
          <a:blip r:embed="rId6">
            <a:extLst/>
          </a:blip>
          <a:stretch>
            <a:fillRect/>
          </a:stretch>
        </p:blipFill>
        <p:spPr>
          <a:xfrm>
            <a:off x="6530975" y="647604"/>
            <a:ext cx="1997075" cy="630334"/>
          </a:xfrm>
          <a:prstGeom prst="rect">
            <a:avLst/>
          </a:prstGeom>
          <a:ln w="12700">
            <a:miter lim="400000"/>
          </a:ln>
        </p:spPr>
      </p:pic>
      <p:sp>
        <p:nvSpPr>
          <p:cNvPr id="5" name="Shape 5"/>
          <p:cNvSpPr>
            <a:spLocks noGrp="1"/>
          </p:cNvSpPr>
          <p:nvPr>
            <p:ph type="sldNum" sz="quarter" idx="2"/>
          </p:nvPr>
        </p:nvSpPr>
        <p:spPr>
          <a:xfrm>
            <a:off x="6821487" y="6578599"/>
            <a:ext cx="1905001" cy="127001"/>
          </a:xfrm>
          <a:prstGeom prst="rect">
            <a:avLst/>
          </a:prstGeom>
          <a:ln w="12700">
            <a:miter lim="400000"/>
          </a:ln>
        </p:spPr>
        <p:txBody>
          <a:bodyPr lIns="0" tIns="0" rIns="0" bIns="0" anchor="b">
            <a:spAutoFit/>
          </a:bodyPr>
          <a:lstStyle>
            <a:lvl1pPr algn="r" defTabSz="457200">
              <a:defRPr sz="900">
                <a:solidFill>
                  <a:srgbClr val="5F2861"/>
                </a:solidFill>
              </a:defRPr>
            </a:lvl1pPr>
          </a:lstStyle>
          <a:p>
            <a:fld id="{86CB4B4D-7CA3-9044-876B-883B54F8677D}" type="slidenum">
              <a:rPr kern="0">
                <a:latin typeface="Arial"/>
                <a:ea typeface="ヒラギノ角ゴ Pro W3" pitchFamily="-16" charset="-128"/>
                <a:cs typeface="Arial"/>
                <a:sym typeface="Arial"/>
              </a:rPr>
              <a:pPr/>
              <a:t>‹nr.›</a:t>
            </a:fld>
            <a:endParaRPr kern="0" dirty="0">
              <a:latin typeface="Arial"/>
              <a:ea typeface="ヒラギノ角ゴ Pro W3" pitchFamily="-16" charset="-128"/>
              <a:cs typeface="Arial"/>
              <a:sym typeface="Arial"/>
            </a:endParaRPr>
          </a:p>
        </p:txBody>
      </p:sp>
    </p:spTree>
    <p:extLst>
      <p:ext uri="{BB962C8B-B14F-4D97-AF65-F5344CB8AC3E}">
        <p14:creationId xmlns:p14="http://schemas.microsoft.com/office/powerpoint/2010/main" val="36627124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ransition spd="med">
    <p:fade/>
  </p:transition>
  <p:txStyles>
    <p:titleStyle>
      <a:lvl1pPr>
        <a:lnSpc>
          <a:spcPct val="85000"/>
        </a:lnSpc>
        <a:defRPr sz="2600">
          <a:solidFill>
            <a:srgbClr val="FFFFFF"/>
          </a:solidFill>
          <a:latin typeface="Arial"/>
          <a:ea typeface="Arial"/>
          <a:cs typeface="Arial"/>
          <a:sym typeface="Arial"/>
        </a:defRPr>
      </a:lvl1pPr>
      <a:lvl2pPr>
        <a:lnSpc>
          <a:spcPct val="85000"/>
        </a:lnSpc>
        <a:defRPr sz="2600">
          <a:solidFill>
            <a:srgbClr val="FFFFFF"/>
          </a:solidFill>
          <a:latin typeface="Arial"/>
          <a:ea typeface="Arial"/>
          <a:cs typeface="Arial"/>
          <a:sym typeface="Arial"/>
        </a:defRPr>
      </a:lvl2pPr>
      <a:lvl3pPr>
        <a:lnSpc>
          <a:spcPct val="85000"/>
        </a:lnSpc>
        <a:defRPr sz="2600">
          <a:solidFill>
            <a:srgbClr val="FFFFFF"/>
          </a:solidFill>
          <a:latin typeface="Arial"/>
          <a:ea typeface="Arial"/>
          <a:cs typeface="Arial"/>
          <a:sym typeface="Arial"/>
        </a:defRPr>
      </a:lvl3pPr>
      <a:lvl4pPr>
        <a:lnSpc>
          <a:spcPct val="85000"/>
        </a:lnSpc>
        <a:defRPr sz="2600">
          <a:solidFill>
            <a:srgbClr val="FFFFFF"/>
          </a:solidFill>
          <a:latin typeface="Arial"/>
          <a:ea typeface="Arial"/>
          <a:cs typeface="Arial"/>
          <a:sym typeface="Arial"/>
        </a:defRPr>
      </a:lvl4pPr>
      <a:lvl5pPr>
        <a:lnSpc>
          <a:spcPct val="85000"/>
        </a:lnSpc>
        <a:defRPr sz="2600">
          <a:solidFill>
            <a:srgbClr val="FFFFFF"/>
          </a:solidFill>
          <a:latin typeface="Arial"/>
          <a:ea typeface="Arial"/>
          <a:cs typeface="Arial"/>
          <a:sym typeface="Arial"/>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nSpc>
          <a:spcPct val="90000"/>
        </a:lnSpc>
        <a:spcBef>
          <a:spcPts val="1400"/>
        </a:spcBef>
        <a:tabLst>
          <a:tab pos="254000" algn="l"/>
        </a:tabLst>
        <a:defRPr sz="2000">
          <a:latin typeface="Arial"/>
          <a:ea typeface="Arial"/>
          <a:cs typeface="Arial"/>
          <a:sym typeface="Arial"/>
        </a:defRPr>
      </a:lvl1pPr>
      <a:lvl2pPr marL="728838" indent="-287513">
        <a:lnSpc>
          <a:spcPct val="90000"/>
        </a:lnSpc>
        <a:spcBef>
          <a:spcPts val="1400"/>
        </a:spcBef>
        <a:buSzPct val="120000"/>
        <a:buChar char="•"/>
        <a:tabLst>
          <a:tab pos="254000" algn="l"/>
        </a:tabLst>
        <a:defRPr sz="2000">
          <a:latin typeface="Arial"/>
          <a:ea typeface="Arial"/>
          <a:cs typeface="Arial"/>
          <a:sym typeface="Arial"/>
        </a:defRPr>
      </a:lvl2pPr>
      <a:lvl3pPr marL="1193447" indent="-313972">
        <a:lnSpc>
          <a:spcPct val="90000"/>
        </a:lnSpc>
        <a:spcBef>
          <a:spcPts val="1400"/>
        </a:spcBef>
        <a:buSzPct val="100000"/>
        <a:buChar char="-"/>
        <a:tabLst>
          <a:tab pos="254000" algn="l"/>
        </a:tabLst>
        <a:defRPr sz="2000">
          <a:latin typeface="Arial"/>
          <a:ea typeface="Arial"/>
          <a:cs typeface="Arial"/>
          <a:sym typeface="Arial"/>
        </a:defRPr>
      </a:lvl3pPr>
      <a:lvl4pPr marL="1658937" indent="-317500">
        <a:lnSpc>
          <a:spcPct val="90000"/>
        </a:lnSpc>
        <a:spcBef>
          <a:spcPts val="1400"/>
        </a:spcBef>
        <a:buSzPct val="100000"/>
        <a:buChar char="⬤"/>
        <a:tabLst>
          <a:tab pos="254000" algn="l"/>
        </a:tabLst>
        <a:defRPr sz="2000">
          <a:latin typeface="Arial"/>
          <a:ea typeface="Arial"/>
          <a:cs typeface="Arial"/>
          <a:sym typeface="Arial"/>
        </a:defRPr>
      </a:lvl4pPr>
      <a:lvl5pPr marL="2118783" indent="-312208">
        <a:lnSpc>
          <a:spcPct val="90000"/>
        </a:lnSpc>
        <a:spcBef>
          <a:spcPts val="1400"/>
        </a:spcBef>
        <a:buSzPct val="100000"/>
        <a:buChar char="⬤"/>
        <a:tabLst>
          <a:tab pos="254000" algn="l"/>
        </a:tabLst>
        <a:defRPr sz="2000">
          <a:latin typeface="Arial"/>
          <a:ea typeface="Arial"/>
          <a:cs typeface="Arial"/>
          <a:sym typeface="Arial"/>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E677F28E-CCA1-4655-A438-CE0930E82F28}" type="slidenum">
              <a:rPr lang="en-US"/>
              <a:pPr eaLnBrk="0" fontAlgn="base" hangingPunct="0">
                <a:spcBef>
                  <a:spcPct val="0"/>
                </a:spcBef>
                <a:spcAft>
                  <a:spcPct val="0"/>
                </a:spcAft>
                <a:defRPr/>
              </a:pPr>
              <a:t>‹nr.›</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dirty="0">
              <a:solidFill>
                <a:srgbClr val="000000"/>
              </a:solidFill>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6181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467544" y="5301208"/>
            <a:ext cx="799808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eaLnBrk="0" fontAlgn="base" hangingPunct="0">
              <a:lnSpc>
                <a:spcPct val="100000"/>
              </a:lnSpc>
              <a:spcBef>
                <a:spcPct val="0"/>
              </a:spcBef>
              <a:spcAft>
                <a:spcPct val="0"/>
              </a:spcAft>
            </a:pPr>
            <a:endParaRPr lang="en-GB" altLang="en-US" sz="2200" dirty="0" smtClean="0">
              <a:solidFill>
                <a:srgbClr val="743669"/>
              </a:solidFill>
            </a:endParaRPr>
          </a:p>
          <a:p>
            <a:pPr eaLnBrk="0" fontAlgn="base" hangingPunct="0">
              <a:lnSpc>
                <a:spcPct val="100000"/>
              </a:lnSpc>
              <a:spcBef>
                <a:spcPct val="0"/>
              </a:spcBef>
              <a:spcAft>
                <a:spcPct val="0"/>
              </a:spcAft>
            </a:pPr>
            <a:r>
              <a:rPr lang="en-GB" altLang="en-US" sz="2200" dirty="0" smtClean="0">
                <a:solidFill>
                  <a:srgbClr val="6B2861"/>
                </a:solidFill>
              </a:rPr>
              <a:t>Chris Day, Director of Engagement </a:t>
            </a:r>
          </a:p>
          <a:p>
            <a:pPr eaLnBrk="0" fontAlgn="base" hangingPunct="0">
              <a:lnSpc>
                <a:spcPct val="100000"/>
              </a:lnSpc>
              <a:spcBef>
                <a:spcPct val="0"/>
              </a:spcBef>
              <a:spcAft>
                <a:spcPct val="0"/>
              </a:spcAft>
            </a:pPr>
            <a:r>
              <a:rPr lang="en-GB" altLang="en-US" sz="2200" i="1" dirty="0" smtClean="0">
                <a:solidFill>
                  <a:srgbClr val="6B2861"/>
                </a:solidFill>
              </a:rPr>
              <a:t>EPSO, 25 September 2017</a:t>
            </a:r>
            <a:endParaRPr lang="en-GB" altLang="en-US" sz="2200" i="1" dirty="0">
              <a:solidFill>
                <a:srgbClr val="6B2861"/>
              </a:solidFill>
            </a:endParaRPr>
          </a:p>
        </p:txBody>
      </p:sp>
      <p:sp>
        <p:nvSpPr>
          <p:cNvPr id="8" name="Slide Number Placeholder 1"/>
          <p:cNvSpPr txBox="1">
            <a:spLocks/>
          </p:cNvSpPr>
          <p:nvPr/>
        </p:nvSpPr>
        <p:spPr bwMode="auto">
          <a:xfrm>
            <a:off x="6804025" y="6543675"/>
            <a:ext cx="19224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Arial" charset="0"/>
                <a:ea typeface="ＭＳ Ｐゴシック" pitchFamily="34" charset="-128"/>
                <a:cs typeface="+mn-cs"/>
              </a:defRPr>
            </a:lvl1pPr>
            <a:lvl2pPr marL="742950" indent="-285750"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Arial" charset="0"/>
                <a:ea typeface="ＭＳ Ｐゴシック" pitchFamily="34" charset="-128"/>
              </a:defRPr>
            </a:lvl2pPr>
            <a:lvl3pPr marL="1143000" indent="-228600"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Arial" charset="0"/>
                <a:ea typeface="ＭＳ Ｐゴシック" pitchFamily="34" charset="-128"/>
              </a:defRPr>
            </a:lvl3pPr>
            <a:lvl4pPr marL="1600200" indent="-22860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charset="0"/>
                <a:ea typeface="ＭＳ Ｐゴシック" pitchFamily="34" charset="-128"/>
              </a:defRPr>
            </a:lvl4pPr>
            <a:lvl5pPr marL="2057400" indent="-22860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charset="0"/>
                <a:ea typeface="ＭＳ Ｐゴシック" pitchFamily="34" charset="-128"/>
              </a:defRPr>
            </a:lvl5pPr>
            <a:lvl6pPr marL="2514600" indent="-22860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charset="0"/>
                <a:ea typeface="ＭＳ Ｐゴシック" pitchFamily="34" charset="-128"/>
              </a:defRPr>
            </a:lvl6pPr>
            <a:lvl7pPr marL="2971800" indent="-22860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charset="0"/>
                <a:ea typeface="ＭＳ Ｐゴシック" pitchFamily="34" charset="-128"/>
              </a:defRPr>
            </a:lvl7pPr>
            <a:lvl8pPr marL="3429000" indent="-22860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charset="0"/>
                <a:ea typeface="ＭＳ Ｐゴシック" pitchFamily="34" charset="-128"/>
              </a:defRPr>
            </a:lvl8pPr>
            <a:lvl9pPr marL="3886200" indent="-22860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charset="0"/>
                <a:ea typeface="ＭＳ Ｐゴシック" pitchFamily="34" charset="-128"/>
              </a:defRPr>
            </a:lvl9pPr>
          </a:lstStyle>
          <a:p>
            <a:pPr algn="r">
              <a:lnSpc>
                <a:spcPct val="100000"/>
              </a:lnSpc>
              <a:spcBef>
                <a:spcPct val="0"/>
              </a:spcBef>
              <a:buClrTx/>
              <a:buSzTx/>
            </a:pPr>
            <a:fld id="{1E05B6AC-C0AD-47EC-AC36-D9CEC3823BF8}" type="slidenum">
              <a:rPr lang="en-GB" altLang="en-US" sz="900" kern="0" smtClean="0">
                <a:solidFill>
                  <a:srgbClr val="5F2861"/>
                </a:solidFill>
              </a:rPr>
              <a:pPr algn="r">
                <a:lnSpc>
                  <a:spcPct val="100000"/>
                </a:lnSpc>
                <a:spcBef>
                  <a:spcPct val="0"/>
                </a:spcBef>
                <a:buClrTx/>
                <a:buSzTx/>
              </a:pPr>
              <a:t>1</a:t>
            </a:fld>
            <a:endParaRPr lang="en-GB" altLang="en-US" sz="900" kern="0" dirty="0" smtClean="0">
              <a:solidFill>
                <a:srgbClr val="5F286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200" y="3268140"/>
            <a:ext cx="6096000" cy="1895475"/>
          </a:xfrm>
          <a:prstGeom prst="rect">
            <a:avLst/>
          </a:prstGeom>
        </p:spPr>
      </p:pic>
      <p:sp>
        <p:nvSpPr>
          <p:cNvPr id="3" name="TextBox 2"/>
          <p:cNvSpPr txBox="1"/>
          <p:nvPr/>
        </p:nvSpPr>
        <p:spPr>
          <a:xfrm>
            <a:off x="1549200" y="1645388"/>
            <a:ext cx="6096000" cy="1446550"/>
          </a:xfrm>
          <a:prstGeom prst="rect">
            <a:avLst/>
          </a:prstGeom>
          <a:noFill/>
        </p:spPr>
        <p:txBody>
          <a:bodyPr wrap="square" rtlCol="0">
            <a:spAutoFit/>
          </a:bodyPr>
          <a:lstStyle/>
          <a:p>
            <a:pPr algn="ctr"/>
            <a:r>
              <a:rPr lang="en-GB" sz="4400" dirty="0" smtClean="0">
                <a:solidFill>
                  <a:srgbClr val="6B2861"/>
                </a:solidFill>
              </a:rPr>
              <a:t>Working with the public and providers</a:t>
            </a:r>
            <a:endParaRPr lang="en-GB" sz="4400" dirty="0">
              <a:solidFill>
                <a:srgbClr val="6B2861"/>
              </a:solidFill>
            </a:endParaRPr>
          </a:p>
        </p:txBody>
      </p:sp>
    </p:spTree>
    <p:extLst>
      <p:ext uri="{BB962C8B-B14F-4D97-AF65-F5344CB8AC3E}">
        <p14:creationId xmlns:p14="http://schemas.microsoft.com/office/powerpoint/2010/main" val="384753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Calibri" panose="020F0502020204030204" pitchFamily="34" charset="0"/>
              </a:rPr>
              <a:t>How have we moved on?</a:t>
            </a:r>
            <a:endParaRPr lang="en-GB" dirty="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10</a:t>
            </a:fld>
            <a:endParaRPr lang="en-US" altLang="en-US" sz="1400" dirty="0">
              <a:solidFill>
                <a:srgbClr val="6D2E69"/>
              </a:solidFill>
            </a:endParaRPr>
          </a:p>
        </p:txBody>
      </p:sp>
      <p:sp>
        <p:nvSpPr>
          <p:cNvPr id="5" name="Rectangle 4"/>
          <p:cNvSpPr/>
          <p:nvPr/>
        </p:nvSpPr>
        <p:spPr>
          <a:xfrm>
            <a:off x="447662" y="1569355"/>
            <a:ext cx="4404747" cy="4462760"/>
          </a:xfrm>
          <a:prstGeom prst="rect">
            <a:avLst/>
          </a:prstGeom>
        </p:spPr>
        <p:txBody>
          <a:bodyPr wrap="square">
            <a:spAutoFit/>
          </a:bodyPr>
          <a:lstStyle/>
          <a:p>
            <a:pPr marL="342900" lvl="0" indent="-342900">
              <a:spcBef>
                <a:spcPts val="1200"/>
              </a:spcBef>
              <a:buFont typeface="Arial" panose="020B0604020202020204" pitchFamily="34" charset="0"/>
              <a:buChar char="•"/>
            </a:pPr>
            <a:r>
              <a:rPr lang="en-GB" sz="2400" dirty="0"/>
              <a:t>Overall public awareness of CQC has risen from 22% in 2012, to 65% in in 2017.</a:t>
            </a:r>
          </a:p>
          <a:p>
            <a:pPr marL="342900" lvl="0" indent="-342900">
              <a:spcBef>
                <a:spcPts val="1200"/>
              </a:spcBef>
              <a:buFont typeface="Arial" panose="020B0604020202020204" pitchFamily="34" charset="0"/>
              <a:buChar char="•"/>
            </a:pPr>
            <a:r>
              <a:rPr lang="en-GB" sz="2400" dirty="0" smtClean="0"/>
              <a:t>Positive </a:t>
            </a:r>
            <a:r>
              <a:rPr lang="en-GB" sz="2400" dirty="0"/>
              <a:t>perception of CQC is highest amongst those who are aware of CQC – engagement with us matters</a:t>
            </a:r>
          </a:p>
          <a:p>
            <a:pPr marL="342900" lvl="0" indent="-342900">
              <a:spcBef>
                <a:spcPts val="1200"/>
              </a:spcBef>
              <a:buFont typeface="Arial" panose="020B0604020202020204" pitchFamily="34" charset="0"/>
              <a:buChar char="•"/>
            </a:pPr>
            <a:r>
              <a:rPr lang="en-GB" sz="2400" dirty="0"/>
              <a:t>Trust that CQC is on the side of people who use services has risen from 60% in 2014  to 77% in 2017</a:t>
            </a:r>
            <a:endParaRPr lang="en-GB" sz="2400" dirty="0">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312" y="2502767"/>
            <a:ext cx="3480144" cy="2726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67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11</a:t>
            </a:fld>
            <a:endParaRPr lang="en-US" altLang="en-US" sz="1400" dirty="0">
              <a:solidFill>
                <a:srgbClr val="6D2E69"/>
              </a:solidFill>
            </a:endParaRPr>
          </a:p>
        </p:txBody>
      </p:sp>
      <p:sp>
        <p:nvSpPr>
          <p:cNvPr id="6" name="Title 1"/>
          <p:cNvSpPr>
            <a:spLocks noGrp="1"/>
          </p:cNvSpPr>
          <p:nvPr>
            <p:ph type="title"/>
          </p:nvPr>
        </p:nvSpPr>
        <p:spPr>
          <a:xfrm>
            <a:off x="683568" y="476672"/>
            <a:ext cx="5578475" cy="906463"/>
          </a:xfrm>
        </p:spPr>
        <p:txBody>
          <a:bodyPr/>
          <a:lstStyle/>
          <a:p>
            <a:r>
              <a:rPr lang="en-GB" dirty="0" smtClean="0"/>
              <a:t>Where we are now - awareness and understanding 2017</a:t>
            </a:r>
            <a:endParaRPr lang="en-GB" dirty="0"/>
          </a:p>
        </p:txBody>
      </p:sp>
      <p:sp>
        <p:nvSpPr>
          <p:cNvPr id="7" name="TextBox 6"/>
          <p:cNvSpPr txBox="1"/>
          <p:nvPr/>
        </p:nvSpPr>
        <p:spPr>
          <a:xfrm>
            <a:off x="6444208" y="1762517"/>
            <a:ext cx="2232248" cy="830997"/>
          </a:xfrm>
          <a:prstGeom prst="rect">
            <a:avLst/>
          </a:prstGeom>
          <a:noFill/>
        </p:spPr>
        <p:txBody>
          <a:bodyPr wrap="square" rtlCol="0">
            <a:spAutoFit/>
          </a:bodyPr>
          <a:lstStyle/>
          <a:p>
            <a:r>
              <a:rPr lang="en-GB" sz="2400" b="1" dirty="0" smtClean="0"/>
              <a:t>47% </a:t>
            </a:r>
            <a:r>
              <a:rPr lang="en-GB" sz="2400" dirty="0" smtClean="0"/>
              <a:t>aware of CQC Reports </a:t>
            </a:r>
            <a:endParaRPr lang="en-GB" sz="2400" dirty="0"/>
          </a:p>
        </p:txBody>
      </p:sp>
      <p:sp>
        <p:nvSpPr>
          <p:cNvPr id="8" name="TextBox 7"/>
          <p:cNvSpPr txBox="1"/>
          <p:nvPr/>
        </p:nvSpPr>
        <p:spPr>
          <a:xfrm>
            <a:off x="6444208" y="3254010"/>
            <a:ext cx="2232248" cy="1200329"/>
          </a:xfrm>
          <a:prstGeom prst="rect">
            <a:avLst/>
          </a:prstGeom>
          <a:noFill/>
        </p:spPr>
        <p:txBody>
          <a:bodyPr wrap="square" rtlCol="0">
            <a:spAutoFit/>
          </a:bodyPr>
          <a:lstStyle/>
          <a:p>
            <a:r>
              <a:rPr lang="en-GB" sz="2400" b="1" dirty="0" smtClean="0"/>
              <a:t>22% </a:t>
            </a:r>
            <a:r>
              <a:rPr lang="en-GB" sz="2400" dirty="0" smtClean="0"/>
              <a:t>seen, read and used a report </a:t>
            </a:r>
            <a:endParaRPr lang="en-GB" sz="2400" dirty="0"/>
          </a:p>
        </p:txBody>
      </p:sp>
      <p:sp>
        <p:nvSpPr>
          <p:cNvPr id="9" name="TextBox 8"/>
          <p:cNvSpPr txBox="1"/>
          <p:nvPr/>
        </p:nvSpPr>
        <p:spPr>
          <a:xfrm>
            <a:off x="6444208" y="5000756"/>
            <a:ext cx="2232248" cy="1200329"/>
          </a:xfrm>
          <a:prstGeom prst="rect">
            <a:avLst/>
          </a:prstGeom>
          <a:noFill/>
        </p:spPr>
        <p:txBody>
          <a:bodyPr wrap="square" rtlCol="0">
            <a:spAutoFit/>
          </a:bodyPr>
          <a:lstStyle/>
          <a:p>
            <a:r>
              <a:rPr lang="en-GB" sz="2400" b="1" dirty="0" smtClean="0"/>
              <a:t>15% </a:t>
            </a:r>
            <a:r>
              <a:rPr lang="en-GB" sz="2400" dirty="0" smtClean="0"/>
              <a:t>actively looked for a report </a:t>
            </a:r>
            <a:endParaRPr lang="en-GB" sz="2400"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272" y="1844641"/>
            <a:ext cx="881063"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272" y="3254010"/>
            <a:ext cx="791164" cy="99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592" y="5137498"/>
            <a:ext cx="1254138" cy="69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1"/>
          <p:cNvPicPr>
            <a:picLocks noChangeAspect="1" noChangeArrowheads="1"/>
          </p:cNvPicPr>
          <p:nvPr/>
        </p:nvPicPr>
        <p:blipFill>
          <a:blip r:embed="rId6">
            <a:extLst>
              <a:ext uri="{28A0092B-C50C-407E-A947-70E740481C1C}">
                <a14:useLocalDpi xmlns:a14="http://schemas.microsoft.com/office/drawing/2010/main" val="0"/>
              </a:ext>
            </a:extLst>
          </a:blip>
          <a:srcRect r="63966"/>
          <a:stretch>
            <a:fillRect/>
          </a:stretch>
        </p:blipFill>
        <p:spPr bwMode="auto">
          <a:xfrm>
            <a:off x="755576" y="1530972"/>
            <a:ext cx="1704595" cy="4687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p:cNvPicPr>
            <a:picLocks noChangeAspect="1" noChangeArrowheads="1"/>
          </p:cNvPicPr>
          <p:nvPr/>
        </p:nvPicPr>
        <p:blipFill>
          <a:blip r:embed="rId6">
            <a:extLst>
              <a:ext uri="{28A0092B-C50C-407E-A947-70E740481C1C}">
                <a14:useLocalDpi xmlns:a14="http://schemas.microsoft.com/office/drawing/2010/main" val="0"/>
              </a:ext>
            </a:extLst>
          </a:blip>
          <a:srcRect l="63408"/>
          <a:stretch>
            <a:fillRect/>
          </a:stretch>
        </p:blipFill>
        <p:spPr bwMode="auto">
          <a:xfrm>
            <a:off x="2460170" y="1547301"/>
            <a:ext cx="1715789" cy="46537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2603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12</a:t>
            </a:fld>
            <a:endParaRPr lang="en-US" altLang="en-US" sz="1400" dirty="0">
              <a:solidFill>
                <a:srgbClr val="6D2E69"/>
              </a:solidFill>
            </a:endParaRPr>
          </a:p>
        </p:txBody>
      </p:sp>
      <p:sp>
        <p:nvSpPr>
          <p:cNvPr id="6" name="Title 1"/>
          <p:cNvSpPr>
            <a:spLocks noGrp="1"/>
          </p:cNvSpPr>
          <p:nvPr>
            <p:ph type="title"/>
          </p:nvPr>
        </p:nvSpPr>
        <p:spPr>
          <a:xfrm>
            <a:off x="683568" y="476672"/>
            <a:ext cx="5578475" cy="906463"/>
          </a:xfrm>
        </p:spPr>
        <p:txBody>
          <a:bodyPr/>
          <a:lstStyle/>
          <a:p>
            <a:r>
              <a:rPr lang="en-GB" dirty="0" smtClean="0"/>
              <a:t>The future</a:t>
            </a:r>
            <a:endParaRPr lang="en-GB" dirty="0"/>
          </a:p>
        </p:txBody>
      </p:sp>
      <p:sp>
        <p:nvSpPr>
          <p:cNvPr id="2" name="Rectangle 1"/>
          <p:cNvSpPr/>
          <p:nvPr/>
        </p:nvSpPr>
        <p:spPr>
          <a:xfrm>
            <a:off x="395536" y="1628800"/>
            <a:ext cx="5400600" cy="4893647"/>
          </a:xfrm>
          <a:prstGeom prst="rect">
            <a:avLst/>
          </a:prstGeom>
        </p:spPr>
        <p:txBody>
          <a:bodyPr wrap="square">
            <a:spAutoFit/>
          </a:bodyPr>
          <a:lstStyle/>
          <a:p>
            <a:r>
              <a:rPr lang="en-GB" sz="2400" dirty="0" smtClean="0"/>
              <a:t>Local system reviews – could be the future?</a:t>
            </a:r>
          </a:p>
          <a:p>
            <a:r>
              <a:rPr lang="en-GB" sz="2400" dirty="0" smtClean="0"/>
              <a:t>Working in coproduction with the public, providers, </a:t>
            </a:r>
            <a:r>
              <a:rPr lang="en-GB" sz="2400" dirty="0" err="1" smtClean="0"/>
              <a:t>ExE</a:t>
            </a:r>
            <a:r>
              <a:rPr lang="en-GB" sz="2400" dirty="0" smtClean="0"/>
              <a:t> and other stakeholders </a:t>
            </a:r>
          </a:p>
          <a:p>
            <a:endParaRPr lang="en-GB" sz="2400" dirty="0"/>
          </a:p>
          <a:p>
            <a:r>
              <a:rPr lang="en-GB" sz="2400" dirty="0" smtClean="0"/>
              <a:t>How?</a:t>
            </a:r>
          </a:p>
          <a:p>
            <a:pPr marL="342900" indent="-342900">
              <a:buFont typeface="Arial" panose="020B0604020202020204" pitchFamily="34" charset="0"/>
              <a:buChar char="•"/>
            </a:pPr>
            <a:r>
              <a:rPr lang="en-GB" sz="2400" dirty="0" smtClean="0"/>
              <a:t>Focus groups </a:t>
            </a:r>
          </a:p>
          <a:p>
            <a:pPr marL="342900" indent="-342900">
              <a:buFont typeface="Arial" panose="020B0604020202020204" pitchFamily="34" charset="0"/>
              <a:buChar char="•"/>
            </a:pPr>
            <a:r>
              <a:rPr lang="en-GB" sz="2400" dirty="0" smtClean="0"/>
              <a:t>Coproduction events </a:t>
            </a:r>
          </a:p>
          <a:p>
            <a:pPr marL="342900" indent="-342900">
              <a:buFont typeface="Arial" panose="020B0604020202020204" pitchFamily="34" charset="0"/>
              <a:buChar char="•"/>
            </a:pPr>
            <a:r>
              <a:rPr lang="en-GB" sz="2400" dirty="0" smtClean="0"/>
              <a:t>Speaking to our stakeholders through speeches and exhibitions </a:t>
            </a:r>
          </a:p>
          <a:p>
            <a:pPr marL="342900" indent="-342900">
              <a:buFont typeface="Arial" panose="020B0604020202020204" pitchFamily="34" charset="0"/>
              <a:buChar char="•"/>
            </a:pPr>
            <a:r>
              <a:rPr lang="en-GB" sz="2400" dirty="0" smtClean="0"/>
              <a:t>Using our independent voice to publish our findings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957" y="2204864"/>
            <a:ext cx="3285082" cy="3640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07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
          <p:cNvSpPr>
            <a:spLocks noChangeArrowheads="1"/>
          </p:cNvSpPr>
          <p:nvPr/>
        </p:nvSpPr>
        <p:spPr bwMode="auto">
          <a:xfrm flipV="1">
            <a:off x="444500" y="1527175"/>
            <a:ext cx="8299450" cy="4822825"/>
          </a:xfrm>
          <a:prstGeom prst="roundRect">
            <a:avLst>
              <a:gd name="adj" fmla="val 1676"/>
            </a:avLst>
          </a:prstGeom>
          <a:solidFill>
            <a:srgbClr val="D0BD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buChar char="•"/>
              <a:defRPr sz="2000">
                <a:solidFill>
                  <a:schemeClr val="tx1"/>
                </a:solidFill>
                <a:latin typeface="Arial"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MS PGothic"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endParaRPr lang="en-GB" altLang="en-US" sz="2400" dirty="0">
              <a:solidFill>
                <a:srgbClr val="000000"/>
              </a:solidFill>
              <a:ea typeface="ヒラギノ角ゴ Pro W3" charset="-128"/>
              <a:cs typeface="Arial" charset="0"/>
            </a:endParaRPr>
          </a:p>
        </p:txBody>
      </p:sp>
      <p:sp>
        <p:nvSpPr>
          <p:cNvPr id="45059"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gn="r" eaLnBrk="1" hangingPunct="1">
              <a:lnSpc>
                <a:spcPct val="100000"/>
              </a:lnSpc>
              <a:spcBef>
                <a:spcPct val="0"/>
              </a:spcBef>
              <a:buClrTx/>
              <a:buSzTx/>
            </a:pPr>
            <a:fld id="{4C57AF5B-17C7-41A7-B143-904D2E9E0D88}" type="slidenum">
              <a:rPr lang="en-US" altLang="en-US" sz="900">
                <a:solidFill>
                  <a:srgbClr val="5F2861"/>
                </a:solidFill>
              </a:rPr>
              <a:pPr algn="r" eaLnBrk="1" hangingPunct="1">
                <a:lnSpc>
                  <a:spcPct val="100000"/>
                </a:lnSpc>
                <a:spcBef>
                  <a:spcPct val="0"/>
                </a:spcBef>
                <a:buClrTx/>
                <a:buSzTx/>
              </a:pPr>
              <a:t>13</a:t>
            </a:fld>
            <a:endParaRPr lang="en-US" altLang="en-US" sz="1400" dirty="0">
              <a:solidFill>
                <a:srgbClr val="6D2E69"/>
              </a:solidFill>
            </a:endParaRPr>
          </a:p>
        </p:txBody>
      </p:sp>
      <p:sp>
        <p:nvSpPr>
          <p:cNvPr id="45061" name="Rectangle 2"/>
          <p:cNvSpPr txBox="1">
            <a:spLocks noChangeArrowheads="1"/>
          </p:cNvSpPr>
          <p:nvPr/>
        </p:nvSpPr>
        <p:spPr bwMode="auto">
          <a:xfrm>
            <a:off x="558800" y="620713"/>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marL="0" lvl="1" eaLnBrk="1" hangingPunct="1">
              <a:lnSpc>
                <a:spcPct val="100000"/>
              </a:lnSpc>
              <a:spcBef>
                <a:spcPct val="0"/>
              </a:spcBef>
              <a:spcAft>
                <a:spcPts val="900"/>
              </a:spcAft>
              <a:buClrTx/>
              <a:buSzTx/>
              <a:buFontTx/>
              <a:buNone/>
            </a:pPr>
            <a:r>
              <a:rPr lang="en-GB" altLang="en-US" sz="2800" dirty="0">
                <a:solidFill>
                  <a:srgbClr val="FFFFFF"/>
                </a:solidFill>
                <a:ea typeface="ヒラギノ角ゴ Pro W3" charset="-128"/>
              </a:rPr>
              <a:t>Thank you</a:t>
            </a:r>
          </a:p>
        </p:txBody>
      </p:sp>
      <p:pic>
        <p:nvPicPr>
          <p:cNvPr id="45063"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7900" y="1617663"/>
            <a:ext cx="2139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58962" y="3932538"/>
            <a:ext cx="5870525" cy="1990288"/>
          </a:xfrm>
          <a:prstGeom prst="rect">
            <a:avLst/>
          </a:prstGeom>
        </p:spPr>
        <p:txBody>
          <a:bodyPr wrap="square">
            <a:spAutoFit/>
          </a:bodyPr>
          <a:lstStyle/>
          <a:p>
            <a:pPr algn="ctr"/>
            <a:r>
              <a:rPr lang="en-GB" altLang="en-US" sz="2200" dirty="0">
                <a:solidFill>
                  <a:srgbClr val="672861"/>
                </a:solidFill>
                <a:ea typeface="ヒラギノ角ゴ Pro W3" charset="-128"/>
              </a:rPr>
              <a:t>www.cqc.org.uk</a:t>
            </a:r>
          </a:p>
          <a:p>
            <a:pPr algn="ctr">
              <a:spcAft>
                <a:spcPts val="600"/>
              </a:spcAft>
              <a:buSzPct val="100000"/>
            </a:pPr>
            <a:r>
              <a:rPr lang="en-GB" altLang="en-US" sz="2200" dirty="0">
                <a:solidFill>
                  <a:srgbClr val="6C276A"/>
                </a:solidFill>
                <a:ea typeface="ヒラギノ角ゴ Pro W3" pitchFamily="-16" charset="-128"/>
              </a:rPr>
              <a:t>enquiries@cqc.org.uk</a:t>
            </a:r>
          </a:p>
          <a:p>
            <a:pPr algn="ctr">
              <a:spcAft>
                <a:spcPts val="1000"/>
              </a:spcAft>
              <a:buSzPct val="100000"/>
            </a:pPr>
            <a:r>
              <a:rPr lang="en-GB" altLang="en-US" sz="2200" dirty="0">
                <a:solidFill>
                  <a:srgbClr val="6C276A"/>
                </a:solidFill>
                <a:ea typeface="ヒラギノ角ゴ Pro W3" pitchFamily="-16" charset="-128"/>
              </a:rPr>
              <a:t>@CareQualityComm</a:t>
            </a:r>
          </a:p>
          <a:p>
            <a:pPr algn="ctr">
              <a:buSzPct val="100000"/>
            </a:pPr>
            <a:r>
              <a:rPr lang="en-GB" altLang="en-US" sz="2200" dirty="0" smtClean="0">
                <a:solidFill>
                  <a:srgbClr val="6C276A"/>
                </a:solidFill>
                <a:ea typeface="ヒラギノ角ゴ Pro W3" pitchFamily="-16" charset="-128"/>
              </a:rPr>
              <a:t>Chris Day </a:t>
            </a:r>
            <a:endParaRPr lang="en-GB" altLang="en-US" sz="2200" dirty="0">
              <a:solidFill>
                <a:srgbClr val="6C276A"/>
              </a:solidFill>
              <a:ea typeface="ヒラギノ角ゴ Pro W3" pitchFamily="-16" charset="-128"/>
            </a:endParaRPr>
          </a:p>
          <a:p>
            <a:pPr algn="ctr">
              <a:spcAft>
                <a:spcPts val="1000"/>
              </a:spcAft>
              <a:buSzPct val="100000"/>
            </a:pPr>
            <a:r>
              <a:rPr lang="en-GB" altLang="en-US" sz="2200" dirty="0" smtClean="0">
                <a:solidFill>
                  <a:srgbClr val="6C276A"/>
                </a:solidFill>
                <a:ea typeface="ヒラギノ角ゴ Pro W3" pitchFamily="-16" charset="-128"/>
              </a:rPr>
              <a:t>Director of Engagement</a:t>
            </a:r>
            <a:endParaRPr lang="en-GB" altLang="en-US" sz="2200" dirty="0">
              <a:solidFill>
                <a:srgbClr val="6C276A"/>
              </a:solidFill>
              <a:ea typeface="ヒラギノ角ゴ Pro W3" pitchFamily="-16" charset="-128"/>
            </a:endParaRPr>
          </a:p>
        </p:txBody>
      </p:sp>
      <p:pic>
        <p:nvPicPr>
          <p:cNvPr id="4506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5506" y="4785842"/>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fld id="{CA84058F-1B65-411C-AE0A-EB1B92E32CC9}" type="slidenum">
              <a:rPr lang="en-US" altLang="en-US" sz="900" smtClean="0">
                <a:solidFill>
                  <a:srgbClr val="5F2861"/>
                </a:solidFill>
              </a:rPr>
              <a:pPr>
                <a:lnSpc>
                  <a:spcPct val="100000"/>
                </a:lnSpc>
                <a:spcBef>
                  <a:spcPct val="0"/>
                </a:spcBef>
                <a:buClrTx/>
                <a:buSzTx/>
              </a:pPr>
              <a:t>13</a:t>
            </a:fld>
            <a:endParaRPr lang="en-US" altLang="en-US" sz="1400" dirty="0" smtClean="0">
              <a:solidFill>
                <a:srgbClr val="6D2E69"/>
              </a:solidFill>
            </a:endParaRPr>
          </a:p>
        </p:txBody>
      </p:sp>
    </p:spTree>
    <p:extLst>
      <p:ext uri="{BB962C8B-B14F-4D97-AF65-F5344CB8AC3E}">
        <p14:creationId xmlns:p14="http://schemas.microsoft.com/office/powerpoint/2010/main" val="32396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hape 22"/>
          <p:cNvSpPr>
            <a:spLocks noChangeArrowheads="1"/>
          </p:cNvSpPr>
          <p:nvPr/>
        </p:nvSpPr>
        <p:spPr bwMode="auto">
          <a:xfrm>
            <a:off x="628650" y="736600"/>
            <a:ext cx="5600700" cy="43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85000"/>
              </a:lnSpc>
              <a:spcBef>
                <a:spcPct val="0"/>
              </a:spcBef>
              <a:spcAft>
                <a:spcPct val="0"/>
              </a:spcAft>
              <a:buClrTx/>
              <a:buSzTx/>
              <a:buFontTx/>
              <a:buNone/>
            </a:pPr>
            <a:r>
              <a:rPr lang="en-GB" sz="2600" kern="0" dirty="0">
                <a:solidFill>
                  <a:srgbClr val="FFFFFF"/>
                </a:solidFill>
                <a:latin typeface="Arial"/>
                <a:ea typeface="ＭＳ Ｐゴシック"/>
                <a:cs typeface="Calibri" panose="020F0502020204030204" pitchFamily="34" charset="0"/>
              </a:rPr>
              <a:t>Start and the beginning and the top</a:t>
            </a:r>
            <a:endParaRPr lang="en-US" altLang="en-US" sz="2800" dirty="0">
              <a:solidFill>
                <a:srgbClr val="FFFFFF"/>
              </a:solidFill>
              <a:ea typeface="ヒラギノ角ゴ Pro W3" charset="-128"/>
            </a:endParaRPr>
          </a:p>
        </p:txBody>
      </p:sp>
      <p:sp>
        <p:nvSpPr>
          <p:cNvPr id="7172" name="Shape 23"/>
          <p:cNvSpPr>
            <a:spLocks noChangeArrowheads="1"/>
          </p:cNvSpPr>
          <p:nvPr/>
        </p:nvSpPr>
        <p:spPr bwMode="auto">
          <a:xfrm>
            <a:off x="484437" y="1627889"/>
            <a:ext cx="444760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ct val="0"/>
              </a:spcAft>
              <a:buClrTx/>
              <a:buSzTx/>
              <a:buFontTx/>
              <a:buNone/>
            </a:pPr>
            <a:r>
              <a:rPr lang="en-US" altLang="en-US" sz="3200" b="1" dirty="0">
                <a:solidFill>
                  <a:srgbClr val="6B2861"/>
                </a:solidFill>
                <a:ea typeface="ヒラギノ角ゴ Pro W3" charset="-128"/>
              </a:rPr>
              <a:t>Our purpose</a:t>
            </a:r>
          </a:p>
          <a:p>
            <a:pPr eaLnBrk="1" fontAlgn="base" hangingPunct="1">
              <a:lnSpc>
                <a:spcPct val="100000"/>
              </a:lnSpc>
              <a:spcBef>
                <a:spcPts val="1200"/>
              </a:spcBef>
              <a:spcAft>
                <a:spcPct val="0"/>
              </a:spcAft>
              <a:buClrTx/>
              <a:buSzTx/>
              <a:buFontTx/>
              <a:buNone/>
            </a:pPr>
            <a:r>
              <a:rPr lang="en-US" altLang="en-US" sz="2800" dirty="0">
                <a:solidFill>
                  <a:srgbClr val="000000"/>
                </a:solidFill>
                <a:ea typeface="ヒラギノ角ゴ Pro W3" charset="-128"/>
              </a:rPr>
              <a:t>We make sure health and social care services provide people with safe, effective, compassionate, high-quality care and we encourage care services to </a:t>
            </a:r>
            <a:r>
              <a:rPr lang="en-US" altLang="en-US" sz="2800" dirty="0" smtClean="0">
                <a:solidFill>
                  <a:srgbClr val="000000"/>
                </a:solidFill>
                <a:ea typeface="ヒラギノ角ゴ Pro W3" charset="-128"/>
              </a:rPr>
              <a:t>improve</a:t>
            </a:r>
            <a:endParaRPr lang="en-US" altLang="en-US" sz="2800" dirty="0">
              <a:solidFill>
                <a:srgbClr val="000000"/>
              </a:solidFill>
              <a:ea typeface="ヒラギノ角ゴ Pro W3" charset="-128"/>
            </a:endParaRPr>
          </a:p>
        </p:txBody>
      </p:sp>
      <p:sp>
        <p:nvSpPr>
          <p:cNvPr id="7173" name="Slide Number Placeholder 1"/>
          <p:cNvSpPr>
            <a:spLocks noGrp="1"/>
          </p:cNvSpPr>
          <p:nvPr>
            <p:ph type="sldNum" sz="quarter" idx="10"/>
          </p:nvPr>
        </p:nvSpPr>
        <p:spPr>
          <a:xfrm>
            <a:off x="6804248" y="62595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nSpc>
                <a:spcPct val="100000"/>
              </a:lnSpc>
              <a:spcBef>
                <a:spcPct val="0"/>
              </a:spcBef>
              <a:buClrTx/>
              <a:buSzTx/>
              <a:buFontTx/>
              <a:buNone/>
            </a:pPr>
            <a:fld id="{F4CDE51D-A5A7-4107-A607-53E919105DAD}" type="slidenum">
              <a:rPr lang="en-GB" altLang="en-US" sz="900" smtClean="0">
                <a:solidFill>
                  <a:srgbClr val="5F2861"/>
                </a:solidFill>
              </a:rPr>
              <a:pPr>
                <a:lnSpc>
                  <a:spcPct val="100000"/>
                </a:lnSpc>
                <a:spcBef>
                  <a:spcPct val="0"/>
                </a:spcBef>
                <a:buClrTx/>
                <a:buSzTx/>
                <a:buFontTx/>
                <a:buNone/>
              </a:pPr>
              <a:t>2</a:t>
            </a:fld>
            <a:endParaRPr lang="en-GB" altLang="en-US" sz="900" dirty="0" smtClean="0">
              <a:solidFill>
                <a:srgbClr val="5F286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3085" y="3429000"/>
            <a:ext cx="3600319" cy="2616145"/>
          </a:xfrm>
          <a:prstGeom prst="rect">
            <a:avLst/>
          </a:prstGeom>
          <a:ln w="0">
            <a:solidFill>
              <a:srgbClr val="743669">
                <a:alpha val="39000"/>
              </a:srgb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64492497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Calibri" panose="020F0502020204030204" pitchFamily="34" charset="0"/>
              </a:rPr>
              <a:t>Where were we in 2012</a:t>
            </a:r>
            <a:endParaRPr lang="en-GB" dirty="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3</a:t>
            </a:fld>
            <a:endParaRPr lang="en-US" altLang="en-US" sz="1400" dirty="0">
              <a:solidFill>
                <a:srgbClr val="6D2E69"/>
              </a:solidFill>
            </a:endParaRPr>
          </a:p>
        </p:txBody>
      </p:sp>
      <p:sp>
        <p:nvSpPr>
          <p:cNvPr id="5" name="Rectangle 4"/>
          <p:cNvSpPr/>
          <p:nvPr/>
        </p:nvSpPr>
        <p:spPr>
          <a:xfrm>
            <a:off x="455285" y="1700808"/>
            <a:ext cx="5400600" cy="1938992"/>
          </a:xfrm>
          <a:prstGeom prst="rect">
            <a:avLst/>
          </a:prstGeom>
        </p:spPr>
        <p:txBody>
          <a:bodyPr wrap="square">
            <a:spAutoFit/>
          </a:bodyPr>
          <a:lstStyle/>
          <a:p>
            <a:pPr marL="342900" lvl="0" indent="-342900">
              <a:buFont typeface="Arial" panose="020B0604020202020204" pitchFamily="34" charset="0"/>
              <a:buChar char="•"/>
            </a:pPr>
            <a:r>
              <a:rPr lang="en-GB" sz="2400" dirty="0"/>
              <a:t>Overall public awareness of CQC </a:t>
            </a:r>
            <a:r>
              <a:rPr lang="en-GB" sz="2400" dirty="0" smtClean="0"/>
              <a:t>22%</a:t>
            </a:r>
            <a:endParaRPr lang="en-GB" sz="2400" dirty="0"/>
          </a:p>
          <a:p>
            <a:pPr marL="342900" lvl="0" indent="-342900">
              <a:buFont typeface="Arial" panose="020B0604020202020204" pitchFamily="34" charset="0"/>
              <a:buChar char="•"/>
            </a:pPr>
            <a:endParaRPr lang="en-GB" sz="2400" dirty="0" smtClean="0"/>
          </a:p>
          <a:p>
            <a:pPr marL="342900" lvl="0" indent="-342900">
              <a:buFont typeface="Arial" panose="020B0604020202020204" pitchFamily="34" charset="0"/>
              <a:buChar char="•"/>
            </a:pPr>
            <a:r>
              <a:rPr lang="en-GB" sz="2400" dirty="0" smtClean="0"/>
              <a:t>Positive </a:t>
            </a:r>
            <a:r>
              <a:rPr lang="en-GB" sz="2400" dirty="0"/>
              <a:t>perception of CQC </a:t>
            </a:r>
            <a:r>
              <a:rPr lang="en-GB" sz="2400" dirty="0" smtClean="0"/>
              <a:t>40</a:t>
            </a:r>
            <a:r>
              <a:rPr lang="en-GB" sz="2400" dirty="0"/>
              <a:t>% </a:t>
            </a:r>
            <a:endParaRPr lang="en-GB" sz="2400" dirty="0" smtClean="0"/>
          </a:p>
          <a:p>
            <a:pPr marL="342900" lvl="0" indent="-342900">
              <a:buFont typeface="Arial" panose="020B0604020202020204" pitchFamily="34" charset="0"/>
              <a:buChar char="•"/>
            </a:pPr>
            <a:endParaRPr lang="en-GB"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348" y="2489120"/>
            <a:ext cx="2768415" cy="1898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Y:\CQC_Records\ENGAGEMENT\Stakeholder Relations\Chief Executive and Chair\Photos\Headlines\CQC neg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85" y="3438291"/>
            <a:ext cx="2697490" cy="1539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85" y="5004276"/>
            <a:ext cx="3181794" cy="714475"/>
          </a:xfrm>
          <a:prstGeom prst="rect">
            <a:avLst/>
          </a:prstGeom>
        </p:spPr>
      </p:pic>
      <p:pic>
        <p:nvPicPr>
          <p:cNvPr id="1028" name="Picture 4" descr="Y:\CQC_Records\ENGAGEMENT\Stakeholder Relations\Chief Executive and Chair\Photos\Headlines\CQC neg 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063" y="5318701"/>
            <a:ext cx="45815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CQC_Records\ENGAGEMENT\Stakeholder Relations\Chief Executive and Chair\Photos\Headlines\Telegrap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826" y="5718751"/>
            <a:ext cx="15621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8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4</a:t>
            </a:fld>
            <a:endParaRPr lang="en-US" altLang="en-US" sz="1400" dirty="0">
              <a:solidFill>
                <a:srgbClr val="6D2E69"/>
              </a:solidFill>
            </a:endParaRPr>
          </a:p>
        </p:txBody>
      </p:sp>
      <p:sp>
        <p:nvSpPr>
          <p:cNvPr id="6" name="Title 1"/>
          <p:cNvSpPr>
            <a:spLocks noGrp="1"/>
          </p:cNvSpPr>
          <p:nvPr>
            <p:ph type="title"/>
          </p:nvPr>
        </p:nvSpPr>
        <p:spPr>
          <a:xfrm>
            <a:off x="683568" y="476672"/>
            <a:ext cx="5578475" cy="906463"/>
          </a:xfrm>
        </p:spPr>
        <p:txBody>
          <a:bodyPr/>
          <a:lstStyle/>
          <a:p>
            <a:r>
              <a:rPr lang="en-GB" dirty="0" smtClean="0"/>
              <a:t>Starting the journey</a:t>
            </a:r>
            <a:endParaRPr lang="en-GB" dirty="0"/>
          </a:p>
        </p:txBody>
      </p:sp>
      <p:sp>
        <p:nvSpPr>
          <p:cNvPr id="2" name="Rectangle 1"/>
          <p:cNvSpPr/>
          <p:nvPr/>
        </p:nvSpPr>
        <p:spPr>
          <a:xfrm>
            <a:off x="395536" y="1628800"/>
            <a:ext cx="8352928" cy="1815882"/>
          </a:xfrm>
          <a:prstGeom prst="rect">
            <a:avLst/>
          </a:prstGeom>
        </p:spPr>
        <p:txBody>
          <a:bodyPr wrap="square">
            <a:spAutoFit/>
          </a:bodyPr>
          <a:lstStyle/>
          <a:p>
            <a:pPr marL="457200" indent="-457200">
              <a:buFont typeface="Arial" panose="020B0604020202020204" pitchFamily="34" charset="0"/>
              <a:buChar char="•"/>
            </a:pPr>
            <a:r>
              <a:rPr lang="en-GB" sz="2800" dirty="0" smtClean="0"/>
              <a:t>Working with providers and the public to understand what we should do and how we should work</a:t>
            </a:r>
          </a:p>
          <a:p>
            <a:pPr marL="457200" indent="-457200">
              <a:buFont typeface="Arial" panose="020B0604020202020204" pitchFamily="34" charset="0"/>
              <a:buChar char="•"/>
            </a:pPr>
            <a:r>
              <a:rPr lang="en-GB" sz="2800" dirty="0" smtClean="0"/>
              <a:t>Responding to a changing market </a:t>
            </a:r>
          </a:p>
        </p:txBody>
      </p:sp>
      <p:sp>
        <p:nvSpPr>
          <p:cNvPr id="3" name="TextBox 2"/>
          <p:cNvSpPr txBox="1"/>
          <p:nvPr/>
        </p:nvSpPr>
        <p:spPr>
          <a:xfrm>
            <a:off x="395536" y="3470083"/>
            <a:ext cx="5112568"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Using public insight effectively to improve how we approach organisation change</a:t>
            </a:r>
          </a:p>
          <a:p>
            <a:pPr marL="457200" lvl="0" indent="-457200">
              <a:buFont typeface="Arial" panose="020B0604020202020204" pitchFamily="34" charset="0"/>
              <a:buChar char="•"/>
            </a:pPr>
            <a:r>
              <a:rPr lang="en-GB" sz="2800" dirty="0" smtClean="0">
                <a:solidFill>
                  <a:srgbClr val="000000"/>
                </a:solidFill>
              </a:rPr>
              <a:t>Our 5 </a:t>
            </a:r>
            <a:r>
              <a:rPr lang="en-GB" sz="2800" dirty="0">
                <a:solidFill>
                  <a:srgbClr val="000000"/>
                </a:solidFill>
              </a:rPr>
              <a:t>key questions </a:t>
            </a:r>
            <a:endParaRPr lang="en-GB" sz="2800" dirty="0" smtClean="0">
              <a:solidFill>
                <a:srgbClr val="000000"/>
              </a:solidFill>
            </a:endParaRPr>
          </a:p>
          <a:p>
            <a:pPr marL="457200" lvl="0" indent="-457200">
              <a:buFont typeface="Arial" panose="020B0604020202020204" pitchFamily="34" charset="0"/>
              <a:buChar char="•"/>
            </a:pPr>
            <a:r>
              <a:rPr lang="en-GB" sz="2800" dirty="0" smtClean="0">
                <a:solidFill>
                  <a:srgbClr val="000000"/>
                </a:solidFill>
              </a:rPr>
              <a:t>KLOEs and consultation</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340" y="3783574"/>
            <a:ext cx="3624202" cy="2503994"/>
          </a:xfrm>
          <a:prstGeom prst="rect">
            <a:avLst/>
          </a:prstGeom>
        </p:spPr>
      </p:pic>
    </p:spTree>
    <p:extLst>
      <p:ext uri="{BB962C8B-B14F-4D97-AF65-F5344CB8AC3E}">
        <p14:creationId xmlns:p14="http://schemas.microsoft.com/office/powerpoint/2010/main" val="392589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5</a:t>
            </a:fld>
            <a:endParaRPr lang="en-US" altLang="en-US" sz="1400" dirty="0">
              <a:solidFill>
                <a:srgbClr val="6D2E69"/>
              </a:solidFill>
            </a:endParaRPr>
          </a:p>
        </p:txBody>
      </p:sp>
      <p:sp>
        <p:nvSpPr>
          <p:cNvPr id="6" name="Title 1"/>
          <p:cNvSpPr>
            <a:spLocks noGrp="1"/>
          </p:cNvSpPr>
          <p:nvPr>
            <p:ph type="title"/>
          </p:nvPr>
        </p:nvSpPr>
        <p:spPr>
          <a:xfrm>
            <a:off x="683568" y="476672"/>
            <a:ext cx="5578475" cy="906463"/>
          </a:xfrm>
        </p:spPr>
        <p:txBody>
          <a:bodyPr/>
          <a:lstStyle/>
          <a:p>
            <a:r>
              <a:rPr lang="en-GB" dirty="0" smtClean="0"/>
              <a:t>How people are part of our work – how they help us</a:t>
            </a:r>
            <a:endParaRPr lang="en-GB" dirty="0"/>
          </a:p>
        </p:txBody>
      </p:sp>
      <p:sp>
        <p:nvSpPr>
          <p:cNvPr id="2" name="Rectangle 1"/>
          <p:cNvSpPr/>
          <p:nvPr/>
        </p:nvSpPr>
        <p:spPr>
          <a:xfrm>
            <a:off x="395536" y="1628800"/>
            <a:ext cx="8208912" cy="3373231"/>
          </a:xfrm>
          <a:prstGeom prst="rect">
            <a:avLst/>
          </a:prstGeom>
        </p:spPr>
        <p:txBody>
          <a:bodyPr wrap="square">
            <a:spAutoFit/>
          </a:bodyPr>
          <a:lstStyle/>
          <a:p>
            <a:pPr marL="342900" lvl="0" indent="-342900">
              <a:spcBef>
                <a:spcPct val="20000"/>
              </a:spcBef>
              <a:buFont typeface="Arial" panose="020B0604020202020204" pitchFamily="34" charset="0"/>
              <a:buChar char="•"/>
            </a:pPr>
            <a:r>
              <a:rPr lang="en-GB" sz="2600" dirty="0">
                <a:solidFill>
                  <a:prstClr val="black"/>
                </a:solidFill>
              </a:rPr>
              <a:t>Voice before inspection</a:t>
            </a:r>
          </a:p>
          <a:p>
            <a:pPr marL="742950" lvl="1" indent="-285750">
              <a:spcBef>
                <a:spcPct val="20000"/>
              </a:spcBef>
              <a:buFont typeface="Arial" panose="020B0604020202020204" pitchFamily="34" charset="0"/>
              <a:buChar char="–"/>
            </a:pPr>
            <a:r>
              <a:rPr lang="en-GB" sz="2600" dirty="0" smtClean="0">
                <a:solidFill>
                  <a:prstClr val="black"/>
                </a:solidFill>
              </a:rPr>
              <a:t>Pre-inspection</a:t>
            </a:r>
          </a:p>
          <a:p>
            <a:pPr marL="342900" lvl="0" indent="-342900">
              <a:spcBef>
                <a:spcPct val="20000"/>
              </a:spcBef>
              <a:buFont typeface="Arial" panose="020B0604020202020204" pitchFamily="34" charset="0"/>
              <a:buChar char="•"/>
            </a:pPr>
            <a:r>
              <a:rPr lang="en-GB" sz="2600" dirty="0" smtClean="0">
                <a:solidFill>
                  <a:prstClr val="black"/>
                </a:solidFill>
              </a:rPr>
              <a:t>Voice </a:t>
            </a:r>
            <a:r>
              <a:rPr lang="en-GB" sz="2600" dirty="0">
                <a:solidFill>
                  <a:prstClr val="black"/>
                </a:solidFill>
              </a:rPr>
              <a:t>on inspection</a:t>
            </a:r>
          </a:p>
          <a:p>
            <a:pPr marL="742950" lvl="1" indent="-285750">
              <a:spcBef>
                <a:spcPct val="20000"/>
              </a:spcBef>
              <a:buFont typeface="Arial" panose="020B0604020202020204" pitchFamily="34" charset="0"/>
              <a:buChar char="–"/>
            </a:pPr>
            <a:r>
              <a:rPr lang="en-GB" sz="2600" dirty="0" smtClean="0">
                <a:solidFill>
                  <a:prstClr val="black"/>
                </a:solidFill>
              </a:rPr>
              <a:t>Experts by Experience (</a:t>
            </a:r>
            <a:r>
              <a:rPr lang="en-GB" sz="2600" dirty="0" err="1" smtClean="0">
                <a:solidFill>
                  <a:prstClr val="black"/>
                </a:solidFill>
              </a:rPr>
              <a:t>ExE</a:t>
            </a:r>
            <a:r>
              <a:rPr lang="en-GB" sz="2600" dirty="0" smtClean="0">
                <a:solidFill>
                  <a:prstClr val="black"/>
                </a:solidFill>
              </a:rPr>
              <a:t>)</a:t>
            </a:r>
          </a:p>
          <a:p>
            <a:pPr marL="342900" lvl="0" indent="-342900">
              <a:spcBef>
                <a:spcPct val="20000"/>
              </a:spcBef>
              <a:buFont typeface="Arial" panose="020B0604020202020204" pitchFamily="34" charset="0"/>
              <a:buChar char="•"/>
            </a:pPr>
            <a:r>
              <a:rPr lang="en-GB" sz="2600" dirty="0" smtClean="0">
                <a:solidFill>
                  <a:prstClr val="black"/>
                </a:solidFill>
              </a:rPr>
              <a:t>Voice </a:t>
            </a:r>
            <a:r>
              <a:rPr lang="en-GB" sz="2600" dirty="0">
                <a:solidFill>
                  <a:prstClr val="black"/>
                </a:solidFill>
              </a:rPr>
              <a:t>after inspection</a:t>
            </a:r>
          </a:p>
          <a:p>
            <a:pPr marL="742950" lvl="1" indent="-285750">
              <a:spcBef>
                <a:spcPct val="20000"/>
              </a:spcBef>
              <a:buFont typeface="Arial" panose="020B0604020202020204" pitchFamily="34" charset="0"/>
              <a:buChar char="–"/>
            </a:pPr>
            <a:r>
              <a:rPr lang="en-GB" sz="2600" dirty="0">
                <a:solidFill>
                  <a:prstClr val="black"/>
                </a:solidFill>
              </a:rPr>
              <a:t>Thematic inspections</a:t>
            </a:r>
          </a:p>
          <a:p>
            <a:pPr marL="742950" lvl="1" indent="-285750">
              <a:spcBef>
                <a:spcPct val="20000"/>
              </a:spcBef>
              <a:buFont typeface="Arial" panose="020B0604020202020204" pitchFamily="34" charset="0"/>
              <a:buChar char="–"/>
            </a:pPr>
            <a:r>
              <a:rPr lang="en-GB" sz="2600" dirty="0">
                <a:solidFill>
                  <a:prstClr val="black"/>
                </a:solidFill>
              </a:rPr>
              <a:t>State of </a:t>
            </a:r>
            <a:r>
              <a:rPr lang="en-GB" sz="2600" dirty="0" smtClean="0">
                <a:solidFill>
                  <a:prstClr val="black"/>
                </a:solidFill>
              </a:rPr>
              <a:t>Care</a:t>
            </a:r>
            <a:endParaRPr lang="en-GB" sz="2600" dirty="0">
              <a:solidFill>
                <a:prstClr val="black"/>
              </a:solidFill>
            </a:endParaRPr>
          </a:p>
        </p:txBody>
      </p:sp>
      <p:sp>
        <p:nvSpPr>
          <p:cNvPr id="3" name="Rectangle 2"/>
          <p:cNvSpPr/>
          <p:nvPr/>
        </p:nvSpPr>
        <p:spPr bwMode="auto">
          <a:xfrm>
            <a:off x="5589449" y="2174062"/>
            <a:ext cx="3168352" cy="3528392"/>
          </a:xfrm>
          <a:prstGeom prst="rect">
            <a:avLst/>
          </a:prstGeom>
          <a:solidFill>
            <a:srgbClr val="3C5A93"/>
          </a:solidFill>
          <a:ln w="9525" cap="flat" cmpd="sng" algn="ctr">
            <a:solidFill>
              <a:schemeClr val="bg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400" dirty="0">
                <a:solidFill>
                  <a:schemeClr val="bg1"/>
                </a:solidFill>
              </a:rPr>
              <a:t>In 2016/17 </a:t>
            </a:r>
            <a:r>
              <a:rPr lang="en-GB" sz="2400" dirty="0" err="1" smtClean="0">
                <a:solidFill>
                  <a:schemeClr val="bg1"/>
                </a:solidFill>
              </a:rPr>
              <a:t>ExE’s</a:t>
            </a:r>
            <a:r>
              <a:rPr lang="en-GB" sz="2400" dirty="0" smtClean="0">
                <a:solidFill>
                  <a:schemeClr val="bg1"/>
                </a:solidFill>
              </a:rPr>
              <a:t> supported;  </a:t>
            </a:r>
          </a:p>
          <a:p>
            <a:pPr eaLnBrk="0" fontAlgn="base" hangingPunct="0">
              <a:spcBef>
                <a:spcPct val="0"/>
              </a:spcBef>
              <a:spcAft>
                <a:spcPct val="0"/>
              </a:spcAft>
            </a:pPr>
            <a:r>
              <a:rPr lang="en-GB" sz="3600" b="1" dirty="0" smtClean="0">
                <a:solidFill>
                  <a:schemeClr val="bg1"/>
                </a:solidFill>
              </a:rPr>
              <a:t>38</a:t>
            </a:r>
            <a:r>
              <a:rPr lang="en-GB" sz="3600" b="1" dirty="0">
                <a:solidFill>
                  <a:schemeClr val="bg1"/>
                </a:solidFill>
              </a:rPr>
              <a:t>%</a:t>
            </a:r>
            <a:r>
              <a:rPr lang="en-GB" sz="2400" b="1" dirty="0">
                <a:solidFill>
                  <a:schemeClr val="bg1"/>
                </a:solidFill>
              </a:rPr>
              <a:t> </a:t>
            </a:r>
            <a:r>
              <a:rPr lang="en-GB" sz="2400" dirty="0">
                <a:solidFill>
                  <a:schemeClr val="bg1"/>
                </a:solidFill>
              </a:rPr>
              <a:t>of </a:t>
            </a:r>
            <a:r>
              <a:rPr lang="en-GB" sz="2400" dirty="0" smtClean="0">
                <a:solidFill>
                  <a:schemeClr val="bg1"/>
                </a:solidFill>
              </a:rPr>
              <a:t>adult social care,</a:t>
            </a:r>
          </a:p>
          <a:p>
            <a:pPr eaLnBrk="0" fontAlgn="base" hangingPunct="0">
              <a:spcBef>
                <a:spcPct val="0"/>
              </a:spcBef>
              <a:spcAft>
                <a:spcPct val="0"/>
              </a:spcAft>
            </a:pPr>
            <a:r>
              <a:rPr lang="en-GB" sz="3600" b="1" dirty="0" smtClean="0">
                <a:solidFill>
                  <a:schemeClr val="bg1"/>
                </a:solidFill>
              </a:rPr>
              <a:t>21</a:t>
            </a:r>
            <a:r>
              <a:rPr lang="en-GB" sz="3600" b="1" dirty="0">
                <a:solidFill>
                  <a:schemeClr val="bg1"/>
                </a:solidFill>
              </a:rPr>
              <a:t>% </a:t>
            </a:r>
            <a:r>
              <a:rPr lang="en-GB" sz="2400" dirty="0" smtClean="0">
                <a:solidFill>
                  <a:schemeClr val="bg1"/>
                </a:solidFill>
              </a:rPr>
              <a:t>of hospital,  </a:t>
            </a:r>
          </a:p>
          <a:p>
            <a:pPr eaLnBrk="0" fontAlgn="base" hangingPunct="0">
              <a:spcBef>
                <a:spcPct val="0"/>
              </a:spcBef>
              <a:spcAft>
                <a:spcPct val="0"/>
              </a:spcAft>
            </a:pPr>
            <a:r>
              <a:rPr lang="en-GB" sz="3600" b="1" dirty="0" smtClean="0">
                <a:solidFill>
                  <a:schemeClr val="bg1"/>
                </a:solidFill>
              </a:rPr>
              <a:t>13</a:t>
            </a:r>
            <a:r>
              <a:rPr lang="en-GB" sz="3600" b="1" dirty="0">
                <a:solidFill>
                  <a:schemeClr val="bg1"/>
                </a:solidFill>
              </a:rPr>
              <a:t>% </a:t>
            </a:r>
            <a:r>
              <a:rPr lang="en-GB" sz="2400" dirty="0">
                <a:solidFill>
                  <a:schemeClr val="bg1"/>
                </a:solidFill>
              </a:rPr>
              <a:t>of </a:t>
            </a:r>
            <a:r>
              <a:rPr lang="en-GB" sz="2400" dirty="0" smtClean="0">
                <a:solidFill>
                  <a:schemeClr val="bg1"/>
                </a:solidFill>
              </a:rPr>
              <a:t>primary medical service </a:t>
            </a:r>
            <a:r>
              <a:rPr lang="en-GB" sz="2400" dirty="0">
                <a:solidFill>
                  <a:schemeClr val="bg1"/>
                </a:solidFill>
              </a:rPr>
              <a:t>inspections </a:t>
            </a:r>
            <a:endParaRPr kumimoji="0" lang="en-GB" sz="2400" b="0" i="0" u="none" strike="noStrike" cap="none" normalizeH="0" baseline="0" dirty="0" smtClean="0">
              <a:ln>
                <a:noFill/>
              </a:ln>
              <a:solidFill>
                <a:schemeClr val="bg1"/>
              </a:solidFill>
              <a:effectLst/>
              <a:latin typeface="Arial" charset="0"/>
              <a:ea typeface="ヒラギノ角ゴ Pro W3"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35390"/>
            <a:ext cx="1036836" cy="1534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671" y="4935389"/>
            <a:ext cx="1080121" cy="1534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67186" y="4935389"/>
            <a:ext cx="1126017" cy="153413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81518" y="4935390"/>
            <a:ext cx="1080120" cy="1541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725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6</a:t>
            </a:fld>
            <a:endParaRPr lang="en-US" altLang="en-US" sz="1400" dirty="0">
              <a:solidFill>
                <a:srgbClr val="6D2E69"/>
              </a:solidFill>
            </a:endParaRPr>
          </a:p>
        </p:txBody>
      </p:sp>
      <p:sp>
        <p:nvSpPr>
          <p:cNvPr id="6" name="Title 1"/>
          <p:cNvSpPr>
            <a:spLocks noGrp="1"/>
          </p:cNvSpPr>
          <p:nvPr>
            <p:ph type="title"/>
          </p:nvPr>
        </p:nvSpPr>
        <p:spPr>
          <a:xfrm>
            <a:off x="683568" y="476672"/>
            <a:ext cx="5578475" cy="906463"/>
          </a:xfrm>
        </p:spPr>
        <p:txBody>
          <a:bodyPr/>
          <a:lstStyle/>
          <a:p>
            <a:r>
              <a:rPr lang="en-GB" dirty="0" smtClean="0"/>
              <a:t>How people are part of our work – how they help us</a:t>
            </a:r>
            <a:endParaRPr lang="en-GB" dirty="0"/>
          </a:p>
        </p:txBody>
      </p:sp>
      <p:sp>
        <p:nvSpPr>
          <p:cNvPr id="2" name="Rectangle 1"/>
          <p:cNvSpPr/>
          <p:nvPr/>
        </p:nvSpPr>
        <p:spPr>
          <a:xfrm>
            <a:off x="395536" y="1628800"/>
            <a:ext cx="3888432" cy="4450449"/>
          </a:xfrm>
          <a:prstGeom prst="rect">
            <a:avLst/>
          </a:prstGeom>
        </p:spPr>
        <p:txBody>
          <a:bodyPr wrap="square">
            <a:spAutoFit/>
          </a:bodyPr>
          <a:lstStyle/>
          <a:p>
            <a:pPr marL="342900" lvl="0" indent="-342900">
              <a:spcBef>
                <a:spcPct val="20000"/>
              </a:spcBef>
              <a:buFont typeface="Arial" panose="020B0604020202020204" pitchFamily="34" charset="0"/>
              <a:buChar char="•"/>
            </a:pPr>
            <a:r>
              <a:rPr lang="en-GB" sz="2800" dirty="0" smtClean="0">
                <a:solidFill>
                  <a:prstClr val="black"/>
                </a:solidFill>
              </a:rPr>
              <a:t>People share their experiences with us </a:t>
            </a:r>
          </a:p>
          <a:p>
            <a:pPr marL="342900" lvl="0" indent="-342900">
              <a:spcBef>
                <a:spcPct val="20000"/>
              </a:spcBef>
              <a:buFont typeface="Arial" panose="020B0604020202020204" pitchFamily="34" charset="0"/>
              <a:buChar char="•"/>
            </a:pPr>
            <a:r>
              <a:rPr lang="en-GB" sz="2800" dirty="0" smtClean="0">
                <a:solidFill>
                  <a:prstClr val="black"/>
                </a:solidFill>
              </a:rPr>
              <a:t>As a result, </a:t>
            </a:r>
            <a:r>
              <a:rPr lang="en-GB" sz="3600" dirty="0" smtClean="0">
                <a:solidFill>
                  <a:prstClr val="black"/>
                </a:solidFill>
              </a:rPr>
              <a:t>485 </a:t>
            </a:r>
            <a:r>
              <a:rPr lang="en-GB" sz="2800" dirty="0" smtClean="0">
                <a:solidFill>
                  <a:prstClr val="black"/>
                </a:solidFill>
              </a:rPr>
              <a:t>scheduled inspections brought forward and </a:t>
            </a:r>
            <a:r>
              <a:rPr lang="en-GB" sz="4400" dirty="0" smtClean="0">
                <a:solidFill>
                  <a:prstClr val="black"/>
                </a:solidFill>
              </a:rPr>
              <a:t>112 </a:t>
            </a:r>
            <a:r>
              <a:rPr lang="en-GB" sz="2800" dirty="0" smtClean="0">
                <a:solidFill>
                  <a:prstClr val="black"/>
                </a:solidFill>
              </a:rPr>
              <a:t>urgent responsive inspections carried out </a:t>
            </a:r>
            <a:endParaRPr lang="en-GB" sz="2800" dirty="0">
              <a:solidFill>
                <a:prstClr val="black"/>
              </a:solidFill>
            </a:endParaRPr>
          </a:p>
        </p:txBody>
      </p:sp>
      <p:sp>
        <p:nvSpPr>
          <p:cNvPr id="3" name="Rectangle 2"/>
          <p:cNvSpPr/>
          <p:nvPr/>
        </p:nvSpPr>
        <p:spPr>
          <a:xfrm>
            <a:off x="4904202" y="5013176"/>
            <a:ext cx="3754760" cy="954107"/>
          </a:xfrm>
          <a:prstGeom prst="rect">
            <a:avLst/>
          </a:prstGeom>
        </p:spPr>
        <p:txBody>
          <a:bodyPr wrap="square">
            <a:spAutoFit/>
          </a:bodyPr>
          <a:lstStyle/>
          <a:p>
            <a:r>
              <a:rPr lang="en-GB" sz="2800" i="1" dirty="0" smtClean="0"/>
              <a:t>cqc.org.uk/share-your-experience-finder</a:t>
            </a:r>
            <a:endParaRPr lang="en-GB" sz="2800" i="1" dirty="0"/>
          </a:p>
        </p:txBody>
      </p:sp>
      <p:pic>
        <p:nvPicPr>
          <p:cNvPr id="2059" name="Picture 11" descr="Image result fo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17" y="1781205"/>
            <a:ext cx="4395210" cy="293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9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7</a:t>
            </a:fld>
            <a:endParaRPr lang="en-US" altLang="en-US" sz="1400" dirty="0">
              <a:solidFill>
                <a:srgbClr val="6D2E69"/>
              </a:solidFill>
            </a:endParaRPr>
          </a:p>
        </p:txBody>
      </p:sp>
      <p:sp>
        <p:nvSpPr>
          <p:cNvPr id="6" name="Title 1"/>
          <p:cNvSpPr>
            <a:spLocks noGrp="1"/>
          </p:cNvSpPr>
          <p:nvPr>
            <p:ph type="title"/>
          </p:nvPr>
        </p:nvSpPr>
        <p:spPr>
          <a:xfrm>
            <a:off x="683568" y="476672"/>
            <a:ext cx="5578475" cy="906463"/>
          </a:xfrm>
        </p:spPr>
        <p:txBody>
          <a:bodyPr/>
          <a:lstStyle/>
          <a:p>
            <a:r>
              <a:rPr lang="en-GB" dirty="0" smtClean="0"/>
              <a:t>Working with the media</a:t>
            </a:r>
            <a:endParaRPr lang="en-GB" dirty="0"/>
          </a:p>
        </p:txBody>
      </p:sp>
      <p:sp>
        <p:nvSpPr>
          <p:cNvPr id="2" name="Rectangle 1"/>
          <p:cNvSpPr/>
          <p:nvPr/>
        </p:nvSpPr>
        <p:spPr>
          <a:xfrm>
            <a:off x="395536" y="1628800"/>
            <a:ext cx="5643907" cy="4708981"/>
          </a:xfrm>
          <a:prstGeom prst="rect">
            <a:avLst/>
          </a:prstGeom>
        </p:spPr>
        <p:txBody>
          <a:bodyPr wrap="square">
            <a:spAutoFit/>
          </a:bodyPr>
          <a:lstStyle/>
          <a:p>
            <a:pPr marL="457200" indent="-457200">
              <a:buFont typeface="Arial" panose="020B0604020202020204" pitchFamily="34" charset="0"/>
              <a:buChar char="•"/>
            </a:pPr>
            <a:r>
              <a:rPr lang="en-GB" sz="3000" dirty="0" smtClean="0"/>
              <a:t>Agreeing messages early</a:t>
            </a:r>
          </a:p>
          <a:p>
            <a:pPr marL="457200" indent="-457200">
              <a:buFont typeface="Arial" panose="020B0604020202020204" pitchFamily="34" charset="0"/>
              <a:buChar char="•"/>
            </a:pPr>
            <a:r>
              <a:rPr lang="en-GB" sz="3000" dirty="0" smtClean="0"/>
              <a:t>Testing the messages with others</a:t>
            </a:r>
          </a:p>
          <a:p>
            <a:pPr marL="457200" indent="-457200">
              <a:buFont typeface="Arial" panose="020B0604020202020204" pitchFamily="34" charset="0"/>
              <a:buChar char="•"/>
            </a:pPr>
            <a:r>
              <a:rPr lang="en-GB" sz="3000" dirty="0" smtClean="0"/>
              <a:t>Managing the message to the media</a:t>
            </a:r>
          </a:p>
          <a:p>
            <a:pPr marL="914400" lvl="1" indent="-457200">
              <a:buFont typeface="Arial" panose="020B0604020202020204" pitchFamily="34" charset="0"/>
              <a:buChar char="•"/>
            </a:pPr>
            <a:r>
              <a:rPr lang="en-GB" sz="3000" dirty="0" smtClean="0"/>
              <a:t>Press conference and events</a:t>
            </a:r>
          </a:p>
          <a:p>
            <a:pPr marL="914400" lvl="1" indent="-457200">
              <a:buFont typeface="Arial" panose="020B0604020202020204" pitchFamily="34" charset="0"/>
              <a:buChar char="•"/>
            </a:pPr>
            <a:r>
              <a:rPr lang="en-GB" sz="3000" dirty="0" smtClean="0"/>
              <a:t>Public and provider voice</a:t>
            </a:r>
          </a:p>
          <a:p>
            <a:pPr marL="914400" lvl="1" indent="-457200">
              <a:buFont typeface="Arial" panose="020B0604020202020204" pitchFamily="34" charset="0"/>
              <a:buChar char="•"/>
            </a:pPr>
            <a:r>
              <a:rPr lang="en-GB" sz="3000" dirty="0" smtClean="0"/>
              <a:t>Agreeing early and checking impact</a:t>
            </a:r>
            <a:endParaRPr lang="en-GB" sz="3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461" y="1628800"/>
            <a:ext cx="1206193" cy="4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183360"/>
            <a:ext cx="2222748" cy="46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7" y="2887734"/>
            <a:ext cx="1699367" cy="95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1562" y="3955748"/>
            <a:ext cx="2072092" cy="91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5106" y="5013176"/>
            <a:ext cx="2577874" cy="63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2275" y="5649688"/>
            <a:ext cx="2297038" cy="71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921080">
            <a:off x="5965183" y="2097747"/>
            <a:ext cx="30289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081250">
            <a:off x="5809903" y="3359898"/>
            <a:ext cx="3152378" cy="60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202593">
            <a:off x="5835783" y="5074257"/>
            <a:ext cx="32004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7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1+#ppt_w/2"/>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077"/>
                                        </p:tgtEl>
                                        <p:attrNameLst>
                                          <p:attrName>style.visibility</p:attrName>
                                        </p:attrNameLst>
                                      </p:cBhvr>
                                      <p:to>
                                        <p:strVal val="visible"/>
                                      </p:to>
                                    </p:set>
                                    <p:anim calcmode="lin" valueType="num">
                                      <p:cBhvr additive="base">
                                        <p:cTn id="22" dur="500" fill="hold"/>
                                        <p:tgtEl>
                                          <p:spTgt spid="3077"/>
                                        </p:tgtEl>
                                        <p:attrNameLst>
                                          <p:attrName>ppt_x</p:attrName>
                                        </p:attrNameLst>
                                      </p:cBhvr>
                                      <p:tavLst>
                                        <p:tav tm="0">
                                          <p:val>
                                            <p:strVal val="#ppt_x"/>
                                          </p:val>
                                        </p:tav>
                                        <p:tav tm="100000">
                                          <p:val>
                                            <p:strVal val="#ppt_x"/>
                                          </p:val>
                                        </p:tav>
                                      </p:tavLst>
                                    </p:anim>
                                    <p:anim calcmode="lin" valueType="num">
                                      <p:cBhvr additive="base">
                                        <p:cTn id="23" dur="500" fill="hold"/>
                                        <p:tgtEl>
                                          <p:spTgt spid="307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additive="base">
                                        <p:cTn id="27" dur="500" fill="hold"/>
                                        <p:tgtEl>
                                          <p:spTgt spid="3078"/>
                                        </p:tgtEl>
                                        <p:attrNameLst>
                                          <p:attrName>ppt_x</p:attrName>
                                        </p:attrNameLst>
                                      </p:cBhvr>
                                      <p:tavLst>
                                        <p:tav tm="0">
                                          <p:val>
                                            <p:strVal val="#ppt_x"/>
                                          </p:val>
                                        </p:tav>
                                        <p:tav tm="100000">
                                          <p:val>
                                            <p:strVal val="#ppt_x"/>
                                          </p:val>
                                        </p:tav>
                                      </p:tavLst>
                                    </p:anim>
                                    <p:anim calcmode="lin" valueType="num">
                                      <p:cBhvr additive="base">
                                        <p:cTn id="28" dur="500" fill="hold"/>
                                        <p:tgtEl>
                                          <p:spTgt spid="307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079"/>
                                        </p:tgtEl>
                                        <p:attrNameLst>
                                          <p:attrName>style.visibility</p:attrName>
                                        </p:attrNameLst>
                                      </p:cBhvr>
                                      <p:to>
                                        <p:strVal val="visible"/>
                                      </p:to>
                                    </p:set>
                                    <p:anim calcmode="lin" valueType="num">
                                      <p:cBhvr additive="base">
                                        <p:cTn id="32" dur="500" fill="hold"/>
                                        <p:tgtEl>
                                          <p:spTgt spid="3079"/>
                                        </p:tgtEl>
                                        <p:attrNameLst>
                                          <p:attrName>ppt_x</p:attrName>
                                        </p:attrNameLst>
                                      </p:cBhvr>
                                      <p:tavLst>
                                        <p:tav tm="0">
                                          <p:val>
                                            <p:strVal val="#ppt_x"/>
                                          </p:val>
                                        </p:tav>
                                        <p:tav tm="100000">
                                          <p:val>
                                            <p:strVal val="#ppt_x"/>
                                          </p:val>
                                        </p:tav>
                                      </p:tavLst>
                                    </p:anim>
                                    <p:anim calcmode="lin" valueType="num">
                                      <p:cBhvr additive="base">
                                        <p:cTn id="33" dur="500" fill="hold"/>
                                        <p:tgtEl>
                                          <p:spTgt spid="307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additive="base">
                                        <p:cTn id="37" dur="500" fill="hold"/>
                                        <p:tgtEl>
                                          <p:spTgt spid="3080"/>
                                        </p:tgtEl>
                                        <p:attrNameLst>
                                          <p:attrName>ppt_x</p:attrName>
                                        </p:attrNameLst>
                                      </p:cBhvr>
                                      <p:tavLst>
                                        <p:tav tm="0">
                                          <p:val>
                                            <p:strVal val="0-#ppt_w/2"/>
                                          </p:val>
                                        </p:tav>
                                        <p:tav tm="100000">
                                          <p:val>
                                            <p:strVal val="#ppt_x"/>
                                          </p:val>
                                        </p:tav>
                                      </p:tavLst>
                                    </p:anim>
                                    <p:anim calcmode="lin" valueType="num">
                                      <p:cBhvr additive="base">
                                        <p:cTn id="38" dur="500" fill="hold"/>
                                        <p:tgtEl>
                                          <p:spTgt spid="308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081"/>
                                        </p:tgtEl>
                                        <p:attrNameLst>
                                          <p:attrName>style.visibility</p:attrName>
                                        </p:attrNameLst>
                                      </p:cBhvr>
                                      <p:to>
                                        <p:strVal val="visible"/>
                                      </p:to>
                                    </p:set>
                                    <p:anim calcmode="lin" valueType="num">
                                      <p:cBhvr additive="base">
                                        <p:cTn id="42" dur="500" fill="hold"/>
                                        <p:tgtEl>
                                          <p:spTgt spid="3081"/>
                                        </p:tgtEl>
                                        <p:attrNameLst>
                                          <p:attrName>ppt_x</p:attrName>
                                        </p:attrNameLst>
                                      </p:cBhvr>
                                      <p:tavLst>
                                        <p:tav tm="0">
                                          <p:val>
                                            <p:strVal val="0-#ppt_w/2"/>
                                          </p:val>
                                        </p:tav>
                                        <p:tav tm="100000">
                                          <p:val>
                                            <p:strVal val="#ppt_x"/>
                                          </p:val>
                                        </p:tav>
                                      </p:tavLst>
                                    </p:anim>
                                    <p:anim calcmode="lin" valueType="num">
                                      <p:cBhvr additive="base">
                                        <p:cTn id="43" dur="500" fill="hold"/>
                                        <p:tgtEl>
                                          <p:spTgt spid="308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082"/>
                                        </p:tgtEl>
                                        <p:attrNameLst>
                                          <p:attrName>style.visibility</p:attrName>
                                        </p:attrNameLst>
                                      </p:cBhvr>
                                      <p:to>
                                        <p:strVal val="visible"/>
                                      </p:to>
                                    </p:set>
                                    <p:anim calcmode="lin" valueType="num">
                                      <p:cBhvr additive="base">
                                        <p:cTn id="47" dur="500" fill="hold"/>
                                        <p:tgtEl>
                                          <p:spTgt spid="3082"/>
                                        </p:tgtEl>
                                        <p:attrNameLst>
                                          <p:attrName>ppt_x</p:attrName>
                                        </p:attrNameLst>
                                      </p:cBhvr>
                                      <p:tavLst>
                                        <p:tav tm="0">
                                          <p:val>
                                            <p:strVal val="0-#ppt_w/2"/>
                                          </p:val>
                                        </p:tav>
                                        <p:tav tm="100000">
                                          <p:val>
                                            <p:strVal val="#ppt_x"/>
                                          </p:val>
                                        </p:tav>
                                      </p:tavLst>
                                    </p:anim>
                                    <p:anim calcmode="lin" valueType="num">
                                      <p:cBhvr additive="base">
                                        <p:cTn id="48"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our work </a:t>
            </a:r>
            <a:endParaRPr lang="en-GB" dirty="0"/>
          </a:p>
        </p:txBody>
      </p:sp>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8</a:t>
            </a:fld>
            <a:endParaRPr lang="en-US" altLang="en-US" sz="1400" dirty="0">
              <a:solidFill>
                <a:srgbClr val="6D2E69"/>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92" y="2420888"/>
            <a:ext cx="8562559" cy="3308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837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a:t>
            </a:r>
            <a:r>
              <a:rPr lang="en-GB" dirty="0"/>
              <a:t>CQC’s media profile compare to other bodies? </a:t>
            </a:r>
          </a:p>
        </p:txBody>
      </p:sp>
      <p:sp>
        <p:nvSpPr>
          <p:cNvPr id="4" name="Slide Number Placeholder 3"/>
          <p:cNvSpPr>
            <a:spLocks noGrp="1"/>
          </p:cNvSpPr>
          <p:nvPr>
            <p:ph type="sldNum" sz="quarter" idx="10"/>
          </p:nvPr>
        </p:nvSpPr>
        <p:spPr/>
        <p:txBody>
          <a:bodyPr/>
          <a:lstStyle/>
          <a:p>
            <a:pPr>
              <a:defRPr/>
            </a:pPr>
            <a:fld id="{C9FEBECF-2004-40A8-BB8A-71C9F1553335}" type="slidenum">
              <a:rPr lang="en-US" altLang="en-US" smtClean="0"/>
              <a:pPr>
                <a:defRPr/>
              </a:pPr>
              <a:t>9</a:t>
            </a:fld>
            <a:endParaRPr lang="en-US" altLang="en-US" sz="1400" dirty="0">
              <a:solidFill>
                <a:srgbClr val="6D2E69"/>
              </a:solidFill>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014"/>
          <a:stretch/>
        </p:blipFill>
        <p:spPr bwMode="auto">
          <a:xfrm>
            <a:off x="354063" y="2369127"/>
            <a:ext cx="8576414" cy="36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6300192" y="2276872"/>
            <a:ext cx="2630285" cy="3816423"/>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ea typeface="ヒラギノ角ゴ Pro W3" charset="-128"/>
            </a:endParaRPr>
          </a:p>
        </p:txBody>
      </p:sp>
    </p:spTree>
    <p:extLst>
      <p:ext uri="{BB962C8B-B14F-4D97-AF65-F5344CB8AC3E}">
        <p14:creationId xmlns:p14="http://schemas.microsoft.com/office/powerpoint/2010/main" val="3073343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1341</Words>
  <Application>Microsoft Office PowerPoint</Application>
  <PresentationFormat>Diavoorstelling (4:3)</PresentationFormat>
  <Paragraphs>169</Paragraphs>
  <Slides>13</Slides>
  <Notes>12</Notes>
  <HiddenSlides>0</HiddenSlides>
  <MMClips>0</MMClips>
  <ScaleCrop>false</ScaleCrop>
  <HeadingPairs>
    <vt:vector size="4" baseType="variant">
      <vt:variant>
        <vt:lpstr>Thema</vt:lpstr>
      </vt:variant>
      <vt:variant>
        <vt:i4>4</vt:i4>
      </vt:variant>
      <vt:variant>
        <vt:lpstr>Diatitels</vt:lpstr>
      </vt:variant>
      <vt:variant>
        <vt:i4>13</vt:i4>
      </vt:variant>
    </vt:vector>
  </HeadingPairs>
  <TitlesOfParts>
    <vt:vector size="17" baseType="lpstr">
      <vt:lpstr>1_20205_CQC_Template</vt:lpstr>
      <vt:lpstr>20205_CQC_Template</vt:lpstr>
      <vt:lpstr>Default</vt:lpstr>
      <vt:lpstr>3_20205_CQC_Template</vt:lpstr>
      <vt:lpstr>PowerPoint-presentatie</vt:lpstr>
      <vt:lpstr>PowerPoint-presentatie</vt:lpstr>
      <vt:lpstr>Where were we in 2012</vt:lpstr>
      <vt:lpstr>Starting the journey</vt:lpstr>
      <vt:lpstr>How people are part of our work – how they help us</vt:lpstr>
      <vt:lpstr>How people are part of our work – how they help us</vt:lpstr>
      <vt:lpstr>Working with the media</vt:lpstr>
      <vt:lpstr>Planning our work </vt:lpstr>
      <vt:lpstr>How does CQC’s media profile compare to other bodies? </vt:lpstr>
      <vt:lpstr>How have we moved on?</vt:lpstr>
      <vt:lpstr>Where we are now - awareness and understanding 2017</vt:lpstr>
      <vt:lpstr>The future</vt:lpstr>
      <vt:lpstr>PowerPoint-presentatie</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 Sema</dc:creator>
  <cp:lastModifiedBy>Mari Murel</cp:lastModifiedBy>
  <cp:revision>31</cp:revision>
  <cp:lastPrinted>2017-09-21T17:40:28Z</cp:lastPrinted>
  <dcterms:created xsi:type="dcterms:W3CDTF">2017-09-19T10:38:31Z</dcterms:created>
  <dcterms:modified xsi:type="dcterms:W3CDTF">2017-09-22T15:16:04Z</dcterms:modified>
</cp:coreProperties>
</file>