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1" r:id="rId2"/>
    <p:sldMasterId id="2147483815" r:id="rId3"/>
  </p:sldMasterIdLst>
  <p:notesMasterIdLst>
    <p:notesMasterId r:id="rId19"/>
  </p:notesMasterIdLst>
  <p:handoutMasterIdLst>
    <p:handoutMasterId r:id="rId20"/>
  </p:handoutMasterIdLst>
  <p:sldIdLst>
    <p:sldId id="338" r:id="rId4"/>
    <p:sldId id="304" r:id="rId5"/>
    <p:sldId id="305" r:id="rId6"/>
    <p:sldId id="309" r:id="rId7"/>
    <p:sldId id="326" r:id="rId8"/>
    <p:sldId id="307" r:id="rId9"/>
    <p:sldId id="315" r:id="rId10"/>
    <p:sldId id="281" r:id="rId11"/>
    <p:sldId id="327" r:id="rId12"/>
    <p:sldId id="328" r:id="rId13"/>
    <p:sldId id="297" r:id="rId14"/>
    <p:sldId id="303" r:id="rId15"/>
    <p:sldId id="339" r:id="rId16"/>
    <p:sldId id="340" r:id="rId17"/>
    <p:sldId id="341" r:id="rId18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  <a:srgbClr val="4F2270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66" d="100"/>
          <a:sy n="66" d="100"/>
        </p:scale>
        <p:origin x="-516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number of concerns raised to 31 March 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60 NHS trusts (out of 233 trusts)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concerns related to patient safety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60 NHS trusts (out of 233 trusts)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60 NHS trusts (out of 233 trusts)</c:v>
                </c:pt>
              </c:strCache>
            </c:strRef>
          </c:cat>
          <c:val>
            <c:numRef>
              <c:f>Sheet1!$D$2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575232"/>
        <c:axId val="132576768"/>
      </c:barChart>
      <c:catAx>
        <c:axId val="1325752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nl-NL"/>
          </a:p>
        </c:txPr>
        <c:crossAx val="132576768"/>
        <c:crosses val="autoZero"/>
        <c:auto val="1"/>
        <c:lblAlgn val="ctr"/>
        <c:lblOffset val="100"/>
        <c:noMultiLvlLbl val="0"/>
      </c:catAx>
      <c:valAx>
        <c:axId val="132576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5752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0935"/>
          </a:xfrm>
          <a:prstGeom prst="rect">
            <a:avLst/>
          </a:prstGeom>
        </p:spPr>
        <p:txBody>
          <a:bodyPr vert="horz" lIns="94000" tIns="47000" rIns="94000" bIns="4700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0" cy="500935"/>
          </a:xfrm>
          <a:prstGeom prst="rect">
            <a:avLst/>
          </a:prstGeom>
        </p:spPr>
        <p:txBody>
          <a:bodyPr vert="horz" lIns="94000" tIns="47000" rIns="94000" bIns="47000" rtlCol="0"/>
          <a:lstStyle>
            <a:lvl1pPr algn="r">
              <a:defRPr sz="1200"/>
            </a:lvl1pPr>
          </a:lstStyle>
          <a:p>
            <a:fld id="{EEA8A4B8-FFA4-453A-A0DA-E3350C200F98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0" cy="500935"/>
          </a:xfrm>
          <a:prstGeom prst="rect">
            <a:avLst/>
          </a:prstGeom>
        </p:spPr>
        <p:txBody>
          <a:bodyPr vert="horz" lIns="94000" tIns="47000" rIns="94000" bIns="4700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0" cy="500935"/>
          </a:xfrm>
          <a:prstGeom prst="rect">
            <a:avLst/>
          </a:prstGeom>
        </p:spPr>
        <p:txBody>
          <a:bodyPr vert="horz" lIns="94000" tIns="47000" rIns="94000" bIns="47000" rtlCol="0" anchor="b"/>
          <a:lstStyle>
            <a:lvl1pPr algn="r">
              <a:defRPr sz="1200"/>
            </a:lvl1pPr>
          </a:lstStyle>
          <a:p>
            <a:fld id="{3AE861EC-C89C-4FBF-92ED-D8A6AF5E2369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40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0935"/>
          </a:xfrm>
          <a:prstGeom prst="rect">
            <a:avLst/>
          </a:prstGeom>
        </p:spPr>
        <p:txBody>
          <a:bodyPr vert="horz" lIns="94000" tIns="47000" rIns="94000" bIns="4700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0935"/>
          </a:xfrm>
          <a:prstGeom prst="rect">
            <a:avLst/>
          </a:prstGeom>
        </p:spPr>
        <p:txBody>
          <a:bodyPr vert="horz" lIns="94000" tIns="47000" rIns="94000" bIns="47000" rtlCol="0"/>
          <a:lstStyle>
            <a:lvl1pPr algn="r">
              <a:defRPr sz="1200"/>
            </a:lvl1pPr>
          </a:lstStyle>
          <a:p>
            <a:fld id="{1CD4C4CA-B5DB-44AE-8146-86CC798134AA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00" tIns="47000" rIns="94000" bIns="4700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4000" tIns="47000" rIns="94000" bIns="470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0" cy="500935"/>
          </a:xfrm>
          <a:prstGeom prst="rect">
            <a:avLst/>
          </a:prstGeom>
        </p:spPr>
        <p:txBody>
          <a:bodyPr vert="horz" lIns="94000" tIns="47000" rIns="94000" bIns="4700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5"/>
          </a:xfrm>
          <a:prstGeom prst="rect">
            <a:avLst/>
          </a:prstGeom>
        </p:spPr>
        <p:txBody>
          <a:bodyPr vert="horz" lIns="94000" tIns="47000" rIns="94000" bIns="47000" rtlCol="0" anchor="b"/>
          <a:lstStyle>
            <a:lvl1pPr algn="r">
              <a:defRPr sz="1200"/>
            </a:lvl1pPr>
          </a:lstStyle>
          <a:p>
            <a:fld id="{80B0F827-7F7B-4271-A562-CDCC2750288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55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900724" y="9515988"/>
            <a:ext cx="2985799" cy="50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7" tIns="45849" rIns="91697" bIns="45849" anchor="b"/>
          <a:lstStyle>
            <a:lvl1pPr defTabSz="9080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/>
            <a:fld id="{EB43A5AF-9A01-4DE4-BA2F-607952C9DDEC}" type="slidenum">
              <a:rPr lang="en-GB" altLang="en-US" sz="1200"/>
              <a:pPr algn="r"/>
              <a:t>1</a:t>
            </a:fld>
            <a:endParaRPr lang="en-GB" altLang="en-US" sz="1200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9300"/>
            <a:ext cx="5013325" cy="37607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53" y="4758808"/>
            <a:ext cx="5510858" cy="45098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7" tIns="45849" rIns="91697" bIns="45849"/>
          <a:lstStyle/>
          <a:p>
            <a:pPr eaLnBrk="1" hangingPunct="1">
              <a:lnSpc>
                <a:spcPct val="90000"/>
              </a:lnSpc>
            </a:pPr>
            <a:endParaRPr lang="en-GB" altLang="en-US" dirty="0" smtClean="0"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8197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63753" indent="-293751">
              <a:defRPr sz="25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75004" indent="-235001">
              <a:defRPr sz="25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45006" indent="-235001">
              <a:defRPr sz="25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115007" indent="-235001">
              <a:defRPr sz="25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85009" indent="-2350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3055010" indent="-2350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525012" indent="-2350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995014" indent="-2350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EBC48111-D371-4429-8893-9310949411FC}" type="datetime1">
              <a:rPr lang="en-GB" altLang="en-US" sz="1200"/>
              <a:pPr/>
              <a:t>11/05/2017</a:t>
            </a:fld>
            <a:endParaRPr lang="en-GB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Leaflet for service users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F827-7F7B-4271-A562-CDCC2750288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8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181"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20B3-72E9-44D3-86F1-9028AE7FEAC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58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the trusts that have responded</a:t>
            </a:r>
            <a:r>
              <a:rPr lang="en-GB" baseline="0" dirty="0" smtClean="0"/>
              <a:t> so far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E1574-F978-493A-823C-F0357D83BCF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053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9A7E2-0C34-4FC6-8631-9A56D811172E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Generic ASC deck (June Final)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2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28C7-E2EC-423C-9E5A-82CAA19A1846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3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EF68-9DF1-4324-A0F0-A435899141CE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0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1600" y="485775"/>
            <a:ext cx="1933575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485775"/>
            <a:ext cx="56515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E8DA-250E-4456-929A-928891976F6C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7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85775"/>
            <a:ext cx="5578475" cy="906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5B860-07AF-4E9D-A782-940187ED2FA2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98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flipV="1">
            <a:off x="449263" y="1528763"/>
            <a:ext cx="6118225" cy="2159000"/>
          </a:xfrm>
          <a:prstGeom prst="roundRect">
            <a:avLst>
              <a:gd name="adj" fmla="val 4407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8" descr="CQC_logo_CMY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457200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47700" y="1676400"/>
            <a:ext cx="5715000" cy="990600"/>
          </a:xfrm>
        </p:spPr>
        <p:txBody>
          <a:bodyPr anchor="t"/>
          <a:lstStyle>
            <a:lvl1pPr>
              <a:defRPr sz="35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0" y="2895600"/>
            <a:ext cx="365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05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F3A2F-C483-4BB2-99BB-47EFD094778C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6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FF690-4347-448B-8C02-BCC08F963785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61ED-3B47-465F-9CA9-7F4C9E1075AD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5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D52B-D246-4EAB-900E-1E3188A4C561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B221-8BA3-4FF5-B937-F242AE6A3219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7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58D0-1B4F-4306-B01E-88D44240D987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8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0697F-222A-4F35-AD07-CED4C3A08EA9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9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B945-7A99-44A0-AE97-D5707D2C36E5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48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54FA-F033-486D-B79A-7D77238BABAF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13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D24E-046A-44EB-B716-D1839E37BF63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0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1600" y="485775"/>
            <a:ext cx="1933575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485775"/>
            <a:ext cx="56515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13725-E897-44E9-BFE8-DDC96AB35AA6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22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486" y="1268760"/>
            <a:ext cx="8208962" cy="43910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0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E3B2-B0C1-41B4-8A46-320A752106C8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71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81E3F-3141-46CD-AE86-6120B3C434C4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39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3BD4-E1C4-4E5D-9150-3E662C4B51EC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83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7FCF7-CCA0-4449-A1C0-B9F1ADE3C984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2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7EF8-BEC1-4315-9F62-B1B876E2E511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6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3B4-1A0E-404A-A8FC-489323E6EA90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77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E308-4E08-46C9-B08A-3EA3BA9EA879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20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FC59F-7FD3-4981-88C1-003940B5C03E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83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41B0F-F75C-4AF2-8845-2654F4B2EE13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13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9712-56EC-498D-86A5-9F66FD4C8044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35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6B441-01CA-4DC5-AC1A-E7CF6B819083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80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1600" y="485775"/>
            <a:ext cx="1933575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485775"/>
            <a:ext cx="56515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BB00-0C6B-4C07-AFD1-578779FBC793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35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85775"/>
            <a:ext cx="5578475" cy="906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2DB33-FB3C-49EE-B0FF-ABA834E2E475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50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B738-675E-4074-8F87-939256548B1A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43729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9B2D-A471-4BA8-97BC-2C33FCAAE277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9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C62F1-26FF-4F4F-9C43-04EAD8E0A591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7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09C8-6278-44B9-838F-9E8A62B63390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633A8-1664-4C2D-8319-7E9894D52468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2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96AB1-F9FF-4085-A47E-FF916BF05812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E883-5CFE-4A25-B26E-77AEBB14B0DD}" type="slidenum">
              <a:rPr lang="en-US"/>
              <a:pPr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7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49263" y="449263"/>
            <a:ext cx="8277225" cy="990600"/>
          </a:xfrm>
          <a:prstGeom prst="roundRect">
            <a:avLst>
              <a:gd name="adj" fmla="val 7213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 flipH="1">
            <a:off x="449263" y="6505575"/>
            <a:ext cx="8277225" cy="0"/>
          </a:xfrm>
          <a:prstGeom prst="line">
            <a:avLst/>
          </a:prstGeom>
          <a:noFill/>
          <a:ln w="12700">
            <a:solidFill>
              <a:srgbClr val="5F28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66"/>
          <a:stretch>
            <a:fillRect/>
          </a:stretch>
        </p:blipFill>
        <p:spPr bwMode="auto">
          <a:xfrm>
            <a:off x="6400800" y="620713"/>
            <a:ext cx="20510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 flipV="1">
            <a:off x="457200" y="1600200"/>
            <a:ext cx="8229600" cy="4724400"/>
          </a:xfrm>
          <a:prstGeom prst="roundRect">
            <a:avLst>
              <a:gd name="adj" fmla="val 1579"/>
            </a:avLst>
          </a:prstGeom>
          <a:solidFill>
            <a:srgbClr val="59B6AD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85775"/>
            <a:ext cx="55784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77374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6821488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5F286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EE917-5338-4365-8FB4-3CFCD8AECE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  <p:pic>
        <p:nvPicPr>
          <p:cNvPr id="2057" name="Picture 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66"/>
          <a:stretch>
            <a:fillRect/>
          </a:stretch>
        </p:blipFill>
        <p:spPr bwMode="auto">
          <a:xfrm>
            <a:off x="6400800" y="620713"/>
            <a:ext cx="20510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AutoShape 5"/>
          <p:cNvSpPr>
            <a:spLocks noChangeArrowheads="1"/>
          </p:cNvSpPr>
          <p:nvPr/>
        </p:nvSpPr>
        <p:spPr bwMode="auto">
          <a:xfrm flipV="1">
            <a:off x="457200" y="1600200"/>
            <a:ext cx="8229600" cy="4724400"/>
          </a:xfrm>
          <a:prstGeom prst="roundRect">
            <a:avLst>
              <a:gd name="adj" fmla="val 1579"/>
            </a:avLst>
          </a:prstGeom>
          <a:solidFill>
            <a:srgbClr val="5C93C2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0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5F2861"/>
        </a:buClr>
        <a:buSzPct val="120000"/>
        <a:buChar char="•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00088" indent="-2587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5F2861"/>
        </a:buClr>
        <a:buSzPct val="120000"/>
        <a:buChar char="•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62050" indent="-2825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-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27188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875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447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0019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591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9163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49263" y="449263"/>
            <a:ext cx="8277225" cy="990600"/>
          </a:xfrm>
          <a:prstGeom prst="roundRect">
            <a:avLst>
              <a:gd name="adj" fmla="val 7213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85775"/>
            <a:ext cx="55784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77374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5F2861"/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6ABD38-4876-4933-B0B9-72671B7B7493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449263" y="6505575"/>
            <a:ext cx="8277225" cy="0"/>
          </a:xfrm>
          <a:prstGeom prst="line">
            <a:avLst/>
          </a:prstGeom>
          <a:noFill/>
          <a:ln w="12700">
            <a:solidFill>
              <a:srgbClr val="5F28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  <a:ea typeface="ヒラギノ角ゴ Pro W3" pitchFamily="-16" charset="-128"/>
            </a:endParaRPr>
          </a:p>
        </p:txBody>
      </p:sp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66"/>
          <a:stretch>
            <a:fillRect/>
          </a:stretch>
        </p:blipFill>
        <p:spPr bwMode="auto">
          <a:xfrm>
            <a:off x="6530975" y="620713"/>
            <a:ext cx="1997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92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4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5F2861"/>
        </a:buClr>
        <a:buSzPct val="120000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00088" indent="-2587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5F2861"/>
        </a:buClr>
        <a:buSzPct val="120000"/>
        <a:buChar char="•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2pPr>
      <a:lvl3pPr marL="1162050" indent="-2825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-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3pPr>
      <a:lvl4pPr marL="1627188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4pPr>
      <a:lvl5pPr marL="20875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5pPr>
      <a:lvl6pPr marL="25447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0019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591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9163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49263" y="449263"/>
            <a:ext cx="8277225" cy="990600"/>
          </a:xfrm>
          <a:prstGeom prst="roundRect">
            <a:avLst>
              <a:gd name="adj" fmla="val 7213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 flipH="1">
            <a:off x="449263" y="6505575"/>
            <a:ext cx="8277225" cy="0"/>
          </a:xfrm>
          <a:prstGeom prst="line">
            <a:avLst/>
          </a:prstGeom>
          <a:noFill/>
          <a:ln w="12700">
            <a:solidFill>
              <a:srgbClr val="5F28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6"/>
          <a:stretch>
            <a:fillRect/>
          </a:stretch>
        </p:blipFill>
        <p:spPr bwMode="auto">
          <a:xfrm>
            <a:off x="6400800" y="620713"/>
            <a:ext cx="20510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 flipV="1">
            <a:off x="457200" y="1600200"/>
            <a:ext cx="8229600" cy="4724400"/>
          </a:xfrm>
          <a:prstGeom prst="roundRect">
            <a:avLst>
              <a:gd name="adj" fmla="val 1579"/>
            </a:avLst>
          </a:prstGeom>
          <a:solidFill>
            <a:srgbClr val="59B6AD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85775"/>
            <a:ext cx="55784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77374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6821488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5F286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870C1-5D29-4469-AA11-F0C721494C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sz="1400" dirty="0">
              <a:solidFill>
                <a:srgbClr val="6D2E69"/>
              </a:solidFill>
            </a:endParaRPr>
          </a:p>
        </p:txBody>
      </p:sp>
      <p:pic>
        <p:nvPicPr>
          <p:cNvPr id="205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6"/>
          <a:stretch>
            <a:fillRect/>
          </a:stretch>
        </p:blipFill>
        <p:spPr bwMode="auto">
          <a:xfrm>
            <a:off x="6400800" y="620713"/>
            <a:ext cx="20510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AutoShape 5"/>
          <p:cNvSpPr>
            <a:spLocks noChangeArrowheads="1"/>
          </p:cNvSpPr>
          <p:nvPr/>
        </p:nvSpPr>
        <p:spPr bwMode="auto">
          <a:xfrm flipV="1">
            <a:off x="457200" y="1600200"/>
            <a:ext cx="8229600" cy="4724400"/>
          </a:xfrm>
          <a:prstGeom prst="roundRect">
            <a:avLst>
              <a:gd name="adj" fmla="val 1579"/>
            </a:avLst>
          </a:prstGeom>
          <a:solidFill>
            <a:srgbClr val="5C93C2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50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5F2861"/>
        </a:buClr>
        <a:buSzPct val="120000"/>
        <a:buChar char="•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00088" indent="-2587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5F2861"/>
        </a:buClr>
        <a:buSzPct val="120000"/>
        <a:buChar char="•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62050" indent="-2825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-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27188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875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447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0019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591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9163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/>
          <p:cNvSpPr>
            <a:spLocks noChangeArrowheads="1"/>
          </p:cNvSpPr>
          <p:nvPr/>
        </p:nvSpPr>
        <p:spPr bwMode="auto">
          <a:xfrm flipV="1">
            <a:off x="467545" y="1558503"/>
            <a:ext cx="8276405" cy="4822825"/>
          </a:xfrm>
          <a:prstGeom prst="roundRect">
            <a:avLst>
              <a:gd name="adj" fmla="val 1676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endParaRPr lang="en-GB" altLang="en-US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11188" y="1761302"/>
            <a:ext cx="5256956" cy="49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4800" b="1" dirty="0">
                <a:solidFill>
                  <a:schemeClr val="bg1"/>
                </a:solidFill>
              </a:rPr>
              <a:t>Incident handling and transparency</a:t>
            </a:r>
            <a:endParaRPr lang="en-GB" sz="4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Duty of candour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4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4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4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292668"/>
            <a:ext cx="3638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557663" y="3797618"/>
            <a:ext cx="4283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bg1"/>
                </a:solidFill>
              </a:rPr>
              <a:t/>
            </a:r>
            <a:br>
              <a:rPr lang="en-GB" altLang="en-US" dirty="0">
                <a:solidFill>
                  <a:schemeClr val="bg1"/>
                </a:solidFill>
              </a:rPr>
            </a:br>
            <a:endParaRPr lang="en-GB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0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CQC inspections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556792"/>
            <a:ext cx="8208912" cy="5184576"/>
          </a:xfrm>
        </p:spPr>
        <p:txBody>
          <a:bodyPr/>
          <a:lstStyle/>
          <a:p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Our inspection teams check that the provider has effective systems in place to meet the duty of candour requirements. </a:t>
            </a:r>
          </a:p>
          <a:p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evidence they will look for includes: </a:t>
            </a:r>
          </a:p>
          <a:p>
            <a:pPr marL="342900" indent="-34290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staff approach to safety incidents</a:t>
            </a:r>
          </a:p>
          <a:p>
            <a:pPr marL="342900" indent="-34290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for all staff on communicating with patients about notifiable safety incidents </a:t>
            </a:r>
          </a:p>
          <a:p>
            <a:pPr marL="342900" indent="-34290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reporting forms that support the recording of a duty of candour notification </a:t>
            </a:r>
          </a:p>
          <a:p>
            <a:pPr marL="342900" indent="-34290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staff when they notify patients when something has gone wrong</a:t>
            </a:r>
          </a:p>
          <a:p>
            <a:pPr marL="342900" indent="-34290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oversight and assurance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endParaRPr lang="en-GB" sz="2600" dirty="0" smtClean="0"/>
          </a:p>
          <a:p>
            <a:r>
              <a:rPr lang="en-GB" sz="2600" dirty="0" smtClean="0"/>
              <a:t>	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645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575" y="1652708"/>
            <a:ext cx="3312367" cy="4524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Duty of Candour leaflet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221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Freedom to speak up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CAA5-0FE6-423C-81A7-90076B507BAC}" type="slidenum">
              <a:rPr lang="en-GB" smtClean="0"/>
              <a:t>12</a:t>
            </a:fld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12160" y="548680"/>
            <a:ext cx="252028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585119"/>
            <a:ext cx="8424936" cy="4868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4"/>
          <p:cNvSpPr/>
          <p:nvPr/>
        </p:nvSpPr>
        <p:spPr>
          <a:xfrm>
            <a:off x="530897" y="2099541"/>
            <a:ext cx="1896129" cy="18077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104775" rIns="209550" bIns="104775" numCol="1" spcCol="1270" anchor="ctr" anchorCtr="0">
            <a:noAutofit/>
          </a:bodyPr>
          <a:lstStyle/>
          <a:p>
            <a:pPr lvl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500" b="1" kern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49405" y="2057167"/>
            <a:ext cx="1777621" cy="1956387"/>
            <a:chOff x="53185" y="53185"/>
            <a:chExt cx="1663363" cy="1183186"/>
          </a:xfrm>
        </p:grpSpPr>
        <p:sp>
          <p:nvSpPr>
            <p:cNvPr id="16" name="Rounded Rectangle 15"/>
            <p:cNvSpPr/>
            <p:nvPr/>
          </p:nvSpPr>
          <p:spPr>
            <a:xfrm>
              <a:off x="53185" y="146870"/>
              <a:ext cx="1663363" cy="108950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Provide support and advice for FTSU Guardians</a:t>
              </a:r>
              <a:endPara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4"/>
            <p:cNvSpPr/>
            <p:nvPr/>
          </p:nvSpPr>
          <p:spPr>
            <a:xfrm>
              <a:off x="53185" y="53185"/>
              <a:ext cx="1591836" cy="98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104775" rIns="209550" bIns="104775" numCol="1" spcCol="1270" anchor="ctr" anchorCtr="0">
              <a:noAutofit/>
            </a:bodyPr>
            <a:lstStyle/>
            <a:p>
              <a:pPr lvl="0" algn="l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500" b="1" kern="1200" dirty="0"/>
            </a:p>
          </p:txBody>
        </p:sp>
      </p:grpSp>
      <p:sp>
        <p:nvSpPr>
          <p:cNvPr id="31" name="Content Placeholder 4"/>
          <p:cNvSpPr txBox="1">
            <a:spLocks/>
          </p:cNvSpPr>
          <p:nvPr/>
        </p:nvSpPr>
        <p:spPr>
          <a:xfrm>
            <a:off x="548552" y="1671325"/>
            <a:ext cx="4886967" cy="494463"/>
          </a:xfrm>
          <a:prstGeom prst="rect">
            <a:avLst/>
          </a:prstGeom>
          <a:ln w="25400" cmpd="sng">
            <a:noFill/>
          </a:ln>
          <a:effec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Guardian – purpose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752348" y="2212075"/>
            <a:ext cx="1777621" cy="18014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Advise providers (NHS Trusts / Foundation Trusts)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9405" y="4365104"/>
            <a:ext cx="1777621" cy="18014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 to staff raising concerns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771800" y="4372875"/>
            <a:ext cx="1777621" cy="18014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 support for the system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/>
          <a:stretch/>
        </p:blipFill>
        <p:spPr bwMode="auto">
          <a:xfrm rot="1187252">
            <a:off x="5434122" y="2026661"/>
            <a:ext cx="2731470" cy="397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3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95536" y="1585119"/>
            <a:ext cx="8424936" cy="4868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87698" y="1519384"/>
            <a:ext cx="79928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 NHS trusts have appointed a Freedom to Speak Up Guardian. They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ork alongside trust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leadership teams to achieve the following outcomes:</a:t>
            </a:r>
          </a:p>
          <a:p>
            <a:endParaRPr lang="en-GB" dirty="0"/>
          </a:p>
        </p:txBody>
      </p:sp>
      <p:sp>
        <p:nvSpPr>
          <p:cNvPr id="18" name="Oval Callout 17"/>
          <p:cNvSpPr/>
          <p:nvPr/>
        </p:nvSpPr>
        <p:spPr>
          <a:xfrm flipH="1">
            <a:off x="3305712" y="5156326"/>
            <a:ext cx="2513094" cy="1284256"/>
          </a:xfrm>
          <a:prstGeom prst="wedgeEllipseCallout">
            <a:avLst>
              <a:gd name="adj1" fmla="val -1328"/>
              <a:gd name="adj2" fmla="val -94397"/>
            </a:avLst>
          </a:prstGeom>
          <a:solidFill>
            <a:schemeClr val="bg1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and quality are assured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09972" y="3121292"/>
            <a:ext cx="948339" cy="1296144"/>
            <a:chOff x="3384376" y="1276664"/>
            <a:chExt cx="1296143" cy="2008554"/>
          </a:xfrm>
        </p:grpSpPr>
        <p:sp>
          <p:nvSpPr>
            <p:cNvPr id="6" name="Oval 5"/>
            <p:cNvSpPr/>
            <p:nvPr/>
          </p:nvSpPr>
          <p:spPr>
            <a:xfrm>
              <a:off x="3384376" y="1276664"/>
              <a:ext cx="1296143" cy="200855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574192" y="1570810"/>
              <a:ext cx="916511" cy="1420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400" kern="1200" dirty="0"/>
            </a:p>
          </p:txBody>
        </p:sp>
      </p:grpSp>
      <p:sp>
        <p:nvSpPr>
          <p:cNvPr id="9" name="Oval Callout 8"/>
          <p:cNvSpPr/>
          <p:nvPr/>
        </p:nvSpPr>
        <p:spPr>
          <a:xfrm flipH="1">
            <a:off x="5271728" y="2340577"/>
            <a:ext cx="3488272" cy="1900870"/>
          </a:xfrm>
          <a:prstGeom prst="wedgeEllipseCallout">
            <a:avLst>
              <a:gd name="adj1" fmla="val 52835"/>
              <a:gd name="adj2" fmla="val 23218"/>
            </a:avLst>
          </a:prstGeom>
          <a:solidFill>
            <a:schemeClr val="bg1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0174" y="272486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staff have the capability to speak up effectively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 supported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appropriately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31688" y="272486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Board 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engaged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all Freedom to Speak Up matters and issues that are raised</a:t>
            </a:r>
          </a:p>
          <a:p>
            <a:endParaRPr lang="en-GB" dirty="0"/>
          </a:p>
        </p:txBody>
      </p:sp>
      <p:sp>
        <p:nvSpPr>
          <p:cNvPr id="13" name="Oval Callout 12"/>
          <p:cNvSpPr/>
          <p:nvPr/>
        </p:nvSpPr>
        <p:spPr>
          <a:xfrm flipH="1">
            <a:off x="392243" y="4205891"/>
            <a:ext cx="3416264" cy="1900870"/>
          </a:xfrm>
          <a:prstGeom prst="wedgeEllipseCallout">
            <a:avLst>
              <a:gd name="adj1" fmla="val -48067"/>
              <a:gd name="adj2" fmla="val -48939"/>
            </a:avLst>
          </a:prstGeom>
          <a:solidFill>
            <a:schemeClr val="bg1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75332" y="4581128"/>
            <a:ext cx="2850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Speaking up processes are effective and continuously improved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0174" y="288126"/>
            <a:ext cx="8459826" cy="1143000"/>
          </a:xfrm>
          <a:prstGeom prst="rect">
            <a:avLst/>
          </a:prstGeom>
          <a:solidFill>
            <a:srgbClr val="008A3E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to Speak Up Guardians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 flipH="1">
            <a:off x="5412691" y="4347417"/>
            <a:ext cx="3416264" cy="1900870"/>
          </a:xfrm>
          <a:prstGeom prst="wedgeEllipseCallout">
            <a:avLst>
              <a:gd name="adj1" fmla="val 52028"/>
              <a:gd name="adj2" fmla="val -40922"/>
            </a:avLst>
          </a:prstGeom>
          <a:solidFill>
            <a:schemeClr val="bg1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culture of speaking up is instilled throughout the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and the NHS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392244" y="2340333"/>
            <a:ext cx="3416264" cy="1808748"/>
          </a:xfrm>
          <a:prstGeom prst="wedgeEllipseCallout">
            <a:avLst>
              <a:gd name="adj1" fmla="val -56431"/>
              <a:gd name="adj2" fmla="val 18206"/>
            </a:avLst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0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585119"/>
            <a:ext cx="8424936" cy="4868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416512"/>
            <a:ext cx="8568952" cy="1143000"/>
          </a:xfrm>
          <a:prstGeom prst="rect">
            <a:avLst/>
          </a:prstGeom>
          <a:solidFill>
            <a:srgbClr val="008A3E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 raised to date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54509484"/>
              </p:ext>
            </p:extLst>
          </p:nvPr>
        </p:nvGraphicFramePr>
        <p:xfrm>
          <a:off x="1691680" y="2636912"/>
          <a:ext cx="56770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2856" y="16288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Freedom to Speak Up Guardians shared data covering the period from the start of their role up until 31 March 2017.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 flipV="1">
            <a:off x="449263" y="1557331"/>
            <a:ext cx="8277225" cy="4810807"/>
          </a:xfrm>
          <a:prstGeom prst="roundRect">
            <a:avLst>
              <a:gd name="adj" fmla="val 2167"/>
            </a:avLst>
          </a:prstGeom>
          <a:solidFill>
            <a:srgbClr val="D0BDD0"/>
          </a:solidFill>
          <a:ln>
            <a:noFill/>
          </a:ln>
          <a:extLst/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9pPr>
          </a:lstStyle>
          <a:p>
            <a:pPr algn="ctr"/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FC59F-7FD3-4981-88C1-003940B5C03E}" type="slidenum">
              <a:rPr lang="en-US" smtClean="0"/>
              <a:pPr>
                <a:defRPr/>
              </a:pPr>
              <a:t>15</a:t>
            </a:fld>
            <a:endParaRPr lang="en-US" sz="1400" dirty="0">
              <a:solidFill>
                <a:srgbClr val="6D2E69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1988840"/>
            <a:ext cx="21399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4709953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en-US" sz="2400" kern="0" dirty="0">
                <a:solidFill>
                  <a:srgbClr val="672861"/>
                </a:solidFill>
                <a:latin typeface="Helvetica"/>
                <a:cs typeface="Helvetica"/>
                <a:sym typeface="Arial"/>
              </a:rPr>
              <a:t>www.cqc.org.uk</a:t>
            </a:r>
          </a:p>
          <a:p>
            <a:pPr algn="ctr">
              <a:spcAft>
                <a:spcPts val="600"/>
              </a:spcAft>
              <a:buSzPct val="100000"/>
            </a:pPr>
            <a:r>
              <a:rPr lang="en-GB" altLang="en-US" sz="2400" kern="0" dirty="0">
                <a:solidFill>
                  <a:srgbClr val="6C276A"/>
                </a:solidFill>
                <a:latin typeface="Helvetica"/>
                <a:cs typeface="Helvetica"/>
                <a:sym typeface="Arial"/>
              </a:rPr>
              <a:t>enquiries@cqc.org.uk</a:t>
            </a:r>
          </a:p>
          <a:p>
            <a:pPr algn="ctr">
              <a:spcAft>
                <a:spcPts val="1000"/>
              </a:spcAft>
              <a:buSzPct val="100000"/>
            </a:pPr>
            <a:r>
              <a:rPr lang="en-GB" altLang="en-US" sz="2400" kern="0" dirty="0">
                <a:solidFill>
                  <a:srgbClr val="6C276A"/>
                </a:solidFill>
                <a:latin typeface="Helvetica"/>
                <a:cs typeface="Helvetica"/>
                <a:sym typeface="Arial"/>
              </a:rPr>
              <a:t>@</a:t>
            </a:r>
            <a:r>
              <a:rPr lang="en-GB" altLang="en-US" sz="2400" kern="0" dirty="0" err="1" smtClean="0">
                <a:solidFill>
                  <a:srgbClr val="6C276A"/>
                </a:solidFill>
                <a:latin typeface="Helvetica"/>
                <a:cs typeface="Helvetica"/>
                <a:sym typeface="Arial"/>
              </a:rPr>
              <a:t>CareQualityComm</a:t>
            </a:r>
            <a:endParaRPr lang="en-GB" altLang="en-US" sz="2400" kern="0" dirty="0">
              <a:solidFill>
                <a:srgbClr val="6C276A"/>
              </a:solidFill>
              <a:latin typeface="Helvetica"/>
              <a:cs typeface="Helvetica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24" y="4950945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5463" y="688975"/>
            <a:ext cx="5832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n-GB" altLang="en-US" sz="2800" dirty="0">
                <a:solidFill>
                  <a:srgbClr val="FFFFFF"/>
                </a:solidFill>
                <a:ea typeface="ヒラギノ角ゴ Pro W3" charset="-128"/>
              </a:rPr>
              <a:t>Thank </a:t>
            </a:r>
            <a:r>
              <a:rPr lang="en-GB" altLang="en-US" sz="2800" dirty="0" smtClean="0">
                <a:solidFill>
                  <a:srgbClr val="FFFFFF"/>
                </a:solidFill>
                <a:ea typeface="ヒラギノ角ゴ Pro W3" charset="-128"/>
              </a:rPr>
              <a:t>you and any questions?</a:t>
            </a:r>
            <a:endParaRPr lang="en-GB" altLang="en-US" sz="2800" dirty="0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8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Duty of Candour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556792"/>
            <a:ext cx="7810500" cy="453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+mn-lt"/>
                <a:cs typeface="Calibri" panose="020F0502020204030204" pitchFamily="34" charset="0"/>
              </a:rPr>
              <a:t>Duty of Candour</a:t>
            </a:r>
            <a:endParaRPr lang="en-GB"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628800"/>
            <a:ext cx="8280920" cy="424700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and Social Care Act 2008 (regulated activities) Regulations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Duty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of Candour (regulation 20)</a:t>
            </a:r>
          </a:p>
          <a:p>
            <a:pPr marL="441325" lvl="1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(1) A health body must act in an open and transparent way with relevant persons in relation to care and treatment provided to service users in carrying on a regulated activity </a:t>
            </a:r>
          </a:p>
        </p:txBody>
      </p:sp>
    </p:spTree>
    <p:extLst>
      <p:ext uri="{BB962C8B-B14F-4D97-AF65-F5344CB8AC3E}">
        <p14:creationId xmlns:p14="http://schemas.microsoft.com/office/powerpoint/2010/main" val="28233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>
                <a:latin typeface="+mn-lt"/>
                <a:cs typeface="Calibri" panose="020F0502020204030204" pitchFamily="34" charset="0"/>
              </a:rPr>
              <a:t>Candour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00808"/>
            <a:ext cx="8352928" cy="4055790"/>
          </a:xfrm>
        </p:spPr>
        <p:txBody>
          <a:bodyPr/>
          <a:lstStyle/>
          <a:p>
            <a:r>
              <a:rPr lang="en-US" alt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I’d far rather be treated by a doctor who at some stage in their career </a:t>
            </a:r>
            <a:r>
              <a:rPr lang="en-US" alt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has made a mistake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owned up to it, </a:t>
            </a:r>
            <a:r>
              <a:rPr lang="en-US" alt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learnt from the mistake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become a better doctor as a result of that” –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Peter Walsh, AvMA</a:t>
            </a: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“if I was going to be choosing -- if the only information I had was reporting systems for my choice of hospital, I would choose the one with the highest possible reporting rate” –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Charles Vincent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7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Duty of Candour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4536503" cy="4343822"/>
          </a:xfrm>
        </p:spPr>
        <p:txBody>
          <a:bodyPr/>
          <a:lstStyle/>
          <a:p>
            <a:r>
              <a:rPr lang="en-GB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Good Practice: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Candour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openness, honesty and transparency and challenges to poor practice are the norm, with a culture of collective responsibility between teams and services. 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with the regulation is necessary, but not sufficient, to build a culture that truly puts safety first.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F3A2F-C483-4BB2-99BB-47EFD094778C}" type="slidenum">
              <a:rPr lang="en-US" altLang="en-US" smtClean="0"/>
              <a:pPr>
                <a:defRPr/>
              </a:pPr>
              <a:t>5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618578"/>
            <a:ext cx="3426292" cy="447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5578475" cy="906463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Duty 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Candour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318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Duty of Candour is a legal duty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on hospital, community and mental health trusts to inform and apologise to patients if there have been mistakes in their care that have led to significant harm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Duty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of Candour aims to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help patients receive accurate, truthful information from health providers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NHS provider bodies registered with the Care Quality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 had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to comply with a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Statutory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Duty of Candour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2014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independent sector health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 and social care providers had to comply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1 April 2015 </a:t>
            </a:r>
          </a:p>
          <a:p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F3A2F-C483-4BB2-99BB-47EFD094778C}" type="slidenum">
              <a:rPr lang="en-US" altLang="en-US" smtClean="0"/>
              <a:pPr>
                <a:defRPr/>
              </a:pPr>
              <a:t>6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Duty of Candour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7776864" cy="3888432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Duty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Candour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has two parts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eneral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requirement that providers act in an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open and transparent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way with service users. 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ormal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notification process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which must be followed when certain safety incidents occur, described in the regulation as ‘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notifiable safety incidents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’. 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7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Duty of Candour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7544" y="1700808"/>
            <a:ext cx="8280920" cy="4536504"/>
          </a:xfrm>
        </p:spPr>
        <p:txBody>
          <a:bodyPr/>
          <a:lstStyle/>
          <a:p>
            <a:r>
              <a:rPr lang="en-GB" sz="2600" dirty="0" smtClean="0">
                <a:cs typeface="Calibri" panose="020F0502020204030204" pitchFamily="34" charset="0"/>
              </a:rPr>
              <a:t>Providers </a:t>
            </a:r>
            <a:r>
              <a:rPr lang="en-GB" sz="2600" dirty="0">
                <a:cs typeface="Calibri" panose="020F0502020204030204" pitchFamily="34" charset="0"/>
              </a:rPr>
              <a:t>must have an open and honest culture at all levels within their organisation and have </a:t>
            </a:r>
            <a:r>
              <a:rPr lang="en-GB" sz="2600" b="1" dirty="0">
                <a:cs typeface="Calibri" panose="020F0502020204030204" pitchFamily="34" charset="0"/>
              </a:rPr>
              <a:t>systems in place </a:t>
            </a:r>
            <a:r>
              <a:rPr lang="en-GB" sz="2600" dirty="0">
                <a:cs typeface="Calibri" panose="020F0502020204030204" pitchFamily="34" charset="0"/>
              </a:rPr>
              <a:t>for knowing about notifiable safety incidents </a:t>
            </a:r>
          </a:p>
          <a:p>
            <a:r>
              <a:rPr lang="en-GB" sz="2600" dirty="0" smtClean="0">
                <a:cs typeface="Calibri" panose="020F0502020204030204" pitchFamily="34" charset="0"/>
              </a:rPr>
              <a:t>Providers </a:t>
            </a:r>
            <a:r>
              <a:rPr lang="en-GB" sz="2600" dirty="0">
                <a:cs typeface="Calibri" panose="020F0502020204030204" pitchFamily="34" charset="0"/>
              </a:rPr>
              <a:t>must be open and honest with </a:t>
            </a:r>
            <a:r>
              <a:rPr lang="en-GB" sz="2600" b="1" dirty="0">
                <a:cs typeface="Calibri" panose="020F0502020204030204" pitchFamily="34" charset="0"/>
              </a:rPr>
              <a:t>service users and other ‘relevant persons’</a:t>
            </a:r>
            <a:r>
              <a:rPr lang="en-GB" sz="2600" dirty="0">
                <a:cs typeface="Calibri" panose="020F0502020204030204" pitchFamily="34" charset="0"/>
              </a:rPr>
              <a:t> (people acting lawfully on behalf of service users) when things go wrong with care and treatment, giving them reasonable support, truthful information and a written apology</a:t>
            </a:r>
          </a:p>
          <a:p>
            <a:r>
              <a:rPr lang="en-GB" sz="2600" dirty="0" smtClean="0">
                <a:cs typeface="Calibri" panose="020F0502020204030204" pitchFamily="34" charset="0"/>
              </a:rPr>
              <a:t>The </a:t>
            </a:r>
            <a:r>
              <a:rPr lang="en-GB" sz="2600" dirty="0">
                <a:cs typeface="Calibri" panose="020F0502020204030204" pitchFamily="34" charset="0"/>
              </a:rPr>
              <a:t>provider must also keep </a:t>
            </a:r>
            <a:r>
              <a:rPr lang="en-GB" sz="2600" b="1" dirty="0">
                <a:cs typeface="Calibri" panose="020F0502020204030204" pitchFamily="34" charset="0"/>
              </a:rPr>
              <a:t>written </a:t>
            </a:r>
            <a:r>
              <a:rPr lang="en-GB" sz="2600" b="1" dirty="0" smtClean="0">
                <a:cs typeface="Calibri" panose="020F0502020204030204" pitchFamily="34" charset="0"/>
              </a:rPr>
              <a:t>records</a:t>
            </a:r>
            <a:endParaRPr lang="en-GB" sz="2600" b="1" dirty="0">
              <a:cs typeface="Calibri" panose="020F0502020204030204" pitchFamily="34" charset="0"/>
            </a:endParaRPr>
          </a:p>
          <a:p>
            <a:r>
              <a:rPr lang="en-GB" sz="2600" dirty="0" smtClean="0">
                <a:cs typeface="Calibri" panose="020F0502020204030204" pitchFamily="34" charset="0"/>
              </a:rPr>
              <a:t>CQC can take </a:t>
            </a:r>
            <a:r>
              <a:rPr lang="en-GB" sz="2600" b="1" dirty="0">
                <a:cs typeface="Calibri" panose="020F0502020204030204" pitchFamily="34" charset="0"/>
              </a:rPr>
              <a:t>enforcement action </a:t>
            </a:r>
            <a:r>
              <a:rPr lang="en-GB" sz="2600" dirty="0">
                <a:cs typeface="Calibri" panose="020F0502020204030204" pitchFamily="34" charset="0"/>
              </a:rPr>
              <a:t>against those providers who don’t satisfy these requirements</a:t>
            </a:r>
            <a:r>
              <a:rPr lang="en-GB" sz="2600" dirty="0"/>
              <a:t>.</a:t>
            </a:r>
          </a:p>
          <a:p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2885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CQC inspections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556792"/>
            <a:ext cx="8280920" cy="4536504"/>
          </a:xfrm>
        </p:spPr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expect all providers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systems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 place to handle notifiable safety incidents in accordance with Regulation 20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the other regulatory requirements in relation to such incidents.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that their staff are aware of and act in accordance with their internal policies and procedures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in line with best practice in being open and transparent.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staff are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open and transparent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relevant persons in cases where care and treatment provided to people in the carrying on of a regulated activity have resulted in a notifiable safety incident.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GB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2425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20205_CQC_Template">
  <a:themeElements>
    <a:clrScheme name="4_20205_CQ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20205_CQC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20205_CQ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205_CQ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205_CQ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205_CQ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205_CQ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205_CQ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205_CQC_Template">
  <a:themeElements>
    <a:clrScheme name="20205_CQ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205_CQC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6" charset="-128"/>
          </a:defRPr>
        </a:defPPr>
      </a:lstStyle>
    </a:lnDef>
  </a:objectDefaults>
  <a:extraClrSchemeLst>
    <a:extraClrScheme>
      <a:clrScheme name="20205_CQ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20205_CQC_Template">
  <a:themeElements>
    <a:clrScheme name="4_20205_CQ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20205_CQC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20205_CQ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205_CQ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205_CQ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205_CQ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205_CQ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205_CQ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205_CQ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775</Words>
  <Application>Microsoft Office PowerPoint</Application>
  <PresentationFormat>Diavoorstelling (4:3)</PresentationFormat>
  <Paragraphs>82</Paragraphs>
  <Slides>15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5_20205_CQC_Template</vt:lpstr>
      <vt:lpstr>20205_CQC_Template</vt:lpstr>
      <vt:lpstr>4_20205_CQC_Template</vt:lpstr>
      <vt:lpstr>PowerPoint-presentatie</vt:lpstr>
      <vt:lpstr>Duty of Candour</vt:lpstr>
      <vt:lpstr>Duty of Candour</vt:lpstr>
      <vt:lpstr>Candour</vt:lpstr>
      <vt:lpstr>Duty of Candour</vt:lpstr>
      <vt:lpstr>Duty of Candour </vt:lpstr>
      <vt:lpstr>Duty of Candour</vt:lpstr>
      <vt:lpstr>Duty of Candour</vt:lpstr>
      <vt:lpstr>CQC inspections</vt:lpstr>
      <vt:lpstr>CQC inspections</vt:lpstr>
      <vt:lpstr>Duty of Candour leaflet</vt:lpstr>
      <vt:lpstr>Freedom to speak up</vt:lpstr>
      <vt:lpstr>PowerPoint-presentatie</vt:lpstr>
      <vt:lpstr>PowerPoint-presentatie</vt:lpstr>
      <vt:lpstr>PowerPoint-presentatie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Quality Commission  - role around safety and investigations</dc:title>
  <dc:creator>Durham, Paul</dc:creator>
  <cp:lastModifiedBy>Mari Murel</cp:lastModifiedBy>
  <cp:revision>116</cp:revision>
  <cp:lastPrinted>2017-04-03T07:27:57Z</cp:lastPrinted>
  <dcterms:created xsi:type="dcterms:W3CDTF">2017-03-17T16:11:22Z</dcterms:created>
  <dcterms:modified xsi:type="dcterms:W3CDTF">2017-05-11T09:28:40Z</dcterms:modified>
</cp:coreProperties>
</file>