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4"/>
  </p:notesMasterIdLst>
  <p:sldIdLst>
    <p:sldId id="256" r:id="rId7"/>
    <p:sldId id="300" r:id="rId8"/>
    <p:sldId id="261" r:id="rId9"/>
    <p:sldId id="264" r:id="rId10"/>
    <p:sldId id="262" r:id="rId11"/>
    <p:sldId id="263" r:id="rId12"/>
    <p:sldId id="267" r:id="rId13"/>
    <p:sldId id="265" r:id="rId14"/>
    <p:sldId id="283" r:id="rId15"/>
    <p:sldId id="280" r:id="rId16"/>
    <p:sldId id="281" r:id="rId17"/>
    <p:sldId id="271" r:id="rId18"/>
    <p:sldId id="289" r:id="rId19"/>
    <p:sldId id="272" r:id="rId20"/>
    <p:sldId id="290" r:id="rId21"/>
    <p:sldId id="291" r:id="rId22"/>
    <p:sldId id="30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mblinR\Documents\HQSC_PE_From_20160808_To_20160814_SURVEY%20late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mblinR\Documents\HQSC_PE_From_20160808_To_20160814_SURVEY%20late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mblinR\Documents\HQSC_PE_From_20160808_To_20160814_SURVEY%20la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Sheet4!$B$4:$F$4</c:f>
              <c:strCache>
                <c:ptCount val="5"/>
                <c:pt idx="0">
                  <c:v> Communication</c:v>
                </c:pt>
                <c:pt idx="1">
                  <c:v> Coordination</c:v>
                </c:pt>
                <c:pt idx="2">
                  <c:v> Coordination barriers</c:v>
                </c:pt>
                <c:pt idx="3">
                  <c:v> Partnership</c:v>
                </c:pt>
                <c:pt idx="4">
                  <c:v> Needs</c:v>
                </c:pt>
              </c:strCache>
            </c:strRef>
          </c:cat>
          <c:val>
            <c:numRef>
              <c:f>Sheet4!$B$5:$F$5</c:f>
              <c:numCache>
                <c:formatCode>0.0</c:formatCode>
                <c:ptCount val="5"/>
                <c:pt idx="0">
                  <c:v>8.4368259725402677</c:v>
                </c:pt>
                <c:pt idx="1">
                  <c:v>8.5771965602800684</c:v>
                </c:pt>
                <c:pt idx="2">
                  <c:v>8.3540683540683496</c:v>
                </c:pt>
                <c:pt idx="3">
                  <c:v>7.7857244825124896</c:v>
                </c:pt>
                <c:pt idx="4">
                  <c:v>8.5860167765062787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E4-46D5-82F5-C7F9A8126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772800"/>
        <c:axId val="131774336"/>
      </c:barChart>
      <c:catAx>
        <c:axId val="131772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1774336"/>
        <c:crosses val="autoZero"/>
        <c:auto val="1"/>
        <c:lblAlgn val="ctr"/>
        <c:lblOffset val="100"/>
        <c:noMultiLvlLbl val="0"/>
      </c:catAx>
      <c:valAx>
        <c:axId val="131774336"/>
        <c:scaling>
          <c:orientation val="minMax"/>
          <c:max val="1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crossAx val="131772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27913020692381E-2"/>
          <c:y val="9.7001862180616211E-2"/>
          <c:w val="0.87000339360198631"/>
          <c:h val="0.81320738313622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Sheet3!$N$32</c:f>
              <c:strCache>
                <c:ptCount val="1"/>
                <c:pt idx="0">
                  <c:v>Coordination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Sheet3!$M$33:$M$38</c:f>
              <c:strCache>
                <c:ptCount val="6"/>
                <c:pt idx="0">
                  <c:v>15-24</c:v>
                </c:pt>
                <c:pt idx="1">
                  <c:v>25-44</c:v>
                </c:pt>
                <c:pt idx="2">
                  <c:v>45-64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</c:strCache>
            </c:strRef>
          </c:cat>
          <c:val>
            <c:numRef>
              <c:f>Sheet3!$N$33:$N$38</c:f>
              <c:numCache>
                <c:formatCode>0.0</c:formatCode>
                <c:ptCount val="6"/>
                <c:pt idx="0">
                  <c:v>7.7709500466853383</c:v>
                </c:pt>
                <c:pt idx="1">
                  <c:v>7.9590008556086635</c:v>
                </c:pt>
                <c:pt idx="2">
                  <c:v>8.6102015386752786</c:v>
                </c:pt>
                <c:pt idx="3">
                  <c:v>9.1244757204324358</c:v>
                </c:pt>
                <c:pt idx="4">
                  <c:v>9.1531042796865574</c:v>
                </c:pt>
                <c:pt idx="5">
                  <c:v>9.5301226551226552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2F-4195-880B-FECB8F2E278D}"/>
            </c:ext>
          </c:extLst>
        </c:ser>
        <c:ser>
          <c:idx val="1"/>
          <c:order val="1"/>
          <c:tx>
            <c:strRef>
              <c:f>Sheet3!$O$32</c:f>
              <c:strCache>
                <c:ptCount val="1"/>
                <c:pt idx="0">
                  <c:v>Coordination barriers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Sheet3!$M$33:$M$38</c:f>
              <c:strCache>
                <c:ptCount val="6"/>
                <c:pt idx="0">
                  <c:v>15-24</c:v>
                </c:pt>
                <c:pt idx="1">
                  <c:v>25-44</c:v>
                </c:pt>
                <c:pt idx="2">
                  <c:v>45-64</c:v>
                </c:pt>
                <c:pt idx="3">
                  <c:v>65-74</c:v>
                </c:pt>
                <c:pt idx="4">
                  <c:v>75-84</c:v>
                </c:pt>
                <c:pt idx="5">
                  <c:v>85+</c:v>
                </c:pt>
              </c:strCache>
            </c:strRef>
          </c:cat>
          <c:val>
            <c:numRef>
              <c:f>Sheet3!$O$33:$O$38</c:f>
              <c:numCache>
                <c:formatCode>0.0</c:formatCode>
                <c:ptCount val="6"/>
                <c:pt idx="0">
                  <c:v>6.7034313725490193</c:v>
                </c:pt>
                <c:pt idx="1">
                  <c:v>7.3218711276332114</c:v>
                </c:pt>
                <c:pt idx="2">
                  <c:v>8.4998170508598676</c:v>
                </c:pt>
                <c:pt idx="3">
                  <c:v>9.212328767123287</c:v>
                </c:pt>
                <c:pt idx="4">
                  <c:v>9.4268635724331933</c:v>
                </c:pt>
                <c:pt idx="5">
                  <c:v>9.671717171717173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2F-4195-880B-FECB8F2E2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067904"/>
        <c:axId val="133069440"/>
      </c:barChart>
      <c:catAx>
        <c:axId val="13306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3069440"/>
        <c:crosses val="autoZero"/>
        <c:auto val="1"/>
        <c:lblAlgn val="ctr"/>
        <c:lblOffset val="100"/>
        <c:noMultiLvlLbl val="0"/>
      </c:catAx>
      <c:valAx>
        <c:axId val="133069440"/>
        <c:scaling>
          <c:orientation val="minMax"/>
          <c:max val="10"/>
        </c:scaling>
        <c:delete val="0"/>
        <c:axPos val="l"/>
        <c:numFmt formatCode="0" sourceLinked="0"/>
        <c:majorTickMark val="out"/>
        <c:minorTickMark val="none"/>
        <c:tickLblPos val="nextTo"/>
        <c:crossAx val="133067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4398420363820734E-2"/>
          <c:y val="2.983813353105301E-2"/>
          <c:w val="0.30684837884087268"/>
          <c:h val="0.163932930866882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068056339373965E-2"/>
          <c:y val="0.11759818410422979"/>
          <c:w val="0.87171642793797532"/>
          <c:h val="0.740756655720649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Sheet3!$Z$31</c:f>
              <c:strCache>
                <c:ptCount val="1"/>
                <c:pt idx="0">
                  <c:v>Coordination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Sheet3!$Y$32:$Y$36</c:f>
              <c:strCache>
                <c:ptCount val="5"/>
                <c:pt idx="0">
                  <c:v>Asian</c:v>
                </c:pt>
                <c:pt idx="1">
                  <c:v>European</c:v>
                </c:pt>
                <c:pt idx="2">
                  <c:v>Māori</c:v>
                </c:pt>
                <c:pt idx="3">
                  <c:v>Other</c:v>
                </c:pt>
                <c:pt idx="4">
                  <c:v>Pacific</c:v>
                </c:pt>
              </c:strCache>
            </c:strRef>
          </c:cat>
          <c:val>
            <c:numRef>
              <c:f>Sheet3!$Z$32:$Z$36</c:f>
              <c:numCache>
                <c:formatCode>0.0</c:formatCode>
                <c:ptCount val="5"/>
                <c:pt idx="0">
                  <c:v>8.2032115171650055</c:v>
                </c:pt>
                <c:pt idx="1">
                  <c:v>8.7203231292517049</c:v>
                </c:pt>
                <c:pt idx="2">
                  <c:v>8.0154403073286069</c:v>
                </c:pt>
                <c:pt idx="3">
                  <c:v>8.272937192118226</c:v>
                </c:pt>
                <c:pt idx="4">
                  <c:v>8.1037698412698447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AE-4CED-8F99-EE6939E6A3D6}"/>
            </c:ext>
          </c:extLst>
        </c:ser>
        <c:ser>
          <c:idx val="1"/>
          <c:order val="1"/>
          <c:tx>
            <c:strRef>
              <c:f>Sheet3!$AA$31</c:f>
              <c:strCache>
                <c:ptCount val="1"/>
                <c:pt idx="0">
                  <c:v>Coordination barriers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Sheet3!$Y$32:$Y$36</c:f>
              <c:strCache>
                <c:ptCount val="5"/>
                <c:pt idx="0">
                  <c:v>Asian</c:v>
                </c:pt>
                <c:pt idx="1">
                  <c:v>European</c:v>
                </c:pt>
                <c:pt idx="2">
                  <c:v>Māori</c:v>
                </c:pt>
                <c:pt idx="3">
                  <c:v>Other</c:v>
                </c:pt>
                <c:pt idx="4">
                  <c:v>Pacific</c:v>
                </c:pt>
              </c:strCache>
            </c:strRef>
          </c:cat>
          <c:val>
            <c:numRef>
              <c:f>Sheet3!$AA$32:$AA$36</c:f>
              <c:numCache>
                <c:formatCode>0.0</c:formatCode>
                <c:ptCount val="5"/>
                <c:pt idx="0">
                  <c:v>7.3158914728682163</c:v>
                </c:pt>
                <c:pt idx="1">
                  <c:v>8.6042739935126846</c:v>
                </c:pt>
                <c:pt idx="2">
                  <c:v>7.2739361702127656</c:v>
                </c:pt>
                <c:pt idx="3">
                  <c:v>7.7777777777777795</c:v>
                </c:pt>
                <c:pt idx="4">
                  <c:v>8.1904761904761898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AE-4CED-8F99-EE6939E6A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097728"/>
        <c:axId val="134164480"/>
      </c:barChart>
      <c:catAx>
        <c:axId val="133097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4164480"/>
        <c:crosses val="autoZero"/>
        <c:auto val="1"/>
        <c:lblAlgn val="ctr"/>
        <c:lblOffset val="100"/>
        <c:noMultiLvlLbl val="0"/>
      </c:catAx>
      <c:valAx>
        <c:axId val="134164480"/>
        <c:scaling>
          <c:orientation val="minMax"/>
          <c:max val="1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crossAx val="133097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6263487897346161E-2"/>
          <c:y val="1.7814772237422179E-2"/>
          <c:w val="0.24710243984007119"/>
          <c:h val="0.133252574197456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4016D-AE3F-44E2-B87F-2722409B5182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79B62-100F-4A48-BF18-90913632DC7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7204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1172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628999"/>
          </a:xfrm>
        </p:spPr>
        <p:txBody>
          <a:bodyPr vert="eaVert"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623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892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761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841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663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515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045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34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39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29309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4012" y="620688"/>
            <a:ext cx="5155976" cy="36083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485983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578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B9761-2652-4AED-A5EE-EF600A86FE66}" type="datetimeFigureOut">
              <a:rPr lang="en-NZ" smtClean="0"/>
              <a:t>1/05/2017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70355-CA4F-4619-B732-771EEDCA8F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078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Getting a grip on integration	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Richard Hamblin</a:t>
            </a:r>
          </a:p>
          <a:p>
            <a:r>
              <a:rPr lang="en-NZ" dirty="0" smtClean="0"/>
              <a:t>EPSO, London, 24 April 2017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6684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9763"/>
            <a:ext cx="6552701" cy="1296144"/>
          </a:xfrm>
        </p:spPr>
        <p:txBody>
          <a:bodyPr>
            <a:normAutofit/>
          </a:bodyPr>
          <a:lstStyle/>
          <a:p>
            <a:r>
              <a:rPr lang="en-NZ" b="1" dirty="0" smtClean="0">
                <a:ea typeface="ＭＳ Ｐゴシック" pitchFamily="34" charset="-128"/>
              </a:rPr>
              <a:t>Patient Experience Domains </a:t>
            </a:r>
            <a:endParaRPr lang="en-NZ" b="1" dirty="0"/>
          </a:p>
        </p:txBody>
      </p:sp>
      <p:pic>
        <p:nvPicPr>
          <p:cNvPr id="6" name="Picture 5" descr="Picture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347" y="1556792"/>
            <a:ext cx="8955732" cy="458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9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052737"/>
            <a:ext cx="4954885" cy="511256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5896" y="332656"/>
            <a:ext cx="6552701" cy="129614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b="1" dirty="0" smtClean="0">
                <a:ea typeface="ＭＳ Ｐゴシック" pitchFamily="34" charset="-128"/>
              </a:rPr>
              <a:t>Patient Experience Locale</a:t>
            </a: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02344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The Coordination domain questions (1)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000" dirty="0"/>
              <a:t>Is there one GP or nurse you usually </a:t>
            </a:r>
            <a:r>
              <a:rPr lang="en-NZ" sz="2000" dirty="0" smtClean="0"/>
              <a:t>see?</a:t>
            </a:r>
          </a:p>
          <a:p>
            <a:r>
              <a:rPr lang="en-NZ" sz="2000" dirty="0"/>
              <a:t>Was there ever a time when you wanted health care from a GP or nurse but you couldn’t get it</a:t>
            </a:r>
            <a:r>
              <a:rPr lang="en-NZ" sz="2000" dirty="0" smtClean="0"/>
              <a:t>?</a:t>
            </a:r>
          </a:p>
          <a:p>
            <a:r>
              <a:rPr lang="en-NZ" sz="2000" dirty="0"/>
              <a:t>When you contact your usual GP clinic about something important, do you get an answer the same day</a:t>
            </a:r>
            <a:r>
              <a:rPr lang="en-NZ" sz="2000" dirty="0" smtClean="0"/>
              <a:t>?</a:t>
            </a:r>
          </a:p>
          <a:p>
            <a:r>
              <a:rPr lang="en-NZ" sz="2000" dirty="0"/>
              <a:t>Are you confident that your GP or nurse is aware of your medical history</a:t>
            </a:r>
            <a:r>
              <a:rPr lang="en-NZ" sz="2000" dirty="0" smtClean="0"/>
              <a:t>?</a:t>
            </a:r>
          </a:p>
          <a:p>
            <a:r>
              <a:rPr lang="en-NZ" sz="2000" dirty="0" smtClean="0"/>
              <a:t>In the </a:t>
            </a:r>
            <a:r>
              <a:rPr lang="en-NZ" sz="2000" dirty="0"/>
              <a:t>last 12 months have you been given the wrong medication or wrong dose by a doctor, nurse or pharmacist (outside of hospital</a:t>
            </a:r>
            <a:r>
              <a:rPr lang="en-NZ" sz="2000" dirty="0" smtClean="0"/>
              <a:t>)?</a:t>
            </a:r>
          </a:p>
          <a:p>
            <a:r>
              <a:rPr lang="en-NZ" sz="2000" dirty="0"/>
              <a:t>Do the specialist doctors know your medical history and the reason for your visit</a:t>
            </a:r>
            <a:r>
              <a:rPr lang="en-NZ" sz="2000" dirty="0" smtClean="0"/>
              <a:t>?</a:t>
            </a:r>
          </a:p>
          <a:p>
            <a:r>
              <a:rPr lang="en-NZ" sz="2000" dirty="0"/>
              <a:t>Has a doctor ordered a test (e.g. blood test, x-ray, </a:t>
            </a:r>
            <a:r>
              <a:rPr lang="en-NZ" sz="2000" dirty="0" err="1"/>
              <a:t>etc</a:t>
            </a:r>
            <a:r>
              <a:rPr lang="en-NZ" sz="2000" dirty="0"/>
              <a:t>) that you felt you didn’t need because the test had already been done?</a:t>
            </a:r>
            <a:endParaRPr lang="en-NZ" sz="2000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8819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000" dirty="0"/>
              <a:t>Does your current GP or nurse seem informed and up-to-date about the care you get from specialist doctors</a:t>
            </a:r>
            <a:r>
              <a:rPr lang="en-NZ" sz="2000" dirty="0" smtClean="0"/>
              <a:t>?</a:t>
            </a:r>
          </a:p>
          <a:p>
            <a:r>
              <a:rPr lang="en-NZ" sz="2000" dirty="0"/>
              <a:t>Did the hospital arrange follow-up care with a doctor or other health care professional</a:t>
            </a:r>
            <a:r>
              <a:rPr lang="en-NZ" sz="2000" dirty="0" smtClean="0"/>
              <a:t>?</a:t>
            </a:r>
          </a:p>
          <a:p>
            <a:endParaRPr lang="en-NZ" sz="2000" dirty="0"/>
          </a:p>
          <a:p>
            <a:r>
              <a:rPr lang="en-NZ" sz="2000" dirty="0" smtClean="0"/>
              <a:t>Plus a series of questions on cost barriers</a:t>
            </a:r>
          </a:p>
          <a:p>
            <a:endParaRPr lang="en-NZ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The Coordination domain questions (2)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2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Results – </a:t>
            </a:r>
            <a:r>
              <a:rPr lang="en-NZ" dirty="0" err="1" smtClean="0"/>
              <a:t>ave</a:t>
            </a:r>
            <a:r>
              <a:rPr lang="en-NZ" dirty="0" smtClean="0"/>
              <a:t> score out of 10</a:t>
            </a:r>
            <a:endParaRPr lang="en-NZ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891446"/>
              </p:ext>
            </p:extLst>
          </p:nvPr>
        </p:nvGraphicFramePr>
        <p:xfrm>
          <a:off x="755576" y="1484784"/>
          <a:ext cx="7612136" cy="4297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355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But inequity by age</a:t>
            </a:r>
            <a:endParaRPr lang="en-NZ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332254"/>
              </p:ext>
            </p:extLst>
          </p:nvPr>
        </p:nvGraphicFramePr>
        <p:xfrm>
          <a:off x="683568" y="1484784"/>
          <a:ext cx="7652395" cy="4439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44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…and ethnicity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415522"/>
              </p:ext>
            </p:extLst>
          </p:nvPr>
        </p:nvGraphicFramePr>
        <p:xfrm>
          <a:off x="467544" y="1268760"/>
          <a:ext cx="8229600" cy="459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981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err="1" smtClean="0"/>
              <a:t>Incentivisation</a:t>
            </a:r>
            <a:r>
              <a:rPr lang="en-NZ" dirty="0" smtClean="0"/>
              <a:t> and perversities of supervisory approaches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 err="1" smtClean="0"/>
              <a:t>Incentivisation</a:t>
            </a:r>
            <a:r>
              <a:rPr lang="en-NZ" sz="2400" dirty="0" smtClean="0"/>
              <a:t> beyond lip service – hold all bodies to account in an area for a result – but who gets blamed if its not achieved?</a:t>
            </a:r>
          </a:p>
          <a:p>
            <a:r>
              <a:rPr lang="en-NZ" sz="2400" dirty="0" smtClean="0"/>
              <a:t>Regulation beyond structures tricky</a:t>
            </a:r>
            <a:endParaRPr lang="en-NZ" sz="2400" dirty="0"/>
          </a:p>
          <a:p>
            <a:r>
              <a:rPr lang="en-NZ" sz="2400" dirty="0" smtClean="0"/>
              <a:t>Publication – kudos and censure incentive – but what level?</a:t>
            </a:r>
          </a:p>
          <a:p>
            <a:r>
              <a:rPr lang="en-NZ" sz="2400" dirty="0" smtClean="0"/>
              <a:t>Financial responses (but which way lies causality?)</a:t>
            </a:r>
          </a:p>
          <a:p>
            <a:r>
              <a:rPr lang="en-NZ" sz="2400" dirty="0" smtClean="0"/>
              <a:t>Can any incentives or regulatory responses override system design?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409278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How on earth do we regulate integration?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What does good look like?</a:t>
            </a:r>
          </a:p>
          <a:p>
            <a:r>
              <a:rPr lang="en-NZ" dirty="0" smtClean="0"/>
              <a:t>How do we incentivise?</a:t>
            </a:r>
          </a:p>
          <a:p>
            <a:r>
              <a:rPr lang="en-NZ" dirty="0" smtClean="0"/>
              <a:t>How do we avoid perversity?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1637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Why it’s hard to say what good integration looks like?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What do we mean by integration?</a:t>
            </a:r>
          </a:p>
          <a:p>
            <a:r>
              <a:rPr lang="en-NZ" dirty="0" smtClean="0"/>
              <a:t>An interrelated series of concepts?</a:t>
            </a:r>
          </a:p>
          <a:p>
            <a:pPr lvl="1"/>
            <a:r>
              <a:rPr lang="en-NZ" dirty="0" smtClean="0"/>
              <a:t>Continuity of Care </a:t>
            </a:r>
          </a:p>
          <a:p>
            <a:pPr lvl="1"/>
            <a:r>
              <a:rPr lang="en-NZ" dirty="0" smtClean="0"/>
              <a:t>Continuity of relationships</a:t>
            </a:r>
          </a:p>
          <a:p>
            <a:pPr lvl="1"/>
            <a:r>
              <a:rPr lang="en-NZ" dirty="0" smtClean="0"/>
              <a:t>Continuity of information</a:t>
            </a:r>
          </a:p>
          <a:p>
            <a:pPr lvl="1"/>
            <a:r>
              <a:rPr lang="en-NZ" dirty="0" smtClean="0"/>
              <a:t>Patient-</a:t>
            </a:r>
            <a:r>
              <a:rPr lang="en-NZ" dirty="0" err="1" smtClean="0"/>
              <a:t>centredness</a:t>
            </a:r>
            <a:r>
              <a:rPr lang="en-NZ" dirty="0" smtClean="0"/>
              <a:t>/ one-stop shop</a:t>
            </a:r>
          </a:p>
          <a:p>
            <a:r>
              <a:rPr lang="en-NZ" dirty="0" smtClean="0"/>
              <a:t>Turn all that into an index…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067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Proxies and PREMS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Proxies</a:t>
            </a:r>
          </a:p>
          <a:p>
            <a:pPr lvl="1"/>
            <a:r>
              <a:rPr lang="en-NZ" dirty="0" smtClean="0"/>
              <a:t>Reduced use of emergency hospital admissions</a:t>
            </a:r>
          </a:p>
          <a:p>
            <a:pPr lvl="1"/>
            <a:r>
              <a:rPr lang="en-NZ" dirty="0" smtClean="0"/>
              <a:t>Waste in the system</a:t>
            </a:r>
          </a:p>
          <a:p>
            <a:pPr lvl="1"/>
            <a:r>
              <a:rPr lang="en-NZ" dirty="0" smtClean="0"/>
              <a:t>Structural measures of how different parts of the system </a:t>
            </a:r>
            <a:r>
              <a:rPr lang="en-NZ" dirty="0" err="1" smtClean="0"/>
              <a:t>interract</a:t>
            </a:r>
            <a:endParaRPr lang="en-NZ" dirty="0" smtClean="0"/>
          </a:p>
          <a:p>
            <a:r>
              <a:rPr lang="en-NZ" dirty="0" smtClean="0"/>
              <a:t>PREMS</a:t>
            </a:r>
          </a:p>
          <a:p>
            <a:pPr lvl="1"/>
            <a:r>
              <a:rPr lang="en-NZ" dirty="0" smtClean="0"/>
              <a:t>Patient’s reported experience of care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935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Structures and frameworks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96752"/>
            <a:ext cx="2921099" cy="408953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276872"/>
            <a:ext cx="5136802" cy="218622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83968" y="1844824"/>
            <a:ext cx="403244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868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Applying </a:t>
            </a:r>
            <a:r>
              <a:rPr lang="en-NZ" dirty="0" err="1" smtClean="0"/>
              <a:t>Donabedian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23746"/>
              </p:ext>
            </p:extLst>
          </p:nvPr>
        </p:nvGraphicFramePr>
        <p:xfrm>
          <a:off x="457200" y="1600200"/>
          <a:ext cx="8363272" cy="3114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0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4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Structure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Process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Outcome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Information</a:t>
                      </a:r>
                      <a:r>
                        <a:rPr lang="en-NZ" baseline="0" dirty="0" smtClean="0"/>
                        <a:t> continuity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Integrated Health IT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Availability of Test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% of patients with</a:t>
                      </a:r>
                      <a:r>
                        <a:rPr lang="en-NZ" baseline="0" dirty="0" smtClean="0"/>
                        <a:t> a </a:t>
                      </a:r>
                      <a:r>
                        <a:rPr lang="en-NZ" dirty="0" smtClean="0"/>
                        <a:t>shared EHR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/>
                        <a:t>% of</a:t>
                      </a:r>
                      <a:r>
                        <a:rPr lang="en-NZ" baseline="0" dirty="0" smtClean="0"/>
                        <a:t> patients confident their specialist knows their medical history</a:t>
                      </a:r>
                      <a:endParaRPr lang="en-N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Integrated health services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/>
                        <a:t>Agreed shared clinical</a:t>
                      </a:r>
                      <a:r>
                        <a:rPr lang="en-NZ" baseline="0" dirty="0" smtClean="0"/>
                        <a:t> pathways</a:t>
                      </a:r>
                      <a:endParaRPr lang="en-N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% of patients adhering to pathways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Acute hospital bed</a:t>
                      </a:r>
                      <a:r>
                        <a:rPr lang="en-NZ" baseline="0" dirty="0" smtClean="0"/>
                        <a:t> days associated with admissions for avoidable conditions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4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NZ emerging approaches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System level measures framework</a:t>
            </a:r>
          </a:p>
          <a:p>
            <a:r>
              <a:rPr lang="en-NZ" dirty="0" smtClean="0"/>
              <a:t>Primary care patient experience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9764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System level measures framework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NZ" dirty="0" smtClean="0"/>
              <a:t>Six system level measures</a:t>
            </a:r>
          </a:p>
          <a:p>
            <a:pPr lvl="1"/>
            <a:r>
              <a:rPr lang="en-NZ" b="1" i="1" dirty="0" smtClean="0"/>
              <a:t>Childhood ambulatory sensitive hospital (ASH) admissions</a:t>
            </a:r>
          </a:p>
          <a:p>
            <a:pPr lvl="1"/>
            <a:r>
              <a:rPr lang="en-NZ" b="1" i="1" dirty="0" smtClean="0"/>
              <a:t>Acute hospital bed days</a:t>
            </a:r>
          </a:p>
          <a:p>
            <a:pPr lvl="1"/>
            <a:r>
              <a:rPr lang="en-NZ" dirty="0" smtClean="0"/>
              <a:t>Amenable mortality</a:t>
            </a:r>
          </a:p>
          <a:p>
            <a:pPr lvl="1"/>
            <a:r>
              <a:rPr lang="en-NZ" dirty="0" smtClean="0"/>
              <a:t>Patient experience</a:t>
            </a:r>
          </a:p>
          <a:p>
            <a:pPr lvl="1"/>
            <a:endParaRPr lang="en-NZ" dirty="0"/>
          </a:p>
          <a:p>
            <a:pPr lvl="1"/>
            <a:r>
              <a:rPr lang="en-NZ" dirty="0" smtClean="0"/>
              <a:t>Smoke free homes</a:t>
            </a:r>
          </a:p>
          <a:p>
            <a:pPr lvl="1"/>
            <a:r>
              <a:rPr lang="en-NZ" dirty="0" smtClean="0"/>
              <a:t>Youth health services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6145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Childhood ASH -</a:t>
            </a:r>
            <a:r>
              <a:rPr lang="en-NZ" b="0" dirty="0"/>
              <a:t>Contributory </a:t>
            </a:r>
            <a:r>
              <a:rPr lang="en-NZ" b="0" dirty="0" smtClean="0"/>
              <a:t>measures</a:t>
            </a:r>
            <a:endParaRPr lang="en-NZ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NZ" sz="1800" dirty="0" smtClean="0"/>
              <a:t>Lead </a:t>
            </a:r>
            <a:r>
              <a:rPr lang="en-NZ" sz="1800" dirty="0"/>
              <a:t>Maternity Carer registration rate</a:t>
            </a:r>
          </a:p>
          <a:p>
            <a:pPr lvl="2"/>
            <a:r>
              <a:rPr lang="en-NZ" sz="1800" dirty="0"/>
              <a:t>New-born enrolment rate</a:t>
            </a:r>
          </a:p>
          <a:p>
            <a:pPr lvl="2"/>
            <a:r>
              <a:rPr lang="en-NZ" sz="1800" dirty="0"/>
              <a:t>Referral rate to Lead Maternity Carer</a:t>
            </a:r>
          </a:p>
          <a:p>
            <a:pPr lvl="2"/>
            <a:r>
              <a:rPr lang="en-NZ" sz="1800" dirty="0"/>
              <a:t>Referral rate from Lead Maternity Carer to Well Child </a:t>
            </a:r>
            <a:r>
              <a:rPr lang="en-NZ" sz="1800" dirty="0" err="1"/>
              <a:t>Tamariki</a:t>
            </a:r>
            <a:r>
              <a:rPr lang="en-NZ" sz="1800" dirty="0"/>
              <a:t> Ora</a:t>
            </a:r>
          </a:p>
          <a:p>
            <a:pPr lvl="2"/>
            <a:r>
              <a:rPr lang="en-NZ" sz="1800" dirty="0"/>
              <a:t>Breastfeeding rates</a:t>
            </a:r>
          </a:p>
          <a:p>
            <a:pPr lvl="2"/>
            <a:r>
              <a:rPr lang="en-NZ" sz="1800" dirty="0"/>
              <a:t>Core Well Child </a:t>
            </a:r>
            <a:r>
              <a:rPr lang="en-NZ" sz="1800" dirty="0" err="1"/>
              <a:t>Tamariki</a:t>
            </a:r>
            <a:r>
              <a:rPr lang="en-NZ" sz="1800" dirty="0"/>
              <a:t> Ora visits achieved</a:t>
            </a:r>
          </a:p>
          <a:p>
            <a:pPr lvl="2"/>
            <a:r>
              <a:rPr lang="en-NZ" sz="1800" dirty="0"/>
              <a:t>Respiratory initiatives</a:t>
            </a:r>
          </a:p>
          <a:p>
            <a:pPr lvl="2"/>
            <a:r>
              <a:rPr lang="en-NZ" sz="1800" dirty="0"/>
              <a:t>Housing sensitive hospitalisations</a:t>
            </a:r>
          </a:p>
          <a:p>
            <a:pPr lvl="2"/>
            <a:r>
              <a:rPr lang="en-NZ" sz="1800" dirty="0"/>
              <a:t>Immunisations</a:t>
            </a:r>
          </a:p>
          <a:p>
            <a:pPr lvl="2"/>
            <a:r>
              <a:rPr lang="en-NZ" sz="1800" dirty="0"/>
              <a:t>Enrolment with oral health services</a:t>
            </a:r>
          </a:p>
          <a:p>
            <a:pPr lvl="2"/>
            <a:r>
              <a:rPr lang="en-NZ" sz="1800" dirty="0"/>
              <a:t>Caries free at 5 years.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615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bfa16a-a3a9-440c-9133-c4aec73b974f">HQSC-418-18</_dlc_DocId>
    <_dlc_DocIdUrl xmlns="69bfa16a-a3a9-440c-9133-c4aec73b974f">
      <Url>http://intranet.hqsc.local/DMS/Communications/_layouts/DocIdRedir.aspx?ID=HQSC-418-18</Url>
      <Description>HQSC-418-18</Description>
    </_dlc_DocIdUrl>
  </documentManagement>
</p:properties>
</file>

<file path=customXml/item3.xml><?xml version="1.0" encoding="utf-8"?>
<?mso-contentType ?>
<SharedContentType xmlns="Microsoft.SharePoint.Taxonomy.ContentTypeSync" SourceId="0f5f3592-6945-4c22-808a-f55b4355eea4" ContentTypeId="0x0101000CDCA907424BAC4488B93C6F45323752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MS document" ma:contentTypeID="0x0101000CDCA907424BAC4488B93C6F45323752003DFB7F9CF8FDA049AD8B23B9220D46CD00BF75B69ED590694C88467895851266CF" ma:contentTypeVersion="2" ma:contentTypeDescription="Use this content type to classify and store documents on HQSC DMS website" ma:contentTypeScope="" ma:versionID="0a7e70c0f004e54ce1cbc6ac5669159a">
  <xsd:schema xmlns:xsd="http://www.w3.org/2001/XMLSchema" xmlns:xs="http://www.w3.org/2001/XMLSchema" xmlns:p="http://schemas.microsoft.com/office/2006/metadata/properties" xmlns:ns2="69bfa16a-a3a9-440c-9133-c4aec73b974f" targetNamespace="http://schemas.microsoft.com/office/2006/metadata/properties" ma:root="true" ma:fieldsID="d468d2f430544629a1d021b04664f5a8" ns2:_="">
    <xsd:import namespace="69bfa16a-a3a9-440c-9133-c4aec73b974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fa16a-a3a9-440c-9133-c4aec73b974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6A7DF4-C226-4F4E-96F0-D886E1D13E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9FAC58-491E-4A09-A426-7D91F107A89D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69bfa16a-a3a9-440c-9133-c4aec73b974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1D3B0D9-2E14-4F5B-B11A-62DEF63520F9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D1F1F11A-4EF5-4A9B-86C1-DF3B4D49B44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159B228E-F42A-43C9-B25A-CAA0D81A0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fa16a-a3a9-440c-9133-c4aec73b97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547</Words>
  <Application>Microsoft Office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Getting a grip on integration </vt:lpstr>
      <vt:lpstr>How on earth do we regulate integration?</vt:lpstr>
      <vt:lpstr>Why it’s hard to say what good integration looks like?</vt:lpstr>
      <vt:lpstr>Proxies and PREMS</vt:lpstr>
      <vt:lpstr>Structures and frameworks</vt:lpstr>
      <vt:lpstr>Applying Donabedian</vt:lpstr>
      <vt:lpstr>NZ emerging approaches</vt:lpstr>
      <vt:lpstr>System level measures framework</vt:lpstr>
      <vt:lpstr>Childhood ASH -Contributory measures</vt:lpstr>
      <vt:lpstr>Patient Experience Domains </vt:lpstr>
      <vt:lpstr>PowerPoint Presentation</vt:lpstr>
      <vt:lpstr>The Coordination domain questions (1)</vt:lpstr>
      <vt:lpstr>The Coordination domain questions (2)</vt:lpstr>
      <vt:lpstr>Results – ave score out of 10</vt:lpstr>
      <vt:lpstr>But inequity by age</vt:lpstr>
      <vt:lpstr>…and ethnicity</vt:lpstr>
      <vt:lpstr>Incentivisation and perversities of supervisory approaches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blank powerpoint alternative – master</dc:title>
  <dc:creator>Falyn Cranston</dc:creator>
  <cp:lastModifiedBy>Mari</cp:lastModifiedBy>
  <cp:revision>31</cp:revision>
  <dcterms:created xsi:type="dcterms:W3CDTF">2016-10-09T20:10:55Z</dcterms:created>
  <dcterms:modified xsi:type="dcterms:W3CDTF">2017-05-01T09:52:01Z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47ec8f72-2389-493d-a695-e6a397b5fe9a</vt:lpwstr>
  </property>
  <property fmtid="{D5CDD505-2E9C-101B-9397-08002B2CF9AE}" pid="3" name="ContentTypeId">
    <vt:lpwstr>0x0101000CDCA907424BAC4488B93C6F45323752003DFB7F9CF8FDA049AD8B23B9220D46CD00BF75B69ED590694C88467895851266CF</vt:lpwstr>
  </property>
</Properties>
</file>