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692" r:id="rId3"/>
    <p:sldMasterId id="2147483704" r:id="rId4"/>
    <p:sldMasterId id="2147483716" r:id="rId5"/>
    <p:sldMasterId id="2147483728" r:id="rId6"/>
    <p:sldMasterId id="2147483740" r:id="rId7"/>
    <p:sldMasterId id="2147483752" r:id="rId8"/>
  </p:sldMasterIdLst>
  <p:notesMasterIdLst>
    <p:notesMasterId r:id="rId22"/>
  </p:notesMasterIdLst>
  <p:handoutMasterIdLst>
    <p:handoutMasterId r:id="rId23"/>
  </p:handoutMasterIdLst>
  <p:sldIdLst>
    <p:sldId id="256" r:id="rId9"/>
    <p:sldId id="381" r:id="rId10"/>
    <p:sldId id="382" r:id="rId11"/>
    <p:sldId id="395" r:id="rId12"/>
    <p:sldId id="394" r:id="rId13"/>
    <p:sldId id="383" r:id="rId14"/>
    <p:sldId id="384" r:id="rId15"/>
    <p:sldId id="396" r:id="rId16"/>
    <p:sldId id="389" r:id="rId17"/>
    <p:sldId id="397" r:id="rId18"/>
    <p:sldId id="398" r:id="rId19"/>
    <p:sldId id="399" r:id="rId20"/>
    <p:sldId id="393" r:id="rId2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eran Walshe" initials="KW"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CB6"/>
    <a:srgbClr val="FDAF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39" autoAdjust="0"/>
    <p:restoredTop sz="80835" autoAdjust="0"/>
  </p:normalViewPr>
  <p:slideViewPr>
    <p:cSldViewPr>
      <p:cViewPr>
        <p:scale>
          <a:sx n="76" d="100"/>
          <a:sy n="76" d="100"/>
        </p:scale>
        <p:origin x="-996"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87E9D8-FDE1-42F4-ACA8-57200BD64FE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1E6F2C12-F137-4BA4-A28D-8D38ACE188AD}">
      <dgm:prSet phldrT="[Text]"/>
      <dgm:spPr/>
      <dgm:t>
        <a:bodyPr/>
        <a:lstStyle/>
        <a:p>
          <a:r>
            <a:rPr lang="en-GB" dirty="0" smtClean="0"/>
            <a:t>Conceptualisation</a:t>
          </a:r>
          <a:endParaRPr lang="en-GB" dirty="0"/>
        </a:p>
      </dgm:t>
    </dgm:pt>
    <dgm:pt modelId="{BC4D88BA-851A-410B-9C1A-8D9A197B10B4}" type="parTrans" cxnId="{A05C9D1B-B552-46FB-A478-0CBCCFC83BF9}">
      <dgm:prSet/>
      <dgm:spPr/>
      <dgm:t>
        <a:bodyPr/>
        <a:lstStyle/>
        <a:p>
          <a:endParaRPr lang="en-GB"/>
        </a:p>
      </dgm:t>
    </dgm:pt>
    <dgm:pt modelId="{6B1B11F4-DA73-496B-A62C-9A160498471D}" type="sibTrans" cxnId="{A05C9D1B-B552-46FB-A478-0CBCCFC83BF9}">
      <dgm:prSet/>
      <dgm:spPr/>
      <dgm:t>
        <a:bodyPr/>
        <a:lstStyle/>
        <a:p>
          <a:endParaRPr lang="en-GB"/>
        </a:p>
      </dgm:t>
    </dgm:pt>
    <dgm:pt modelId="{001F7A62-80A1-4EC8-8F9F-4A0AC4B2A5F3}">
      <dgm:prSet phldrT="[Text]" custT="1"/>
      <dgm:spPr/>
      <dgm:t>
        <a:bodyPr/>
        <a:lstStyle/>
        <a:p>
          <a:r>
            <a:rPr lang="en-GB" sz="1300" kern="1200" dirty="0" smtClean="0"/>
            <a:t>‘</a:t>
          </a:r>
          <a:r>
            <a:rPr lang="en-GB" sz="1500" kern="1200" dirty="0" smtClean="0"/>
            <a:t>How do you support staff and build that behaviour and culture?  How do we build that peer pressure, that social acceptability, the </a:t>
          </a:r>
          <a:r>
            <a:rPr lang="en-GB" sz="1500" kern="1200" dirty="0" smtClean="0">
              <a:solidFill>
                <a:srgbClr val="7030A0"/>
              </a:solidFill>
              <a:effectLst/>
              <a:latin typeface="+mn-lt"/>
              <a:ea typeface="+mn-ea"/>
              <a:cs typeface="+mn-cs"/>
            </a:rPr>
            <a:t>whole environment people work in</a:t>
          </a:r>
          <a:r>
            <a:rPr lang="en-GB" sz="1500" kern="1200" dirty="0" smtClean="0"/>
            <a:t>?  That’s the challenge for the board’ (Interview E, HIW)</a:t>
          </a:r>
          <a:endParaRPr lang="en-GB" sz="1500" kern="1200" dirty="0"/>
        </a:p>
      </dgm:t>
    </dgm:pt>
    <dgm:pt modelId="{72BAF7C6-73CE-44FE-8E0C-732AA5304BAB}" type="parTrans" cxnId="{5BEBA3D6-F046-42BE-9BCF-723541294FA0}">
      <dgm:prSet/>
      <dgm:spPr/>
      <dgm:t>
        <a:bodyPr/>
        <a:lstStyle/>
        <a:p>
          <a:endParaRPr lang="en-GB"/>
        </a:p>
      </dgm:t>
    </dgm:pt>
    <dgm:pt modelId="{2CEF99CC-766D-42A2-A727-CB2CC51B58E8}" type="sibTrans" cxnId="{5BEBA3D6-F046-42BE-9BCF-723541294FA0}">
      <dgm:prSet/>
      <dgm:spPr/>
      <dgm:t>
        <a:bodyPr/>
        <a:lstStyle/>
        <a:p>
          <a:endParaRPr lang="en-GB"/>
        </a:p>
      </dgm:t>
    </dgm:pt>
    <dgm:pt modelId="{3191ACDA-B14C-4926-9EED-EA522015EE93}">
      <dgm:prSet phldrT="[Text]"/>
      <dgm:spPr>
        <a:solidFill>
          <a:schemeClr val="accent1">
            <a:hueOff val="0"/>
            <a:satOff val="0"/>
            <a:lumOff val="0"/>
            <a:alpha val="20000"/>
          </a:schemeClr>
        </a:solidFill>
      </dgm:spPr>
      <dgm:t>
        <a:bodyPr/>
        <a:lstStyle/>
        <a:p>
          <a:endParaRPr lang="en-GB" dirty="0"/>
        </a:p>
      </dgm:t>
    </dgm:pt>
    <dgm:pt modelId="{F852758A-BDB9-4484-99DD-50D9AFDF2EA5}" type="parTrans" cxnId="{AF790111-6E8A-412E-8DE5-9647E1E10E6A}">
      <dgm:prSet/>
      <dgm:spPr/>
      <dgm:t>
        <a:bodyPr/>
        <a:lstStyle/>
        <a:p>
          <a:endParaRPr lang="en-GB"/>
        </a:p>
      </dgm:t>
    </dgm:pt>
    <dgm:pt modelId="{11785A73-7B03-42B8-ADA0-C85CEDA888DE}" type="sibTrans" cxnId="{AF790111-6E8A-412E-8DE5-9647E1E10E6A}">
      <dgm:prSet/>
      <dgm:spPr/>
      <dgm:t>
        <a:bodyPr/>
        <a:lstStyle/>
        <a:p>
          <a:endParaRPr lang="en-GB"/>
        </a:p>
      </dgm:t>
    </dgm:pt>
    <dgm:pt modelId="{AC3B6923-BC89-4865-A120-0E24C9E99EF7}">
      <dgm:prSet phldrT="[Text]" custT="1"/>
      <dgm:spPr/>
      <dgm:t>
        <a:bodyPr/>
        <a:lstStyle/>
        <a:p>
          <a:r>
            <a:rPr lang="en-GB" sz="1500" kern="1200" dirty="0" smtClean="0"/>
            <a:t>‘The </a:t>
          </a:r>
          <a:r>
            <a:rPr lang="en-GB" sz="1500" kern="1200" dirty="0" smtClean="0">
              <a:solidFill>
                <a:srgbClr val="7030A0"/>
              </a:solidFill>
              <a:effectLst/>
              <a:latin typeface="+mn-lt"/>
              <a:ea typeface="+mn-ea"/>
              <a:cs typeface="+mn-cs"/>
            </a:rPr>
            <a:t>culture of the team working </a:t>
          </a:r>
          <a:r>
            <a:rPr lang="en-GB" sz="1500" kern="1200" dirty="0" smtClean="0"/>
            <a:t>within the department was one of cohesiveness, with staff displaying a very high level of </a:t>
          </a:r>
          <a:r>
            <a:rPr lang="en-GB" sz="1500" kern="1200" dirty="0" smtClean="0">
              <a:solidFill>
                <a:srgbClr val="7030A0"/>
              </a:solidFill>
              <a:effectLst/>
              <a:latin typeface="+mn-lt"/>
              <a:ea typeface="+mn-ea"/>
              <a:cs typeface="+mn-cs"/>
            </a:rPr>
            <a:t>professionalism and enthusiasm </a:t>
          </a:r>
          <a:r>
            <a:rPr lang="en-GB" sz="1500" kern="1200" dirty="0" smtClean="0"/>
            <a:t>for the work they did ‘(Report B, CQC)</a:t>
          </a:r>
          <a:endParaRPr lang="en-GB" sz="1500" kern="1200" dirty="0"/>
        </a:p>
      </dgm:t>
    </dgm:pt>
    <dgm:pt modelId="{454E6EB1-8506-4106-A99C-2896C005F3EB}" type="parTrans" cxnId="{4EF5DB7B-69D6-43E1-B0E2-54B9DA1D44CA}">
      <dgm:prSet/>
      <dgm:spPr/>
      <dgm:t>
        <a:bodyPr/>
        <a:lstStyle/>
        <a:p>
          <a:endParaRPr lang="en-GB"/>
        </a:p>
      </dgm:t>
    </dgm:pt>
    <dgm:pt modelId="{64D5904B-BC9B-4280-A7DB-2E530B643E7E}" type="sibTrans" cxnId="{4EF5DB7B-69D6-43E1-B0E2-54B9DA1D44CA}">
      <dgm:prSet/>
      <dgm:spPr/>
      <dgm:t>
        <a:bodyPr/>
        <a:lstStyle/>
        <a:p>
          <a:endParaRPr lang="en-GB"/>
        </a:p>
      </dgm:t>
    </dgm:pt>
    <dgm:pt modelId="{0A66D72C-7C84-485B-A3CB-4BCDC8537F1B}">
      <dgm:prSet phldrT="[Text]"/>
      <dgm:spPr>
        <a:solidFill>
          <a:schemeClr val="accent1">
            <a:hueOff val="0"/>
            <a:satOff val="0"/>
            <a:lumOff val="0"/>
            <a:alpha val="20000"/>
          </a:schemeClr>
        </a:solidFill>
      </dgm:spPr>
      <dgm:t>
        <a:bodyPr/>
        <a:lstStyle/>
        <a:p>
          <a:endParaRPr lang="en-GB" dirty="0"/>
        </a:p>
      </dgm:t>
    </dgm:pt>
    <dgm:pt modelId="{62729D6D-A5ED-4844-84B9-1FC71F92760D}" type="parTrans" cxnId="{BF32D2A2-A6E0-4554-BAB9-ECF1DDE9702E}">
      <dgm:prSet/>
      <dgm:spPr/>
      <dgm:t>
        <a:bodyPr/>
        <a:lstStyle/>
        <a:p>
          <a:endParaRPr lang="en-GB"/>
        </a:p>
      </dgm:t>
    </dgm:pt>
    <dgm:pt modelId="{0923CF88-5748-4399-A005-357BE77420E1}" type="sibTrans" cxnId="{BF32D2A2-A6E0-4554-BAB9-ECF1DDE9702E}">
      <dgm:prSet/>
      <dgm:spPr/>
      <dgm:t>
        <a:bodyPr/>
        <a:lstStyle/>
        <a:p>
          <a:endParaRPr lang="en-GB"/>
        </a:p>
      </dgm:t>
    </dgm:pt>
    <dgm:pt modelId="{0043F4C0-5C9F-4AF6-8627-2F0AA339513E}">
      <dgm:prSet phldrT="[Text]" custT="1"/>
      <dgm:spPr/>
      <dgm:t>
        <a:bodyPr/>
        <a:lstStyle/>
        <a:p>
          <a:r>
            <a:rPr lang="en-GB" sz="1500" kern="1200" dirty="0" smtClean="0"/>
            <a:t>‘We perhaps talk in </a:t>
          </a:r>
          <a:r>
            <a:rPr lang="en-GB" sz="1500" kern="1200" dirty="0" smtClean="0">
              <a:solidFill>
                <a:srgbClr val="7030A0"/>
              </a:solidFill>
              <a:effectLst/>
              <a:latin typeface="+mn-lt"/>
              <a:ea typeface="+mn-ea"/>
              <a:cs typeface="+mn-cs"/>
            </a:rPr>
            <a:t>random terms </a:t>
          </a:r>
          <a:r>
            <a:rPr lang="en-GB" sz="1500" kern="1200" dirty="0" smtClean="0"/>
            <a:t>about the culture but we really </a:t>
          </a:r>
          <a:r>
            <a:rPr lang="en-GB" sz="1500" kern="1200" dirty="0" smtClean="0">
              <a:solidFill>
                <a:srgbClr val="7030A0"/>
              </a:solidFill>
              <a:effectLst/>
              <a:latin typeface="+mn-lt"/>
              <a:ea typeface="+mn-ea"/>
              <a:cs typeface="+mn-cs"/>
            </a:rPr>
            <a:t>don’t get to grips with [it]… </a:t>
          </a:r>
          <a:r>
            <a:rPr lang="en-GB" sz="1500" kern="1200" dirty="0" smtClean="0"/>
            <a:t>I suppose there are some sources of information that we would look at, but whether you really understand the culture of the organisation from that…?’ (Interview C, Monitor)</a:t>
          </a:r>
          <a:endParaRPr lang="en-GB" sz="1500" kern="1200" dirty="0"/>
        </a:p>
      </dgm:t>
    </dgm:pt>
    <dgm:pt modelId="{F00ADBC0-7D49-4598-B380-FABD955716AC}" type="parTrans" cxnId="{4B06D497-9CF6-405A-8385-F3656A4B6414}">
      <dgm:prSet/>
      <dgm:spPr/>
      <dgm:t>
        <a:bodyPr/>
        <a:lstStyle/>
        <a:p>
          <a:endParaRPr lang="en-GB"/>
        </a:p>
      </dgm:t>
    </dgm:pt>
    <dgm:pt modelId="{A2988FDC-E5B2-49E2-B446-311E55A7BB46}" type="sibTrans" cxnId="{4B06D497-9CF6-405A-8385-F3656A4B6414}">
      <dgm:prSet/>
      <dgm:spPr/>
      <dgm:t>
        <a:bodyPr/>
        <a:lstStyle/>
        <a:p>
          <a:endParaRPr lang="en-GB"/>
        </a:p>
      </dgm:t>
    </dgm:pt>
    <dgm:pt modelId="{A9151120-8B82-4D3A-9926-63C703F20E18}" type="pres">
      <dgm:prSet presAssocID="{E887E9D8-FDE1-42F4-ACA8-57200BD64FEF}" presName="Name0" presStyleCnt="0">
        <dgm:presLayoutVars>
          <dgm:dir/>
          <dgm:animLvl val="lvl"/>
          <dgm:resizeHandles val="exact"/>
        </dgm:presLayoutVars>
      </dgm:prSet>
      <dgm:spPr/>
      <dgm:t>
        <a:bodyPr/>
        <a:lstStyle/>
        <a:p>
          <a:endParaRPr lang="en-GB"/>
        </a:p>
      </dgm:t>
    </dgm:pt>
    <dgm:pt modelId="{85BAB028-0C99-4048-AF2F-993778B4D799}" type="pres">
      <dgm:prSet presAssocID="{1E6F2C12-F137-4BA4-A28D-8D38ACE188AD}" presName="linNode" presStyleCnt="0"/>
      <dgm:spPr/>
    </dgm:pt>
    <dgm:pt modelId="{48CDD3E7-EA99-4E1A-AE90-275A885B9654}" type="pres">
      <dgm:prSet presAssocID="{1E6F2C12-F137-4BA4-A28D-8D38ACE188AD}" presName="parentText" presStyleLbl="node1" presStyleIdx="0" presStyleCnt="3">
        <dgm:presLayoutVars>
          <dgm:chMax val="1"/>
          <dgm:bulletEnabled val="1"/>
        </dgm:presLayoutVars>
      </dgm:prSet>
      <dgm:spPr/>
      <dgm:t>
        <a:bodyPr/>
        <a:lstStyle/>
        <a:p>
          <a:endParaRPr lang="en-GB"/>
        </a:p>
      </dgm:t>
    </dgm:pt>
    <dgm:pt modelId="{87382F25-563E-4A41-827A-A0BD86BA1FD4}" type="pres">
      <dgm:prSet presAssocID="{1E6F2C12-F137-4BA4-A28D-8D38ACE188AD}" presName="descendantText" presStyleLbl="alignAccFollowNode1" presStyleIdx="0" presStyleCnt="3" custAng="0">
        <dgm:presLayoutVars>
          <dgm:bulletEnabled val="1"/>
        </dgm:presLayoutVars>
      </dgm:prSet>
      <dgm:spPr/>
      <dgm:t>
        <a:bodyPr/>
        <a:lstStyle/>
        <a:p>
          <a:endParaRPr lang="en-GB"/>
        </a:p>
      </dgm:t>
    </dgm:pt>
    <dgm:pt modelId="{E1EED513-AF2E-4353-AF58-09621430F5C9}" type="pres">
      <dgm:prSet presAssocID="{6B1B11F4-DA73-496B-A62C-9A160498471D}" presName="sp" presStyleCnt="0"/>
      <dgm:spPr/>
    </dgm:pt>
    <dgm:pt modelId="{61DC02AD-4E94-43AB-868A-E78DD7D55F75}" type="pres">
      <dgm:prSet presAssocID="{3191ACDA-B14C-4926-9EED-EA522015EE93}" presName="linNode" presStyleCnt="0"/>
      <dgm:spPr/>
    </dgm:pt>
    <dgm:pt modelId="{0AD29A39-F427-417B-B0C2-D7C81918600D}" type="pres">
      <dgm:prSet presAssocID="{3191ACDA-B14C-4926-9EED-EA522015EE93}" presName="parentText" presStyleLbl="node1" presStyleIdx="1" presStyleCnt="3">
        <dgm:presLayoutVars>
          <dgm:chMax val="1"/>
          <dgm:bulletEnabled val="1"/>
        </dgm:presLayoutVars>
      </dgm:prSet>
      <dgm:spPr/>
      <dgm:t>
        <a:bodyPr/>
        <a:lstStyle/>
        <a:p>
          <a:endParaRPr lang="en-GB"/>
        </a:p>
      </dgm:t>
    </dgm:pt>
    <dgm:pt modelId="{70110366-4536-404A-88B9-1C5526E0A4D9}" type="pres">
      <dgm:prSet presAssocID="{3191ACDA-B14C-4926-9EED-EA522015EE93}" presName="descendantText" presStyleLbl="alignAccFollowNode1" presStyleIdx="1" presStyleCnt="3">
        <dgm:presLayoutVars>
          <dgm:bulletEnabled val="1"/>
        </dgm:presLayoutVars>
      </dgm:prSet>
      <dgm:spPr/>
      <dgm:t>
        <a:bodyPr/>
        <a:lstStyle/>
        <a:p>
          <a:endParaRPr lang="en-GB"/>
        </a:p>
      </dgm:t>
    </dgm:pt>
    <dgm:pt modelId="{C7082866-BDB8-4D52-B713-74EFE72D6194}" type="pres">
      <dgm:prSet presAssocID="{11785A73-7B03-42B8-ADA0-C85CEDA888DE}" presName="sp" presStyleCnt="0"/>
      <dgm:spPr/>
    </dgm:pt>
    <dgm:pt modelId="{866827EE-AB4A-413B-8B37-46D76EB2CBE2}" type="pres">
      <dgm:prSet presAssocID="{0A66D72C-7C84-485B-A3CB-4BCDC8537F1B}" presName="linNode" presStyleCnt="0"/>
      <dgm:spPr/>
    </dgm:pt>
    <dgm:pt modelId="{8D7F1C98-AD37-4FBD-9CA5-A77AA7AADB8B}" type="pres">
      <dgm:prSet presAssocID="{0A66D72C-7C84-485B-A3CB-4BCDC8537F1B}" presName="parentText" presStyleLbl="node1" presStyleIdx="2" presStyleCnt="3">
        <dgm:presLayoutVars>
          <dgm:chMax val="1"/>
          <dgm:bulletEnabled val="1"/>
        </dgm:presLayoutVars>
      </dgm:prSet>
      <dgm:spPr/>
      <dgm:t>
        <a:bodyPr/>
        <a:lstStyle/>
        <a:p>
          <a:endParaRPr lang="en-GB"/>
        </a:p>
      </dgm:t>
    </dgm:pt>
    <dgm:pt modelId="{4BC3D2C5-FAD9-4D52-9561-0A85A4BEFE9F}" type="pres">
      <dgm:prSet presAssocID="{0A66D72C-7C84-485B-A3CB-4BCDC8537F1B}" presName="descendantText" presStyleLbl="alignAccFollowNode1" presStyleIdx="2" presStyleCnt="3">
        <dgm:presLayoutVars>
          <dgm:bulletEnabled val="1"/>
        </dgm:presLayoutVars>
      </dgm:prSet>
      <dgm:spPr/>
      <dgm:t>
        <a:bodyPr/>
        <a:lstStyle/>
        <a:p>
          <a:endParaRPr lang="en-GB"/>
        </a:p>
      </dgm:t>
    </dgm:pt>
  </dgm:ptLst>
  <dgm:cxnLst>
    <dgm:cxn modelId="{AF790111-6E8A-412E-8DE5-9647E1E10E6A}" srcId="{E887E9D8-FDE1-42F4-ACA8-57200BD64FEF}" destId="{3191ACDA-B14C-4926-9EED-EA522015EE93}" srcOrd="1" destOrd="0" parTransId="{F852758A-BDB9-4484-99DD-50D9AFDF2EA5}" sibTransId="{11785A73-7B03-42B8-ADA0-C85CEDA888DE}"/>
    <dgm:cxn modelId="{A154B0A3-E0BB-45C3-AF27-F41F4792EDD3}" type="presOf" srcId="{001F7A62-80A1-4EC8-8F9F-4A0AC4B2A5F3}" destId="{87382F25-563E-4A41-827A-A0BD86BA1FD4}" srcOrd="0" destOrd="0" presId="urn:microsoft.com/office/officeart/2005/8/layout/vList5"/>
    <dgm:cxn modelId="{6F595C84-4310-48BD-AC5B-DF45B2BC70CE}" type="presOf" srcId="{0043F4C0-5C9F-4AF6-8627-2F0AA339513E}" destId="{4BC3D2C5-FAD9-4D52-9561-0A85A4BEFE9F}" srcOrd="0" destOrd="0" presId="urn:microsoft.com/office/officeart/2005/8/layout/vList5"/>
    <dgm:cxn modelId="{7B916B5D-7DC7-4D0A-AF48-8F0803E6DEEB}" type="presOf" srcId="{3191ACDA-B14C-4926-9EED-EA522015EE93}" destId="{0AD29A39-F427-417B-B0C2-D7C81918600D}" srcOrd="0" destOrd="0" presId="urn:microsoft.com/office/officeart/2005/8/layout/vList5"/>
    <dgm:cxn modelId="{4B06D497-9CF6-405A-8385-F3656A4B6414}" srcId="{0A66D72C-7C84-485B-A3CB-4BCDC8537F1B}" destId="{0043F4C0-5C9F-4AF6-8627-2F0AA339513E}" srcOrd="0" destOrd="0" parTransId="{F00ADBC0-7D49-4598-B380-FABD955716AC}" sibTransId="{A2988FDC-E5B2-49E2-B446-311E55A7BB46}"/>
    <dgm:cxn modelId="{00C0A59F-B766-423E-BDEF-8772246C74A8}" type="presOf" srcId="{E887E9D8-FDE1-42F4-ACA8-57200BD64FEF}" destId="{A9151120-8B82-4D3A-9926-63C703F20E18}" srcOrd="0" destOrd="0" presId="urn:microsoft.com/office/officeart/2005/8/layout/vList5"/>
    <dgm:cxn modelId="{6009AEC4-8902-45CD-8501-5AF9927BE120}" type="presOf" srcId="{0A66D72C-7C84-485B-A3CB-4BCDC8537F1B}" destId="{8D7F1C98-AD37-4FBD-9CA5-A77AA7AADB8B}" srcOrd="0" destOrd="0" presId="urn:microsoft.com/office/officeart/2005/8/layout/vList5"/>
    <dgm:cxn modelId="{71CFC84C-802C-4054-AAC1-97F7B99FE8A8}" type="presOf" srcId="{AC3B6923-BC89-4865-A120-0E24C9E99EF7}" destId="{70110366-4536-404A-88B9-1C5526E0A4D9}" srcOrd="0" destOrd="0" presId="urn:microsoft.com/office/officeart/2005/8/layout/vList5"/>
    <dgm:cxn modelId="{2E00FBD0-B4AD-44E2-B875-EBEBCD5FA552}" type="presOf" srcId="{1E6F2C12-F137-4BA4-A28D-8D38ACE188AD}" destId="{48CDD3E7-EA99-4E1A-AE90-275A885B9654}" srcOrd="0" destOrd="0" presId="urn:microsoft.com/office/officeart/2005/8/layout/vList5"/>
    <dgm:cxn modelId="{BF32D2A2-A6E0-4554-BAB9-ECF1DDE9702E}" srcId="{E887E9D8-FDE1-42F4-ACA8-57200BD64FEF}" destId="{0A66D72C-7C84-485B-A3CB-4BCDC8537F1B}" srcOrd="2" destOrd="0" parTransId="{62729D6D-A5ED-4844-84B9-1FC71F92760D}" sibTransId="{0923CF88-5748-4399-A005-357BE77420E1}"/>
    <dgm:cxn modelId="{4EF5DB7B-69D6-43E1-B0E2-54B9DA1D44CA}" srcId="{3191ACDA-B14C-4926-9EED-EA522015EE93}" destId="{AC3B6923-BC89-4865-A120-0E24C9E99EF7}" srcOrd="0" destOrd="0" parTransId="{454E6EB1-8506-4106-A99C-2896C005F3EB}" sibTransId="{64D5904B-BC9B-4280-A7DB-2E530B643E7E}"/>
    <dgm:cxn modelId="{A05C9D1B-B552-46FB-A478-0CBCCFC83BF9}" srcId="{E887E9D8-FDE1-42F4-ACA8-57200BD64FEF}" destId="{1E6F2C12-F137-4BA4-A28D-8D38ACE188AD}" srcOrd="0" destOrd="0" parTransId="{BC4D88BA-851A-410B-9C1A-8D9A197B10B4}" sibTransId="{6B1B11F4-DA73-496B-A62C-9A160498471D}"/>
    <dgm:cxn modelId="{5BEBA3D6-F046-42BE-9BCF-723541294FA0}" srcId="{1E6F2C12-F137-4BA4-A28D-8D38ACE188AD}" destId="{001F7A62-80A1-4EC8-8F9F-4A0AC4B2A5F3}" srcOrd="0" destOrd="0" parTransId="{72BAF7C6-73CE-44FE-8E0C-732AA5304BAB}" sibTransId="{2CEF99CC-766D-42A2-A727-CB2CC51B58E8}"/>
    <dgm:cxn modelId="{21AA53F2-D94E-41C0-A40E-0A2510526CF5}" type="presParOf" srcId="{A9151120-8B82-4D3A-9926-63C703F20E18}" destId="{85BAB028-0C99-4048-AF2F-993778B4D799}" srcOrd="0" destOrd="0" presId="urn:microsoft.com/office/officeart/2005/8/layout/vList5"/>
    <dgm:cxn modelId="{B948B728-CABD-4477-A012-C3092D45957A}" type="presParOf" srcId="{85BAB028-0C99-4048-AF2F-993778B4D799}" destId="{48CDD3E7-EA99-4E1A-AE90-275A885B9654}" srcOrd="0" destOrd="0" presId="urn:microsoft.com/office/officeart/2005/8/layout/vList5"/>
    <dgm:cxn modelId="{EBE2943B-E208-4877-9FAF-A4B8300C6748}" type="presParOf" srcId="{85BAB028-0C99-4048-AF2F-993778B4D799}" destId="{87382F25-563E-4A41-827A-A0BD86BA1FD4}" srcOrd="1" destOrd="0" presId="urn:microsoft.com/office/officeart/2005/8/layout/vList5"/>
    <dgm:cxn modelId="{FC681FFA-2CC4-4124-A6C1-EF985177EF62}" type="presParOf" srcId="{A9151120-8B82-4D3A-9926-63C703F20E18}" destId="{E1EED513-AF2E-4353-AF58-09621430F5C9}" srcOrd="1" destOrd="0" presId="urn:microsoft.com/office/officeart/2005/8/layout/vList5"/>
    <dgm:cxn modelId="{13C29A18-2682-4151-9D09-FCA8D3B330A3}" type="presParOf" srcId="{A9151120-8B82-4D3A-9926-63C703F20E18}" destId="{61DC02AD-4E94-43AB-868A-E78DD7D55F75}" srcOrd="2" destOrd="0" presId="urn:microsoft.com/office/officeart/2005/8/layout/vList5"/>
    <dgm:cxn modelId="{F0514947-BC15-4A4D-AB8C-1DB5EAAAA4B2}" type="presParOf" srcId="{61DC02AD-4E94-43AB-868A-E78DD7D55F75}" destId="{0AD29A39-F427-417B-B0C2-D7C81918600D}" srcOrd="0" destOrd="0" presId="urn:microsoft.com/office/officeart/2005/8/layout/vList5"/>
    <dgm:cxn modelId="{7269E068-486D-45F1-80D5-493DA596076E}" type="presParOf" srcId="{61DC02AD-4E94-43AB-868A-E78DD7D55F75}" destId="{70110366-4536-404A-88B9-1C5526E0A4D9}" srcOrd="1" destOrd="0" presId="urn:microsoft.com/office/officeart/2005/8/layout/vList5"/>
    <dgm:cxn modelId="{8BB0B7F9-1223-4764-8F80-1BEF72ABB6C9}" type="presParOf" srcId="{A9151120-8B82-4D3A-9926-63C703F20E18}" destId="{C7082866-BDB8-4D52-B713-74EFE72D6194}" srcOrd="3" destOrd="0" presId="urn:microsoft.com/office/officeart/2005/8/layout/vList5"/>
    <dgm:cxn modelId="{ACC89276-2C23-44E6-89A6-99D72340C1A5}" type="presParOf" srcId="{A9151120-8B82-4D3A-9926-63C703F20E18}" destId="{866827EE-AB4A-413B-8B37-46D76EB2CBE2}" srcOrd="4" destOrd="0" presId="urn:microsoft.com/office/officeart/2005/8/layout/vList5"/>
    <dgm:cxn modelId="{06A83546-741F-4757-8AFC-2C01C531F50A}" type="presParOf" srcId="{866827EE-AB4A-413B-8B37-46D76EB2CBE2}" destId="{8D7F1C98-AD37-4FBD-9CA5-A77AA7AADB8B}" srcOrd="0" destOrd="0" presId="urn:microsoft.com/office/officeart/2005/8/layout/vList5"/>
    <dgm:cxn modelId="{C7ACCFE2-A187-4843-83BB-54E761BBBF0D}" type="presParOf" srcId="{866827EE-AB4A-413B-8B37-46D76EB2CBE2}" destId="{4BC3D2C5-FAD9-4D52-9561-0A85A4BEFE9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87E9D8-FDE1-42F4-ACA8-57200BD64FE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1E6F2C12-F137-4BA4-A28D-8D38ACE188AD}">
      <dgm:prSet phldrT="[Text]"/>
      <dgm:spPr>
        <a:solidFill>
          <a:schemeClr val="accent1">
            <a:hueOff val="0"/>
            <a:satOff val="0"/>
            <a:lumOff val="0"/>
            <a:alpha val="20000"/>
          </a:schemeClr>
        </a:solidFill>
      </dgm:spPr>
      <dgm:t>
        <a:bodyPr/>
        <a:lstStyle/>
        <a:p>
          <a:endParaRPr lang="en-GB" dirty="0"/>
        </a:p>
      </dgm:t>
    </dgm:pt>
    <dgm:pt modelId="{BC4D88BA-851A-410B-9C1A-8D9A197B10B4}" type="parTrans" cxnId="{A05C9D1B-B552-46FB-A478-0CBCCFC83BF9}">
      <dgm:prSet/>
      <dgm:spPr/>
      <dgm:t>
        <a:bodyPr/>
        <a:lstStyle/>
        <a:p>
          <a:endParaRPr lang="en-GB"/>
        </a:p>
      </dgm:t>
    </dgm:pt>
    <dgm:pt modelId="{6B1B11F4-DA73-496B-A62C-9A160498471D}" type="sibTrans" cxnId="{A05C9D1B-B552-46FB-A478-0CBCCFC83BF9}">
      <dgm:prSet/>
      <dgm:spPr/>
      <dgm:t>
        <a:bodyPr/>
        <a:lstStyle/>
        <a:p>
          <a:endParaRPr lang="en-GB"/>
        </a:p>
      </dgm:t>
    </dgm:pt>
    <dgm:pt modelId="{001F7A62-80A1-4EC8-8F9F-4A0AC4B2A5F3}">
      <dgm:prSet phldrT="[Text]" custT="1"/>
      <dgm:spPr/>
      <dgm:t>
        <a:bodyPr/>
        <a:lstStyle/>
        <a:p>
          <a:pPr>
            <a:lnSpc>
              <a:spcPct val="90000"/>
            </a:lnSpc>
            <a:spcAft>
              <a:spcPct val="15000"/>
            </a:spcAft>
          </a:pPr>
          <a:r>
            <a:rPr lang="en-GB" sz="1500" kern="1200" dirty="0" smtClean="0"/>
            <a:t>DOCUMENT: ‘[Staff] need to </a:t>
          </a:r>
          <a:r>
            <a:rPr lang="en-GB" sz="1500" b="0" kern="1200" dirty="0" smtClean="0"/>
            <a:t>see </a:t>
          </a:r>
          <a:r>
            <a:rPr lang="en-GB" sz="1500" kern="1200" dirty="0" smtClean="0">
              <a:solidFill>
                <a:srgbClr val="7030A0"/>
              </a:solidFill>
              <a:effectLst/>
              <a:latin typeface="+mn-lt"/>
              <a:ea typeface="+mn-ea"/>
              <a:cs typeface="+mn-cs"/>
            </a:rPr>
            <a:t>how they can contribute </a:t>
          </a:r>
          <a:r>
            <a:rPr lang="en-GB" sz="1500" b="0" kern="1200" dirty="0" smtClean="0"/>
            <a:t>to the changes, how their </a:t>
          </a:r>
          <a:r>
            <a:rPr lang="en-GB" sz="1500" kern="1200" dirty="0" smtClean="0">
              <a:solidFill>
                <a:srgbClr val="7030A0"/>
              </a:solidFill>
              <a:effectLst/>
              <a:latin typeface="+mn-lt"/>
              <a:ea typeface="+mn-ea"/>
              <a:cs typeface="+mn-cs"/>
            </a:rPr>
            <a:t>voice will be heard </a:t>
          </a:r>
          <a:r>
            <a:rPr lang="en-GB" sz="1500" b="0" kern="1200" dirty="0" smtClean="0"/>
            <a:t>and, importantly, how they will be </a:t>
          </a:r>
          <a:r>
            <a:rPr lang="en-GB" sz="1500" kern="1200" dirty="0" smtClean="0">
              <a:solidFill>
                <a:srgbClr val="7030A0"/>
              </a:solidFill>
              <a:effectLst/>
              <a:latin typeface="+mn-lt"/>
              <a:ea typeface="+mn-ea"/>
              <a:cs typeface="+mn-cs"/>
            </a:rPr>
            <a:t>enabled to work differently ', </a:t>
          </a:r>
          <a:r>
            <a:rPr lang="en-GB" sz="1500" kern="1200" dirty="0" smtClean="0"/>
            <a:t>(Together for Health.  A Five Year Vision for the NHS in Wales, Welsh Assembly Government, 2011).</a:t>
          </a:r>
          <a:endParaRPr lang="en-GB" sz="1050" kern="1200" dirty="0"/>
        </a:p>
      </dgm:t>
    </dgm:pt>
    <dgm:pt modelId="{72BAF7C6-73CE-44FE-8E0C-732AA5304BAB}" type="parTrans" cxnId="{5BEBA3D6-F046-42BE-9BCF-723541294FA0}">
      <dgm:prSet/>
      <dgm:spPr/>
      <dgm:t>
        <a:bodyPr/>
        <a:lstStyle/>
        <a:p>
          <a:endParaRPr lang="en-GB"/>
        </a:p>
      </dgm:t>
    </dgm:pt>
    <dgm:pt modelId="{2CEF99CC-766D-42A2-A727-CB2CC51B58E8}" type="sibTrans" cxnId="{5BEBA3D6-F046-42BE-9BCF-723541294FA0}">
      <dgm:prSet/>
      <dgm:spPr/>
      <dgm:t>
        <a:bodyPr/>
        <a:lstStyle/>
        <a:p>
          <a:endParaRPr lang="en-GB"/>
        </a:p>
      </dgm:t>
    </dgm:pt>
    <dgm:pt modelId="{3191ACDA-B14C-4926-9EED-EA522015EE93}">
      <dgm:prSet phldrT="[Text]" custT="1"/>
      <dgm:spPr>
        <a:solidFill>
          <a:schemeClr val="accent1">
            <a:hueOff val="0"/>
            <a:satOff val="0"/>
            <a:lumOff val="0"/>
          </a:schemeClr>
        </a:solidFill>
      </dgm:spPr>
      <dgm:t>
        <a:bodyPr/>
        <a:lstStyle/>
        <a:p>
          <a:r>
            <a:rPr lang="en-GB" sz="2400" dirty="0" smtClean="0"/>
            <a:t>Assessment data</a:t>
          </a:r>
          <a:endParaRPr lang="en-GB" sz="2400" dirty="0"/>
        </a:p>
      </dgm:t>
    </dgm:pt>
    <dgm:pt modelId="{F852758A-BDB9-4484-99DD-50D9AFDF2EA5}" type="parTrans" cxnId="{AF790111-6E8A-412E-8DE5-9647E1E10E6A}">
      <dgm:prSet/>
      <dgm:spPr/>
      <dgm:t>
        <a:bodyPr/>
        <a:lstStyle/>
        <a:p>
          <a:endParaRPr lang="en-GB"/>
        </a:p>
      </dgm:t>
    </dgm:pt>
    <dgm:pt modelId="{11785A73-7B03-42B8-ADA0-C85CEDA888DE}" type="sibTrans" cxnId="{AF790111-6E8A-412E-8DE5-9647E1E10E6A}">
      <dgm:prSet/>
      <dgm:spPr/>
      <dgm:t>
        <a:bodyPr/>
        <a:lstStyle/>
        <a:p>
          <a:endParaRPr lang="en-GB"/>
        </a:p>
      </dgm:t>
    </dgm:pt>
    <dgm:pt modelId="{AC3B6923-BC89-4865-A120-0E24C9E99EF7}">
      <dgm:prSet phldrT="[Text]" custT="1"/>
      <dgm:spPr/>
      <dgm:t>
        <a:bodyPr/>
        <a:lstStyle/>
        <a:p>
          <a:pPr>
            <a:lnSpc>
              <a:spcPct val="90000"/>
            </a:lnSpc>
            <a:spcAft>
              <a:spcPct val="15000"/>
            </a:spcAft>
          </a:pPr>
          <a:r>
            <a:rPr lang="en-GB" sz="1500" kern="1200" dirty="0" smtClean="0"/>
            <a:t>INTERVIEW: I would want to see that there’s a </a:t>
          </a:r>
          <a:r>
            <a:rPr lang="en-GB" sz="1500" kern="1200" dirty="0" smtClean="0">
              <a:solidFill>
                <a:srgbClr val="7030A0"/>
              </a:solidFill>
              <a:effectLst/>
              <a:latin typeface="+mn-lt"/>
              <a:ea typeface="+mn-ea"/>
              <a:cs typeface="+mn-cs"/>
            </a:rPr>
            <a:t>good connection </a:t>
          </a:r>
          <a:r>
            <a:rPr lang="en-GB" sz="1500" kern="1200" dirty="0" smtClean="0"/>
            <a:t>between the board and the operational side of the organisation, that there’s </a:t>
          </a:r>
          <a:r>
            <a:rPr lang="en-GB" sz="1500" kern="1200" dirty="0" smtClean="0">
              <a:solidFill>
                <a:srgbClr val="7030A0"/>
              </a:solidFill>
              <a:effectLst/>
              <a:latin typeface="+mn-lt"/>
              <a:ea typeface="+mn-ea"/>
              <a:cs typeface="+mn-cs"/>
            </a:rPr>
            <a:t>strong clinical engagement</a:t>
          </a:r>
          <a:r>
            <a:rPr lang="en-GB" sz="1500" kern="1200" dirty="0" smtClean="0"/>
            <a:t>, that they’re starting to take </a:t>
          </a:r>
          <a:r>
            <a:rPr lang="en-GB" sz="1500" kern="1200" dirty="0" smtClean="0">
              <a:solidFill>
                <a:srgbClr val="7030A0"/>
              </a:solidFill>
              <a:effectLst/>
              <a:latin typeface="+mn-lt"/>
              <a:ea typeface="+mn-ea"/>
              <a:cs typeface="+mn-cs"/>
            </a:rPr>
            <a:t>ownership</a:t>
          </a:r>
          <a:r>
            <a:rPr lang="en-GB" sz="1500" kern="1200" dirty="0" smtClean="0"/>
            <a:t> of the issues and get a grip of some of them’, (HIW, Interviewee H).</a:t>
          </a:r>
          <a:endParaRPr lang="en-GB" sz="1500" kern="1200" dirty="0"/>
        </a:p>
      </dgm:t>
    </dgm:pt>
    <dgm:pt modelId="{454E6EB1-8506-4106-A99C-2896C005F3EB}" type="parTrans" cxnId="{4EF5DB7B-69D6-43E1-B0E2-54B9DA1D44CA}">
      <dgm:prSet/>
      <dgm:spPr/>
      <dgm:t>
        <a:bodyPr/>
        <a:lstStyle/>
        <a:p>
          <a:endParaRPr lang="en-GB"/>
        </a:p>
      </dgm:t>
    </dgm:pt>
    <dgm:pt modelId="{64D5904B-BC9B-4280-A7DB-2E530B643E7E}" type="sibTrans" cxnId="{4EF5DB7B-69D6-43E1-B0E2-54B9DA1D44CA}">
      <dgm:prSet/>
      <dgm:spPr/>
      <dgm:t>
        <a:bodyPr/>
        <a:lstStyle/>
        <a:p>
          <a:endParaRPr lang="en-GB"/>
        </a:p>
      </dgm:t>
    </dgm:pt>
    <dgm:pt modelId="{0A66D72C-7C84-485B-A3CB-4BCDC8537F1B}">
      <dgm:prSet phldrT="[Text]"/>
      <dgm:spPr>
        <a:solidFill>
          <a:schemeClr val="accent1">
            <a:hueOff val="0"/>
            <a:satOff val="0"/>
            <a:lumOff val="0"/>
            <a:alpha val="20000"/>
          </a:schemeClr>
        </a:solidFill>
      </dgm:spPr>
      <dgm:t>
        <a:bodyPr/>
        <a:lstStyle/>
        <a:p>
          <a:endParaRPr lang="en-GB" dirty="0"/>
        </a:p>
      </dgm:t>
    </dgm:pt>
    <dgm:pt modelId="{62729D6D-A5ED-4844-84B9-1FC71F92760D}" type="parTrans" cxnId="{BF32D2A2-A6E0-4554-BAB9-ECF1DDE9702E}">
      <dgm:prSet/>
      <dgm:spPr/>
      <dgm:t>
        <a:bodyPr/>
        <a:lstStyle/>
        <a:p>
          <a:endParaRPr lang="en-GB"/>
        </a:p>
      </dgm:t>
    </dgm:pt>
    <dgm:pt modelId="{0923CF88-5748-4399-A005-357BE77420E1}" type="sibTrans" cxnId="{BF32D2A2-A6E0-4554-BAB9-ECF1DDE9702E}">
      <dgm:prSet/>
      <dgm:spPr/>
      <dgm:t>
        <a:bodyPr/>
        <a:lstStyle/>
        <a:p>
          <a:endParaRPr lang="en-GB"/>
        </a:p>
      </dgm:t>
    </dgm:pt>
    <dgm:pt modelId="{0043F4C0-5C9F-4AF6-8627-2F0AA339513E}">
      <dgm:prSet phldrT="[Text]" custT="1"/>
      <dgm:spPr/>
      <dgm:t>
        <a:bodyPr/>
        <a:lstStyle/>
        <a:p>
          <a:r>
            <a:rPr lang="en-GB" sz="1500" kern="1200" dirty="0" smtClean="0"/>
            <a:t>REPORT: ‘We found that staff were committed to delivering good quality care and they were kind and caring, in many cases, </a:t>
          </a:r>
          <a:r>
            <a:rPr lang="en-GB" sz="1500" kern="1200" dirty="0" smtClean="0">
              <a:solidFill>
                <a:srgbClr val="7030A0"/>
              </a:solidFill>
              <a:effectLst/>
              <a:latin typeface="+mn-lt"/>
              <a:ea typeface="+mn-ea"/>
              <a:cs typeface="+mn-cs"/>
            </a:rPr>
            <a:t>we found issues with staff numbers, vacancies, resilience and skill mix’</a:t>
          </a:r>
          <a:r>
            <a:rPr lang="en-GB" sz="1500" b="0" kern="1200" dirty="0" smtClean="0">
              <a:solidFill>
                <a:srgbClr val="FF0000"/>
              </a:solidFill>
            </a:rPr>
            <a:t> </a:t>
          </a:r>
          <a:r>
            <a:rPr lang="en-GB" sz="1500" b="0" kern="1200" dirty="0" smtClean="0">
              <a:solidFill>
                <a:schemeClr val="tx1"/>
              </a:solidFill>
            </a:rPr>
            <a:t>(</a:t>
          </a:r>
          <a:r>
            <a:rPr lang="en-GB" sz="1500" kern="1200" dirty="0" smtClean="0"/>
            <a:t>HIW, Report B).</a:t>
          </a:r>
          <a:endParaRPr lang="en-GB" sz="1500" kern="1200" dirty="0"/>
        </a:p>
      </dgm:t>
    </dgm:pt>
    <dgm:pt modelId="{F00ADBC0-7D49-4598-B380-FABD955716AC}" type="parTrans" cxnId="{4B06D497-9CF6-405A-8385-F3656A4B6414}">
      <dgm:prSet/>
      <dgm:spPr/>
      <dgm:t>
        <a:bodyPr/>
        <a:lstStyle/>
        <a:p>
          <a:endParaRPr lang="en-GB"/>
        </a:p>
      </dgm:t>
    </dgm:pt>
    <dgm:pt modelId="{A2988FDC-E5B2-49E2-B446-311E55A7BB46}" type="sibTrans" cxnId="{4B06D497-9CF6-405A-8385-F3656A4B6414}">
      <dgm:prSet/>
      <dgm:spPr/>
      <dgm:t>
        <a:bodyPr/>
        <a:lstStyle/>
        <a:p>
          <a:endParaRPr lang="en-GB"/>
        </a:p>
      </dgm:t>
    </dgm:pt>
    <dgm:pt modelId="{A9151120-8B82-4D3A-9926-63C703F20E18}" type="pres">
      <dgm:prSet presAssocID="{E887E9D8-FDE1-42F4-ACA8-57200BD64FEF}" presName="Name0" presStyleCnt="0">
        <dgm:presLayoutVars>
          <dgm:dir/>
          <dgm:animLvl val="lvl"/>
          <dgm:resizeHandles val="exact"/>
        </dgm:presLayoutVars>
      </dgm:prSet>
      <dgm:spPr/>
      <dgm:t>
        <a:bodyPr/>
        <a:lstStyle/>
        <a:p>
          <a:endParaRPr lang="en-GB"/>
        </a:p>
      </dgm:t>
    </dgm:pt>
    <dgm:pt modelId="{85BAB028-0C99-4048-AF2F-993778B4D799}" type="pres">
      <dgm:prSet presAssocID="{1E6F2C12-F137-4BA4-A28D-8D38ACE188AD}" presName="linNode" presStyleCnt="0"/>
      <dgm:spPr/>
    </dgm:pt>
    <dgm:pt modelId="{48CDD3E7-EA99-4E1A-AE90-275A885B9654}" type="pres">
      <dgm:prSet presAssocID="{1E6F2C12-F137-4BA4-A28D-8D38ACE188AD}" presName="parentText" presStyleLbl="node1" presStyleIdx="0" presStyleCnt="3">
        <dgm:presLayoutVars>
          <dgm:chMax val="1"/>
          <dgm:bulletEnabled val="1"/>
        </dgm:presLayoutVars>
      </dgm:prSet>
      <dgm:spPr/>
      <dgm:t>
        <a:bodyPr/>
        <a:lstStyle/>
        <a:p>
          <a:endParaRPr lang="en-GB"/>
        </a:p>
      </dgm:t>
    </dgm:pt>
    <dgm:pt modelId="{87382F25-563E-4A41-827A-A0BD86BA1FD4}" type="pres">
      <dgm:prSet presAssocID="{1E6F2C12-F137-4BA4-A28D-8D38ACE188AD}" presName="descendantText" presStyleLbl="alignAccFollowNode1" presStyleIdx="0" presStyleCnt="3">
        <dgm:presLayoutVars>
          <dgm:bulletEnabled val="1"/>
        </dgm:presLayoutVars>
      </dgm:prSet>
      <dgm:spPr/>
      <dgm:t>
        <a:bodyPr/>
        <a:lstStyle/>
        <a:p>
          <a:endParaRPr lang="en-GB"/>
        </a:p>
      </dgm:t>
    </dgm:pt>
    <dgm:pt modelId="{E1EED513-AF2E-4353-AF58-09621430F5C9}" type="pres">
      <dgm:prSet presAssocID="{6B1B11F4-DA73-496B-A62C-9A160498471D}" presName="sp" presStyleCnt="0"/>
      <dgm:spPr/>
    </dgm:pt>
    <dgm:pt modelId="{61DC02AD-4E94-43AB-868A-E78DD7D55F75}" type="pres">
      <dgm:prSet presAssocID="{3191ACDA-B14C-4926-9EED-EA522015EE93}" presName="linNode" presStyleCnt="0"/>
      <dgm:spPr/>
    </dgm:pt>
    <dgm:pt modelId="{0AD29A39-F427-417B-B0C2-D7C81918600D}" type="pres">
      <dgm:prSet presAssocID="{3191ACDA-B14C-4926-9EED-EA522015EE93}" presName="parentText" presStyleLbl="node1" presStyleIdx="1" presStyleCnt="3">
        <dgm:presLayoutVars>
          <dgm:chMax val="1"/>
          <dgm:bulletEnabled val="1"/>
        </dgm:presLayoutVars>
      </dgm:prSet>
      <dgm:spPr/>
      <dgm:t>
        <a:bodyPr/>
        <a:lstStyle/>
        <a:p>
          <a:endParaRPr lang="en-GB"/>
        </a:p>
      </dgm:t>
    </dgm:pt>
    <dgm:pt modelId="{70110366-4536-404A-88B9-1C5526E0A4D9}" type="pres">
      <dgm:prSet presAssocID="{3191ACDA-B14C-4926-9EED-EA522015EE93}" presName="descendantText" presStyleLbl="alignAccFollowNode1" presStyleIdx="1" presStyleCnt="3">
        <dgm:presLayoutVars>
          <dgm:bulletEnabled val="1"/>
        </dgm:presLayoutVars>
      </dgm:prSet>
      <dgm:spPr/>
      <dgm:t>
        <a:bodyPr/>
        <a:lstStyle/>
        <a:p>
          <a:endParaRPr lang="en-GB"/>
        </a:p>
      </dgm:t>
    </dgm:pt>
    <dgm:pt modelId="{C7082866-BDB8-4D52-B713-74EFE72D6194}" type="pres">
      <dgm:prSet presAssocID="{11785A73-7B03-42B8-ADA0-C85CEDA888DE}" presName="sp" presStyleCnt="0"/>
      <dgm:spPr/>
    </dgm:pt>
    <dgm:pt modelId="{866827EE-AB4A-413B-8B37-46D76EB2CBE2}" type="pres">
      <dgm:prSet presAssocID="{0A66D72C-7C84-485B-A3CB-4BCDC8537F1B}" presName="linNode" presStyleCnt="0"/>
      <dgm:spPr/>
    </dgm:pt>
    <dgm:pt modelId="{8D7F1C98-AD37-4FBD-9CA5-A77AA7AADB8B}" type="pres">
      <dgm:prSet presAssocID="{0A66D72C-7C84-485B-A3CB-4BCDC8537F1B}" presName="parentText" presStyleLbl="node1" presStyleIdx="2" presStyleCnt="3">
        <dgm:presLayoutVars>
          <dgm:chMax val="1"/>
          <dgm:bulletEnabled val="1"/>
        </dgm:presLayoutVars>
      </dgm:prSet>
      <dgm:spPr/>
      <dgm:t>
        <a:bodyPr/>
        <a:lstStyle/>
        <a:p>
          <a:endParaRPr lang="en-GB"/>
        </a:p>
      </dgm:t>
    </dgm:pt>
    <dgm:pt modelId="{4BC3D2C5-FAD9-4D52-9561-0A85A4BEFE9F}" type="pres">
      <dgm:prSet presAssocID="{0A66D72C-7C84-485B-A3CB-4BCDC8537F1B}" presName="descendantText" presStyleLbl="alignAccFollowNode1" presStyleIdx="2" presStyleCnt="3">
        <dgm:presLayoutVars>
          <dgm:bulletEnabled val="1"/>
        </dgm:presLayoutVars>
      </dgm:prSet>
      <dgm:spPr/>
      <dgm:t>
        <a:bodyPr/>
        <a:lstStyle/>
        <a:p>
          <a:endParaRPr lang="en-GB"/>
        </a:p>
      </dgm:t>
    </dgm:pt>
  </dgm:ptLst>
  <dgm:cxnLst>
    <dgm:cxn modelId="{AF790111-6E8A-412E-8DE5-9647E1E10E6A}" srcId="{E887E9D8-FDE1-42F4-ACA8-57200BD64FEF}" destId="{3191ACDA-B14C-4926-9EED-EA522015EE93}" srcOrd="1" destOrd="0" parTransId="{F852758A-BDB9-4484-99DD-50D9AFDF2EA5}" sibTransId="{11785A73-7B03-42B8-ADA0-C85CEDA888DE}"/>
    <dgm:cxn modelId="{BF32D2A2-A6E0-4554-BAB9-ECF1DDE9702E}" srcId="{E887E9D8-FDE1-42F4-ACA8-57200BD64FEF}" destId="{0A66D72C-7C84-485B-A3CB-4BCDC8537F1B}" srcOrd="2" destOrd="0" parTransId="{62729D6D-A5ED-4844-84B9-1FC71F92760D}" sibTransId="{0923CF88-5748-4399-A005-357BE77420E1}"/>
    <dgm:cxn modelId="{A13FCECE-1EAB-46E0-B5E3-DAAF197443CE}" type="presOf" srcId="{E887E9D8-FDE1-42F4-ACA8-57200BD64FEF}" destId="{A9151120-8B82-4D3A-9926-63C703F20E18}" srcOrd="0" destOrd="0" presId="urn:microsoft.com/office/officeart/2005/8/layout/vList5"/>
    <dgm:cxn modelId="{A05C9D1B-B552-46FB-A478-0CBCCFC83BF9}" srcId="{E887E9D8-FDE1-42F4-ACA8-57200BD64FEF}" destId="{1E6F2C12-F137-4BA4-A28D-8D38ACE188AD}" srcOrd="0" destOrd="0" parTransId="{BC4D88BA-851A-410B-9C1A-8D9A197B10B4}" sibTransId="{6B1B11F4-DA73-496B-A62C-9A160498471D}"/>
    <dgm:cxn modelId="{D8D6704A-4918-4478-9FC9-491DBC0FED0A}" type="presOf" srcId="{1E6F2C12-F137-4BA4-A28D-8D38ACE188AD}" destId="{48CDD3E7-EA99-4E1A-AE90-275A885B9654}" srcOrd="0" destOrd="0" presId="urn:microsoft.com/office/officeart/2005/8/layout/vList5"/>
    <dgm:cxn modelId="{4B06D497-9CF6-405A-8385-F3656A4B6414}" srcId="{0A66D72C-7C84-485B-A3CB-4BCDC8537F1B}" destId="{0043F4C0-5C9F-4AF6-8627-2F0AA339513E}" srcOrd="0" destOrd="0" parTransId="{F00ADBC0-7D49-4598-B380-FABD955716AC}" sibTransId="{A2988FDC-E5B2-49E2-B446-311E55A7BB46}"/>
    <dgm:cxn modelId="{948218D0-0185-40FF-BD57-BB62E16B737E}" type="presOf" srcId="{0A66D72C-7C84-485B-A3CB-4BCDC8537F1B}" destId="{8D7F1C98-AD37-4FBD-9CA5-A77AA7AADB8B}" srcOrd="0" destOrd="0" presId="urn:microsoft.com/office/officeart/2005/8/layout/vList5"/>
    <dgm:cxn modelId="{5BEBA3D6-F046-42BE-9BCF-723541294FA0}" srcId="{1E6F2C12-F137-4BA4-A28D-8D38ACE188AD}" destId="{001F7A62-80A1-4EC8-8F9F-4A0AC4B2A5F3}" srcOrd="0" destOrd="0" parTransId="{72BAF7C6-73CE-44FE-8E0C-732AA5304BAB}" sibTransId="{2CEF99CC-766D-42A2-A727-CB2CC51B58E8}"/>
    <dgm:cxn modelId="{67C6B5C5-B696-48FD-8EA8-B33FF88434DD}" type="presOf" srcId="{3191ACDA-B14C-4926-9EED-EA522015EE93}" destId="{0AD29A39-F427-417B-B0C2-D7C81918600D}" srcOrd="0" destOrd="0" presId="urn:microsoft.com/office/officeart/2005/8/layout/vList5"/>
    <dgm:cxn modelId="{1DFBF2FE-445B-4FFC-B8C3-A88713C6717F}" type="presOf" srcId="{AC3B6923-BC89-4865-A120-0E24C9E99EF7}" destId="{70110366-4536-404A-88B9-1C5526E0A4D9}" srcOrd="0" destOrd="0" presId="urn:microsoft.com/office/officeart/2005/8/layout/vList5"/>
    <dgm:cxn modelId="{CBF7FF8E-3DF9-4B9F-A9E3-85F95FF578C2}" type="presOf" srcId="{0043F4C0-5C9F-4AF6-8627-2F0AA339513E}" destId="{4BC3D2C5-FAD9-4D52-9561-0A85A4BEFE9F}" srcOrd="0" destOrd="0" presId="urn:microsoft.com/office/officeart/2005/8/layout/vList5"/>
    <dgm:cxn modelId="{97B526F5-C097-4FFE-BA7C-EB6074DFB907}" type="presOf" srcId="{001F7A62-80A1-4EC8-8F9F-4A0AC4B2A5F3}" destId="{87382F25-563E-4A41-827A-A0BD86BA1FD4}" srcOrd="0" destOrd="0" presId="urn:microsoft.com/office/officeart/2005/8/layout/vList5"/>
    <dgm:cxn modelId="{4EF5DB7B-69D6-43E1-B0E2-54B9DA1D44CA}" srcId="{3191ACDA-B14C-4926-9EED-EA522015EE93}" destId="{AC3B6923-BC89-4865-A120-0E24C9E99EF7}" srcOrd="0" destOrd="0" parTransId="{454E6EB1-8506-4106-A99C-2896C005F3EB}" sibTransId="{64D5904B-BC9B-4280-A7DB-2E530B643E7E}"/>
    <dgm:cxn modelId="{B1F85FF6-4A76-4D7A-8BE5-AAAEE07B7366}" type="presParOf" srcId="{A9151120-8B82-4D3A-9926-63C703F20E18}" destId="{85BAB028-0C99-4048-AF2F-993778B4D799}" srcOrd="0" destOrd="0" presId="urn:microsoft.com/office/officeart/2005/8/layout/vList5"/>
    <dgm:cxn modelId="{DEA7BFDF-E105-4687-BF35-0A55564FEC33}" type="presParOf" srcId="{85BAB028-0C99-4048-AF2F-993778B4D799}" destId="{48CDD3E7-EA99-4E1A-AE90-275A885B9654}" srcOrd="0" destOrd="0" presId="urn:microsoft.com/office/officeart/2005/8/layout/vList5"/>
    <dgm:cxn modelId="{C00E95DD-85B2-42FD-A863-B8F1A39E41E1}" type="presParOf" srcId="{85BAB028-0C99-4048-AF2F-993778B4D799}" destId="{87382F25-563E-4A41-827A-A0BD86BA1FD4}" srcOrd="1" destOrd="0" presId="urn:microsoft.com/office/officeart/2005/8/layout/vList5"/>
    <dgm:cxn modelId="{BFB802B3-D9D9-414E-94C9-682EE04E48AC}" type="presParOf" srcId="{A9151120-8B82-4D3A-9926-63C703F20E18}" destId="{E1EED513-AF2E-4353-AF58-09621430F5C9}" srcOrd="1" destOrd="0" presId="urn:microsoft.com/office/officeart/2005/8/layout/vList5"/>
    <dgm:cxn modelId="{AEDEC7CD-45DF-474D-903C-0391C586C100}" type="presParOf" srcId="{A9151120-8B82-4D3A-9926-63C703F20E18}" destId="{61DC02AD-4E94-43AB-868A-E78DD7D55F75}" srcOrd="2" destOrd="0" presId="urn:microsoft.com/office/officeart/2005/8/layout/vList5"/>
    <dgm:cxn modelId="{4E0D810A-9D56-46F0-AF6F-B7218864A229}" type="presParOf" srcId="{61DC02AD-4E94-43AB-868A-E78DD7D55F75}" destId="{0AD29A39-F427-417B-B0C2-D7C81918600D}" srcOrd="0" destOrd="0" presId="urn:microsoft.com/office/officeart/2005/8/layout/vList5"/>
    <dgm:cxn modelId="{CA1BB285-5341-4DB0-9968-DE99238CE7C1}" type="presParOf" srcId="{61DC02AD-4E94-43AB-868A-E78DD7D55F75}" destId="{70110366-4536-404A-88B9-1C5526E0A4D9}" srcOrd="1" destOrd="0" presId="urn:microsoft.com/office/officeart/2005/8/layout/vList5"/>
    <dgm:cxn modelId="{8F91D9D6-4F13-431A-8204-24C25C039284}" type="presParOf" srcId="{A9151120-8B82-4D3A-9926-63C703F20E18}" destId="{C7082866-BDB8-4D52-B713-74EFE72D6194}" srcOrd="3" destOrd="0" presId="urn:microsoft.com/office/officeart/2005/8/layout/vList5"/>
    <dgm:cxn modelId="{6F2B6318-A484-47FA-8AC2-2E086F4413CD}" type="presParOf" srcId="{A9151120-8B82-4D3A-9926-63C703F20E18}" destId="{866827EE-AB4A-413B-8B37-46D76EB2CBE2}" srcOrd="4" destOrd="0" presId="urn:microsoft.com/office/officeart/2005/8/layout/vList5"/>
    <dgm:cxn modelId="{01EC369F-EFD7-485C-8F09-86E21CE8508C}" type="presParOf" srcId="{866827EE-AB4A-413B-8B37-46D76EB2CBE2}" destId="{8D7F1C98-AD37-4FBD-9CA5-A77AA7AADB8B}" srcOrd="0" destOrd="0" presId="urn:microsoft.com/office/officeart/2005/8/layout/vList5"/>
    <dgm:cxn modelId="{DCF31D85-6073-455A-98B2-2A2C7C06DFDE}" type="presParOf" srcId="{866827EE-AB4A-413B-8B37-46D76EB2CBE2}" destId="{4BC3D2C5-FAD9-4D52-9561-0A85A4BEFE9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87E9D8-FDE1-42F4-ACA8-57200BD64FE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1E6F2C12-F137-4BA4-A28D-8D38ACE188AD}">
      <dgm:prSet phldrT="[Text]"/>
      <dgm:spPr>
        <a:solidFill>
          <a:schemeClr val="accent1">
            <a:hueOff val="0"/>
            <a:satOff val="0"/>
            <a:lumOff val="0"/>
            <a:alpha val="20000"/>
          </a:schemeClr>
        </a:solidFill>
      </dgm:spPr>
      <dgm:t>
        <a:bodyPr/>
        <a:lstStyle/>
        <a:p>
          <a:endParaRPr lang="en-GB" dirty="0"/>
        </a:p>
      </dgm:t>
    </dgm:pt>
    <dgm:pt modelId="{BC4D88BA-851A-410B-9C1A-8D9A197B10B4}" type="parTrans" cxnId="{A05C9D1B-B552-46FB-A478-0CBCCFC83BF9}">
      <dgm:prSet/>
      <dgm:spPr/>
      <dgm:t>
        <a:bodyPr/>
        <a:lstStyle/>
        <a:p>
          <a:endParaRPr lang="en-GB"/>
        </a:p>
      </dgm:t>
    </dgm:pt>
    <dgm:pt modelId="{6B1B11F4-DA73-496B-A62C-9A160498471D}" type="sibTrans" cxnId="{A05C9D1B-B552-46FB-A478-0CBCCFC83BF9}">
      <dgm:prSet/>
      <dgm:spPr/>
      <dgm:t>
        <a:bodyPr/>
        <a:lstStyle/>
        <a:p>
          <a:endParaRPr lang="en-GB"/>
        </a:p>
      </dgm:t>
    </dgm:pt>
    <dgm:pt modelId="{001F7A62-80A1-4EC8-8F9F-4A0AC4B2A5F3}">
      <dgm:prSet phldrT="[Text]" custT="1"/>
      <dgm:spPr/>
      <dgm:t>
        <a:bodyPr/>
        <a:lstStyle/>
        <a:p>
          <a:pPr>
            <a:lnSpc>
              <a:spcPct val="90000"/>
            </a:lnSpc>
            <a:spcAft>
              <a:spcPct val="15000"/>
            </a:spcAft>
          </a:pPr>
          <a:r>
            <a:rPr lang="en-GB" sz="1500" kern="1200" dirty="0" smtClean="0"/>
            <a:t>‘[IC is] such a </a:t>
          </a:r>
          <a:r>
            <a:rPr lang="en-GB" sz="1500" kern="1200" dirty="0" smtClean="0">
              <a:solidFill>
                <a:srgbClr val="7030A0"/>
              </a:solidFill>
              <a:effectLst/>
              <a:latin typeface="+mn-lt"/>
              <a:ea typeface="+mn-ea"/>
              <a:cs typeface="+mn-cs"/>
            </a:rPr>
            <a:t>new area </a:t>
          </a:r>
          <a:r>
            <a:rPr lang="en-GB" sz="1500" kern="1200" dirty="0" smtClean="0"/>
            <a:t>for our inspectors to, sort of, look at and look at it in this way’ (Interviewee B, CQC)</a:t>
          </a:r>
          <a:endParaRPr lang="en-GB" sz="1050" kern="1200" dirty="0"/>
        </a:p>
      </dgm:t>
    </dgm:pt>
    <dgm:pt modelId="{72BAF7C6-73CE-44FE-8E0C-732AA5304BAB}" type="parTrans" cxnId="{5BEBA3D6-F046-42BE-9BCF-723541294FA0}">
      <dgm:prSet/>
      <dgm:spPr/>
      <dgm:t>
        <a:bodyPr/>
        <a:lstStyle/>
        <a:p>
          <a:endParaRPr lang="en-GB"/>
        </a:p>
      </dgm:t>
    </dgm:pt>
    <dgm:pt modelId="{2CEF99CC-766D-42A2-A727-CB2CC51B58E8}" type="sibTrans" cxnId="{5BEBA3D6-F046-42BE-9BCF-723541294FA0}">
      <dgm:prSet/>
      <dgm:spPr/>
      <dgm:t>
        <a:bodyPr/>
        <a:lstStyle/>
        <a:p>
          <a:endParaRPr lang="en-GB"/>
        </a:p>
      </dgm:t>
    </dgm:pt>
    <dgm:pt modelId="{3191ACDA-B14C-4926-9EED-EA522015EE93}">
      <dgm:prSet phldrT="[Text]"/>
      <dgm:spPr>
        <a:solidFill>
          <a:schemeClr val="accent1">
            <a:hueOff val="0"/>
            <a:satOff val="0"/>
            <a:lumOff val="0"/>
            <a:alpha val="20000"/>
          </a:schemeClr>
        </a:solidFill>
      </dgm:spPr>
      <dgm:t>
        <a:bodyPr/>
        <a:lstStyle/>
        <a:p>
          <a:endParaRPr lang="en-GB" dirty="0"/>
        </a:p>
      </dgm:t>
    </dgm:pt>
    <dgm:pt modelId="{F852758A-BDB9-4484-99DD-50D9AFDF2EA5}" type="parTrans" cxnId="{AF790111-6E8A-412E-8DE5-9647E1E10E6A}">
      <dgm:prSet/>
      <dgm:spPr/>
      <dgm:t>
        <a:bodyPr/>
        <a:lstStyle/>
        <a:p>
          <a:endParaRPr lang="en-GB"/>
        </a:p>
      </dgm:t>
    </dgm:pt>
    <dgm:pt modelId="{11785A73-7B03-42B8-ADA0-C85CEDA888DE}" type="sibTrans" cxnId="{AF790111-6E8A-412E-8DE5-9647E1E10E6A}">
      <dgm:prSet/>
      <dgm:spPr/>
      <dgm:t>
        <a:bodyPr/>
        <a:lstStyle/>
        <a:p>
          <a:endParaRPr lang="en-GB"/>
        </a:p>
      </dgm:t>
    </dgm:pt>
    <dgm:pt modelId="{AC3B6923-BC89-4865-A120-0E24C9E99EF7}">
      <dgm:prSet phldrT="[Text]" custT="1"/>
      <dgm:spPr/>
      <dgm:t>
        <a:bodyPr/>
        <a:lstStyle/>
        <a:p>
          <a:pPr>
            <a:lnSpc>
              <a:spcPct val="90000"/>
            </a:lnSpc>
            <a:spcAft>
              <a:spcPct val="15000"/>
            </a:spcAft>
          </a:pPr>
          <a:r>
            <a:rPr lang="en-GB" sz="1500" kern="1200" dirty="0" smtClean="0"/>
            <a:t>‘We really need to understand the current state better and part of that is about understanding the capability of the workforce and the people that we’re actually going to be…supporting, moving forward a bit better at doing it, but </a:t>
          </a:r>
          <a:r>
            <a:rPr lang="en-GB" sz="1500" kern="1200" dirty="0" smtClean="0">
              <a:solidFill>
                <a:srgbClr val="7030A0"/>
              </a:solidFill>
              <a:effectLst/>
              <a:latin typeface="+mn-lt"/>
              <a:ea typeface="+mn-ea"/>
              <a:cs typeface="+mn-cs"/>
            </a:rPr>
            <a:t>we’re not quite there yet </a:t>
          </a:r>
          <a:r>
            <a:rPr lang="en-GB" sz="1500" kern="1200" dirty="0" smtClean="0"/>
            <a:t>systematically’  (Interviewee C, HIS)</a:t>
          </a:r>
          <a:endParaRPr lang="en-GB" sz="1500" kern="1200" dirty="0"/>
        </a:p>
      </dgm:t>
    </dgm:pt>
    <dgm:pt modelId="{454E6EB1-8506-4106-A99C-2896C005F3EB}" type="parTrans" cxnId="{4EF5DB7B-69D6-43E1-B0E2-54B9DA1D44CA}">
      <dgm:prSet/>
      <dgm:spPr/>
      <dgm:t>
        <a:bodyPr/>
        <a:lstStyle/>
        <a:p>
          <a:endParaRPr lang="en-GB"/>
        </a:p>
      </dgm:t>
    </dgm:pt>
    <dgm:pt modelId="{64D5904B-BC9B-4280-A7DB-2E530B643E7E}" type="sibTrans" cxnId="{4EF5DB7B-69D6-43E1-B0E2-54B9DA1D44CA}">
      <dgm:prSet/>
      <dgm:spPr/>
      <dgm:t>
        <a:bodyPr/>
        <a:lstStyle/>
        <a:p>
          <a:endParaRPr lang="en-GB"/>
        </a:p>
      </dgm:t>
    </dgm:pt>
    <dgm:pt modelId="{0A66D72C-7C84-485B-A3CB-4BCDC8537F1B}">
      <dgm:prSet phldrT="[Text]" custT="1"/>
      <dgm:spPr>
        <a:solidFill>
          <a:schemeClr val="accent1">
            <a:hueOff val="0"/>
            <a:satOff val="0"/>
            <a:lumOff val="0"/>
          </a:schemeClr>
        </a:solidFill>
      </dgm:spPr>
      <dgm:t>
        <a:bodyPr/>
        <a:lstStyle/>
        <a:p>
          <a:r>
            <a:rPr lang="en-GB" sz="2400" dirty="0" smtClean="0"/>
            <a:t>Assessment practices</a:t>
          </a:r>
          <a:endParaRPr lang="en-GB" sz="2400" dirty="0"/>
        </a:p>
      </dgm:t>
    </dgm:pt>
    <dgm:pt modelId="{62729D6D-A5ED-4844-84B9-1FC71F92760D}" type="parTrans" cxnId="{BF32D2A2-A6E0-4554-BAB9-ECF1DDE9702E}">
      <dgm:prSet/>
      <dgm:spPr/>
      <dgm:t>
        <a:bodyPr/>
        <a:lstStyle/>
        <a:p>
          <a:endParaRPr lang="en-GB"/>
        </a:p>
      </dgm:t>
    </dgm:pt>
    <dgm:pt modelId="{0923CF88-5748-4399-A005-357BE77420E1}" type="sibTrans" cxnId="{BF32D2A2-A6E0-4554-BAB9-ECF1DDE9702E}">
      <dgm:prSet/>
      <dgm:spPr/>
      <dgm:t>
        <a:bodyPr/>
        <a:lstStyle/>
        <a:p>
          <a:endParaRPr lang="en-GB"/>
        </a:p>
      </dgm:t>
    </dgm:pt>
    <dgm:pt modelId="{0043F4C0-5C9F-4AF6-8627-2F0AA339513E}">
      <dgm:prSet phldrT="[Text]" custT="1"/>
      <dgm:spPr/>
      <dgm:t>
        <a:bodyPr/>
        <a:lstStyle/>
        <a:p>
          <a:r>
            <a:rPr lang="en-GB" sz="1900" kern="1200" dirty="0" smtClean="0"/>
            <a:t>‘</a:t>
          </a:r>
          <a:r>
            <a:rPr lang="en-GB" sz="1500" kern="1200" dirty="0" smtClean="0"/>
            <a:t>We talk about the fact that patients should be involved, … in the scrutiny of [organisations], but </a:t>
          </a:r>
          <a:r>
            <a:rPr lang="en-GB" sz="1500" kern="1200" dirty="0" smtClean="0">
              <a:solidFill>
                <a:srgbClr val="7030A0"/>
              </a:solidFill>
              <a:effectLst/>
              <a:latin typeface="+mn-lt"/>
              <a:ea typeface="+mn-ea"/>
              <a:cs typeface="+mn-cs"/>
            </a:rPr>
            <a:t>we don’t actually </a:t>
          </a:r>
          <a:r>
            <a:rPr lang="en-GB" sz="1500" kern="1200" dirty="0" smtClean="0"/>
            <a:t>have a large amount of … patient involvement’ (Interviewee G, TDA)</a:t>
          </a:r>
          <a:endParaRPr lang="en-GB" sz="1500" kern="1200" dirty="0"/>
        </a:p>
      </dgm:t>
    </dgm:pt>
    <dgm:pt modelId="{F00ADBC0-7D49-4598-B380-FABD955716AC}" type="parTrans" cxnId="{4B06D497-9CF6-405A-8385-F3656A4B6414}">
      <dgm:prSet/>
      <dgm:spPr/>
      <dgm:t>
        <a:bodyPr/>
        <a:lstStyle/>
        <a:p>
          <a:endParaRPr lang="en-GB"/>
        </a:p>
      </dgm:t>
    </dgm:pt>
    <dgm:pt modelId="{A2988FDC-E5B2-49E2-B446-311E55A7BB46}" type="sibTrans" cxnId="{4B06D497-9CF6-405A-8385-F3656A4B6414}">
      <dgm:prSet/>
      <dgm:spPr/>
      <dgm:t>
        <a:bodyPr/>
        <a:lstStyle/>
        <a:p>
          <a:endParaRPr lang="en-GB"/>
        </a:p>
      </dgm:t>
    </dgm:pt>
    <dgm:pt modelId="{A9151120-8B82-4D3A-9926-63C703F20E18}" type="pres">
      <dgm:prSet presAssocID="{E887E9D8-FDE1-42F4-ACA8-57200BD64FEF}" presName="Name0" presStyleCnt="0">
        <dgm:presLayoutVars>
          <dgm:dir/>
          <dgm:animLvl val="lvl"/>
          <dgm:resizeHandles val="exact"/>
        </dgm:presLayoutVars>
      </dgm:prSet>
      <dgm:spPr/>
      <dgm:t>
        <a:bodyPr/>
        <a:lstStyle/>
        <a:p>
          <a:endParaRPr lang="en-GB"/>
        </a:p>
      </dgm:t>
    </dgm:pt>
    <dgm:pt modelId="{85BAB028-0C99-4048-AF2F-993778B4D799}" type="pres">
      <dgm:prSet presAssocID="{1E6F2C12-F137-4BA4-A28D-8D38ACE188AD}" presName="linNode" presStyleCnt="0"/>
      <dgm:spPr/>
    </dgm:pt>
    <dgm:pt modelId="{48CDD3E7-EA99-4E1A-AE90-275A885B9654}" type="pres">
      <dgm:prSet presAssocID="{1E6F2C12-F137-4BA4-A28D-8D38ACE188AD}" presName="parentText" presStyleLbl="node1" presStyleIdx="0" presStyleCnt="3">
        <dgm:presLayoutVars>
          <dgm:chMax val="1"/>
          <dgm:bulletEnabled val="1"/>
        </dgm:presLayoutVars>
      </dgm:prSet>
      <dgm:spPr/>
      <dgm:t>
        <a:bodyPr/>
        <a:lstStyle/>
        <a:p>
          <a:endParaRPr lang="en-GB"/>
        </a:p>
      </dgm:t>
    </dgm:pt>
    <dgm:pt modelId="{87382F25-563E-4A41-827A-A0BD86BA1FD4}" type="pres">
      <dgm:prSet presAssocID="{1E6F2C12-F137-4BA4-A28D-8D38ACE188AD}" presName="descendantText" presStyleLbl="alignAccFollowNode1" presStyleIdx="0" presStyleCnt="3">
        <dgm:presLayoutVars>
          <dgm:bulletEnabled val="1"/>
        </dgm:presLayoutVars>
      </dgm:prSet>
      <dgm:spPr/>
      <dgm:t>
        <a:bodyPr/>
        <a:lstStyle/>
        <a:p>
          <a:endParaRPr lang="en-GB"/>
        </a:p>
      </dgm:t>
    </dgm:pt>
    <dgm:pt modelId="{E1EED513-AF2E-4353-AF58-09621430F5C9}" type="pres">
      <dgm:prSet presAssocID="{6B1B11F4-DA73-496B-A62C-9A160498471D}" presName="sp" presStyleCnt="0"/>
      <dgm:spPr/>
    </dgm:pt>
    <dgm:pt modelId="{61DC02AD-4E94-43AB-868A-E78DD7D55F75}" type="pres">
      <dgm:prSet presAssocID="{3191ACDA-B14C-4926-9EED-EA522015EE93}" presName="linNode" presStyleCnt="0"/>
      <dgm:spPr/>
    </dgm:pt>
    <dgm:pt modelId="{0AD29A39-F427-417B-B0C2-D7C81918600D}" type="pres">
      <dgm:prSet presAssocID="{3191ACDA-B14C-4926-9EED-EA522015EE93}" presName="parentText" presStyleLbl="node1" presStyleIdx="1" presStyleCnt="3">
        <dgm:presLayoutVars>
          <dgm:chMax val="1"/>
          <dgm:bulletEnabled val="1"/>
        </dgm:presLayoutVars>
      </dgm:prSet>
      <dgm:spPr/>
      <dgm:t>
        <a:bodyPr/>
        <a:lstStyle/>
        <a:p>
          <a:endParaRPr lang="en-GB"/>
        </a:p>
      </dgm:t>
    </dgm:pt>
    <dgm:pt modelId="{70110366-4536-404A-88B9-1C5526E0A4D9}" type="pres">
      <dgm:prSet presAssocID="{3191ACDA-B14C-4926-9EED-EA522015EE93}" presName="descendantText" presStyleLbl="alignAccFollowNode1" presStyleIdx="1" presStyleCnt="3">
        <dgm:presLayoutVars>
          <dgm:bulletEnabled val="1"/>
        </dgm:presLayoutVars>
      </dgm:prSet>
      <dgm:spPr/>
      <dgm:t>
        <a:bodyPr/>
        <a:lstStyle/>
        <a:p>
          <a:endParaRPr lang="en-GB"/>
        </a:p>
      </dgm:t>
    </dgm:pt>
    <dgm:pt modelId="{C7082866-BDB8-4D52-B713-74EFE72D6194}" type="pres">
      <dgm:prSet presAssocID="{11785A73-7B03-42B8-ADA0-C85CEDA888DE}" presName="sp" presStyleCnt="0"/>
      <dgm:spPr/>
    </dgm:pt>
    <dgm:pt modelId="{866827EE-AB4A-413B-8B37-46D76EB2CBE2}" type="pres">
      <dgm:prSet presAssocID="{0A66D72C-7C84-485B-A3CB-4BCDC8537F1B}" presName="linNode" presStyleCnt="0"/>
      <dgm:spPr/>
    </dgm:pt>
    <dgm:pt modelId="{8D7F1C98-AD37-4FBD-9CA5-A77AA7AADB8B}" type="pres">
      <dgm:prSet presAssocID="{0A66D72C-7C84-485B-A3CB-4BCDC8537F1B}" presName="parentText" presStyleLbl="node1" presStyleIdx="2" presStyleCnt="3">
        <dgm:presLayoutVars>
          <dgm:chMax val="1"/>
          <dgm:bulletEnabled val="1"/>
        </dgm:presLayoutVars>
      </dgm:prSet>
      <dgm:spPr/>
      <dgm:t>
        <a:bodyPr/>
        <a:lstStyle/>
        <a:p>
          <a:endParaRPr lang="en-GB"/>
        </a:p>
      </dgm:t>
    </dgm:pt>
    <dgm:pt modelId="{4BC3D2C5-FAD9-4D52-9561-0A85A4BEFE9F}" type="pres">
      <dgm:prSet presAssocID="{0A66D72C-7C84-485B-A3CB-4BCDC8537F1B}" presName="descendantText" presStyleLbl="alignAccFollowNode1" presStyleIdx="2" presStyleCnt="3">
        <dgm:presLayoutVars>
          <dgm:bulletEnabled val="1"/>
        </dgm:presLayoutVars>
      </dgm:prSet>
      <dgm:spPr/>
      <dgm:t>
        <a:bodyPr/>
        <a:lstStyle/>
        <a:p>
          <a:endParaRPr lang="en-GB"/>
        </a:p>
      </dgm:t>
    </dgm:pt>
  </dgm:ptLst>
  <dgm:cxnLst>
    <dgm:cxn modelId="{AF790111-6E8A-412E-8DE5-9647E1E10E6A}" srcId="{E887E9D8-FDE1-42F4-ACA8-57200BD64FEF}" destId="{3191ACDA-B14C-4926-9EED-EA522015EE93}" srcOrd="1" destOrd="0" parTransId="{F852758A-BDB9-4484-99DD-50D9AFDF2EA5}" sibTransId="{11785A73-7B03-42B8-ADA0-C85CEDA888DE}"/>
    <dgm:cxn modelId="{BF32D2A2-A6E0-4554-BAB9-ECF1DDE9702E}" srcId="{E887E9D8-FDE1-42F4-ACA8-57200BD64FEF}" destId="{0A66D72C-7C84-485B-A3CB-4BCDC8537F1B}" srcOrd="2" destOrd="0" parTransId="{62729D6D-A5ED-4844-84B9-1FC71F92760D}" sibTransId="{0923CF88-5748-4399-A005-357BE77420E1}"/>
    <dgm:cxn modelId="{A05C9D1B-B552-46FB-A478-0CBCCFC83BF9}" srcId="{E887E9D8-FDE1-42F4-ACA8-57200BD64FEF}" destId="{1E6F2C12-F137-4BA4-A28D-8D38ACE188AD}" srcOrd="0" destOrd="0" parTransId="{BC4D88BA-851A-410B-9C1A-8D9A197B10B4}" sibTransId="{6B1B11F4-DA73-496B-A62C-9A160498471D}"/>
    <dgm:cxn modelId="{2611419F-EDE9-41A7-AEDC-55193C7CA496}" type="presOf" srcId="{AC3B6923-BC89-4865-A120-0E24C9E99EF7}" destId="{70110366-4536-404A-88B9-1C5526E0A4D9}" srcOrd="0" destOrd="0" presId="urn:microsoft.com/office/officeart/2005/8/layout/vList5"/>
    <dgm:cxn modelId="{A0436265-8FF9-46B5-AAA4-33FF78A9E688}" type="presOf" srcId="{3191ACDA-B14C-4926-9EED-EA522015EE93}" destId="{0AD29A39-F427-417B-B0C2-D7C81918600D}" srcOrd="0" destOrd="0" presId="urn:microsoft.com/office/officeart/2005/8/layout/vList5"/>
    <dgm:cxn modelId="{4B06D497-9CF6-405A-8385-F3656A4B6414}" srcId="{0A66D72C-7C84-485B-A3CB-4BCDC8537F1B}" destId="{0043F4C0-5C9F-4AF6-8627-2F0AA339513E}" srcOrd="0" destOrd="0" parTransId="{F00ADBC0-7D49-4598-B380-FABD955716AC}" sibTransId="{A2988FDC-E5B2-49E2-B446-311E55A7BB46}"/>
    <dgm:cxn modelId="{5BEBA3D6-F046-42BE-9BCF-723541294FA0}" srcId="{1E6F2C12-F137-4BA4-A28D-8D38ACE188AD}" destId="{001F7A62-80A1-4EC8-8F9F-4A0AC4B2A5F3}" srcOrd="0" destOrd="0" parTransId="{72BAF7C6-73CE-44FE-8E0C-732AA5304BAB}" sibTransId="{2CEF99CC-766D-42A2-A727-CB2CC51B58E8}"/>
    <dgm:cxn modelId="{1D0EDE78-F141-49FC-8D22-54D3AFF41E8B}" type="presOf" srcId="{0043F4C0-5C9F-4AF6-8627-2F0AA339513E}" destId="{4BC3D2C5-FAD9-4D52-9561-0A85A4BEFE9F}" srcOrd="0" destOrd="0" presId="urn:microsoft.com/office/officeart/2005/8/layout/vList5"/>
    <dgm:cxn modelId="{30055B8E-D386-4ECD-9C39-A5AF175CE4F8}" type="presOf" srcId="{001F7A62-80A1-4EC8-8F9F-4A0AC4B2A5F3}" destId="{87382F25-563E-4A41-827A-A0BD86BA1FD4}" srcOrd="0" destOrd="0" presId="urn:microsoft.com/office/officeart/2005/8/layout/vList5"/>
    <dgm:cxn modelId="{6A668BE4-7EB9-43D1-937B-C4291401DD73}" type="presOf" srcId="{E887E9D8-FDE1-42F4-ACA8-57200BD64FEF}" destId="{A9151120-8B82-4D3A-9926-63C703F20E18}" srcOrd="0" destOrd="0" presId="urn:microsoft.com/office/officeart/2005/8/layout/vList5"/>
    <dgm:cxn modelId="{B67A5891-C038-440A-823B-E37B00B75FE8}" type="presOf" srcId="{1E6F2C12-F137-4BA4-A28D-8D38ACE188AD}" destId="{48CDD3E7-EA99-4E1A-AE90-275A885B9654}" srcOrd="0" destOrd="0" presId="urn:microsoft.com/office/officeart/2005/8/layout/vList5"/>
    <dgm:cxn modelId="{618E159D-D5CC-4072-A8BE-7C4BC78E07A4}" type="presOf" srcId="{0A66D72C-7C84-485B-A3CB-4BCDC8537F1B}" destId="{8D7F1C98-AD37-4FBD-9CA5-A77AA7AADB8B}" srcOrd="0" destOrd="0" presId="urn:microsoft.com/office/officeart/2005/8/layout/vList5"/>
    <dgm:cxn modelId="{4EF5DB7B-69D6-43E1-B0E2-54B9DA1D44CA}" srcId="{3191ACDA-B14C-4926-9EED-EA522015EE93}" destId="{AC3B6923-BC89-4865-A120-0E24C9E99EF7}" srcOrd="0" destOrd="0" parTransId="{454E6EB1-8506-4106-A99C-2896C005F3EB}" sibTransId="{64D5904B-BC9B-4280-A7DB-2E530B643E7E}"/>
    <dgm:cxn modelId="{127AB950-CDB5-401C-AE64-50B2BC4E4A97}" type="presParOf" srcId="{A9151120-8B82-4D3A-9926-63C703F20E18}" destId="{85BAB028-0C99-4048-AF2F-993778B4D799}" srcOrd="0" destOrd="0" presId="urn:microsoft.com/office/officeart/2005/8/layout/vList5"/>
    <dgm:cxn modelId="{4B27D319-C86E-4CD8-AA46-D0FAE91B494A}" type="presParOf" srcId="{85BAB028-0C99-4048-AF2F-993778B4D799}" destId="{48CDD3E7-EA99-4E1A-AE90-275A885B9654}" srcOrd="0" destOrd="0" presId="urn:microsoft.com/office/officeart/2005/8/layout/vList5"/>
    <dgm:cxn modelId="{64845053-DD82-42F2-A834-C5173BB70295}" type="presParOf" srcId="{85BAB028-0C99-4048-AF2F-993778B4D799}" destId="{87382F25-563E-4A41-827A-A0BD86BA1FD4}" srcOrd="1" destOrd="0" presId="urn:microsoft.com/office/officeart/2005/8/layout/vList5"/>
    <dgm:cxn modelId="{1FABF6CD-EB98-43E9-A1B4-6B2E6404F88C}" type="presParOf" srcId="{A9151120-8B82-4D3A-9926-63C703F20E18}" destId="{E1EED513-AF2E-4353-AF58-09621430F5C9}" srcOrd="1" destOrd="0" presId="urn:microsoft.com/office/officeart/2005/8/layout/vList5"/>
    <dgm:cxn modelId="{1BB60526-BBCA-428F-997A-AC0332341407}" type="presParOf" srcId="{A9151120-8B82-4D3A-9926-63C703F20E18}" destId="{61DC02AD-4E94-43AB-868A-E78DD7D55F75}" srcOrd="2" destOrd="0" presId="urn:microsoft.com/office/officeart/2005/8/layout/vList5"/>
    <dgm:cxn modelId="{9A7498FD-64D1-4146-AF44-8DA47487D490}" type="presParOf" srcId="{61DC02AD-4E94-43AB-868A-E78DD7D55F75}" destId="{0AD29A39-F427-417B-B0C2-D7C81918600D}" srcOrd="0" destOrd="0" presId="urn:microsoft.com/office/officeart/2005/8/layout/vList5"/>
    <dgm:cxn modelId="{340D5B6B-8818-470B-A9CC-E36FE4FB3D6E}" type="presParOf" srcId="{61DC02AD-4E94-43AB-868A-E78DD7D55F75}" destId="{70110366-4536-404A-88B9-1C5526E0A4D9}" srcOrd="1" destOrd="0" presId="urn:microsoft.com/office/officeart/2005/8/layout/vList5"/>
    <dgm:cxn modelId="{6C0A3602-6BAD-4EF7-9BBD-1E7F849F221D}" type="presParOf" srcId="{A9151120-8B82-4D3A-9926-63C703F20E18}" destId="{C7082866-BDB8-4D52-B713-74EFE72D6194}" srcOrd="3" destOrd="0" presId="urn:microsoft.com/office/officeart/2005/8/layout/vList5"/>
    <dgm:cxn modelId="{F3C91030-265C-49FC-97C5-CF69EC28A6B2}" type="presParOf" srcId="{A9151120-8B82-4D3A-9926-63C703F20E18}" destId="{866827EE-AB4A-413B-8B37-46D76EB2CBE2}" srcOrd="4" destOrd="0" presId="urn:microsoft.com/office/officeart/2005/8/layout/vList5"/>
    <dgm:cxn modelId="{83B11FEF-146D-4D93-944D-096A89088CFD}" type="presParOf" srcId="{866827EE-AB4A-413B-8B37-46D76EB2CBE2}" destId="{8D7F1C98-AD37-4FBD-9CA5-A77AA7AADB8B}" srcOrd="0" destOrd="0" presId="urn:microsoft.com/office/officeart/2005/8/layout/vList5"/>
    <dgm:cxn modelId="{731266E5-9885-4459-8729-D0C212909174}" type="presParOf" srcId="{866827EE-AB4A-413B-8B37-46D76EB2CBE2}" destId="{4BC3D2C5-FAD9-4D52-9561-0A85A4BEFE9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4" y="0"/>
            <a:ext cx="2945659" cy="496412"/>
          </a:xfrm>
          <a:prstGeom prst="rect">
            <a:avLst/>
          </a:prstGeom>
        </p:spPr>
        <p:txBody>
          <a:bodyPr vert="horz" lIns="91440" tIns="45720" rIns="91440" bIns="45720" rtlCol="0"/>
          <a:lstStyle>
            <a:lvl1pPr algn="r">
              <a:defRPr sz="1200"/>
            </a:lvl1pPr>
          </a:lstStyle>
          <a:p>
            <a:fld id="{0C7C8AF0-FCB0-A54D-966D-F6F2EA909847}" type="datetimeFigureOut">
              <a:rPr lang="en-US" smtClean="0"/>
              <a:t>9/22/2017</a:t>
            </a:fld>
            <a:endParaRPr lang="en-US"/>
          </a:p>
        </p:txBody>
      </p:sp>
      <p:sp>
        <p:nvSpPr>
          <p:cNvPr id="4" name="Footer Placeholder 3"/>
          <p:cNvSpPr>
            <a:spLocks noGrp="1"/>
          </p:cNvSpPr>
          <p:nvPr>
            <p:ph type="ftr" sz="quarter" idx="2"/>
          </p:nvPr>
        </p:nvSpPr>
        <p:spPr>
          <a:xfrm>
            <a:off x="1" y="9430091"/>
            <a:ext cx="2945659" cy="4964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30091"/>
            <a:ext cx="2945659" cy="496412"/>
          </a:xfrm>
          <a:prstGeom prst="rect">
            <a:avLst/>
          </a:prstGeom>
        </p:spPr>
        <p:txBody>
          <a:bodyPr vert="horz" lIns="91440" tIns="45720" rIns="91440" bIns="45720" rtlCol="0" anchor="b"/>
          <a:lstStyle>
            <a:lvl1pPr algn="r">
              <a:defRPr sz="1200"/>
            </a:lvl1pPr>
          </a:lstStyle>
          <a:p>
            <a:fld id="{F4894CFE-A1DA-3349-8287-0B2378C97425}" type="slidenum">
              <a:rPr lang="en-US" smtClean="0"/>
              <a:t>‹nr.›</a:t>
            </a:fld>
            <a:endParaRPr lang="en-US"/>
          </a:p>
        </p:txBody>
      </p:sp>
    </p:spTree>
    <p:extLst>
      <p:ext uri="{BB962C8B-B14F-4D97-AF65-F5344CB8AC3E}">
        <p14:creationId xmlns:p14="http://schemas.microsoft.com/office/powerpoint/2010/main" val="19224775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6412"/>
          </a:xfrm>
          <a:prstGeom prst="rect">
            <a:avLst/>
          </a:prstGeom>
        </p:spPr>
        <p:txBody>
          <a:bodyPr vert="horz" lIns="91440" tIns="45720" rIns="91440" bIns="45720" rtlCol="0"/>
          <a:lstStyle>
            <a:lvl1pPr algn="r">
              <a:defRPr sz="1200"/>
            </a:lvl1pPr>
          </a:lstStyle>
          <a:p>
            <a:fld id="{E861BCC8-9E89-4EF2-B7BB-38E642A1F5FC}" type="datetimeFigureOut">
              <a:rPr lang="en-GB" smtClean="0"/>
              <a:t>22/09/2017</a:t>
            </a:fld>
            <a:endParaRPr lang="en-GB"/>
          </a:p>
        </p:txBody>
      </p:sp>
      <p:sp>
        <p:nvSpPr>
          <p:cNvPr id="4" name="Slide Image Placehold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8"/>
            <a:ext cx="5438140" cy="446770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0091"/>
            <a:ext cx="2945659" cy="4964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30091"/>
            <a:ext cx="2945659" cy="496412"/>
          </a:xfrm>
          <a:prstGeom prst="rect">
            <a:avLst/>
          </a:prstGeom>
        </p:spPr>
        <p:txBody>
          <a:bodyPr vert="horz" lIns="91440" tIns="45720" rIns="91440" bIns="45720" rtlCol="0" anchor="b"/>
          <a:lstStyle>
            <a:lvl1pPr algn="r">
              <a:defRPr sz="1200"/>
            </a:lvl1pPr>
          </a:lstStyle>
          <a:p>
            <a:fld id="{074B3282-EA76-44A5-8509-DAF61F239552}" type="slidenum">
              <a:rPr lang="en-GB" smtClean="0"/>
              <a:t>‹nr.›</a:t>
            </a:fld>
            <a:endParaRPr lang="en-GB"/>
          </a:p>
        </p:txBody>
      </p:sp>
    </p:spTree>
    <p:extLst>
      <p:ext uri="{BB962C8B-B14F-4D97-AF65-F5344CB8AC3E}">
        <p14:creationId xmlns:p14="http://schemas.microsoft.com/office/powerpoint/2010/main" val="26878452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074B3282-EA76-44A5-8509-DAF61F239552}" type="slidenum">
              <a:rPr lang="en-GB" smtClean="0"/>
              <a:t>1</a:t>
            </a:fld>
            <a:endParaRPr lang="en-GB" dirty="0"/>
          </a:p>
        </p:txBody>
      </p:sp>
    </p:spTree>
    <p:extLst>
      <p:ext uri="{BB962C8B-B14F-4D97-AF65-F5344CB8AC3E}">
        <p14:creationId xmlns:p14="http://schemas.microsoft.com/office/powerpoint/2010/main" val="3731693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62525" cy="3721100"/>
          </a:xfrm>
        </p:spPr>
      </p:sp>
      <p:sp>
        <p:nvSpPr>
          <p:cNvPr id="3" name="Notes Placeholder 2"/>
          <p:cNvSpPr>
            <a:spLocks noGrp="1"/>
          </p:cNvSpPr>
          <p:nvPr>
            <p:ph type="body" idx="1"/>
          </p:nvPr>
        </p:nvSpPr>
        <p:spPr/>
        <p:txBody>
          <a:bodyPr/>
          <a:lstStyle/>
          <a:p>
            <a:r>
              <a:rPr lang="en-GB" dirty="0"/>
              <a:t>First, it may give greater assurance about current performance – the regulator can only do limited direct assessments of the quality of care, but may take some assurance that organisations with high improvement capability are able to monitor and assure quality for themselves.  Second, it may have some value in predicting future performance, especially if problems with the quality of care are found</a:t>
            </a:r>
          </a:p>
          <a:p>
            <a:endParaRPr lang="en-GB" dirty="0"/>
          </a:p>
        </p:txBody>
      </p:sp>
      <p:sp>
        <p:nvSpPr>
          <p:cNvPr id="4" name="Slide Number Placeholder 3"/>
          <p:cNvSpPr>
            <a:spLocks noGrp="1"/>
          </p:cNvSpPr>
          <p:nvPr>
            <p:ph type="sldNum" sz="quarter" idx="10"/>
          </p:nvPr>
        </p:nvSpPr>
        <p:spPr/>
        <p:txBody>
          <a:bodyPr/>
          <a:lstStyle/>
          <a:p>
            <a:fld id="{95388C3A-0C18-42A0-BFF4-5DC828F79418}" type="slidenum">
              <a:rPr lang="en-GB" smtClean="0"/>
              <a:t>2</a:t>
            </a:fld>
            <a:endParaRPr lang="en-GB" dirty="0"/>
          </a:p>
        </p:txBody>
      </p:sp>
    </p:spTree>
    <p:extLst>
      <p:ext uri="{BB962C8B-B14F-4D97-AF65-F5344CB8AC3E}">
        <p14:creationId xmlns:p14="http://schemas.microsoft.com/office/powerpoint/2010/main" val="1465409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dirty="0" smtClean="0"/>
              <a:t>What do we</a:t>
            </a:r>
            <a:r>
              <a:rPr lang="en-GB" sz="1200" i="0" baseline="0" dirty="0" smtClean="0"/>
              <a:t> mean by IC? </a:t>
            </a:r>
            <a:r>
              <a:rPr lang="en-GB" sz="1200" i="0" dirty="0" smtClean="0"/>
              <a:t>In our study we followed</a:t>
            </a:r>
            <a:r>
              <a:rPr lang="en-GB" sz="1200" i="0" baseline="0" dirty="0" smtClean="0"/>
              <a:t> this definition of IC which came from a systematic lit review… </a:t>
            </a:r>
            <a:r>
              <a:rPr lang="en-GB" sz="1200" i="0" dirty="0" smtClean="0"/>
              <a:t>Through her review of the lit we</a:t>
            </a:r>
            <a:r>
              <a:rPr lang="en-GB" sz="1200" i="0" baseline="0" dirty="0" smtClean="0"/>
              <a:t> found a lack of clarity of the definition of IC and over 70 assessment tool </a:t>
            </a:r>
            <a:endParaRPr lang="en-GB" sz="1200" i="0" dirty="0" smtClean="0"/>
          </a:p>
        </p:txBody>
      </p:sp>
      <p:sp>
        <p:nvSpPr>
          <p:cNvPr id="4" name="Slide Number Placeholder 3"/>
          <p:cNvSpPr>
            <a:spLocks noGrp="1"/>
          </p:cNvSpPr>
          <p:nvPr>
            <p:ph type="sldNum" sz="quarter" idx="10"/>
          </p:nvPr>
        </p:nvSpPr>
        <p:spPr/>
        <p:txBody>
          <a:bodyPr/>
          <a:lstStyle/>
          <a:p>
            <a:fld id="{FC2F6F64-1DA0-47E0-AAF4-F097C1ED2814}" type="slidenum">
              <a:rPr lang="en-GB" smtClean="0"/>
              <a:t>4</a:t>
            </a:fld>
            <a:endParaRPr lang="en-GB" dirty="0"/>
          </a:p>
        </p:txBody>
      </p:sp>
    </p:spTree>
    <p:extLst>
      <p:ext uri="{BB962C8B-B14F-4D97-AF65-F5344CB8AC3E}">
        <p14:creationId xmlns:p14="http://schemas.microsoft.com/office/powerpoint/2010/main" val="297437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BC9E63-D64E-4004-B25D-FAD9F6B56427}" type="slidenum">
              <a:rPr lang="en-GB" smtClean="0"/>
              <a:t>5</a:t>
            </a:fld>
            <a:endParaRPr lang="en-GB" dirty="0"/>
          </a:p>
        </p:txBody>
      </p:sp>
    </p:spTree>
    <p:extLst>
      <p:ext uri="{BB962C8B-B14F-4D97-AF65-F5344CB8AC3E}">
        <p14:creationId xmlns:p14="http://schemas.microsoft.com/office/powerpoint/2010/main" val="23573226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4" descr="brand_ppt_back.jpg"/>
          <p:cNvPicPr>
            <a:picLocks noChangeAspect="1"/>
          </p:cNvPicPr>
          <p:nvPr/>
        </p:nvPicPr>
        <p:blipFill>
          <a:blip r:embed="rId2" cstate="print"/>
          <a:srcRect/>
          <a:stretch>
            <a:fillRect/>
          </a:stretch>
        </p:blipFill>
        <p:spPr bwMode="auto">
          <a:xfrm>
            <a:off x="0" y="0"/>
            <a:ext cx="9229725" cy="6923088"/>
          </a:xfrm>
          <a:prstGeom prst="rect">
            <a:avLst/>
          </a:prstGeom>
          <a:noFill/>
          <a:ln w="9525">
            <a:noFill/>
            <a:miter lim="800000"/>
            <a:headEnd/>
            <a:tailEnd/>
          </a:ln>
        </p:spPr>
      </p:pic>
      <p:pic>
        <p:nvPicPr>
          <p:cNvPr id="5" name="Picture 9" descr="S:\Marketing\1 - Marketing &amp; Communications\Branding\Logos\Alliance MBS logos\AMBS_White for coloured background\AMBS_White for coloured background\AMBS_TAB_allwhite.png"/>
          <p:cNvPicPr>
            <a:picLocks noChangeAspect="1" noChangeArrowheads="1"/>
          </p:cNvPicPr>
          <p:nvPr/>
        </p:nvPicPr>
        <p:blipFill>
          <a:blip r:embed="rId3" cstate="print"/>
          <a:srcRect/>
          <a:stretch>
            <a:fillRect/>
          </a:stretch>
        </p:blipFill>
        <p:spPr bwMode="auto">
          <a:xfrm>
            <a:off x="519113" y="509588"/>
            <a:ext cx="2060575" cy="819150"/>
          </a:xfrm>
          <a:prstGeom prst="rect">
            <a:avLst/>
          </a:prstGeom>
          <a:noFill/>
          <a:ln w="9525">
            <a:noFill/>
            <a:miter lim="800000"/>
            <a:headEnd/>
            <a:tailEnd/>
          </a:ln>
        </p:spPr>
      </p:pic>
      <p:sp>
        <p:nvSpPr>
          <p:cNvPr id="9" name="Title 8"/>
          <p:cNvSpPr>
            <a:spLocks noGrp="1"/>
          </p:cNvSpPr>
          <p:nvPr>
            <p:ph type="title"/>
          </p:nvPr>
        </p:nvSpPr>
        <p:spPr>
          <a:xfrm>
            <a:off x="457200" y="1499814"/>
            <a:ext cx="7105650" cy="1143000"/>
          </a:xfrm>
        </p:spPr>
        <p:txBody>
          <a:bodyPr>
            <a:normAutofit/>
          </a:bodyPr>
          <a:lstStyle>
            <a:lvl1pPr>
              <a:defRPr sz="3000" baseline="0">
                <a:solidFill>
                  <a:schemeClr val="bg1"/>
                </a:solidFill>
                <a:latin typeface="Arial"/>
                <a:cs typeface="Arial"/>
              </a:defRPr>
            </a:lvl1pPr>
          </a:lstStyle>
          <a:p>
            <a:r>
              <a:rPr lang="en-US"/>
              <a:t>Click to edit Master title style</a:t>
            </a:r>
            <a:endParaRPr lang="en-US" dirty="0"/>
          </a:p>
        </p:txBody>
      </p:sp>
      <p:sp>
        <p:nvSpPr>
          <p:cNvPr id="3" name="Text Placeholder 2"/>
          <p:cNvSpPr>
            <a:spLocks noGrp="1"/>
          </p:cNvSpPr>
          <p:nvPr>
            <p:ph type="body" sz="quarter" idx="10"/>
          </p:nvPr>
        </p:nvSpPr>
        <p:spPr>
          <a:xfrm>
            <a:off x="457200" y="4415692"/>
            <a:ext cx="4388338" cy="889000"/>
          </a:xfrm>
        </p:spPr>
        <p:txBody>
          <a:bodyPr/>
          <a:lstStyle>
            <a:lvl1pPr marL="0">
              <a:defRPr sz="24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Multiple Imag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98475" y="1768231"/>
            <a:ext cx="4180987" cy="3965819"/>
          </a:xfrm>
        </p:spPr>
        <p:txBody>
          <a:bodyPr anchor="ctr"/>
          <a:lstStyle>
            <a:lvl1pPr algn="ctr">
              <a:defRPr/>
            </a:lvl1pPr>
          </a:lstStyle>
          <a:p>
            <a:pPr lvl="0"/>
            <a:r>
              <a:rPr lang="en-US" noProof="0"/>
              <a:t>Click icon to add picture</a:t>
            </a:r>
            <a:endParaRPr lang="en-US" noProof="0" dirty="0"/>
          </a:p>
        </p:txBody>
      </p:sp>
      <p:sp>
        <p:nvSpPr>
          <p:cNvPr id="5" name="Picture Placeholder 3"/>
          <p:cNvSpPr>
            <a:spLocks noGrp="1"/>
          </p:cNvSpPr>
          <p:nvPr>
            <p:ph type="pic" sz="quarter" idx="11"/>
          </p:nvPr>
        </p:nvSpPr>
        <p:spPr>
          <a:xfrm>
            <a:off x="4831862" y="1768231"/>
            <a:ext cx="1850291" cy="1913941"/>
          </a:xfrm>
        </p:spPr>
        <p:txBody>
          <a:bodyPr anchor="ctr"/>
          <a:lstStyle>
            <a:lvl1pPr algn="ctr">
              <a:defRPr/>
            </a:lvl1pPr>
          </a:lstStyle>
          <a:p>
            <a:pPr lvl="0"/>
            <a:r>
              <a:rPr lang="en-US" noProof="0"/>
              <a:t>Click icon to add picture</a:t>
            </a:r>
            <a:endParaRPr lang="en-US" noProof="0" dirty="0"/>
          </a:p>
        </p:txBody>
      </p:sp>
      <p:sp>
        <p:nvSpPr>
          <p:cNvPr id="6" name="Picture Placeholder 3"/>
          <p:cNvSpPr>
            <a:spLocks noGrp="1"/>
          </p:cNvSpPr>
          <p:nvPr>
            <p:ph type="pic" sz="quarter" idx="12"/>
          </p:nvPr>
        </p:nvSpPr>
        <p:spPr>
          <a:xfrm>
            <a:off x="4831862" y="3820108"/>
            <a:ext cx="1850291" cy="1913941"/>
          </a:xfrm>
        </p:spPr>
        <p:txBody>
          <a:bodyPr anchor="ctr"/>
          <a:lstStyle>
            <a:lvl1pPr algn="ctr">
              <a:defRPr/>
            </a:lvl1pPr>
          </a:lstStyle>
          <a:p>
            <a:pPr lvl="0"/>
            <a:r>
              <a:rPr lang="en-US" noProof="0"/>
              <a:t>Click icon to add picture</a:t>
            </a:r>
            <a:endParaRPr lang="en-US" noProof="0" dirty="0"/>
          </a:p>
        </p:txBody>
      </p:sp>
      <p:sp>
        <p:nvSpPr>
          <p:cNvPr id="7" name="Picture Placeholder 3"/>
          <p:cNvSpPr>
            <a:spLocks noGrp="1"/>
          </p:cNvSpPr>
          <p:nvPr>
            <p:ph type="pic" sz="quarter" idx="13"/>
          </p:nvPr>
        </p:nvSpPr>
        <p:spPr>
          <a:xfrm>
            <a:off x="6834557" y="1768231"/>
            <a:ext cx="1850291" cy="1913941"/>
          </a:xfrm>
        </p:spPr>
        <p:txBody>
          <a:bodyPr anchor="ctr"/>
          <a:lstStyle>
            <a:lvl1pPr algn="ctr">
              <a:defRPr/>
            </a:lvl1pPr>
          </a:lstStyle>
          <a:p>
            <a:pPr lvl="0"/>
            <a:r>
              <a:rPr lang="en-US" noProof="0"/>
              <a:t>Click icon to add picture</a:t>
            </a:r>
            <a:endParaRPr lang="en-US" noProof="0" dirty="0"/>
          </a:p>
        </p:txBody>
      </p:sp>
      <p:sp>
        <p:nvSpPr>
          <p:cNvPr id="8" name="Picture Placeholder 3"/>
          <p:cNvSpPr>
            <a:spLocks noGrp="1"/>
          </p:cNvSpPr>
          <p:nvPr>
            <p:ph type="pic" sz="quarter" idx="14"/>
          </p:nvPr>
        </p:nvSpPr>
        <p:spPr>
          <a:xfrm>
            <a:off x="6834557" y="3820108"/>
            <a:ext cx="1850291" cy="1913942"/>
          </a:xfrm>
        </p:spPr>
        <p:txBody>
          <a:bodyPr anchor="ctr"/>
          <a:lstStyle>
            <a:lvl1pPr algn="ctr">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hapes Slide">
    <p:spTree>
      <p:nvGrpSpPr>
        <p:cNvPr id="1" name=""/>
        <p:cNvGrpSpPr/>
        <p:nvPr/>
      </p:nvGrpSpPr>
      <p:grpSpPr>
        <a:xfrm>
          <a:off x="0" y="0"/>
          <a:ext cx="0" cy="0"/>
          <a:chOff x="0" y="0"/>
          <a:chExt cx="0" cy="0"/>
        </a:xfrm>
      </p:grpSpPr>
      <p:sp>
        <p:nvSpPr>
          <p:cNvPr id="2" name="Oval 1"/>
          <p:cNvSpPr/>
          <p:nvPr/>
        </p:nvSpPr>
        <p:spPr>
          <a:xfrm>
            <a:off x="519113" y="2305050"/>
            <a:ext cx="654050" cy="65405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Oval 2"/>
          <p:cNvSpPr/>
          <p:nvPr/>
        </p:nvSpPr>
        <p:spPr>
          <a:xfrm>
            <a:off x="1520825" y="2305050"/>
            <a:ext cx="654050" cy="65405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Oval 3"/>
          <p:cNvSpPr/>
          <p:nvPr/>
        </p:nvSpPr>
        <p:spPr>
          <a:xfrm>
            <a:off x="519113" y="3211513"/>
            <a:ext cx="654050" cy="655637"/>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Oval 4"/>
          <p:cNvSpPr/>
          <p:nvPr/>
        </p:nvSpPr>
        <p:spPr>
          <a:xfrm>
            <a:off x="1520825" y="3211513"/>
            <a:ext cx="654050" cy="655637"/>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Oval Callout 5"/>
          <p:cNvSpPr/>
          <p:nvPr/>
        </p:nvSpPr>
        <p:spPr>
          <a:xfrm>
            <a:off x="3257550" y="2305050"/>
            <a:ext cx="976313" cy="654050"/>
          </a:xfrm>
          <a:prstGeom prst="wedgeEllipseCallout">
            <a:avLst/>
          </a:prstGeom>
          <a:solidFill>
            <a:srgbClr val="66009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660099"/>
              </a:solidFill>
            </a:endParaRPr>
          </a:p>
        </p:txBody>
      </p:sp>
      <p:sp>
        <p:nvSpPr>
          <p:cNvPr id="7" name="Oval Callout 6"/>
          <p:cNvSpPr/>
          <p:nvPr/>
        </p:nvSpPr>
        <p:spPr>
          <a:xfrm>
            <a:off x="4519613" y="2305050"/>
            <a:ext cx="976312" cy="654050"/>
          </a:xfrm>
          <a:prstGeom prst="wedgeEllipseCallou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Oval Callout 7"/>
          <p:cNvSpPr/>
          <p:nvPr/>
        </p:nvSpPr>
        <p:spPr>
          <a:xfrm>
            <a:off x="3257550" y="3211513"/>
            <a:ext cx="976313" cy="655637"/>
          </a:xfrm>
          <a:prstGeom prst="wedgeEllipseCallou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Oval Callout 8"/>
          <p:cNvSpPr/>
          <p:nvPr/>
        </p:nvSpPr>
        <p:spPr>
          <a:xfrm>
            <a:off x="4519613" y="3211513"/>
            <a:ext cx="976312" cy="655637"/>
          </a:xfrm>
          <a:prstGeom prst="wedgeEllipseCallou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Isosceles Triangle 9"/>
          <p:cNvSpPr/>
          <p:nvPr/>
        </p:nvSpPr>
        <p:spPr>
          <a:xfrm>
            <a:off x="6537325" y="2305050"/>
            <a:ext cx="760413" cy="65405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Isosceles Triangle 10"/>
          <p:cNvSpPr/>
          <p:nvPr/>
        </p:nvSpPr>
        <p:spPr>
          <a:xfrm>
            <a:off x="7618413" y="2305050"/>
            <a:ext cx="760412" cy="654050"/>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Isosceles Triangle 11"/>
          <p:cNvSpPr/>
          <p:nvPr/>
        </p:nvSpPr>
        <p:spPr>
          <a:xfrm>
            <a:off x="6537325" y="3211513"/>
            <a:ext cx="760413" cy="655637"/>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Isosceles Triangle 12"/>
          <p:cNvSpPr/>
          <p:nvPr/>
        </p:nvSpPr>
        <p:spPr>
          <a:xfrm>
            <a:off x="7618413" y="3211513"/>
            <a:ext cx="760412" cy="655637"/>
          </a:xfrm>
          <a:prstGeom prst="triangl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ight Arrow 13"/>
          <p:cNvSpPr/>
          <p:nvPr/>
        </p:nvSpPr>
        <p:spPr>
          <a:xfrm>
            <a:off x="579438" y="4391025"/>
            <a:ext cx="827087" cy="409575"/>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ight Arrow 14"/>
          <p:cNvSpPr/>
          <p:nvPr/>
        </p:nvSpPr>
        <p:spPr>
          <a:xfrm>
            <a:off x="1624013" y="4391025"/>
            <a:ext cx="828675" cy="409575"/>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ight Arrow 15"/>
          <p:cNvSpPr/>
          <p:nvPr/>
        </p:nvSpPr>
        <p:spPr>
          <a:xfrm>
            <a:off x="579438" y="5138738"/>
            <a:ext cx="827087" cy="409575"/>
          </a:xfrm>
          <a:prstGeom prst="right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ight Arrow 16"/>
          <p:cNvSpPr/>
          <p:nvPr/>
        </p:nvSpPr>
        <p:spPr>
          <a:xfrm>
            <a:off x="1624013" y="5138738"/>
            <a:ext cx="828675" cy="409575"/>
          </a:xfrm>
          <a:prstGeom prst="rightArrow">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Rectangle 17"/>
          <p:cNvSpPr/>
          <p:nvPr/>
        </p:nvSpPr>
        <p:spPr>
          <a:xfrm>
            <a:off x="3624263" y="4254500"/>
            <a:ext cx="609600" cy="6111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ectangle 18"/>
          <p:cNvSpPr/>
          <p:nvPr/>
        </p:nvSpPr>
        <p:spPr>
          <a:xfrm>
            <a:off x="4491038" y="4254500"/>
            <a:ext cx="611187" cy="61118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p:cNvSpPr/>
          <p:nvPr/>
        </p:nvSpPr>
        <p:spPr>
          <a:xfrm>
            <a:off x="3624263" y="5081588"/>
            <a:ext cx="609600" cy="61118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p:nvSpPr>
        <p:spPr>
          <a:xfrm>
            <a:off x="4491038" y="5081588"/>
            <a:ext cx="611187" cy="61118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ectangle 21"/>
          <p:cNvSpPr/>
          <p:nvPr/>
        </p:nvSpPr>
        <p:spPr>
          <a:xfrm>
            <a:off x="6216650" y="4254500"/>
            <a:ext cx="1081088" cy="6111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p:nvSpPr>
        <p:spPr>
          <a:xfrm>
            <a:off x="7559675" y="4254500"/>
            <a:ext cx="1081088" cy="61118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Rectangle 23"/>
          <p:cNvSpPr/>
          <p:nvPr/>
        </p:nvSpPr>
        <p:spPr>
          <a:xfrm>
            <a:off x="6216650" y="5081588"/>
            <a:ext cx="1081088" cy="61118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Rectangle 24"/>
          <p:cNvSpPr/>
          <p:nvPr/>
        </p:nvSpPr>
        <p:spPr>
          <a:xfrm>
            <a:off x="7559675" y="5081588"/>
            <a:ext cx="1081088" cy="61118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TextBox 25"/>
          <p:cNvSpPr txBox="1">
            <a:spLocks noChangeArrowheads="1"/>
          </p:cNvSpPr>
          <p:nvPr/>
        </p:nvSpPr>
        <p:spPr bwMode="auto">
          <a:xfrm>
            <a:off x="3097213" y="479425"/>
            <a:ext cx="55435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Aft>
                <a:spcPts val="1200"/>
              </a:spcAft>
              <a:defRPr/>
            </a:pPr>
            <a:r>
              <a:rPr lang="en-US" sz="1800"/>
              <a:t>To add any of these shapes to your presentation:</a:t>
            </a:r>
          </a:p>
          <a:p>
            <a:pPr eaLnBrk="1" hangingPunct="1">
              <a:defRPr/>
            </a:pPr>
            <a:r>
              <a:rPr lang="en-US" sz="1400"/>
              <a:t>Open the Slide Master View and copy the desired object(s), close the Slide Master View and paste the object(s) onto your slide layout.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CEEBE088-0D84-416F-A86F-8A22F8ADD4EA}" type="datetimeFigureOut">
              <a:rPr lang="en-GB" smtClean="0"/>
              <a:t>22/09/2017</a:t>
            </a:fld>
            <a:endParaRPr lang="en-GB"/>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16257323-450C-40FF-A5EB-4F5749D3173D}" type="slidenum">
              <a:rPr lang="en-GB" smtClean="0"/>
              <a:t>‹nr.›</a:t>
            </a:fld>
            <a:endParaRPr lang="en-GB"/>
          </a:p>
        </p:txBody>
      </p:sp>
    </p:spTree>
    <p:extLst>
      <p:ext uri="{BB962C8B-B14F-4D97-AF65-F5344CB8AC3E}">
        <p14:creationId xmlns:p14="http://schemas.microsoft.com/office/powerpoint/2010/main" val="2643423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lide Purp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459154" y="1768230"/>
            <a:ext cx="8227645" cy="4659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List Slide Purp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57201" y="1768231"/>
            <a:ext cx="8229600" cy="4669691"/>
          </a:xfrm>
          <a:prstGeom prst="rect">
            <a:avLst/>
          </a:prstGeom>
        </p:spPr>
        <p:txBody>
          <a:bodyPr numCol="2" spcCol="180000"/>
          <a:lstStyle>
            <a:lvl1pPr marL="285750" indent="-285750">
              <a:spcAft>
                <a:spcPts val="1300"/>
              </a:spcAft>
              <a:buFont typeface="Arial"/>
              <a:buChar char="•"/>
              <a:defRPr baseline="0"/>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Slide Purple">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457200" y="1738923"/>
            <a:ext cx="4040188" cy="4719385"/>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5"/>
          <p:cNvSpPr>
            <a:spLocks noGrp="1"/>
          </p:cNvSpPr>
          <p:nvPr>
            <p:ph sz="quarter" idx="4"/>
          </p:nvPr>
        </p:nvSpPr>
        <p:spPr>
          <a:xfrm>
            <a:off x="4645025" y="1738923"/>
            <a:ext cx="4041775" cy="4719385"/>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6"/>
          <p:cNvSpPr>
            <a:spLocks noGrp="1"/>
          </p:cNvSpPr>
          <p:nvPr>
            <p:ph type="body" sz="quarter" idx="13"/>
          </p:nvPr>
        </p:nvSpPr>
        <p:spPr>
          <a:xfrm>
            <a:off x="457200" y="1641231"/>
            <a:ext cx="3303588" cy="4715119"/>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able Placeholder 15"/>
          <p:cNvSpPr>
            <a:spLocks noGrp="1"/>
          </p:cNvSpPr>
          <p:nvPr>
            <p:ph type="tbl" sz="quarter" idx="15"/>
          </p:nvPr>
        </p:nvSpPr>
        <p:spPr>
          <a:xfrm>
            <a:off x="3868738" y="1641231"/>
            <a:ext cx="4818062" cy="4715120"/>
          </a:xfrm>
          <a:prstGeom prst="rect">
            <a:avLst/>
          </a:prstGeom>
        </p:spPr>
        <p:txBody>
          <a:bodyPr/>
          <a:lstStyle/>
          <a:p>
            <a:pPr lvl="0"/>
            <a:r>
              <a:rPr lang="en-US" noProof="0"/>
              <a:t>Click icon to add table</a:t>
            </a:r>
          </a:p>
        </p:txBody>
      </p:sp>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dia Slide">
    <p:spTree>
      <p:nvGrpSpPr>
        <p:cNvPr id="1" name=""/>
        <p:cNvGrpSpPr/>
        <p:nvPr/>
      </p:nvGrpSpPr>
      <p:grpSpPr>
        <a:xfrm>
          <a:off x="0" y="0"/>
          <a:ext cx="0" cy="0"/>
          <a:chOff x="0" y="0"/>
          <a:chExt cx="0" cy="0"/>
        </a:xfrm>
      </p:grpSpPr>
      <p:sp>
        <p:nvSpPr>
          <p:cNvPr id="6" name="Media Placeholder 5"/>
          <p:cNvSpPr>
            <a:spLocks noGrp="1"/>
          </p:cNvSpPr>
          <p:nvPr>
            <p:ph type="media" sz="quarter" idx="11"/>
          </p:nvPr>
        </p:nvSpPr>
        <p:spPr>
          <a:xfrm>
            <a:off x="459154" y="1768231"/>
            <a:ext cx="8227647" cy="4679461"/>
          </a:xfrm>
          <a:prstGeom prst="rect">
            <a:avLst/>
          </a:prstGeom>
        </p:spPr>
        <p:txBody>
          <a:bodyPr anchor="ctr"/>
          <a:lstStyle>
            <a:lvl1pPr algn="ctr">
              <a:defRPr/>
            </a:lvl1pPr>
          </a:lstStyle>
          <a:p>
            <a:pPr lvl="0"/>
            <a:r>
              <a:rPr lang="en-US" noProof="0"/>
              <a:t>Click icon to add media</a:t>
            </a:r>
            <a:endParaRPr lang="en-US" noProof="0" dirty="0"/>
          </a:p>
        </p:txBody>
      </p:sp>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3436330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262198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064494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3007538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6876734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7652702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6666596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8672863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39370633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6970314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871984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3756802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5151985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22277984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8225055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21106016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8181669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25321318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26153613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163546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73925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io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08000" y="1817688"/>
            <a:ext cx="2081213" cy="1973262"/>
          </a:xfrm>
        </p:spPr>
        <p:txBody>
          <a:bodyPr rtlCol="0">
            <a:normAutofit/>
          </a:bodyPr>
          <a:lstStyle>
            <a:lvl1pPr algn="ctr">
              <a:defRPr sz="1400"/>
            </a:lvl1pPr>
          </a:lstStyle>
          <a:p>
            <a:pPr lvl="0"/>
            <a:r>
              <a:rPr lang="en-US" noProof="0"/>
              <a:t>Click icon to add picture</a:t>
            </a:r>
            <a:endParaRPr lang="en-US" noProof="0" dirty="0"/>
          </a:p>
        </p:txBody>
      </p:sp>
      <p:sp>
        <p:nvSpPr>
          <p:cNvPr id="12" name="Title 11"/>
          <p:cNvSpPr>
            <a:spLocks noGrp="1"/>
          </p:cNvSpPr>
          <p:nvPr>
            <p:ph type="title"/>
          </p:nvPr>
        </p:nvSpPr>
        <p:spPr>
          <a:xfrm>
            <a:off x="2735384" y="1710229"/>
            <a:ext cx="5128835" cy="419463"/>
          </a:xfrm>
        </p:spPr>
        <p:txBody>
          <a:bodyPr/>
          <a:lstStyle>
            <a:lvl1pPr>
              <a:defRPr baseline="0"/>
            </a:lvl1pPr>
          </a:lstStyle>
          <a:p>
            <a:r>
              <a:rPr lang="en-US"/>
              <a:t>Click to edit Master title style</a:t>
            </a:r>
            <a:endParaRPr lang="en-US" dirty="0"/>
          </a:p>
        </p:txBody>
      </p:sp>
      <p:sp>
        <p:nvSpPr>
          <p:cNvPr id="14" name="Text Placeholder 13"/>
          <p:cNvSpPr>
            <a:spLocks noGrp="1"/>
          </p:cNvSpPr>
          <p:nvPr>
            <p:ph type="body" sz="quarter" idx="11"/>
          </p:nvPr>
        </p:nvSpPr>
        <p:spPr>
          <a:xfrm>
            <a:off x="2735263" y="3106615"/>
            <a:ext cx="5128968" cy="2940538"/>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sz="quarter" idx="12"/>
          </p:nvPr>
        </p:nvSpPr>
        <p:spPr>
          <a:xfrm>
            <a:off x="2735262" y="2452688"/>
            <a:ext cx="5128161" cy="429235"/>
          </a:xfrm>
        </p:spPr>
        <p:txBody>
          <a:bodyPr/>
          <a:lstStyle>
            <a:lvl1pPr>
              <a:defRPr baseline="0"/>
            </a:lvl1pPr>
          </a:lstStyle>
          <a:p>
            <a:pPr lvl="0"/>
            <a:r>
              <a:rPr lang="en-US"/>
              <a:t>Click to edit Master text styles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38799579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22218574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1430299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40950332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3443788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35242012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613527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40532718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30867107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3014864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Slid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253153"/>
            <a:ext cx="4040188" cy="3205155"/>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3253153"/>
            <a:ext cx="4041775" cy="3205155"/>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12" name="Text Placeholder 11"/>
          <p:cNvSpPr>
            <a:spLocks noGrp="1"/>
          </p:cNvSpPr>
          <p:nvPr>
            <p:ph type="body" sz="quarter" idx="10"/>
          </p:nvPr>
        </p:nvSpPr>
        <p:spPr>
          <a:xfrm>
            <a:off x="457200" y="2745155"/>
            <a:ext cx="8229600" cy="380998"/>
          </a:xfrm>
        </p:spPr>
        <p:txBody>
          <a:bodyPr/>
          <a:lstStyle/>
          <a:p>
            <a:pPr lvl="0"/>
            <a:r>
              <a:rPr lang="en-US"/>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9019250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3407856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23725102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4698276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7471307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79294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6750366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1088814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21908529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3414254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able Slid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5" name="Text Placeholder 6"/>
          <p:cNvSpPr>
            <a:spLocks noGrp="1"/>
          </p:cNvSpPr>
          <p:nvPr>
            <p:ph type="body" sz="quarter" idx="13"/>
          </p:nvPr>
        </p:nvSpPr>
        <p:spPr>
          <a:xfrm>
            <a:off x="457200" y="1641231"/>
            <a:ext cx="3303588" cy="4715119"/>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able Placeholder 15"/>
          <p:cNvSpPr>
            <a:spLocks noGrp="1"/>
          </p:cNvSpPr>
          <p:nvPr>
            <p:ph type="tbl" sz="quarter" idx="15"/>
          </p:nvPr>
        </p:nvSpPr>
        <p:spPr>
          <a:xfrm>
            <a:off x="3868738" y="1641231"/>
            <a:ext cx="4818062" cy="4715120"/>
          </a:xfrm>
          <a:prstGeom prst="rect">
            <a:avLst/>
          </a:prstGeom>
        </p:spPr>
        <p:txBody>
          <a:bodyPr/>
          <a:lstStyle/>
          <a:p>
            <a:pPr lvl="0"/>
            <a:r>
              <a:rPr lang="en-US" noProof="0"/>
              <a:t>Click icon to add table</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20591803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9833628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859097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31467261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4441600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8120975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5474889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9437141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479499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118435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0" y="1611924"/>
            <a:ext cx="9144000" cy="5246076"/>
          </a:xfrm>
        </p:spPr>
        <p:txBody>
          <a:bodyPr anchor="ctr"/>
          <a:lstStyle>
            <a:lvl1pPr algn="ctr">
              <a:defRPr/>
            </a:lvl1pPr>
          </a:lstStyle>
          <a:p>
            <a:pPr lvl="0"/>
            <a:r>
              <a:rPr lang="en-US" noProof="0"/>
              <a:t>Click icon to add chart</a:t>
            </a:r>
            <a:endParaRPr lang="en-US" noProof="0" dirty="0"/>
          </a:p>
        </p:txBody>
      </p:sp>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9024742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34457531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26526771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36733062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2417667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0150797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36078698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28383806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38243904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64010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with Image Inset Sli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405922" y="1846386"/>
            <a:ext cx="4280877" cy="2886197"/>
          </a:xfrm>
        </p:spPr>
        <p:txBody>
          <a:bodyPr rtlCol="0"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9" name="Text Placeholder 6"/>
          <p:cNvSpPr>
            <a:spLocks noGrp="1"/>
          </p:cNvSpPr>
          <p:nvPr>
            <p:ph type="body" sz="quarter" idx="13"/>
          </p:nvPr>
        </p:nvSpPr>
        <p:spPr>
          <a:xfrm>
            <a:off x="457200" y="1846386"/>
            <a:ext cx="3763108" cy="4523152"/>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20358818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41283288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1404077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776840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2815816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98475" y="1768231"/>
            <a:ext cx="8188325" cy="3965819"/>
          </a:xfrm>
        </p:spPr>
        <p:txBody>
          <a:bodyPr anchor="ctr"/>
          <a:lstStyle>
            <a:lvl1pPr algn="ctr">
              <a:defRPr/>
            </a:lvl1pPr>
          </a:lstStyle>
          <a:p>
            <a:pPr lvl="0"/>
            <a:r>
              <a:rPr lang="en-US" noProof="0"/>
              <a:t>Click icon to add picture</a:t>
            </a:r>
            <a:endParaRPr lang="en-US" noProof="0" dirty="0"/>
          </a:p>
        </p:txBody>
      </p:sp>
      <p:sp>
        <p:nvSpPr>
          <p:cNvPr id="3" name="Title 2"/>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949575" y="382588"/>
            <a:ext cx="57372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768475"/>
            <a:ext cx="8229600" cy="466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28" name="Picture 8" descr="S:\Marketing\1 - Marketing &amp; Communications\Campaigns\Lord Alliance name change\Alliance MBS logos\AMBS_White backgrounds\AMBS_White backgrounds\AMBS_TAB_col_white_background.png"/>
          <p:cNvPicPr>
            <a:picLocks noChangeAspect="1" noChangeArrowheads="1"/>
          </p:cNvPicPr>
          <p:nvPr/>
        </p:nvPicPr>
        <p:blipFill>
          <a:blip r:embed="rId14" cstate="print"/>
          <a:srcRect/>
          <a:stretch>
            <a:fillRect/>
          </a:stretch>
        </p:blipFill>
        <p:spPr bwMode="auto">
          <a:xfrm>
            <a:off x="527050" y="509588"/>
            <a:ext cx="2060575" cy="8191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64" r:id="rId12"/>
  </p:sldLayoutIdLst>
  <p:hf hdr="0" ftr="0" dt="0"/>
  <p:txStyles>
    <p:titleStyle>
      <a:lvl1pPr algn="l" defTabSz="457200" rtl="0" eaLnBrk="1" fontAlgn="base" hangingPunct="1">
        <a:spcBef>
          <a:spcPct val="0"/>
        </a:spcBef>
        <a:spcAft>
          <a:spcPts val="100"/>
        </a:spcAft>
        <a:defRPr sz="2400" b="1" kern="1200">
          <a:solidFill>
            <a:srgbClr val="474747"/>
          </a:solidFill>
          <a:latin typeface="Arial"/>
          <a:ea typeface="Geneva" charset="0"/>
          <a:cs typeface="Arial"/>
        </a:defRPr>
      </a:lvl1pPr>
      <a:lvl2pPr algn="l" defTabSz="457200" rtl="0" eaLnBrk="1" fontAlgn="base" hangingPunct="1">
        <a:spcBef>
          <a:spcPct val="0"/>
        </a:spcBef>
        <a:spcAft>
          <a:spcPts val="100"/>
        </a:spcAft>
        <a:defRPr sz="2400" b="1">
          <a:solidFill>
            <a:srgbClr val="474747"/>
          </a:solidFill>
          <a:latin typeface="Arial" charset="0"/>
          <a:ea typeface="Geneva" charset="0"/>
          <a:cs typeface="Geneva" charset="0"/>
        </a:defRPr>
      </a:lvl2pPr>
      <a:lvl3pPr algn="l" defTabSz="457200" rtl="0" eaLnBrk="1" fontAlgn="base" hangingPunct="1">
        <a:spcBef>
          <a:spcPct val="0"/>
        </a:spcBef>
        <a:spcAft>
          <a:spcPts val="100"/>
        </a:spcAft>
        <a:defRPr sz="2400" b="1">
          <a:solidFill>
            <a:srgbClr val="474747"/>
          </a:solidFill>
          <a:latin typeface="Arial" charset="0"/>
          <a:ea typeface="Geneva" charset="0"/>
          <a:cs typeface="Geneva" charset="0"/>
        </a:defRPr>
      </a:lvl3pPr>
      <a:lvl4pPr algn="l" defTabSz="457200" rtl="0" eaLnBrk="1" fontAlgn="base" hangingPunct="1">
        <a:spcBef>
          <a:spcPct val="0"/>
        </a:spcBef>
        <a:spcAft>
          <a:spcPts val="100"/>
        </a:spcAft>
        <a:defRPr sz="2400" b="1">
          <a:solidFill>
            <a:srgbClr val="474747"/>
          </a:solidFill>
          <a:latin typeface="Arial" charset="0"/>
          <a:ea typeface="Geneva" charset="0"/>
          <a:cs typeface="Geneva" charset="0"/>
        </a:defRPr>
      </a:lvl4pPr>
      <a:lvl5pPr algn="l" defTabSz="457200" rtl="0" eaLnBrk="1" fontAlgn="base" hangingPunct="1">
        <a:spcBef>
          <a:spcPct val="0"/>
        </a:spcBef>
        <a:spcAft>
          <a:spcPts val="100"/>
        </a:spcAft>
        <a:defRPr sz="2400" b="1">
          <a:solidFill>
            <a:srgbClr val="474747"/>
          </a:solidFill>
          <a:latin typeface="Arial" charset="0"/>
          <a:ea typeface="Geneva" charset="0"/>
          <a:cs typeface="Geneva" charset="0"/>
        </a:defRPr>
      </a:lvl5pPr>
      <a:lvl6pPr marL="457200" algn="l" defTabSz="457200" rtl="0" eaLnBrk="1" fontAlgn="base" hangingPunct="1">
        <a:spcBef>
          <a:spcPct val="0"/>
        </a:spcBef>
        <a:spcAft>
          <a:spcPts val="100"/>
        </a:spcAft>
        <a:defRPr sz="2400" b="1">
          <a:solidFill>
            <a:srgbClr val="474747"/>
          </a:solidFill>
          <a:latin typeface="Calibri" charset="0"/>
          <a:ea typeface="Geneva" charset="0"/>
          <a:cs typeface="Geneva" charset="0"/>
        </a:defRPr>
      </a:lvl6pPr>
      <a:lvl7pPr marL="914400" algn="l" defTabSz="457200" rtl="0" eaLnBrk="1" fontAlgn="base" hangingPunct="1">
        <a:spcBef>
          <a:spcPct val="0"/>
        </a:spcBef>
        <a:spcAft>
          <a:spcPts val="100"/>
        </a:spcAft>
        <a:defRPr sz="2400" b="1">
          <a:solidFill>
            <a:srgbClr val="474747"/>
          </a:solidFill>
          <a:latin typeface="Calibri" charset="0"/>
          <a:ea typeface="Geneva" charset="0"/>
          <a:cs typeface="Geneva" charset="0"/>
        </a:defRPr>
      </a:lvl7pPr>
      <a:lvl8pPr marL="1371600" algn="l" defTabSz="457200" rtl="0" eaLnBrk="1" fontAlgn="base" hangingPunct="1">
        <a:spcBef>
          <a:spcPct val="0"/>
        </a:spcBef>
        <a:spcAft>
          <a:spcPts val="100"/>
        </a:spcAft>
        <a:defRPr sz="2400" b="1">
          <a:solidFill>
            <a:srgbClr val="474747"/>
          </a:solidFill>
          <a:latin typeface="Calibri" charset="0"/>
          <a:ea typeface="Geneva" charset="0"/>
          <a:cs typeface="Geneva" charset="0"/>
        </a:defRPr>
      </a:lvl8pPr>
      <a:lvl9pPr marL="1828800" algn="l" defTabSz="457200" rtl="0" eaLnBrk="1" fontAlgn="base" hangingPunct="1">
        <a:spcBef>
          <a:spcPct val="0"/>
        </a:spcBef>
        <a:spcAft>
          <a:spcPts val="100"/>
        </a:spcAft>
        <a:defRPr sz="2400" b="1">
          <a:solidFill>
            <a:srgbClr val="474747"/>
          </a:solidFill>
          <a:latin typeface="Calibri" charset="0"/>
          <a:ea typeface="Geneva" charset="0"/>
          <a:cs typeface="Geneva" charset="0"/>
        </a:defRPr>
      </a:lvl9pPr>
    </p:titleStyle>
    <p:bodyStyle>
      <a:lvl1pPr marL="342900" indent="-342900" algn="l" defTabSz="457200" rtl="0" eaLnBrk="1" fontAlgn="base" hangingPunct="1">
        <a:spcBef>
          <a:spcPct val="20000"/>
        </a:spcBef>
        <a:spcAft>
          <a:spcPct val="0"/>
        </a:spcAft>
        <a:buFont typeface="Arial" pitchFamily="34" charset="0"/>
        <a:defRPr kern="1200">
          <a:solidFill>
            <a:srgbClr val="474747"/>
          </a:solidFill>
          <a:latin typeface="Arial"/>
          <a:ea typeface="Geneva" charset="0"/>
          <a:cs typeface="Arial"/>
        </a:defRPr>
      </a:lvl1pPr>
      <a:lvl2pPr marL="742950" indent="-285750" algn="l" defTabSz="457200" rtl="0" eaLnBrk="1" fontAlgn="base" hangingPunct="1">
        <a:spcBef>
          <a:spcPct val="20000"/>
        </a:spcBef>
        <a:spcAft>
          <a:spcPct val="0"/>
        </a:spcAft>
        <a:buFont typeface="Arial" pitchFamily="34" charset="0"/>
        <a:buChar char="•"/>
        <a:defRPr sz="1400" kern="1200">
          <a:solidFill>
            <a:srgbClr val="474747"/>
          </a:solidFill>
          <a:latin typeface="Arial"/>
          <a:ea typeface="Geneva" charset="0"/>
          <a:cs typeface="Arial"/>
        </a:defRPr>
      </a:lvl2pPr>
      <a:lvl3pPr marL="1143000" indent="-228600" algn="l" defTabSz="457200" rtl="0" eaLnBrk="1" fontAlgn="base" hangingPunct="1">
        <a:spcBef>
          <a:spcPct val="20000"/>
        </a:spcBef>
        <a:spcAft>
          <a:spcPct val="0"/>
        </a:spcAft>
        <a:buFont typeface="Lucida Grande" pitchFamily="-96" charset="0"/>
        <a:buChar char="-"/>
        <a:defRPr sz="1400" kern="1200">
          <a:solidFill>
            <a:srgbClr val="474747"/>
          </a:solidFill>
          <a:latin typeface="Arial"/>
          <a:ea typeface="Geneva" charset="0"/>
          <a:cs typeface="Arial"/>
        </a:defRPr>
      </a:lvl3pPr>
      <a:lvl4pPr marL="1600200" indent="-228600" algn="l" defTabSz="457200" rtl="0" eaLnBrk="1" fontAlgn="base" hangingPunct="1">
        <a:spcBef>
          <a:spcPct val="20000"/>
        </a:spcBef>
        <a:spcAft>
          <a:spcPct val="0"/>
        </a:spcAft>
        <a:buFont typeface="Arial" pitchFamily="34" charset="0"/>
        <a:buChar char="•"/>
        <a:defRPr sz="1400" kern="1200">
          <a:solidFill>
            <a:srgbClr val="474747"/>
          </a:solidFill>
          <a:latin typeface="Arial"/>
          <a:ea typeface="Geneva" charset="0"/>
          <a:cs typeface="Arial"/>
        </a:defRPr>
      </a:lvl4pPr>
      <a:lvl5pPr marL="2057400" indent="-228600" algn="l" defTabSz="457200" rtl="0" eaLnBrk="1" fontAlgn="base" hangingPunct="1">
        <a:spcBef>
          <a:spcPct val="20000"/>
        </a:spcBef>
        <a:spcAft>
          <a:spcPct val="0"/>
        </a:spcAft>
        <a:buFont typeface="Arial" pitchFamily="34" charset="0"/>
        <a:buChar char="»"/>
        <a:defRPr sz="1400" kern="1200">
          <a:solidFill>
            <a:srgbClr val="474747"/>
          </a:solidFill>
          <a:latin typeface="Arial"/>
          <a:ea typeface="Geneva"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3" descr="brand_ppt_back.jpg"/>
          <p:cNvPicPr>
            <a:picLocks noChangeAspect="1"/>
          </p:cNvPicPr>
          <p:nvPr/>
        </p:nvPicPr>
        <p:blipFill>
          <a:blip r:embed="rId8" cstate="print"/>
          <a:srcRect/>
          <a:stretch>
            <a:fillRect/>
          </a:stretch>
        </p:blipFill>
        <p:spPr bwMode="auto">
          <a:xfrm>
            <a:off x="0" y="0"/>
            <a:ext cx="9229725" cy="6923088"/>
          </a:xfrm>
          <a:prstGeom prst="rect">
            <a:avLst/>
          </a:prstGeom>
          <a:noFill/>
          <a:ln w="9525">
            <a:noFill/>
            <a:miter lim="800000"/>
            <a:headEnd/>
            <a:tailEnd/>
          </a:ln>
        </p:spPr>
      </p:pic>
      <p:pic>
        <p:nvPicPr>
          <p:cNvPr id="4099" name="Picture 9" descr="S:\Marketing\1 - Marketing &amp; Communications\Branding\Logos\Alliance MBS logos\AMBS_White for coloured background\AMBS_White for coloured background\AMBS_TAB_allwhite.png"/>
          <p:cNvPicPr>
            <a:picLocks noChangeAspect="1" noChangeArrowheads="1"/>
          </p:cNvPicPr>
          <p:nvPr/>
        </p:nvPicPr>
        <p:blipFill>
          <a:blip r:embed="rId9" cstate="print"/>
          <a:srcRect/>
          <a:stretch>
            <a:fillRect/>
          </a:stretch>
        </p:blipFill>
        <p:spPr bwMode="auto">
          <a:xfrm>
            <a:off x="519113" y="509588"/>
            <a:ext cx="2060575" cy="819150"/>
          </a:xfrm>
          <a:prstGeom prst="rect">
            <a:avLst/>
          </a:prstGeom>
          <a:noFill/>
          <a:ln w="9525">
            <a:noFill/>
            <a:miter lim="800000"/>
            <a:headEnd/>
            <a:tailEnd/>
          </a:ln>
        </p:spPr>
      </p:pic>
      <p:sp>
        <p:nvSpPr>
          <p:cNvPr id="4100" name="Title Placeholder 1"/>
          <p:cNvSpPr>
            <a:spLocks noGrp="1"/>
          </p:cNvSpPr>
          <p:nvPr>
            <p:ph type="title"/>
          </p:nvPr>
        </p:nvSpPr>
        <p:spPr bwMode="auto">
          <a:xfrm>
            <a:off x="2949575" y="382588"/>
            <a:ext cx="57372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4101" name="Text Placeholder 2"/>
          <p:cNvSpPr>
            <a:spLocks noGrp="1"/>
          </p:cNvSpPr>
          <p:nvPr>
            <p:ph type="body" idx="1"/>
          </p:nvPr>
        </p:nvSpPr>
        <p:spPr bwMode="auto">
          <a:xfrm>
            <a:off x="457200" y="1768475"/>
            <a:ext cx="8229600" cy="466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hf hdr="0" ftr="0" dt="0"/>
  <p:txStyles>
    <p:titleStyle>
      <a:lvl1pPr algn="l" defTabSz="457200" rtl="0" eaLnBrk="1" fontAlgn="base" hangingPunct="1">
        <a:spcBef>
          <a:spcPct val="0"/>
        </a:spcBef>
        <a:spcAft>
          <a:spcPct val="0"/>
        </a:spcAft>
        <a:defRPr sz="2400" b="1" kern="1200">
          <a:solidFill>
            <a:srgbClr val="FFFFFF"/>
          </a:solidFill>
          <a:latin typeface="Arial"/>
          <a:ea typeface="Geneva" charset="0"/>
          <a:cs typeface="Arial"/>
        </a:defRPr>
      </a:lvl1pPr>
      <a:lvl2pPr algn="l" defTabSz="457200" rtl="0" eaLnBrk="1" fontAlgn="base" hangingPunct="1">
        <a:spcBef>
          <a:spcPct val="0"/>
        </a:spcBef>
        <a:spcAft>
          <a:spcPct val="0"/>
        </a:spcAft>
        <a:defRPr sz="2400" b="1">
          <a:solidFill>
            <a:srgbClr val="FFFFFF"/>
          </a:solidFill>
          <a:latin typeface="Arial" charset="0"/>
          <a:ea typeface="Geneva" charset="0"/>
        </a:defRPr>
      </a:lvl2pPr>
      <a:lvl3pPr algn="l" defTabSz="457200" rtl="0" eaLnBrk="1" fontAlgn="base" hangingPunct="1">
        <a:spcBef>
          <a:spcPct val="0"/>
        </a:spcBef>
        <a:spcAft>
          <a:spcPct val="0"/>
        </a:spcAft>
        <a:defRPr sz="2400" b="1">
          <a:solidFill>
            <a:srgbClr val="FFFFFF"/>
          </a:solidFill>
          <a:latin typeface="Arial" charset="0"/>
          <a:ea typeface="Geneva" charset="0"/>
        </a:defRPr>
      </a:lvl3pPr>
      <a:lvl4pPr algn="l" defTabSz="457200" rtl="0" eaLnBrk="1" fontAlgn="base" hangingPunct="1">
        <a:spcBef>
          <a:spcPct val="0"/>
        </a:spcBef>
        <a:spcAft>
          <a:spcPct val="0"/>
        </a:spcAft>
        <a:defRPr sz="2400" b="1">
          <a:solidFill>
            <a:srgbClr val="FFFFFF"/>
          </a:solidFill>
          <a:latin typeface="Arial" charset="0"/>
          <a:ea typeface="Geneva" charset="0"/>
        </a:defRPr>
      </a:lvl4pPr>
      <a:lvl5pPr algn="l" defTabSz="457200" rtl="0" eaLnBrk="1" fontAlgn="base" hangingPunct="1">
        <a:spcBef>
          <a:spcPct val="0"/>
        </a:spcBef>
        <a:spcAft>
          <a:spcPct val="0"/>
        </a:spcAft>
        <a:defRPr sz="2400" b="1">
          <a:solidFill>
            <a:srgbClr val="FFFFFF"/>
          </a:solidFill>
          <a:latin typeface="Arial" charset="0"/>
          <a:ea typeface="Geneva" charset="0"/>
        </a:defRPr>
      </a:lvl5pPr>
      <a:lvl6pPr marL="457200" algn="l" defTabSz="457200" rtl="0" eaLnBrk="1" fontAlgn="base" hangingPunct="1">
        <a:spcBef>
          <a:spcPct val="0"/>
        </a:spcBef>
        <a:spcAft>
          <a:spcPct val="0"/>
        </a:spcAft>
        <a:defRPr sz="2400" b="1">
          <a:solidFill>
            <a:srgbClr val="FFFFFF"/>
          </a:solidFill>
          <a:latin typeface="Arial" charset="0"/>
          <a:ea typeface="Geneva" charset="0"/>
        </a:defRPr>
      </a:lvl6pPr>
      <a:lvl7pPr marL="914400" algn="l" defTabSz="457200" rtl="0" eaLnBrk="1" fontAlgn="base" hangingPunct="1">
        <a:spcBef>
          <a:spcPct val="0"/>
        </a:spcBef>
        <a:spcAft>
          <a:spcPct val="0"/>
        </a:spcAft>
        <a:defRPr sz="2400" b="1">
          <a:solidFill>
            <a:srgbClr val="FFFFFF"/>
          </a:solidFill>
          <a:latin typeface="Arial" charset="0"/>
          <a:ea typeface="Geneva" charset="0"/>
        </a:defRPr>
      </a:lvl7pPr>
      <a:lvl8pPr marL="1371600" algn="l" defTabSz="457200" rtl="0" eaLnBrk="1" fontAlgn="base" hangingPunct="1">
        <a:spcBef>
          <a:spcPct val="0"/>
        </a:spcBef>
        <a:spcAft>
          <a:spcPct val="0"/>
        </a:spcAft>
        <a:defRPr sz="2400" b="1">
          <a:solidFill>
            <a:srgbClr val="FFFFFF"/>
          </a:solidFill>
          <a:latin typeface="Arial" charset="0"/>
          <a:ea typeface="Geneva" charset="0"/>
        </a:defRPr>
      </a:lvl8pPr>
      <a:lvl9pPr marL="1828800" algn="l" defTabSz="457200" rtl="0" eaLnBrk="1" fontAlgn="base" hangingPunct="1">
        <a:spcBef>
          <a:spcPct val="0"/>
        </a:spcBef>
        <a:spcAft>
          <a:spcPct val="0"/>
        </a:spcAft>
        <a:defRPr sz="2400" b="1">
          <a:solidFill>
            <a:srgbClr val="FFFFFF"/>
          </a:solidFill>
          <a:latin typeface="Arial" charset="0"/>
          <a:ea typeface="Geneva" charset="0"/>
        </a:defRPr>
      </a:lvl9pPr>
    </p:titleStyle>
    <p:bodyStyle>
      <a:lvl1pPr marL="342900" indent="-342900" algn="l" defTabSz="457200" rtl="0" eaLnBrk="1" fontAlgn="base" hangingPunct="1">
        <a:lnSpc>
          <a:spcPct val="120000"/>
        </a:lnSpc>
        <a:spcBef>
          <a:spcPct val="20000"/>
        </a:spcBef>
        <a:spcAft>
          <a:spcPts val="100"/>
        </a:spcAft>
        <a:buFont typeface="Arial" pitchFamily="34" charset="0"/>
        <a:defRPr kern="1200">
          <a:solidFill>
            <a:srgbClr val="FFFFFF"/>
          </a:solidFill>
          <a:latin typeface="Arial"/>
          <a:ea typeface="Geneva" charset="0"/>
          <a:cs typeface="Arial"/>
        </a:defRPr>
      </a:lvl1pPr>
      <a:lvl2pPr marL="742950" indent="-285750" algn="l" defTabSz="457200" rtl="0" eaLnBrk="1" fontAlgn="base" hangingPunct="1">
        <a:spcBef>
          <a:spcPct val="20000"/>
        </a:spcBef>
        <a:spcAft>
          <a:spcPct val="0"/>
        </a:spcAft>
        <a:buFont typeface="Arial" pitchFamily="34" charset="0"/>
        <a:buChar char="•"/>
        <a:defRPr sz="1400" kern="1200">
          <a:solidFill>
            <a:srgbClr val="FFFFFF"/>
          </a:solidFill>
          <a:latin typeface="+mn-lt"/>
          <a:ea typeface="Geneva" charset="0"/>
          <a:cs typeface="+mn-cs"/>
        </a:defRPr>
      </a:lvl2pPr>
      <a:lvl3pPr marL="1143000" indent="-228600" algn="l" defTabSz="457200" rtl="0" eaLnBrk="1" fontAlgn="base" hangingPunct="1">
        <a:spcBef>
          <a:spcPct val="20000"/>
        </a:spcBef>
        <a:spcAft>
          <a:spcPct val="0"/>
        </a:spcAft>
        <a:buFont typeface="Lucida Grande" pitchFamily="-96" charset="0"/>
        <a:buChar char="-"/>
        <a:defRPr sz="1400" kern="1200">
          <a:solidFill>
            <a:srgbClr val="FFFFFF"/>
          </a:solidFill>
          <a:latin typeface="+mn-lt"/>
          <a:ea typeface="Geneva" charset="0"/>
          <a:cs typeface="+mn-cs"/>
        </a:defRPr>
      </a:lvl3pPr>
      <a:lvl4pPr marL="1600200" indent="-228600" algn="l" defTabSz="457200" rtl="0" eaLnBrk="1" fontAlgn="base" hangingPunct="1">
        <a:spcBef>
          <a:spcPct val="20000"/>
        </a:spcBef>
        <a:spcAft>
          <a:spcPct val="0"/>
        </a:spcAft>
        <a:buFont typeface="Arial" pitchFamily="34" charset="0"/>
        <a:buChar char="–"/>
        <a:defRPr sz="1400" kern="1200">
          <a:solidFill>
            <a:srgbClr val="FFFFFF"/>
          </a:solidFill>
          <a:latin typeface="+mn-lt"/>
          <a:ea typeface="Geneva" charset="0"/>
          <a:cs typeface="+mn-cs"/>
        </a:defRPr>
      </a:lvl4pPr>
      <a:lvl5pPr marL="2057400" indent="-228600" algn="l" defTabSz="457200" rtl="0" eaLnBrk="1" fontAlgn="base" hangingPunct="1">
        <a:spcBef>
          <a:spcPct val="20000"/>
        </a:spcBef>
        <a:spcAft>
          <a:spcPct val="0"/>
        </a:spcAft>
        <a:buFont typeface="Arial" pitchFamily="34" charset="0"/>
        <a:buChar char="»"/>
        <a:defRPr sz="1400" kern="1200">
          <a:solidFill>
            <a:srgbClr val="FFFFFF"/>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
        <p:nvSpPr>
          <p:cNvPr id="7" name="Rectangle 6"/>
          <p:cNvSpPr/>
          <p:nvPr/>
        </p:nvSpPr>
        <p:spPr>
          <a:xfrm>
            <a:off x="8676456" y="6407973"/>
            <a:ext cx="396262" cy="307777"/>
          </a:xfrm>
          <a:prstGeom prst="rect">
            <a:avLst/>
          </a:prstGeom>
        </p:spPr>
        <p:txBody>
          <a:bodyPr wrap="none">
            <a:spAutoFit/>
          </a:bodyPr>
          <a:lstStyle/>
          <a:p>
            <a:fld id="{02D01BBC-B925-4511-89C8-3B2724131454}" type="slidenum">
              <a:rPr lang="en-GB" sz="1400" smtClean="0">
                <a:solidFill>
                  <a:prstClr val="black">
                    <a:lumMod val="75000"/>
                    <a:lumOff val="25000"/>
                  </a:prstClr>
                </a:solidFill>
              </a:rPr>
              <a:pPr/>
              <a:t>‹nr.›</a:t>
            </a:fld>
            <a:endParaRPr lang="en-GB" sz="1400" dirty="0">
              <a:solidFill>
                <a:prstClr val="black">
                  <a:lumMod val="75000"/>
                  <a:lumOff val="25000"/>
                </a:prstClr>
              </a:solidFill>
            </a:endParaRPr>
          </a:p>
        </p:txBody>
      </p:sp>
    </p:spTree>
    <p:extLst>
      <p:ext uri="{BB962C8B-B14F-4D97-AF65-F5344CB8AC3E}">
        <p14:creationId xmlns:p14="http://schemas.microsoft.com/office/powerpoint/2010/main" val="357752635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
        <p:nvSpPr>
          <p:cNvPr id="7" name="Rectangle 6"/>
          <p:cNvSpPr/>
          <p:nvPr/>
        </p:nvSpPr>
        <p:spPr>
          <a:xfrm>
            <a:off x="8676456" y="6407973"/>
            <a:ext cx="396262" cy="307777"/>
          </a:xfrm>
          <a:prstGeom prst="rect">
            <a:avLst/>
          </a:prstGeom>
        </p:spPr>
        <p:txBody>
          <a:bodyPr wrap="none">
            <a:spAutoFit/>
          </a:bodyPr>
          <a:lstStyle/>
          <a:p>
            <a:fld id="{02D01BBC-B925-4511-89C8-3B2724131454}" type="slidenum">
              <a:rPr lang="en-GB" sz="1400" smtClean="0">
                <a:solidFill>
                  <a:prstClr val="black">
                    <a:lumMod val="75000"/>
                    <a:lumOff val="25000"/>
                  </a:prstClr>
                </a:solidFill>
              </a:rPr>
              <a:pPr/>
              <a:t>‹nr.›</a:t>
            </a:fld>
            <a:endParaRPr lang="en-GB" sz="1400" dirty="0">
              <a:solidFill>
                <a:prstClr val="black">
                  <a:lumMod val="75000"/>
                  <a:lumOff val="25000"/>
                </a:prstClr>
              </a:solidFill>
            </a:endParaRPr>
          </a:p>
        </p:txBody>
      </p:sp>
    </p:spTree>
    <p:extLst>
      <p:ext uri="{BB962C8B-B14F-4D97-AF65-F5344CB8AC3E}">
        <p14:creationId xmlns:p14="http://schemas.microsoft.com/office/powerpoint/2010/main" val="26551670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
        <p:nvSpPr>
          <p:cNvPr id="7" name="Rectangle 6"/>
          <p:cNvSpPr/>
          <p:nvPr/>
        </p:nvSpPr>
        <p:spPr>
          <a:xfrm>
            <a:off x="8676456" y="6407973"/>
            <a:ext cx="396262" cy="307777"/>
          </a:xfrm>
          <a:prstGeom prst="rect">
            <a:avLst/>
          </a:prstGeom>
        </p:spPr>
        <p:txBody>
          <a:bodyPr wrap="none">
            <a:spAutoFit/>
          </a:bodyPr>
          <a:lstStyle/>
          <a:p>
            <a:fld id="{02D01BBC-B925-4511-89C8-3B2724131454}" type="slidenum">
              <a:rPr lang="en-GB" sz="1400" smtClean="0">
                <a:solidFill>
                  <a:prstClr val="black">
                    <a:lumMod val="75000"/>
                    <a:lumOff val="25000"/>
                  </a:prstClr>
                </a:solidFill>
              </a:rPr>
              <a:pPr/>
              <a:t>‹nr.›</a:t>
            </a:fld>
            <a:endParaRPr lang="en-GB" sz="1400" dirty="0">
              <a:solidFill>
                <a:prstClr val="black">
                  <a:lumMod val="75000"/>
                  <a:lumOff val="25000"/>
                </a:prstClr>
              </a:solidFill>
            </a:endParaRPr>
          </a:p>
        </p:txBody>
      </p:sp>
    </p:spTree>
    <p:extLst>
      <p:ext uri="{BB962C8B-B14F-4D97-AF65-F5344CB8AC3E}">
        <p14:creationId xmlns:p14="http://schemas.microsoft.com/office/powerpoint/2010/main" val="163810498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
        <p:nvSpPr>
          <p:cNvPr id="7" name="Rectangle 6"/>
          <p:cNvSpPr/>
          <p:nvPr/>
        </p:nvSpPr>
        <p:spPr>
          <a:xfrm>
            <a:off x="8676456" y="6407973"/>
            <a:ext cx="396262" cy="307777"/>
          </a:xfrm>
          <a:prstGeom prst="rect">
            <a:avLst/>
          </a:prstGeom>
        </p:spPr>
        <p:txBody>
          <a:bodyPr wrap="none">
            <a:spAutoFit/>
          </a:bodyPr>
          <a:lstStyle/>
          <a:p>
            <a:fld id="{02D01BBC-B925-4511-89C8-3B2724131454}" type="slidenum">
              <a:rPr lang="en-GB" sz="1400" smtClean="0">
                <a:solidFill>
                  <a:prstClr val="black">
                    <a:lumMod val="75000"/>
                    <a:lumOff val="25000"/>
                  </a:prstClr>
                </a:solidFill>
              </a:rPr>
              <a:pPr/>
              <a:t>‹nr.›</a:t>
            </a:fld>
            <a:endParaRPr lang="en-GB" sz="1400" dirty="0">
              <a:solidFill>
                <a:prstClr val="black">
                  <a:lumMod val="75000"/>
                  <a:lumOff val="25000"/>
                </a:prstClr>
              </a:solidFill>
            </a:endParaRPr>
          </a:p>
        </p:txBody>
      </p:sp>
    </p:spTree>
    <p:extLst>
      <p:ext uri="{BB962C8B-B14F-4D97-AF65-F5344CB8AC3E}">
        <p14:creationId xmlns:p14="http://schemas.microsoft.com/office/powerpoint/2010/main" val="375569843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
        <p:nvSpPr>
          <p:cNvPr id="7" name="Rectangle 6"/>
          <p:cNvSpPr/>
          <p:nvPr/>
        </p:nvSpPr>
        <p:spPr>
          <a:xfrm>
            <a:off x="8676456" y="6407973"/>
            <a:ext cx="396262" cy="307777"/>
          </a:xfrm>
          <a:prstGeom prst="rect">
            <a:avLst/>
          </a:prstGeom>
        </p:spPr>
        <p:txBody>
          <a:bodyPr wrap="none">
            <a:spAutoFit/>
          </a:bodyPr>
          <a:lstStyle/>
          <a:p>
            <a:fld id="{02D01BBC-B925-4511-89C8-3B2724131454}" type="slidenum">
              <a:rPr lang="en-GB" sz="1400" smtClean="0">
                <a:solidFill>
                  <a:prstClr val="black">
                    <a:lumMod val="75000"/>
                    <a:lumOff val="25000"/>
                  </a:prstClr>
                </a:solidFill>
              </a:rPr>
              <a:pPr/>
              <a:t>‹nr.›</a:t>
            </a:fld>
            <a:endParaRPr lang="en-GB" sz="1400" dirty="0">
              <a:solidFill>
                <a:prstClr val="black">
                  <a:lumMod val="75000"/>
                  <a:lumOff val="25000"/>
                </a:prstClr>
              </a:solidFill>
            </a:endParaRPr>
          </a:p>
        </p:txBody>
      </p:sp>
    </p:spTree>
    <p:extLst>
      <p:ext uri="{BB962C8B-B14F-4D97-AF65-F5344CB8AC3E}">
        <p14:creationId xmlns:p14="http://schemas.microsoft.com/office/powerpoint/2010/main" val="407539068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7E802C-948E-4810-A8B8-0E662A2BC13F}" type="slidenum">
              <a:rPr lang="en-GB" smtClean="0">
                <a:solidFill>
                  <a:prstClr val="black">
                    <a:tint val="75000"/>
                  </a:prstClr>
                </a:solidFill>
              </a:rPr>
              <a:pPr/>
              <a:t>‹nr.›</a:t>
            </a:fld>
            <a:endParaRPr lang="en-GB">
              <a:solidFill>
                <a:prstClr val="black">
                  <a:tint val="75000"/>
                </a:prstClr>
              </a:solidFill>
            </a:endParaRPr>
          </a:p>
        </p:txBody>
      </p:sp>
      <p:sp>
        <p:nvSpPr>
          <p:cNvPr id="7" name="Rectangle 6"/>
          <p:cNvSpPr/>
          <p:nvPr/>
        </p:nvSpPr>
        <p:spPr>
          <a:xfrm>
            <a:off x="8676456" y="6407973"/>
            <a:ext cx="396262" cy="307777"/>
          </a:xfrm>
          <a:prstGeom prst="rect">
            <a:avLst/>
          </a:prstGeom>
        </p:spPr>
        <p:txBody>
          <a:bodyPr wrap="none">
            <a:spAutoFit/>
          </a:bodyPr>
          <a:lstStyle/>
          <a:p>
            <a:fld id="{02D01BBC-B925-4511-89C8-3B2724131454}" type="slidenum">
              <a:rPr lang="en-GB" sz="1400" smtClean="0">
                <a:solidFill>
                  <a:prstClr val="black">
                    <a:lumMod val="75000"/>
                    <a:lumOff val="25000"/>
                  </a:prstClr>
                </a:solidFill>
              </a:rPr>
              <a:pPr/>
              <a:t>‹nr.›</a:t>
            </a:fld>
            <a:endParaRPr lang="en-GB" sz="1400" dirty="0">
              <a:solidFill>
                <a:prstClr val="black">
                  <a:lumMod val="75000"/>
                  <a:lumOff val="25000"/>
                </a:prstClr>
              </a:solidFill>
            </a:endParaRPr>
          </a:p>
        </p:txBody>
      </p:sp>
    </p:spTree>
    <p:extLst>
      <p:ext uri="{BB962C8B-B14F-4D97-AF65-F5344CB8AC3E}">
        <p14:creationId xmlns:p14="http://schemas.microsoft.com/office/powerpoint/2010/main" val="265647739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56176" y="404664"/>
            <a:ext cx="2592288" cy="1008112"/>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795958"/>
            <a:ext cx="8075240" cy="3441354"/>
          </a:xfrm>
        </p:spPr>
        <p:txBody>
          <a:bodyPr>
            <a:normAutofit fontScale="90000"/>
          </a:bodyPr>
          <a:lstStyle/>
          <a:p>
            <a:r>
              <a:rPr lang="en-GB" dirty="0"/>
              <a:t>Regulation for </a:t>
            </a:r>
            <a:r>
              <a:rPr lang="en-GB" dirty="0" smtClean="0"/>
              <a:t>improvement</a:t>
            </a:r>
            <a:r>
              <a:rPr lang="en-GB" dirty="0"/>
              <a:t>?</a:t>
            </a:r>
            <a:br>
              <a:rPr lang="en-GB" dirty="0"/>
            </a:br>
            <a:r>
              <a:rPr lang="en-GB" sz="2400" dirty="0" smtClean="0"/>
              <a:t>Regulatory </a:t>
            </a:r>
            <a:r>
              <a:rPr lang="en-GB" sz="2400" dirty="0"/>
              <a:t>approaches to conceptualising and assessing improvement capability: a qualitative study of UK agencies. </a:t>
            </a:r>
            <a:br>
              <a:rPr lang="en-GB" sz="2400" dirty="0"/>
            </a:br>
            <a:r>
              <a:rPr lang="en-GB" sz="2400" dirty="0" smtClean="0"/>
              <a:t/>
            </a:r>
            <a:br>
              <a:rPr lang="en-GB" sz="2400" dirty="0" smtClean="0"/>
            </a:br>
            <a:r>
              <a:rPr lang="en-GB" sz="2400" dirty="0"/>
              <a:t>Dr Joy Furnival and Prof Kieran </a:t>
            </a:r>
            <a:r>
              <a:rPr lang="en-GB" sz="2400" dirty="0" smtClean="0"/>
              <a:t>Walshe</a:t>
            </a:r>
            <a:br>
              <a:rPr lang="en-GB" sz="2400" dirty="0" smtClean="0"/>
            </a:br>
            <a:r>
              <a:rPr lang="en-GB" sz="2400" dirty="0" smtClean="0"/>
              <a:t>NHS Improvement &amp; University of Manchester</a:t>
            </a:r>
            <a:r>
              <a:rPr lang="en-GB" sz="2400" dirty="0"/>
              <a:t/>
            </a:r>
            <a:br>
              <a:rPr lang="en-GB" sz="2400" dirty="0"/>
            </a:br>
            <a:r>
              <a:rPr lang="en-GB" sz="2400" dirty="0"/>
              <a:t/>
            </a:r>
            <a:br>
              <a:rPr lang="en-GB" sz="2400" dirty="0"/>
            </a:br>
            <a:r>
              <a:rPr lang="en-GB" sz="2400" b="0" dirty="0"/>
              <a:t/>
            </a:r>
            <a:br>
              <a:rPr lang="en-GB" sz="2400" b="0" dirty="0"/>
            </a:br>
            <a:endParaRPr lang="en-GB" sz="2400" b="0" dirty="0"/>
          </a:p>
        </p:txBody>
      </p:sp>
      <p:sp>
        <p:nvSpPr>
          <p:cNvPr id="3" name="Subtitle 2"/>
          <p:cNvSpPr>
            <a:spLocks noGrp="1"/>
          </p:cNvSpPr>
          <p:nvPr>
            <p:ph type="body" sz="quarter" idx="10"/>
          </p:nvPr>
        </p:nvSpPr>
        <p:spPr>
          <a:xfrm>
            <a:off x="457200" y="5949280"/>
            <a:ext cx="4388338" cy="648072"/>
          </a:xfrm>
        </p:spPr>
        <p:txBody>
          <a:bodyPr/>
          <a:lstStyle/>
          <a:p>
            <a:r>
              <a:rPr lang="en-GB" dirty="0" smtClean="0"/>
              <a:t>September 2017, EPSO</a:t>
            </a:r>
            <a:endParaRPr lang="en-GB" dirty="0"/>
          </a:p>
        </p:txBody>
      </p:sp>
      <p:pic>
        <p:nvPicPr>
          <p:cNvPr id="5" name="Picture 4"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1318" y="526729"/>
            <a:ext cx="2322004" cy="763982"/>
          </a:xfrm>
          <a:prstGeom prst="rect">
            <a:avLst/>
          </a:prstGeom>
        </p:spPr>
      </p:pic>
    </p:spTree>
    <p:extLst>
      <p:ext uri="{BB962C8B-B14F-4D97-AF65-F5344CB8AC3E}">
        <p14:creationId xmlns:p14="http://schemas.microsoft.com/office/powerpoint/2010/main" val="3364813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Themes: Regulatory assessment of IC</a:t>
            </a:r>
            <a:br>
              <a:rPr lang="en-GB" dirty="0" smtClean="0"/>
            </a:br>
            <a:r>
              <a:rPr lang="en-GB" sz="2000" dirty="0" smtClean="0"/>
              <a:t>e.g. Organisational culture dimension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4836652"/>
              </p:ext>
            </p:extLst>
          </p:nvPr>
        </p:nvGraphicFramePr>
        <p:xfrm>
          <a:off x="457200" y="1768475"/>
          <a:ext cx="8229600" cy="466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1878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Themes: Regulatory assessment of IC</a:t>
            </a:r>
            <a:br>
              <a:rPr lang="en-GB" dirty="0" smtClean="0"/>
            </a:br>
            <a:r>
              <a:rPr lang="en-GB" sz="2000" dirty="0" smtClean="0"/>
              <a:t>e.g. Employee commitment dimension / HIW</a:t>
            </a:r>
            <a:endParaRPr lang="en-GB"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69938392"/>
              </p:ext>
            </p:extLst>
          </p:nvPr>
        </p:nvGraphicFramePr>
        <p:xfrm>
          <a:off x="457200" y="1768475"/>
          <a:ext cx="8229600" cy="466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277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Themes: Assessment practices</a:t>
            </a:r>
            <a:br>
              <a:rPr lang="en-GB" dirty="0" smtClean="0"/>
            </a:br>
            <a:endParaRPr lang="en-GB"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4378979"/>
              </p:ext>
            </p:extLst>
          </p:nvPr>
        </p:nvGraphicFramePr>
        <p:xfrm>
          <a:off x="457200" y="1768475"/>
          <a:ext cx="8229600" cy="466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1936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GB" sz="2000" dirty="0"/>
              <a:t>Agencies do assess for dimensions of improvement capability; analysis highlights that two dimensions are more frequently mentioned in assessment </a:t>
            </a:r>
            <a:r>
              <a:rPr lang="en-GB" sz="2000" dirty="0" smtClean="0"/>
              <a:t>reports</a:t>
            </a:r>
            <a:r>
              <a:rPr lang="en-GB" sz="2000" dirty="0"/>
              <a:t> </a:t>
            </a:r>
            <a:r>
              <a:rPr lang="en-GB" sz="2000" dirty="0" smtClean="0"/>
              <a:t>&amp; service-user focus is infrequently mentioned</a:t>
            </a:r>
            <a:endParaRPr lang="en-GB" sz="2000" dirty="0"/>
          </a:p>
          <a:p>
            <a:pPr>
              <a:buFont typeface="Arial" panose="020B0604020202020204" pitchFamily="34" charset="0"/>
              <a:buChar char="•"/>
            </a:pPr>
            <a:r>
              <a:rPr lang="en-GB" sz="2000" dirty="0"/>
              <a:t>Three </a:t>
            </a:r>
            <a:r>
              <a:rPr lang="en-GB" sz="2000" dirty="0" smtClean="0"/>
              <a:t>themes: </a:t>
            </a:r>
          </a:p>
          <a:p>
            <a:pPr lvl="1"/>
            <a:r>
              <a:rPr lang="en-GB" sz="1800" dirty="0" smtClean="0"/>
              <a:t>conceptualisation </a:t>
            </a:r>
          </a:p>
          <a:p>
            <a:pPr lvl="1"/>
            <a:r>
              <a:rPr lang="en-GB" sz="1800" dirty="0" smtClean="0"/>
              <a:t>assessment data</a:t>
            </a:r>
          </a:p>
          <a:p>
            <a:pPr lvl="1"/>
            <a:r>
              <a:rPr lang="en-GB" sz="1800" dirty="0" smtClean="0"/>
              <a:t>assessment practices</a:t>
            </a:r>
            <a:endParaRPr lang="en-GB" sz="1800" dirty="0"/>
          </a:p>
          <a:p>
            <a:pPr>
              <a:buFont typeface="Arial" panose="020B0604020202020204" pitchFamily="34" charset="0"/>
              <a:buChar char="•"/>
            </a:pPr>
            <a:r>
              <a:rPr lang="en-GB" sz="2000" dirty="0" smtClean="0"/>
              <a:t>Better understanding and conceptualisation of improvement capability could allow more tailored and effective regulatory interventions through improved assessment strengthening assessment, diagnosis and performance prediction</a:t>
            </a:r>
            <a:endParaRPr lang="en-GB" sz="2000" dirty="0"/>
          </a:p>
          <a:p>
            <a:endParaRPr lang="en-GB" dirty="0"/>
          </a:p>
        </p:txBody>
      </p:sp>
    </p:spTree>
    <p:extLst>
      <p:ext uri="{BB962C8B-B14F-4D97-AF65-F5344CB8AC3E}">
        <p14:creationId xmlns:p14="http://schemas.microsoft.com/office/powerpoint/2010/main" val="3425800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Background	</a:t>
            </a:r>
          </a:p>
        </p:txBody>
      </p:sp>
      <p:sp>
        <p:nvSpPr>
          <p:cNvPr id="3" name="Content Placeholder 2"/>
          <p:cNvSpPr>
            <a:spLocks noGrp="1"/>
          </p:cNvSpPr>
          <p:nvPr>
            <p:ph idx="1"/>
          </p:nvPr>
        </p:nvSpPr>
        <p:spPr/>
        <p:txBody>
          <a:bodyPr>
            <a:normAutofit/>
          </a:bodyPr>
          <a:lstStyle/>
          <a:p>
            <a:r>
              <a:rPr lang="en-GB" sz="2400" dirty="0"/>
              <a:t>Persistent and ongoing unexplained variation in healthcare &amp; high profile care failures -&gt; </a:t>
            </a:r>
            <a:r>
              <a:rPr lang="en-GB" sz="2400" dirty="0" smtClean="0"/>
              <a:t>growth </a:t>
            </a:r>
            <a:r>
              <a:rPr lang="en-GB" sz="2400" dirty="0"/>
              <a:t>in </a:t>
            </a:r>
            <a:r>
              <a:rPr lang="en-GB" sz="2400" dirty="0" smtClean="0"/>
              <a:t>regulation</a:t>
            </a:r>
            <a:endParaRPr lang="en-GB" sz="2400" dirty="0"/>
          </a:p>
          <a:p>
            <a:r>
              <a:rPr lang="en-GB" sz="2400" dirty="0" smtClean="0"/>
              <a:t>Yet, </a:t>
            </a:r>
            <a:r>
              <a:rPr lang="en-GB" sz="2400" dirty="0"/>
              <a:t>wide criticism of regulation</a:t>
            </a:r>
          </a:p>
          <a:p>
            <a:pPr lvl="1"/>
            <a:r>
              <a:rPr lang="en-GB" sz="2000" dirty="0"/>
              <a:t>Inconsistent; inaccurate; costly</a:t>
            </a:r>
          </a:p>
          <a:p>
            <a:pPr lvl="1"/>
            <a:r>
              <a:rPr lang="en-GB" sz="2000" dirty="0"/>
              <a:t>Fail to effectively diagnose problems </a:t>
            </a:r>
            <a:r>
              <a:rPr lang="en-GB" sz="2000" dirty="0" smtClean="0"/>
              <a:t>and lack </a:t>
            </a:r>
            <a:r>
              <a:rPr lang="en-GB" sz="2000" dirty="0"/>
              <a:t>valid/reliable regulatory judgements</a:t>
            </a:r>
          </a:p>
          <a:p>
            <a:pPr lvl="1"/>
            <a:r>
              <a:rPr lang="en-GB" sz="2000" dirty="0"/>
              <a:t>Fail to understand organisational improvement trajectory/ predict</a:t>
            </a:r>
          </a:p>
          <a:p>
            <a:pPr lvl="1"/>
            <a:r>
              <a:rPr lang="en-GB" sz="2000" dirty="0"/>
              <a:t>Fail to appropriately intervene &amp; develop improvement solutions [enforcement strategy</a:t>
            </a:r>
            <a:r>
              <a:rPr lang="en-GB" sz="2000" dirty="0" smtClean="0"/>
              <a:t>]?</a:t>
            </a:r>
            <a:endParaRPr lang="en-GB" sz="2000" dirty="0"/>
          </a:p>
        </p:txBody>
      </p:sp>
    </p:spTree>
    <p:extLst>
      <p:ext uri="{BB962C8B-B14F-4D97-AF65-F5344CB8AC3E}">
        <p14:creationId xmlns:p14="http://schemas.microsoft.com/office/powerpoint/2010/main" val="1133525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23528" y="1772816"/>
            <a:ext cx="4040188" cy="4752528"/>
          </a:xfrm>
        </p:spPr>
        <p:txBody>
          <a:bodyPr/>
          <a:lstStyle/>
          <a:p>
            <a:pPr>
              <a:buFont typeface="Arial" panose="020B0604020202020204" pitchFamily="34" charset="0"/>
              <a:buChar char="•"/>
            </a:pPr>
            <a:r>
              <a:rPr lang="en-GB" sz="2400" dirty="0"/>
              <a:t>Research </a:t>
            </a:r>
            <a:r>
              <a:rPr lang="en-GB" sz="2400" dirty="0" smtClean="0"/>
              <a:t>identified emerging </a:t>
            </a:r>
            <a:r>
              <a:rPr lang="en-GB" sz="2400" dirty="0"/>
              <a:t>trend of regulators focusing on </a:t>
            </a:r>
            <a:r>
              <a:rPr lang="en-GB" sz="2400" dirty="0" smtClean="0"/>
              <a:t>improvement  and improvement capability</a:t>
            </a:r>
          </a:p>
          <a:p>
            <a:pPr>
              <a:buFont typeface="Arial" panose="020B0604020202020204" pitchFamily="34" charset="0"/>
              <a:buChar char="•"/>
            </a:pPr>
            <a:r>
              <a:rPr lang="en-GB" sz="2400" dirty="0" smtClean="0"/>
              <a:t>Why</a:t>
            </a:r>
            <a:r>
              <a:rPr lang="en-GB" sz="2400" dirty="0"/>
              <a:t>?</a:t>
            </a:r>
            <a:r>
              <a:rPr lang="en-GB" sz="2400" dirty="0" smtClean="0"/>
              <a:t>  </a:t>
            </a:r>
          </a:p>
          <a:p>
            <a:pPr lvl="1"/>
            <a:r>
              <a:rPr lang="en-GB" sz="2400" dirty="0" smtClean="0"/>
              <a:t>Predictive value</a:t>
            </a:r>
          </a:p>
          <a:p>
            <a:pPr lvl="1"/>
            <a:r>
              <a:rPr lang="en-GB" sz="2400" dirty="0"/>
              <a:t>I</a:t>
            </a:r>
            <a:r>
              <a:rPr lang="en-GB" sz="2400" dirty="0" smtClean="0"/>
              <a:t>ncreased assurance</a:t>
            </a:r>
          </a:p>
          <a:p>
            <a:pPr lvl="1"/>
            <a:r>
              <a:rPr lang="en-GB" sz="2400" dirty="0"/>
              <a:t>I</a:t>
            </a:r>
            <a:r>
              <a:rPr lang="en-GB" sz="2400" dirty="0" smtClean="0"/>
              <a:t>ncreased policy salience</a:t>
            </a:r>
            <a:endParaRPr lang="en-GB" dirty="0"/>
          </a:p>
        </p:txBody>
      </p:sp>
      <p:sp>
        <p:nvSpPr>
          <p:cNvPr id="2" name="Title 1"/>
          <p:cNvSpPr>
            <a:spLocks noGrp="1"/>
          </p:cNvSpPr>
          <p:nvPr>
            <p:ph type="title"/>
          </p:nvPr>
        </p:nvSpPr>
        <p:spPr/>
        <p:txBody>
          <a:bodyPr/>
          <a:lstStyle/>
          <a:p>
            <a:r>
              <a:rPr lang="en-GB" sz="2800" dirty="0" smtClean="0"/>
              <a:t>Emergent trend</a:t>
            </a:r>
            <a:endParaRPr lang="en-GB" sz="2800"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340768"/>
            <a:ext cx="3968750" cy="5124450"/>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815411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Improvement capability (IC</a:t>
            </a:r>
            <a:r>
              <a:rPr lang="en-GB" sz="3200" dirty="0" smtClean="0"/>
              <a:t>)</a:t>
            </a:r>
            <a:endParaRPr lang="en-GB" sz="3200" dirty="0"/>
          </a:p>
        </p:txBody>
      </p:sp>
      <p:sp>
        <p:nvSpPr>
          <p:cNvPr id="3" name="Content Placeholder 2"/>
          <p:cNvSpPr>
            <a:spLocks noGrp="1"/>
          </p:cNvSpPr>
          <p:nvPr>
            <p:ph idx="1"/>
          </p:nvPr>
        </p:nvSpPr>
        <p:spPr>
          <a:xfrm>
            <a:off x="467544" y="2564904"/>
            <a:ext cx="3816424" cy="3384376"/>
          </a:xfrm>
          <a:solidFill>
            <a:schemeClr val="accent1">
              <a:lumMod val="20000"/>
              <a:lumOff val="80000"/>
            </a:schemeClr>
          </a:solidFill>
        </p:spPr>
        <p:txBody>
          <a:bodyPr/>
          <a:lstStyle/>
          <a:p>
            <a:pPr marL="0" indent="0"/>
            <a:r>
              <a:rPr lang="en-GB" sz="2400" i="1" dirty="0" smtClean="0"/>
              <a:t>‘</a:t>
            </a:r>
            <a:r>
              <a:rPr lang="en-GB" sz="2400" dirty="0" smtClean="0"/>
              <a:t>The </a:t>
            </a:r>
            <a:r>
              <a:rPr lang="en-GB" sz="2400" dirty="0"/>
              <a:t>organisational ability to intentionally </a:t>
            </a:r>
            <a:r>
              <a:rPr lang="en-GB" sz="2400" dirty="0" smtClean="0"/>
              <a:t>and systematically </a:t>
            </a:r>
            <a:r>
              <a:rPr lang="en-GB" sz="2400" dirty="0"/>
              <a:t>use </a:t>
            </a:r>
            <a:r>
              <a:rPr lang="en-GB" sz="2400" dirty="0" smtClean="0"/>
              <a:t>improvement approaches, methods </a:t>
            </a:r>
            <a:r>
              <a:rPr lang="en-GB" sz="2400" dirty="0"/>
              <a:t>and practices, to change processes and products/services to generate </a:t>
            </a:r>
            <a:r>
              <a:rPr lang="en-GB" sz="2400" dirty="0" smtClean="0"/>
              <a:t>improved performance’</a:t>
            </a:r>
            <a:endParaRPr lang="en-GB" sz="2400" dirty="0"/>
          </a:p>
          <a:p>
            <a:pPr marL="0" indent="0"/>
            <a:endParaRPr lang="en-GB" sz="2000" dirty="0" smtClean="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340768"/>
            <a:ext cx="3968750" cy="512445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28778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404664"/>
            <a:ext cx="7668344" cy="808038"/>
          </a:xfrm>
        </p:spPr>
        <p:txBody>
          <a:bodyPr/>
          <a:lstStyle/>
          <a:p>
            <a:pPr algn="ctr"/>
            <a:r>
              <a:rPr lang="en-GB" dirty="0"/>
              <a:t>8 d</a:t>
            </a:r>
            <a:r>
              <a:rPr lang="en-GB" dirty="0" smtClean="0"/>
              <a:t>imensions </a:t>
            </a:r>
            <a:r>
              <a:rPr lang="en-GB" dirty="0"/>
              <a:t>of IC </a:t>
            </a:r>
            <a:endParaRPr lang="en-GB" dirty="0">
              <a:solidFill>
                <a:schemeClr val="bg1">
                  <a:lumMod val="50000"/>
                </a:scheme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6998398"/>
              </p:ext>
            </p:extLst>
          </p:nvPr>
        </p:nvGraphicFramePr>
        <p:xfrm>
          <a:off x="323528" y="1600200"/>
          <a:ext cx="8568952" cy="5159000"/>
        </p:xfrm>
        <a:graphic>
          <a:graphicData uri="http://schemas.openxmlformats.org/drawingml/2006/table">
            <a:tbl>
              <a:tblPr firstRow="1" firstCol="1" bandRow="1">
                <a:tableStyleId>{5C22544A-7EE6-4342-B048-85BDC9FD1C3A}</a:tableStyleId>
              </a:tblPr>
              <a:tblGrid>
                <a:gridCol w="480491">
                  <a:extLst>
                    <a:ext uri="{9D8B030D-6E8A-4147-A177-3AD203B41FA5}">
                      <a16:colId xmlns:a16="http://schemas.microsoft.com/office/drawing/2014/main" xmlns="" val="783281778"/>
                    </a:ext>
                  </a:extLst>
                </a:gridCol>
                <a:gridCol w="2543845">
                  <a:extLst>
                    <a:ext uri="{9D8B030D-6E8A-4147-A177-3AD203B41FA5}">
                      <a16:colId xmlns:a16="http://schemas.microsoft.com/office/drawing/2014/main" xmlns="" val="865835897"/>
                    </a:ext>
                  </a:extLst>
                </a:gridCol>
                <a:gridCol w="5544616">
                  <a:extLst>
                    <a:ext uri="{9D8B030D-6E8A-4147-A177-3AD203B41FA5}">
                      <a16:colId xmlns:a16="http://schemas.microsoft.com/office/drawing/2014/main" xmlns="" val="2541826526"/>
                    </a:ext>
                  </a:extLst>
                </a:gridCol>
              </a:tblGrid>
              <a:tr h="411437">
                <a:tc>
                  <a:txBody>
                    <a:bodyPr/>
                    <a:lstStyle/>
                    <a:p>
                      <a:pPr algn="ctr">
                        <a:lnSpc>
                          <a:spcPct val="106000"/>
                        </a:lnSpc>
                        <a:spcAft>
                          <a:spcPts val="0"/>
                        </a:spcAft>
                      </a:pPr>
                      <a:r>
                        <a:rPr lang="en-GB" sz="1400" dirty="0">
                          <a:effectLst/>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1483" marR="81483" marT="0" marB="0" anchor="ctr"/>
                </a:tc>
                <a:tc>
                  <a:txBody>
                    <a:bodyPr/>
                    <a:lstStyle/>
                    <a:p>
                      <a:pPr algn="ctr">
                        <a:lnSpc>
                          <a:spcPct val="106000"/>
                        </a:lnSpc>
                        <a:spcAft>
                          <a:spcPts val="0"/>
                        </a:spcAft>
                      </a:pPr>
                      <a:r>
                        <a:rPr lang="en-GB" sz="1400" dirty="0">
                          <a:effectLst/>
                        </a:rPr>
                        <a:t>Improvement capability dimension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1483" marR="81483" marT="0" marB="0" anchor="ctr"/>
                </a:tc>
                <a:tc>
                  <a:txBody>
                    <a:bodyPr/>
                    <a:lstStyle/>
                    <a:p>
                      <a:pPr algn="ctr">
                        <a:lnSpc>
                          <a:spcPct val="106000"/>
                        </a:lnSpc>
                        <a:spcAft>
                          <a:spcPts val="0"/>
                        </a:spcAft>
                      </a:pPr>
                      <a:r>
                        <a:rPr lang="en-GB" sz="1400" dirty="0">
                          <a:effectLst/>
                        </a:rPr>
                        <a:t>Description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1483" marR="81483" marT="0" marB="0" anchor="ctr"/>
                </a:tc>
                <a:extLst>
                  <a:ext uri="{0D108BD9-81ED-4DB2-BD59-A6C34878D82A}">
                    <a16:rowId xmlns:a16="http://schemas.microsoft.com/office/drawing/2014/main" xmlns="" val="3750011831"/>
                  </a:ext>
                </a:extLst>
              </a:tr>
              <a:tr h="419421">
                <a:tc>
                  <a:txBody>
                    <a:bodyPr/>
                    <a:lstStyle/>
                    <a:p>
                      <a:pPr algn="ctr">
                        <a:lnSpc>
                          <a:spcPct val="106000"/>
                        </a:lnSpc>
                        <a:spcAft>
                          <a:spcPts val="0"/>
                        </a:spcAft>
                      </a:pPr>
                      <a:r>
                        <a:rPr lang="en-GB" sz="1200" dirty="0">
                          <a:effectLst/>
                        </a:rPr>
                        <a:t>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1483" marR="81483" marT="0" marB="0" anchor="ctr"/>
                </a:tc>
                <a:tc>
                  <a:txBody>
                    <a:bodyPr/>
                    <a:lstStyle/>
                    <a:p>
                      <a:pPr>
                        <a:lnSpc>
                          <a:spcPct val="106000"/>
                        </a:lnSpc>
                        <a:spcAft>
                          <a:spcPts val="800"/>
                        </a:spcAft>
                      </a:pPr>
                      <a:r>
                        <a:rPr lang="en-GB" sz="1500" dirty="0">
                          <a:effectLst/>
                        </a:rPr>
                        <a:t>Organisational culture </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81483" marR="81483" marT="0" marB="0" anchor="ctr"/>
                </a:tc>
                <a:tc>
                  <a:txBody>
                    <a:bodyPr/>
                    <a:lstStyle/>
                    <a:p>
                      <a:pPr>
                        <a:lnSpc>
                          <a:spcPct val="106000"/>
                        </a:lnSpc>
                        <a:spcAft>
                          <a:spcPts val="800"/>
                        </a:spcAft>
                      </a:pPr>
                      <a:r>
                        <a:rPr lang="en-GB" sz="1400" dirty="0">
                          <a:effectLst/>
                        </a:rPr>
                        <a:t>The </a:t>
                      </a:r>
                      <a:r>
                        <a:rPr lang="en-GB" sz="1400" dirty="0">
                          <a:solidFill>
                            <a:srgbClr val="7030A0"/>
                          </a:solidFill>
                          <a:effectLst/>
                        </a:rPr>
                        <a:t>core values, attitudes and norms and underlying ideologies and assumptions</a:t>
                      </a:r>
                      <a:r>
                        <a:rPr lang="en-GB" sz="1400" dirty="0">
                          <a:effectLst/>
                        </a:rPr>
                        <a:t> within an organisation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1483" marR="81483" marT="0" marB="0" anchor="ctr"/>
                </a:tc>
                <a:extLst>
                  <a:ext uri="{0D108BD9-81ED-4DB2-BD59-A6C34878D82A}">
                    <a16:rowId xmlns:a16="http://schemas.microsoft.com/office/drawing/2014/main" xmlns="" val="2384411977"/>
                  </a:ext>
                </a:extLst>
              </a:tr>
              <a:tr h="419421">
                <a:tc>
                  <a:txBody>
                    <a:bodyPr/>
                    <a:lstStyle/>
                    <a:p>
                      <a:pPr algn="ctr">
                        <a:lnSpc>
                          <a:spcPct val="106000"/>
                        </a:lnSpc>
                        <a:spcAft>
                          <a:spcPts val="0"/>
                        </a:spcAft>
                      </a:pPr>
                      <a:r>
                        <a:rPr lang="en-GB" sz="1200" dirty="0">
                          <a:effectLst/>
                        </a:rPr>
                        <a:t>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1483" marR="81483" marT="0" marB="0" anchor="ctr"/>
                </a:tc>
                <a:tc>
                  <a:txBody>
                    <a:bodyPr/>
                    <a:lstStyle/>
                    <a:p>
                      <a:pPr>
                        <a:lnSpc>
                          <a:spcPct val="106000"/>
                        </a:lnSpc>
                        <a:spcAft>
                          <a:spcPts val="800"/>
                        </a:spcAft>
                      </a:pPr>
                      <a:r>
                        <a:rPr lang="en-GB" sz="1500" dirty="0">
                          <a:effectLst/>
                        </a:rPr>
                        <a:t>Data and performance</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81483" marR="81483" marT="0" marB="0" anchor="ctr"/>
                </a:tc>
                <a:tc>
                  <a:txBody>
                    <a:bodyPr/>
                    <a:lstStyle/>
                    <a:p>
                      <a:pPr>
                        <a:lnSpc>
                          <a:spcPct val="106000"/>
                        </a:lnSpc>
                        <a:spcAft>
                          <a:spcPts val="800"/>
                        </a:spcAft>
                      </a:pPr>
                      <a:r>
                        <a:rPr lang="en-GB" sz="1400" dirty="0">
                          <a:effectLst/>
                        </a:rPr>
                        <a:t>Data and performance includes the </a:t>
                      </a:r>
                      <a:r>
                        <a:rPr lang="en-GB" sz="1400" dirty="0">
                          <a:solidFill>
                            <a:srgbClr val="7030A0"/>
                          </a:solidFill>
                          <a:effectLst/>
                        </a:rPr>
                        <a:t>use of data and analysis methods</a:t>
                      </a:r>
                      <a:r>
                        <a:rPr lang="en-GB" sz="1400" dirty="0">
                          <a:effectLst/>
                        </a:rPr>
                        <a:t> to support improvement activity.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1483" marR="81483" marT="0" marB="0" anchor="ctr"/>
                </a:tc>
                <a:extLst>
                  <a:ext uri="{0D108BD9-81ED-4DB2-BD59-A6C34878D82A}">
                    <a16:rowId xmlns:a16="http://schemas.microsoft.com/office/drawing/2014/main" xmlns="" val="80064643"/>
                  </a:ext>
                </a:extLst>
              </a:tr>
              <a:tr h="513336">
                <a:tc>
                  <a:txBody>
                    <a:bodyPr/>
                    <a:lstStyle/>
                    <a:p>
                      <a:pPr algn="ctr">
                        <a:lnSpc>
                          <a:spcPct val="106000"/>
                        </a:lnSpc>
                        <a:spcAft>
                          <a:spcPts val="0"/>
                        </a:spcAft>
                      </a:pPr>
                      <a:r>
                        <a:rPr lang="en-GB" sz="1200" dirty="0">
                          <a:effectLst/>
                        </a:rPr>
                        <a:t>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1483" marR="81483" marT="0" marB="0" anchor="ctr"/>
                </a:tc>
                <a:tc>
                  <a:txBody>
                    <a:bodyPr/>
                    <a:lstStyle/>
                    <a:p>
                      <a:pPr>
                        <a:lnSpc>
                          <a:spcPct val="106000"/>
                        </a:lnSpc>
                        <a:spcAft>
                          <a:spcPts val="800"/>
                        </a:spcAft>
                      </a:pPr>
                      <a:r>
                        <a:rPr lang="en-GB" sz="1500" dirty="0">
                          <a:effectLst/>
                        </a:rPr>
                        <a:t>Employee commitment</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81483" marR="81483" marT="0" marB="0" anchor="ctr"/>
                </a:tc>
                <a:tc>
                  <a:txBody>
                    <a:bodyPr/>
                    <a:lstStyle/>
                    <a:p>
                      <a:pPr>
                        <a:lnSpc>
                          <a:spcPct val="106000"/>
                        </a:lnSpc>
                        <a:spcAft>
                          <a:spcPts val="800"/>
                        </a:spcAft>
                      </a:pPr>
                      <a:r>
                        <a:rPr lang="en-GB" sz="1400" dirty="0">
                          <a:effectLst/>
                        </a:rPr>
                        <a:t>Employee commitment encompasses the level of </a:t>
                      </a:r>
                      <a:r>
                        <a:rPr lang="en-GB" sz="1400" dirty="0">
                          <a:solidFill>
                            <a:srgbClr val="7030A0"/>
                          </a:solidFill>
                          <a:effectLst/>
                        </a:rPr>
                        <a:t>commitment and motivation</a:t>
                      </a:r>
                      <a:r>
                        <a:rPr lang="en-GB" sz="1400" dirty="0">
                          <a:effectLst/>
                        </a:rPr>
                        <a:t> of employees for improvement.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1483" marR="81483" marT="0" marB="0" anchor="ctr"/>
                </a:tc>
                <a:extLst>
                  <a:ext uri="{0D108BD9-81ED-4DB2-BD59-A6C34878D82A}">
                    <a16:rowId xmlns:a16="http://schemas.microsoft.com/office/drawing/2014/main" xmlns="" val="718257415"/>
                  </a:ext>
                </a:extLst>
              </a:tr>
              <a:tr h="513336">
                <a:tc>
                  <a:txBody>
                    <a:bodyPr/>
                    <a:lstStyle/>
                    <a:p>
                      <a:pPr algn="ctr">
                        <a:lnSpc>
                          <a:spcPct val="106000"/>
                        </a:lnSpc>
                        <a:spcAft>
                          <a:spcPts val="0"/>
                        </a:spcAft>
                      </a:pPr>
                      <a:r>
                        <a:rPr lang="en-GB" sz="1200" dirty="0">
                          <a:effectLst/>
                        </a:rPr>
                        <a:t>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1483" marR="81483" marT="0" marB="0" anchor="ctr"/>
                </a:tc>
                <a:tc>
                  <a:txBody>
                    <a:bodyPr/>
                    <a:lstStyle/>
                    <a:p>
                      <a:pPr>
                        <a:lnSpc>
                          <a:spcPct val="106000"/>
                        </a:lnSpc>
                        <a:spcAft>
                          <a:spcPts val="800"/>
                        </a:spcAft>
                      </a:pPr>
                      <a:r>
                        <a:rPr lang="en-GB" sz="1500" dirty="0">
                          <a:effectLst/>
                        </a:rPr>
                        <a:t>Leadership commitment</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81483" marR="81483" marT="0" marB="0" anchor="ctr"/>
                </a:tc>
                <a:tc>
                  <a:txBody>
                    <a:bodyPr/>
                    <a:lstStyle/>
                    <a:p>
                      <a:pPr>
                        <a:lnSpc>
                          <a:spcPct val="106000"/>
                        </a:lnSpc>
                        <a:spcAft>
                          <a:spcPts val="800"/>
                        </a:spcAft>
                      </a:pPr>
                      <a:r>
                        <a:rPr lang="en-GB" sz="1400" dirty="0">
                          <a:effectLst/>
                        </a:rPr>
                        <a:t>Leadership commitment is described as </a:t>
                      </a:r>
                      <a:r>
                        <a:rPr lang="en-GB" sz="1400" dirty="0">
                          <a:solidFill>
                            <a:srgbClr val="7030A0"/>
                          </a:solidFill>
                          <a:effectLst/>
                        </a:rPr>
                        <a:t>the support by formal organisational leaders </a:t>
                      </a:r>
                      <a:r>
                        <a:rPr lang="en-GB" sz="1400" dirty="0">
                          <a:effectLst/>
                        </a:rPr>
                        <a:t>for improvement and performance.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1483" marR="81483" marT="0" marB="0" anchor="ctr"/>
                </a:tc>
                <a:extLst>
                  <a:ext uri="{0D108BD9-81ED-4DB2-BD59-A6C34878D82A}">
                    <a16:rowId xmlns:a16="http://schemas.microsoft.com/office/drawing/2014/main" xmlns="" val="1028499614"/>
                  </a:ext>
                </a:extLst>
              </a:tr>
              <a:tr h="617155">
                <a:tc>
                  <a:txBody>
                    <a:bodyPr/>
                    <a:lstStyle/>
                    <a:p>
                      <a:pPr algn="ctr">
                        <a:lnSpc>
                          <a:spcPct val="106000"/>
                        </a:lnSpc>
                        <a:spcAft>
                          <a:spcPts val="0"/>
                        </a:spcAft>
                      </a:pPr>
                      <a:r>
                        <a:rPr lang="en-GB" sz="1200" dirty="0">
                          <a:effectLst/>
                        </a:rPr>
                        <a:t>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1483" marR="81483" marT="0" marB="0" anchor="ctr"/>
                </a:tc>
                <a:tc>
                  <a:txBody>
                    <a:bodyPr/>
                    <a:lstStyle/>
                    <a:p>
                      <a:pPr>
                        <a:lnSpc>
                          <a:spcPct val="106000"/>
                        </a:lnSpc>
                        <a:spcAft>
                          <a:spcPts val="800"/>
                        </a:spcAft>
                      </a:pPr>
                      <a:r>
                        <a:rPr lang="en-GB" sz="1500" dirty="0">
                          <a:effectLst/>
                        </a:rPr>
                        <a:t>Process improvement and learning</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81483" marR="81483" marT="0" marB="0" anchor="ctr"/>
                </a:tc>
                <a:tc>
                  <a:txBody>
                    <a:bodyPr/>
                    <a:lstStyle/>
                    <a:p>
                      <a:pPr>
                        <a:lnSpc>
                          <a:spcPct val="106000"/>
                        </a:lnSpc>
                        <a:spcAft>
                          <a:spcPts val="800"/>
                        </a:spcAft>
                      </a:pPr>
                      <a:r>
                        <a:rPr lang="en-GB" sz="1400" dirty="0">
                          <a:effectLst/>
                        </a:rPr>
                        <a:t>Process improvement and learning </a:t>
                      </a:r>
                      <a:r>
                        <a:rPr lang="en-GB" sz="1400" dirty="0" smtClean="0">
                          <a:effectLst/>
                        </a:rPr>
                        <a:t>is </a:t>
                      </a:r>
                      <a:r>
                        <a:rPr lang="en-GB" sz="1400" dirty="0">
                          <a:effectLst/>
                        </a:rPr>
                        <a:t>the</a:t>
                      </a:r>
                      <a:r>
                        <a:rPr lang="en-GB" sz="1400" dirty="0">
                          <a:solidFill>
                            <a:srgbClr val="7030A0"/>
                          </a:solidFill>
                          <a:effectLst/>
                        </a:rPr>
                        <a:t> systematic methods and processes</a:t>
                      </a:r>
                      <a:r>
                        <a:rPr lang="en-GB" sz="1400" dirty="0">
                          <a:effectLst/>
                        </a:rPr>
                        <a:t> used within an organisation to make ongoing improvement through experimentation.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1483" marR="81483" marT="0" marB="0" anchor="ctr"/>
                </a:tc>
                <a:extLst>
                  <a:ext uri="{0D108BD9-81ED-4DB2-BD59-A6C34878D82A}">
                    <a16:rowId xmlns:a16="http://schemas.microsoft.com/office/drawing/2014/main" xmlns="" val="1430354389"/>
                  </a:ext>
                </a:extLst>
              </a:tr>
              <a:tr h="513336">
                <a:tc>
                  <a:txBody>
                    <a:bodyPr/>
                    <a:lstStyle/>
                    <a:p>
                      <a:pPr algn="ctr">
                        <a:lnSpc>
                          <a:spcPct val="106000"/>
                        </a:lnSpc>
                        <a:spcAft>
                          <a:spcPts val="0"/>
                        </a:spcAft>
                      </a:pPr>
                      <a:r>
                        <a:rPr lang="en-GB" sz="1200" dirty="0">
                          <a:effectLst/>
                        </a:rPr>
                        <a:t>6</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1483" marR="81483" marT="0" marB="0" anchor="ctr"/>
                </a:tc>
                <a:tc>
                  <a:txBody>
                    <a:bodyPr/>
                    <a:lstStyle/>
                    <a:p>
                      <a:pPr>
                        <a:lnSpc>
                          <a:spcPct val="106000"/>
                        </a:lnSpc>
                        <a:spcAft>
                          <a:spcPts val="800"/>
                        </a:spcAft>
                      </a:pPr>
                      <a:r>
                        <a:rPr lang="en-GB" sz="1500" dirty="0">
                          <a:effectLst/>
                        </a:rPr>
                        <a:t>Service-user focus</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81483" marR="81483" marT="0" marB="0" anchor="ctr"/>
                </a:tc>
                <a:tc>
                  <a:txBody>
                    <a:bodyPr/>
                    <a:lstStyle/>
                    <a:p>
                      <a:pPr>
                        <a:lnSpc>
                          <a:spcPct val="106000"/>
                        </a:lnSpc>
                        <a:spcAft>
                          <a:spcPts val="800"/>
                        </a:spcAft>
                      </a:pPr>
                      <a:r>
                        <a:rPr lang="en-GB" sz="1400" dirty="0">
                          <a:effectLst/>
                        </a:rPr>
                        <a:t>Service-user focus relates to the identification and meeting of current and emergent </a:t>
                      </a:r>
                      <a:r>
                        <a:rPr lang="en-GB" sz="1400" dirty="0">
                          <a:solidFill>
                            <a:srgbClr val="7030A0"/>
                          </a:solidFill>
                          <a:effectLst/>
                        </a:rPr>
                        <a:t>needs and expectations from service users</a:t>
                      </a: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1483" marR="81483" marT="0" marB="0" anchor="ctr"/>
                </a:tc>
                <a:extLst>
                  <a:ext uri="{0D108BD9-81ED-4DB2-BD59-A6C34878D82A}">
                    <a16:rowId xmlns:a16="http://schemas.microsoft.com/office/drawing/2014/main" xmlns="" val="1657677970"/>
                  </a:ext>
                </a:extLst>
              </a:tr>
              <a:tr h="822873">
                <a:tc>
                  <a:txBody>
                    <a:bodyPr/>
                    <a:lstStyle/>
                    <a:p>
                      <a:pPr algn="ctr">
                        <a:lnSpc>
                          <a:spcPct val="106000"/>
                        </a:lnSpc>
                        <a:spcAft>
                          <a:spcPts val="0"/>
                        </a:spcAft>
                      </a:pPr>
                      <a:r>
                        <a:rPr lang="en-GB" sz="1200" dirty="0">
                          <a:effectLst/>
                        </a:rPr>
                        <a:t>7</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1483" marR="81483" marT="0" marB="0" anchor="ctr"/>
                </a:tc>
                <a:tc>
                  <a:txBody>
                    <a:bodyPr/>
                    <a:lstStyle/>
                    <a:p>
                      <a:pPr>
                        <a:lnSpc>
                          <a:spcPct val="106000"/>
                        </a:lnSpc>
                        <a:spcAft>
                          <a:spcPts val="800"/>
                        </a:spcAft>
                      </a:pPr>
                      <a:r>
                        <a:rPr lang="en-GB" sz="1500" dirty="0">
                          <a:effectLst/>
                        </a:rPr>
                        <a:t>Stakeholder and supplier focus</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81483" marR="81483" marT="0" marB="0" anchor="ctr"/>
                </a:tc>
                <a:tc>
                  <a:txBody>
                    <a:bodyPr/>
                    <a:lstStyle/>
                    <a:p>
                      <a:pPr>
                        <a:lnSpc>
                          <a:spcPct val="106000"/>
                        </a:lnSpc>
                        <a:spcAft>
                          <a:spcPts val="800"/>
                        </a:spcAft>
                      </a:pPr>
                      <a:r>
                        <a:rPr lang="en-GB" sz="1400" dirty="0">
                          <a:effectLst/>
                        </a:rPr>
                        <a:t>Stakeholder and supplier focus is the extent of </a:t>
                      </a:r>
                      <a:r>
                        <a:rPr lang="en-GB" sz="1400" dirty="0">
                          <a:solidFill>
                            <a:srgbClr val="7030A0"/>
                          </a:solidFill>
                          <a:effectLst/>
                        </a:rPr>
                        <a:t>the relationships, integration and goal alignment</a:t>
                      </a:r>
                      <a:r>
                        <a:rPr lang="en-GB" sz="1400" dirty="0">
                          <a:effectLst/>
                        </a:rPr>
                        <a:t> between the organisation and stakeholders such as public interest groups, suppliers and regulatory agencies.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1483" marR="81483" marT="0" marB="0" anchor="ctr"/>
                </a:tc>
                <a:extLst>
                  <a:ext uri="{0D108BD9-81ED-4DB2-BD59-A6C34878D82A}">
                    <a16:rowId xmlns:a16="http://schemas.microsoft.com/office/drawing/2014/main" xmlns="" val="1973976210"/>
                  </a:ext>
                </a:extLst>
              </a:tr>
              <a:tr h="617155">
                <a:tc>
                  <a:txBody>
                    <a:bodyPr/>
                    <a:lstStyle/>
                    <a:p>
                      <a:pPr algn="ctr">
                        <a:lnSpc>
                          <a:spcPct val="106000"/>
                        </a:lnSpc>
                        <a:spcAft>
                          <a:spcPts val="0"/>
                        </a:spcAft>
                      </a:pPr>
                      <a:r>
                        <a:rPr lang="en-GB" sz="1200" dirty="0">
                          <a:effectLst/>
                        </a:rPr>
                        <a:t>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1483" marR="81483" marT="0" marB="0" anchor="ctr"/>
                </a:tc>
                <a:tc>
                  <a:txBody>
                    <a:bodyPr/>
                    <a:lstStyle/>
                    <a:p>
                      <a:pPr>
                        <a:lnSpc>
                          <a:spcPct val="106000"/>
                        </a:lnSpc>
                        <a:spcAft>
                          <a:spcPts val="800"/>
                        </a:spcAft>
                      </a:pPr>
                      <a:r>
                        <a:rPr lang="en-GB" sz="1500" dirty="0">
                          <a:effectLst/>
                        </a:rPr>
                        <a:t>Strategy and governance</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81483" marR="81483" marT="0" marB="0" anchor="ctr"/>
                </a:tc>
                <a:tc>
                  <a:txBody>
                    <a:bodyPr/>
                    <a:lstStyle/>
                    <a:p>
                      <a:pPr>
                        <a:lnSpc>
                          <a:spcPct val="106000"/>
                        </a:lnSpc>
                        <a:spcAft>
                          <a:spcPts val="800"/>
                        </a:spcAft>
                      </a:pPr>
                      <a:r>
                        <a:rPr lang="en-GB" sz="1400" dirty="0">
                          <a:effectLst/>
                        </a:rPr>
                        <a:t>Strategy and governance represents the process in which organisational aims are implemented and managed through </a:t>
                      </a:r>
                      <a:r>
                        <a:rPr lang="en-GB" sz="1400" dirty="0">
                          <a:solidFill>
                            <a:srgbClr val="7030A0"/>
                          </a:solidFill>
                          <a:effectLst/>
                        </a:rPr>
                        <a:t>policies, plans and objectives.</a:t>
                      </a:r>
                      <a:endParaRPr lang="en-GB" sz="1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81483" marR="81483" marT="0" marB="0" anchor="ctr"/>
                </a:tc>
                <a:extLst>
                  <a:ext uri="{0D108BD9-81ED-4DB2-BD59-A6C34878D82A}">
                    <a16:rowId xmlns:a16="http://schemas.microsoft.com/office/drawing/2014/main" xmlns="" val="399215124"/>
                  </a:ext>
                </a:extLst>
              </a:tr>
            </a:tbl>
          </a:graphicData>
        </a:graphic>
      </p:graphicFrame>
    </p:spTree>
    <p:extLst>
      <p:ext uri="{BB962C8B-B14F-4D97-AF65-F5344CB8AC3E}">
        <p14:creationId xmlns:p14="http://schemas.microsoft.com/office/powerpoint/2010/main" val="1869125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regulatory agencies assess improvement capability in healthcare?</a:t>
            </a:r>
          </a:p>
        </p:txBody>
      </p:sp>
      <p:sp>
        <p:nvSpPr>
          <p:cNvPr id="5" name="Content Placeholder 4"/>
          <p:cNvSpPr>
            <a:spLocks noGrp="1"/>
          </p:cNvSpPr>
          <p:nvPr>
            <p:ph idx="1"/>
          </p:nvPr>
        </p:nvSpPr>
        <p:spPr/>
        <p:txBody>
          <a:bodyPr>
            <a:normAutofit/>
          </a:bodyPr>
          <a:lstStyle/>
          <a:p>
            <a:pPr marL="0" indent="0">
              <a:buNone/>
            </a:pPr>
            <a:endParaRPr lang="en-GB" sz="3500" dirty="0" smtClean="0"/>
          </a:p>
          <a:p>
            <a:pPr marL="457200" indent="-457200">
              <a:buFont typeface="Arial" panose="020B0604020202020204" pitchFamily="34" charset="0"/>
              <a:buChar char="•"/>
            </a:pPr>
            <a:r>
              <a:rPr lang="en-GB" sz="2800" dirty="0" smtClean="0"/>
              <a:t>Qualitative data </a:t>
            </a:r>
            <a:r>
              <a:rPr lang="en-GB" sz="2800" dirty="0"/>
              <a:t>c</a:t>
            </a:r>
            <a:r>
              <a:rPr lang="en-GB" sz="2800" dirty="0" smtClean="0"/>
              <a:t>ollection and analysis</a:t>
            </a:r>
            <a:endParaRPr lang="en-GB" sz="2800" dirty="0"/>
          </a:p>
          <a:p>
            <a:pPr lvl="1"/>
            <a:r>
              <a:rPr lang="en-GB" sz="2400" dirty="0"/>
              <a:t>c</a:t>
            </a:r>
            <a:r>
              <a:rPr lang="en-GB" sz="2400" dirty="0" smtClean="0"/>
              <a:t>ontent </a:t>
            </a:r>
            <a:r>
              <a:rPr lang="en-GB" sz="2400" dirty="0"/>
              <a:t>&amp; t</a:t>
            </a:r>
            <a:r>
              <a:rPr lang="en-GB" sz="2400" dirty="0" smtClean="0"/>
              <a:t>hematic analysis</a:t>
            </a:r>
            <a:endParaRPr lang="en-GB" sz="2400" dirty="0"/>
          </a:p>
          <a:p>
            <a:pPr lvl="1"/>
            <a:r>
              <a:rPr lang="en-GB" sz="2400" dirty="0"/>
              <a:t>a</a:t>
            </a:r>
            <a:r>
              <a:rPr lang="en-GB" sz="2400" dirty="0" smtClean="0"/>
              <a:t>-priori coding </a:t>
            </a:r>
            <a:r>
              <a:rPr lang="en-GB" sz="2400" dirty="0"/>
              <a:t>f</a:t>
            </a:r>
            <a:r>
              <a:rPr lang="en-GB" sz="2400" dirty="0" smtClean="0"/>
              <a:t>ramework</a:t>
            </a:r>
            <a:endParaRPr lang="en-GB" sz="2400" dirty="0"/>
          </a:p>
          <a:p>
            <a:pPr lvl="1"/>
            <a:r>
              <a:rPr lang="en-GB" sz="2400" dirty="0"/>
              <a:t>d</a:t>
            </a:r>
            <a:r>
              <a:rPr lang="en-GB" sz="2400" dirty="0" smtClean="0"/>
              <a:t>ocument &amp; report text </a:t>
            </a:r>
            <a:r>
              <a:rPr lang="en-GB" sz="2400" dirty="0"/>
              <a:t>&amp; </a:t>
            </a:r>
            <a:r>
              <a:rPr lang="en-GB" sz="2400" dirty="0" smtClean="0"/>
              <a:t>transcripts </a:t>
            </a:r>
            <a:r>
              <a:rPr lang="en-GB" sz="2400" dirty="0"/>
              <a:t>loaded into </a:t>
            </a:r>
            <a:r>
              <a:rPr lang="en-GB" sz="2400" dirty="0" err="1" smtClean="0"/>
              <a:t>NVivo</a:t>
            </a:r>
            <a:r>
              <a:rPr lang="en-GB" sz="2400" dirty="0" smtClean="0"/>
              <a:t> (qualitative analysis software)</a:t>
            </a:r>
            <a:endParaRPr lang="en-GB" sz="2400" dirty="0"/>
          </a:p>
          <a:p>
            <a:pPr lvl="1"/>
            <a:r>
              <a:rPr lang="en-GB" sz="2400" dirty="0"/>
              <a:t>f</a:t>
            </a:r>
            <a:r>
              <a:rPr lang="en-GB" sz="2400" dirty="0" smtClean="0"/>
              <a:t>unctionality </a:t>
            </a:r>
            <a:r>
              <a:rPr lang="en-GB" sz="2400" dirty="0"/>
              <a:t>used to compare coding consistency &amp; density</a:t>
            </a:r>
          </a:p>
          <a:p>
            <a:endParaRPr lang="en-GB" dirty="0"/>
          </a:p>
        </p:txBody>
      </p:sp>
    </p:spTree>
    <p:extLst>
      <p:ext uri="{BB962C8B-B14F-4D97-AF65-F5344CB8AC3E}">
        <p14:creationId xmlns:p14="http://schemas.microsoft.com/office/powerpoint/2010/main" val="1061750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s</a:t>
            </a:r>
            <a:r>
              <a:rPr lang="en-GB" dirty="0" smtClean="0"/>
              <a:t>ources</a:t>
            </a:r>
            <a:endParaRPr lang="en-GB" dirty="0"/>
          </a:p>
        </p:txBody>
      </p:sp>
      <p:graphicFrame>
        <p:nvGraphicFramePr>
          <p:cNvPr id="10" name="Content Placeholder 7"/>
          <p:cNvGraphicFramePr>
            <a:graphicFrameLocks/>
          </p:cNvGraphicFramePr>
          <p:nvPr>
            <p:extLst>
              <p:ext uri="{D42A27DB-BD31-4B8C-83A1-F6EECF244321}">
                <p14:modId xmlns:p14="http://schemas.microsoft.com/office/powerpoint/2010/main" val="3397952766"/>
              </p:ext>
            </p:extLst>
          </p:nvPr>
        </p:nvGraphicFramePr>
        <p:xfrm>
          <a:off x="683568" y="1700808"/>
          <a:ext cx="7920230" cy="4571002"/>
        </p:xfrm>
        <a:graphic>
          <a:graphicData uri="http://schemas.openxmlformats.org/drawingml/2006/table">
            <a:tbl>
              <a:tblPr firstRow="1" bandRow="1">
                <a:tableStyleId>{5C22544A-7EE6-4342-B048-85BDC9FD1C3A}</a:tableStyleId>
              </a:tblPr>
              <a:tblGrid>
                <a:gridCol w="1346067">
                  <a:extLst>
                    <a:ext uri="{9D8B030D-6E8A-4147-A177-3AD203B41FA5}">
                      <a16:colId xmlns="" xmlns:a16="http://schemas.microsoft.com/office/drawing/2014/main" val="3893172633"/>
                    </a:ext>
                  </a:extLst>
                </a:gridCol>
                <a:gridCol w="1856019">
                  <a:extLst>
                    <a:ext uri="{9D8B030D-6E8A-4147-A177-3AD203B41FA5}">
                      <a16:colId xmlns="" xmlns:a16="http://schemas.microsoft.com/office/drawing/2014/main" val="3620512597"/>
                    </a:ext>
                  </a:extLst>
                </a:gridCol>
                <a:gridCol w="2342513">
                  <a:extLst>
                    <a:ext uri="{9D8B030D-6E8A-4147-A177-3AD203B41FA5}">
                      <a16:colId xmlns="" xmlns:a16="http://schemas.microsoft.com/office/drawing/2014/main" val="3309671788"/>
                    </a:ext>
                  </a:extLst>
                </a:gridCol>
                <a:gridCol w="2375631">
                  <a:extLst>
                    <a:ext uri="{9D8B030D-6E8A-4147-A177-3AD203B41FA5}">
                      <a16:colId xmlns="" xmlns:a16="http://schemas.microsoft.com/office/drawing/2014/main" val="4081723248"/>
                    </a:ext>
                  </a:extLst>
                </a:gridCol>
              </a:tblGrid>
              <a:tr h="267285">
                <a:tc>
                  <a:txBody>
                    <a:bodyPr/>
                    <a:lstStyle/>
                    <a:p>
                      <a:r>
                        <a:rPr lang="en-GB" sz="1200" dirty="0"/>
                        <a:t>Agency</a:t>
                      </a:r>
                    </a:p>
                  </a:txBody>
                  <a:tcPr marL="68580" marR="68580"/>
                </a:tc>
                <a:tc>
                  <a:txBody>
                    <a:bodyPr/>
                    <a:lstStyle/>
                    <a:p>
                      <a:r>
                        <a:rPr lang="en-GB" sz="1200" b="1" kern="1200" dirty="0">
                          <a:solidFill>
                            <a:schemeClr val="lt1"/>
                          </a:solidFill>
                          <a:latin typeface="+mn-lt"/>
                          <a:ea typeface="+mn-ea"/>
                          <a:cs typeface="+mn-cs"/>
                        </a:rPr>
                        <a:t>Documents</a:t>
                      </a:r>
                    </a:p>
                  </a:txBody>
                  <a:tcPr marL="68580" marR="68580"/>
                </a:tc>
                <a:tc>
                  <a:txBody>
                    <a:bodyPr/>
                    <a:lstStyle/>
                    <a:p>
                      <a:r>
                        <a:rPr lang="en-GB" sz="1200" dirty="0"/>
                        <a:t>Interviews</a:t>
                      </a:r>
                    </a:p>
                  </a:txBody>
                  <a:tcPr marL="68580" marR="68580"/>
                </a:tc>
                <a:tc>
                  <a:txBody>
                    <a:bodyPr/>
                    <a:lstStyle/>
                    <a:p>
                      <a:r>
                        <a:rPr lang="en-GB" sz="1200" dirty="0"/>
                        <a:t>Assessment</a:t>
                      </a:r>
                      <a:r>
                        <a:rPr lang="en-GB" sz="1200" baseline="0" dirty="0"/>
                        <a:t> </a:t>
                      </a:r>
                      <a:r>
                        <a:rPr lang="en-GB" sz="1200" baseline="0" dirty="0" smtClean="0"/>
                        <a:t>reports</a:t>
                      </a:r>
                      <a:endParaRPr lang="en-GB" sz="1200" dirty="0"/>
                    </a:p>
                  </a:txBody>
                  <a:tcPr marL="68580" marR="68580"/>
                </a:tc>
                <a:extLst>
                  <a:ext uri="{0D108BD9-81ED-4DB2-BD59-A6C34878D82A}">
                    <a16:rowId xmlns="" xmlns:a16="http://schemas.microsoft.com/office/drawing/2014/main" val="2469973764"/>
                  </a:ext>
                </a:extLst>
              </a:tr>
              <a:tr h="221062">
                <a:tc>
                  <a:txBody>
                    <a:bodyPr/>
                    <a:lstStyle/>
                    <a:p>
                      <a:r>
                        <a:rPr lang="en-GB" sz="1600" dirty="0"/>
                        <a:t>Date</a:t>
                      </a:r>
                    </a:p>
                  </a:txBody>
                  <a:tcPr marL="68580" marR="68580"/>
                </a:tc>
                <a:tc>
                  <a:txBody>
                    <a:bodyPr/>
                    <a:lstStyle/>
                    <a:p>
                      <a:r>
                        <a:rPr lang="en-GB" sz="1600" dirty="0"/>
                        <a:t>2010-15</a:t>
                      </a:r>
                    </a:p>
                  </a:txBody>
                  <a:tcPr marL="68580" marR="68580"/>
                </a:tc>
                <a:tc>
                  <a:txBody>
                    <a:bodyPr/>
                    <a:lstStyle/>
                    <a:p>
                      <a:r>
                        <a:rPr lang="en-GB" sz="1600" dirty="0"/>
                        <a:t>2014-15</a:t>
                      </a:r>
                    </a:p>
                  </a:txBody>
                  <a:tcPr marL="68580" marR="68580"/>
                </a:tc>
                <a:tc>
                  <a:txBody>
                    <a:bodyPr/>
                    <a:lstStyle/>
                    <a:p>
                      <a:r>
                        <a:rPr lang="en-GB" sz="1600" dirty="0"/>
                        <a:t>2013-15</a:t>
                      </a:r>
                    </a:p>
                  </a:txBody>
                  <a:tcPr marL="68580" marR="68580"/>
                </a:tc>
                <a:extLst>
                  <a:ext uri="{0D108BD9-81ED-4DB2-BD59-A6C34878D82A}">
                    <a16:rowId xmlns="" xmlns:a16="http://schemas.microsoft.com/office/drawing/2014/main" val="1815879261"/>
                  </a:ext>
                </a:extLst>
              </a:tr>
              <a:tr h="1534433">
                <a:tc>
                  <a:txBody>
                    <a:bodyPr/>
                    <a:lstStyle/>
                    <a:p>
                      <a:r>
                        <a:rPr lang="en-GB" sz="1600" dirty="0"/>
                        <a:t>Selection</a:t>
                      </a:r>
                      <a:r>
                        <a:rPr lang="en-GB" sz="1600" baseline="0" dirty="0"/>
                        <a:t> c</a:t>
                      </a:r>
                      <a:r>
                        <a:rPr lang="en-GB" sz="1600" dirty="0"/>
                        <a:t>riteria</a:t>
                      </a:r>
                    </a:p>
                  </a:txBody>
                  <a:tcPr marL="68580" marR="68580"/>
                </a:tc>
                <a:tc>
                  <a:txBody>
                    <a:bodyPr/>
                    <a:lstStyle/>
                    <a:p>
                      <a:r>
                        <a:rPr lang="en-GB" sz="1600" dirty="0"/>
                        <a:t>Publically available </a:t>
                      </a:r>
                      <a:r>
                        <a:rPr lang="en-GB" sz="1600" dirty="0" smtClean="0"/>
                        <a:t>strategic</a:t>
                      </a:r>
                      <a:r>
                        <a:rPr lang="en-GB" sz="1600" baseline="0" dirty="0" smtClean="0"/>
                        <a:t> </a:t>
                      </a:r>
                      <a:r>
                        <a:rPr lang="en-GB" sz="1600" baseline="0" dirty="0"/>
                        <a:t>p</a:t>
                      </a:r>
                      <a:r>
                        <a:rPr lang="en-GB" sz="1600" baseline="0" dirty="0" smtClean="0"/>
                        <a:t>lans</a:t>
                      </a:r>
                      <a:r>
                        <a:rPr lang="en-GB" sz="1600" baseline="0" dirty="0"/>
                        <a:t>; </a:t>
                      </a:r>
                      <a:r>
                        <a:rPr lang="en-GB" sz="1600" baseline="0" dirty="0" smtClean="0"/>
                        <a:t>annual </a:t>
                      </a:r>
                      <a:r>
                        <a:rPr lang="en-GB" sz="1600" baseline="0" dirty="0"/>
                        <a:t>reports; </a:t>
                      </a:r>
                      <a:r>
                        <a:rPr lang="en-GB" sz="1600" baseline="0" dirty="0" smtClean="0"/>
                        <a:t>operational </a:t>
                      </a:r>
                      <a:r>
                        <a:rPr lang="en-GB" sz="1600" baseline="0" dirty="0"/>
                        <a:t>r</a:t>
                      </a:r>
                      <a:r>
                        <a:rPr lang="en-GB" sz="1600" baseline="0" dirty="0" smtClean="0"/>
                        <a:t>eports</a:t>
                      </a:r>
                      <a:endParaRPr lang="en-GB" sz="1600" dirty="0"/>
                    </a:p>
                  </a:txBody>
                  <a:tcPr marL="68580" marR="68580"/>
                </a:tc>
                <a:tc>
                  <a:txBody>
                    <a:bodyPr/>
                    <a:lstStyle/>
                    <a:p>
                      <a:r>
                        <a:rPr lang="en-GB" sz="1600" dirty="0"/>
                        <a:t>Clinical &amp; </a:t>
                      </a:r>
                      <a:r>
                        <a:rPr lang="en-GB" sz="1600" dirty="0" smtClean="0"/>
                        <a:t>non-clinical</a:t>
                      </a:r>
                      <a:endParaRPr lang="en-GB" sz="1600" dirty="0"/>
                    </a:p>
                    <a:p>
                      <a:r>
                        <a:rPr lang="en-GB" sz="1600" dirty="0"/>
                        <a:t>c</a:t>
                      </a:r>
                      <a:r>
                        <a:rPr lang="en-GB" sz="1600" dirty="0" smtClean="0"/>
                        <a:t>ross </a:t>
                      </a:r>
                      <a:r>
                        <a:rPr lang="en-GB" sz="1600" dirty="0"/>
                        <a:t>s</a:t>
                      </a:r>
                      <a:r>
                        <a:rPr lang="en-GB" sz="1600" dirty="0" smtClean="0"/>
                        <a:t>ection</a:t>
                      </a:r>
                      <a:r>
                        <a:rPr lang="en-GB" sz="1600" dirty="0"/>
                        <a:t>; </a:t>
                      </a:r>
                      <a:r>
                        <a:rPr lang="en-GB" sz="1600" dirty="0" smtClean="0"/>
                        <a:t>board members,</a:t>
                      </a:r>
                      <a:r>
                        <a:rPr lang="en-GB" sz="1600" baseline="0" dirty="0" smtClean="0"/>
                        <a:t> </a:t>
                      </a:r>
                      <a:r>
                        <a:rPr lang="en-GB" sz="1600" dirty="0" smtClean="0"/>
                        <a:t>back</a:t>
                      </a:r>
                      <a:r>
                        <a:rPr lang="en-GB" sz="1600" baseline="0" dirty="0" smtClean="0"/>
                        <a:t> office staff &amp; assessors</a:t>
                      </a:r>
                      <a:endParaRPr lang="en-GB" sz="1600" dirty="0"/>
                    </a:p>
                  </a:txBody>
                  <a:tcPr marL="68580" marR="68580"/>
                </a:tc>
                <a:tc>
                  <a:txBody>
                    <a:bodyPr/>
                    <a:lstStyle/>
                    <a:p>
                      <a:r>
                        <a:rPr lang="en-GB" sz="1600" dirty="0"/>
                        <a:t>Publically</a:t>
                      </a:r>
                      <a:r>
                        <a:rPr lang="en-GB" sz="1600" baseline="0" dirty="0"/>
                        <a:t> </a:t>
                      </a:r>
                      <a:r>
                        <a:rPr lang="en-GB" sz="1600" baseline="0" dirty="0" smtClean="0"/>
                        <a:t>available</a:t>
                      </a:r>
                      <a:endParaRPr lang="en-GB" sz="1600" baseline="0" dirty="0"/>
                    </a:p>
                    <a:p>
                      <a:r>
                        <a:rPr lang="en-GB" sz="1600" baseline="0" dirty="0"/>
                        <a:t>a</a:t>
                      </a:r>
                      <a:r>
                        <a:rPr lang="en-GB" sz="1600" baseline="0" dirty="0" smtClean="0"/>
                        <a:t>cute and/or community</a:t>
                      </a:r>
                      <a:endParaRPr lang="en-GB" sz="1600" baseline="0" dirty="0"/>
                    </a:p>
                    <a:p>
                      <a:r>
                        <a:rPr lang="en-GB" sz="1600" baseline="0" dirty="0"/>
                        <a:t>r</a:t>
                      </a:r>
                      <a:r>
                        <a:rPr lang="en-GB" sz="1600" baseline="0" dirty="0" smtClean="0"/>
                        <a:t>ange </a:t>
                      </a:r>
                      <a:r>
                        <a:rPr lang="en-GB" sz="1600" baseline="0" dirty="0"/>
                        <a:t>of </a:t>
                      </a:r>
                      <a:r>
                        <a:rPr lang="en-GB" sz="1600" baseline="0" dirty="0" smtClean="0"/>
                        <a:t>performance judgements</a:t>
                      </a:r>
                      <a:r>
                        <a:rPr lang="en-GB" sz="1600" baseline="0" dirty="0"/>
                        <a:t>; </a:t>
                      </a:r>
                      <a:r>
                        <a:rPr lang="en-GB" sz="1600" baseline="0" dirty="0" smtClean="0"/>
                        <a:t>identified </a:t>
                      </a:r>
                      <a:r>
                        <a:rPr lang="en-GB" sz="1600" baseline="0" dirty="0"/>
                        <a:t>during </a:t>
                      </a:r>
                      <a:r>
                        <a:rPr lang="en-GB" sz="1600" baseline="0" dirty="0" smtClean="0"/>
                        <a:t>interviews  </a:t>
                      </a:r>
                      <a:endParaRPr lang="en-GB" sz="1600" baseline="0" dirty="0"/>
                    </a:p>
                  </a:txBody>
                  <a:tcPr marL="68580" marR="68580"/>
                </a:tc>
                <a:extLst>
                  <a:ext uri="{0D108BD9-81ED-4DB2-BD59-A6C34878D82A}">
                    <a16:rowId xmlns="" xmlns:a16="http://schemas.microsoft.com/office/drawing/2014/main" val="1038849458"/>
                  </a:ext>
                </a:extLst>
              </a:tr>
              <a:tr h="338095">
                <a:tc>
                  <a:txBody>
                    <a:bodyPr/>
                    <a:lstStyle/>
                    <a:p>
                      <a:r>
                        <a:rPr lang="en-GB" sz="1800" dirty="0"/>
                        <a:t>HIS</a:t>
                      </a:r>
                    </a:p>
                  </a:txBody>
                  <a:tcPr marL="68580" marR="68580"/>
                </a:tc>
                <a:tc>
                  <a:txBody>
                    <a:bodyPr/>
                    <a:lstStyle/>
                    <a:p>
                      <a:pPr algn="ctr"/>
                      <a:r>
                        <a:rPr lang="en-GB" sz="1800" dirty="0"/>
                        <a:t>18</a:t>
                      </a:r>
                    </a:p>
                  </a:txBody>
                  <a:tcPr marL="68580" marR="68580"/>
                </a:tc>
                <a:tc>
                  <a:txBody>
                    <a:bodyPr/>
                    <a:lstStyle/>
                    <a:p>
                      <a:pPr algn="ctr"/>
                      <a:r>
                        <a:rPr lang="en-GB" sz="1800" dirty="0"/>
                        <a:t>8</a:t>
                      </a:r>
                    </a:p>
                  </a:txBody>
                  <a:tcPr marL="68580" marR="68580"/>
                </a:tc>
                <a:tc>
                  <a:txBody>
                    <a:bodyPr/>
                    <a:lstStyle/>
                    <a:p>
                      <a:pPr algn="ctr"/>
                      <a:r>
                        <a:rPr lang="en-GB" sz="1800" dirty="0"/>
                        <a:t>5</a:t>
                      </a:r>
                    </a:p>
                  </a:txBody>
                  <a:tcPr marL="68580" marR="68580"/>
                </a:tc>
                <a:extLst>
                  <a:ext uri="{0D108BD9-81ED-4DB2-BD59-A6C34878D82A}">
                    <a16:rowId xmlns="" xmlns:a16="http://schemas.microsoft.com/office/drawing/2014/main" val="1727606157"/>
                  </a:ext>
                </a:extLst>
              </a:tr>
              <a:tr h="338095">
                <a:tc>
                  <a:txBody>
                    <a:bodyPr/>
                    <a:lstStyle/>
                    <a:p>
                      <a:r>
                        <a:rPr lang="en-GB" sz="1800" dirty="0"/>
                        <a:t>HIW</a:t>
                      </a:r>
                    </a:p>
                  </a:txBody>
                  <a:tcPr marL="68580" marR="68580"/>
                </a:tc>
                <a:tc>
                  <a:txBody>
                    <a:bodyPr/>
                    <a:lstStyle/>
                    <a:p>
                      <a:pPr algn="ctr"/>
                      <a:r>
                        <a:rPr lang="en-GB" sz="1800" dirty="0"/>
                        <a:t>13</a:t>
                      </a:r>
                    </a:p>
                  </a:txBody>
                  <a:tcPr marL="68580" marR="68580"/>
                </a:tc>
                <a:tc>
                  <a:txBody>
                    <a:bodyPr/>
                    <a:lstStyle/>
                    <a:p>
                      <a:pPr algn="ctr"/>
                      <a:r>
                        <a:rPr lang="en-GB" sz="1800" dirty="0"/>
                        <a:t>9</a:t>
                      </a:r>
                    </a:p>
                  </a:txBody>
                  <a:tcPr marL="68580" marR="68580"/>
                </a:tc>
                <a:tc>
                  <a:txBody>
                    <a:bodyPr/>
                    <a:lstStyle/>
                    <a:p>
                      <a:pPr algn="ctr"/>
                      <a:r>
                        <a:rPr lang="en-GB" sz="1800" dirty="0"/>
                        <a:t>5</a:t>
                      </a:r>
                    </a:p>
                  </a:txBody>
                  <a:tcPr marL="68580" marR="68580"/>
                </a:tc>
                <a:extLst>
                  <a:ext uri="{0D108BD9-81ED-4DB2-BD59-A6C34878D82A}">
                    <a16:rowId xmlns="" xmlns:a16="http://schemas.microsoft.com/office/drawing/2014/main" val="3959414580"/>
                  </a:ext>
                </a:extLst>
              </a:tr>
              <a:tr h="338095">
                <a:tc>
                  <a:txBody>
                    <a:bodyPr/>
                    <a:lstStyle/>
                    <a:p>
                      <a:r>
                        <a:rPr lang="en-GB" sz="1800" dirty="0"/>
                        <a:t>RQIA</a:t>
                      </a:r>
                    </a:p>
                  </a:txBody>
                  <a:tcPr marL="68580" marR="68580"/>
                </a:tc>
                <a:tc>
                  <a:txBody>
                    <a:bodyPr/>
                    <a:lstStyle/>
                    <a:p>
                      <a:pPr algn="ctr"/>
                      <a:r>
                        <a:rPr lang="en-GB" sz="1800" dirty="0"/>
                        <a:t>17</a:t>
                      </a:r>
                    </a:p>
                  </a:txBody>
                  <a:tcPr marL="68580" marR="68580"/>
                </a:tc>
                <a:tc>
                  <a:txBody>
                    <a:bodyPr/>
                    <a:lstStyle/>
                    <a:p>
                      <a:pPr algn="ctr"/>
                      <a:r>
                        <a:rPr lang="en-GB" sz="1800" dirty="0"/>
                        <a:t>9</a:t>
                      </a:r>
                    </a:p>
                  </a:txBody>
                  <a:tcPr marL="68580" marR="68580"/>
                </a:tc>
                <a:tc>
                  <a:txBody>
                    <a:bodyPr/>
                    <a:lstStyle/>
                    <a:p>
                      <a:pPr algn="ctr"/>
                      <a:r>
                        <a:rPr lang="en-GB" sz="1800" dirty="0"/>
                        <a:t>5</a:t>
                      </a:r>
                    </a:p>
                  </a:txBody>
                  <a:tcPr marL="68580" marR="68580"/>
                </a:tc>
                <a:extLst>
                  <a:ext uri="{0D108BD9-81ED-4DB2-BD59-A6C34878D82A}">
                    <a16:rowId xmlns="" xmlns:a16="http://schemas.microsoft.com/office/drawing/2014/main" val="4068328932"/>
                  </a:ext>
                </a:extLst>
              </a:tr>
              <a:tr h="338095">
                <a:tc>
                  <a:txBody>
                    <a:bodyPr/>
                    <a:lstStyle/>
                    <a:p>
                      <a:r>
                        <a:rPr lang="en-GB" sz="1800" dirty="0"/>
                        <a:t>CQC</a:t>
                      </a:r>
                    </a:p>
                  </a:txBody>
                  <a:tcPr marL="68580" marR="68580"/>
                </a:tc>
                <a:tc>
                  <a:txBody>
                    <a:bodyPr/>
                    <a:lstStyle/>
                    <a:p>
                      <a:pPr algn="ctr"/>
                      <a:r>
                        <a:rPr lang="en-GB" sz="1800" dirty="0"/>
                        <a:t>13</a:t>
                      </a:r>
                    </a:p>
                  </a:txBody>
                  <a:tcPr marL="68580" marR="68580"/>
                </a:tc>
                <a:tc>
                  <a:txBody>
                    <a:bodyPr/>
                    <a:lstStyle/>
                    <a:p>
                      <a:pPr algn="ctr"/>
                      <a:r>
                        <a:rPr lang="en-GB" sz="1800" dirty="0"/>
                        <a:t>8</a:t>
                      </a:r>
                    </a:p>
                  </a:txBody>
                  <a:tcPr marL="68580" marR="68580"/>
                </a:tc>
                <a:tc>
                  <a:txBody>
                    <a:bodyPr/>
                    <a:lstStyle/>
                    <a:p>
                      <a:pPr algn="ctr"/>
                      <a:r>
                        <a:rPr lang="en-GB" sz="1800" dirty="0"/>
                        <a:t>5</a:t>
                      </a:r>
                    </a:p>
                  </a:txBody>
                  <a:tcPr marL="68580" marR="68580"/>
                </a:tc>
                <a:extLst>
                  <a:ext uri="{0D108BD9-81ED-4DB2-BD59-A6C34878D82A}">
                    <a16:rowId xmlns="" xmlns:a16="http://schemas.microsoft.com/office/drawing/2014/main" val="2159003242"/>
                  </a:ext>
                </a:extLst>
              </a:tr>
              <a:tr h="598169">
                <a:tc>
                  <a:txBody>
                    <a:bodyPr/>
                    <a:lstStyle/>
                    <a:p>
                      <a:r>
                        <a:rPr lang="en-GB" sz="1800" dirty="0"/>
                        <a:t>Monitor</a:t>
                      </a:r>
                    </a:p>
                  </a:txBody>
                  <a:tcPr marL="68580" marR="68580"/>
                </a:tc>
                <a:tc>
                  <a:txBody>
                    <a:bodyPr/>
                    <a:lstStyle/>
                    <a:p>
                      <a:pPr algn="ctr"/>
                      <a:r>
                        <a:rPr lang="en-GB" sz="1800" dirty="0"/>
                        <a:t>16</a:t>
                      </a:r>
                    </a:p>
                  </a:txBody>
                  <a:tcPr marL="68580" marR="68580"/>
                </a:tc>
                <a:tc>
                  <a:txBody>
                    <a:bodyPr/>
                    <a:lstStyle/>
                    <a:p>
                      <a:pPr algn="ctr"/>
                      <a:r>
                        <a:rPr lang="en-GB" sz="1800" dirty="0"/>
                        <a:t>7</a:t>
                      </a:r>
                    </a:p>
                  </a:txBody>
                  <a:tcPr marL="68580" marR="68580"/>
                </a:tc>
                <a:tc>
                  <a:txBody>
                    <a:bodyPr/>
                    <a:lstStyle/>
                    <a:p>
                      <a:pPr algn="ctr"/>
                      <a:r>
                        <a:rPr lang="en-GB" sz="1800" dirty="0"/>
                        <a:t>5</a:t>
                      </a:r>
                    </a:p>
                  </a:txBody>
                  <a:tcPr marL="68580" marR="68580"/>
                </a:tc>
                <a:extLst>
                  <a:ext uri="{0D108BD9-81ED-4DB2-BD59-A6C34878D82A}">
                    <a16:rowId xmlns="" xmlns:a16="http://schemas.microsoft.com/office/drawing/2014/main" val="616724543"/>
                  </a:ext>
                </a:extLst>
              </a:tr>
              <a:tr h="338095">
                <a:tc>
                  <a:txBody>
                    <a:bodyPr/>
                    <a:lstStyle/>
                    <a:p>
                      <a:r>
                        <a:rPr lang="en-GB" sz="1800" dirty="0"/>
                        <a:t>TDA</a:t>
                      </a:r>
                    </a:p>
                  </a:txBody>
                  <a:tcPr marL="68580" marR="68580"/>
                </a:tc>
                <a:tc>
                  <a:txBody>
                    <a:bodyPr/>
                    <a:lstStyle/>
                    <a:p>
                      <a:pPr algn="ctr"/>
                      <a:r>
                        <a:rPr lang="en-GB" sz="1800" dirty="0"/>
                        <a:t>13</a:t>
                      </a:r>
                    </a:p>
                  </a:txBody>
                  <a:tcPr marL="68580" marR="68580"/>
                </a:tc>
                <a:tc>
                  <a:txBody>
                    <a:bodyPr/>
                    <a:lstStyle/>
                    <a:p>
                      <a:pPr algn="ctr"/>
                      <a:r>
                        <a:rPr lang="en-GB" sz="1800" dirty="0"/>
                        <a:t>7</a:t>
                      </a:r>
                    </a:p>
                  </a:txBody>
                  <a:tcPr marL="68580" marR="68580"/>
                </a:tc>
                <a:tc>
                  <a:txBody>
                    <a:bodyPr/>
                    <a:lstStyle/>
                    <a:p>
                      <a:pPr algn="ctr"/>
                      <a:r>
                        <a:rPr lang="en-GB" sz="1800" dirty="0"/>
                        <a:t>5</a:t>
                      </a:r>
                    </a:p>
                  </a:txBody>
                  <a:tcPr marL="68580" marR="68580"/>
                </a:tc>
                <a:extLst>
                  <a:ext uri="{0D108BD9-81ED-4DB2-BD59-A6C34878D82A}">
                    <a16:rowId xmlns="" xmlns:a16="http://schemas.microsoft.com/office/drawing/2014/main" val="4254221536"/>
                  </a:ext>
                </a:extLst>
              </a:tr>
            </a:tbl>
          </a:graphicData>
        </a:graphic>
      </p:graphicFrame>
    </p:spTree>
    <p:extLst>
      <p:ext uri="{BB962C8B-B14F-4D97-AF65-F5344CB8AC3E}">
        <p14:creationId xmlns:p14="http://schemas.microsoft.com/office/powerpoint/2010/main" val="4247975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7086600" y="6356350"/>
            <a:ext cx="2057400" cy="365125"/>
          </a:xfrm>
          <a:prstGeom prst="rect">
            <a:avLst/>
          </a:prstGeom>
        </p:spPr>
        <p:txBody>
          <a:bodyPr/>
          <a:lstStyle/>
          <a:p>
            <a:fld id="{16257323-450C-40FF-A5EB-4F5749D3173D}" type="slidenum">
              <a:rPr lang="en-GB" smtClean="0"/>
              <a:t>8</a:t>
            </a:fld>
            <a:endParaRPr lang="en-GB"/>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23545"/>
            <a:ext cx="5688632" cy="6317824"/>
          </a:xfrm>
          <a:prstGeom prst="rect">
            <a:avLst/>
          </a:prstGeom>
          <a:noFill/>
          <a:ln>
            <a:solidFill>
              <a:schemeClr val="tx1"/>
            </a:solidFill>
          </a:ln>
        </p:spPr>
      </p:pic>
    </p:spTree>
    <p:extLst>
      <p:ext uri="{BB962C8B-B14F-4D97-AF65-F5344CB8AC3E}">
        <p14:creationId xmlns:p14="http://schemas.microsoft.com/office/powerpoint/2010/main" val="3939843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Observations</a:t>
            </a:r>
            <a:endParaRPr lang="en-GB" dirty="0"/>
          </a:p>
        </p:txBody>
      </p:sp>
      <p:sp>
        <p:nvSpPr>
          <p:cNvPr id="4" name="Content Placeholder 3"/>
          <p:cNvSpPr>
            <a:spLocks noGrp="1"/>
          </p:cNvSpPr>
          <p:nvPr>
            <p:ph idx="1"/>
          </p:nvPr>
        </p:nvSpPr>
        <p:spPr/>
        <p:txBody>
          <a:bodyPr>
            <a:normAutofit lnSpcReduction="10000"/>
          </a:bodyPr>
          <a:lstStyle/>
          <a:p>
            <a:pPr>
              <a:buFont typeface="Arial" panose="020B0604020202020204" pitchFamily="34" charset="0"/>
              <a:buChar char="•"/>
            </a:pPr>
            <a:r>
              <a:rPr lang="en-GB" sz="2400" dirty="0" smtClean="0"/>
              <a:t>Overall </a:t>
            </a:r>
            <a:r>
              <a:rPr lang="en-GB" sz="2400" dirty="0"/>
              <a:t>pattern similar regardless of agency</a:t>
            </a:r>
          </a:p>
          <a:p>
            <a:pPr>
              <a:buFont typeface="Arial" panose="020B0604020202020204" pitchFamily="34" charset="0"/>
              <a:buChar char="•"/>
            </a:pPr>
            <a:r>
              <a:rPr lang="en-GB" sz="2400" dirty="0"/>
              <a:t>Frequency of </a:t>
            </a:r>
            <a:r>
              <a:rPr lang="en-GB" sz="2400" dirty="0" smtClean="0"/>
              <a:t>coding </a:t>
            </a:r>
            <a:r>
              <a:rPr lang="en-GB" sz="2400" dirty="0"/>
              <a:t>is greater on </a:t>
            </a:r>
            <a:r>
              <a:rPr lang="en-GB" sz="2400" dirty="0" smtClean="0"/>
              <a:t>dimensions: </a:t>
            </a:r>
          </a:p>
          <a:p>
            <a:pPr lvl="1"/>
            <a:r>
              <a:rPr lang="en-GB" sz="2000" dirty="0" smtClean="0"/>
              <a:t>process improvement/learning</a:t>
            </a:r>
            <a:r>
              <a:rPr lang="en-GB" sz="2000" dirty="0"/>
              <a:t>; </a:t>
            </a:r>
            <a:endParaRPr lang="en-GB" sz="2000" dirty="0" smtClean="0"/>
          </a:p>
          <a:p>
            <a:pPr lvl="1"/>
            <a:r>
              <a:rPr lang="en-GB" sz="2000" dirty="0" smtClean="0"/>
              <a:t>strategy/governance; </a:t>
            </a:r>
          </a:p>
          <a:p>
            <a:pPr lvl="1"/>
            <a:r>
              <a:rPr lang="en-GB" sz="2000" dirty="0" smtClean="0"/>
              <a:t>data/performance </a:t>
            </a:r>
            <a:endParaRPr lang="en-GB" sz="2000" dirty="0"/>
          </a:p>
          <a:p>
            <a:pPr>
              <a:buFont typeface="Arial" panose="020B0604020202020204" pitchFamily="34" charset="0"/>
              <a:buChar char="•"/>
            </a:pPr>
            <a:r>
              <a:rPr lang="en-GB" sz="2400" dirty="0"/>
              <a:t>Shape of </a:t>
            </a:r>
            <a:r>
              <a:rPr lang="en-GB" sz="2400" dirty="0" smtClean="0"/>
              <a:t>coding frequency</a:t>
            </a:r>
          </a:p>
          <a:p>
            <a:pPr lvl="1"/>
            <a:r>
              <a:rPr lang="en-GB" sz="2000" dirty="0" smtClean="0"/>
              <a:t>difference </a:t>
            </a:r>
            <a:r>
              <a:rPr lang="en-GB" sz="2000" dirty="0"/>
              <a:t>between ‘intent’ and ‘</a:t>
            </a:r>
            <a:r>
              <a:rPr lang="en-GB" sz="2000" dirty="0" smtClean="0"/>
              <a:t>assessment’</a:t>
            </a:r>
          </a:p>
          <a:p>
            <a:pPr lvl="1"/>
            <a:r>
              <a:rPr lang="en-GB" sz="2000" dirty="0" smtClean="0"/>
              <a:t>less </a:t>
            </a:r>
            <a:r>
              <a:rPr lang="en-GB" sz="2000" dirty="0"/>
              <a:t>for </a:t>
            </a:r>
            <a:r>
              <a:rPr lang="en-GB" sz="2000" dirty="0" smtClean="0"/>
              <a:t>data/performance; </a:t>
            </a:r>
            <a:r>
              <a:rPr lang="en-GB" sz="2000" dirty="0"/>
              <a:t>markedly less for all others</a:t>
            </a:r>
          </a:p>
          <a:p>
            <a:pPr>
              <a:buFont typeface="Arial" panose="020B0604020202020204" pitchFamily="34" charset="0"/>
              <a:buChar char="•"/>
            </a:pPr>
            <a:r>
              <a:rPr lang="en-GB" sz="2400" dirty="0" smtClean="0"/>
              <a:t>Service-user </a:t>
            </a:r>
            <a:r>
              <a:rPr lang="en-GB" sz="2400" dirty="0"/>
              <a:t>f</a:t>
            </a:r>
            <a:r>
              <a:rPr lang="en-GB" sz="2400" dirty="0" smtClean="0"/>
              <a:t>ocus </a:t>
            </a:r>
            <a:r>
              <a:rPr lang="en-GB" sz="2400" dirty="0"/>
              <a:t>lowest across all data sources</a:t>
            </a:r>
          </a:p>
          <a:p>
            <a:pPr>
              <a:buFont typeface="Arial" panose="020B0604020202020204" pitchFamily="34" charset="0"/>
              <a:buChar char="•"/>
            </a:pPr>
            <a:r>
              <a:rPr lang="en-GB" sz="2400" dirty="0"/>
              <a:t>Further analysis – 3 </a:t>
            </a:r>
            <a:r>
              <a:rPr lang="en-GB" sz="2400" dirty="0" smtClean="0"/>
              <a:t>themes</a:t>
            </a:r>
          </a:p>
          <a:p>
            <a:pPr marL="742950" lvl="1" indent="-285750"/>
            <a:r>
              <a:rPr lang="en-GB" sz="1800" dirty="0" smtClean="0"/>
              <a:t>Conceptualisation</a:t>
            </a:r>
          </a:p>
          <a:p>
            <a:pPr marL="742950" lvl="1" indent="-285750"/>
            <a:r>
              <a:rPr lang="en-GB" sz="1800" dirty="0" smtClean="0"/>
              <a:t>Assessment data</a:t>
            </a:r>
          </a:p>
          <a:p>
            <a:pPr marL="742950" lvl="1" indent="-285750"/>
            <a:r>
              <a:rPr lang="en-GB" sz="1800" dirty="0" smtClean="0"/>
              <a:t>Assessment practices</a:t>
            </a:r>
          </a:p>
          <a:p>
            <a:pPr marL="742950" lvl="1" indent="-285750"/>
            <a:endParaRPr lang="en-GB" dirty="0"/>
          </a:p>
          <a:p>
            <a:endParaRPr lang="en-GB" dirty="0"/>
          </a:p>
        </p:txBody>
      </p:sp>
    </p:spTree>
    <p:extLst>
      <p:ext uri="{BB962C8B-B14F-4D97-AF65-F5344CB8AC3E}">
        <p14:creationId xmlns:p14="http://schemas.microsoft.com/office/powerpoint/2010/main" val="4195587037"/>
      </p:ext>
    </p:extLst>
  </p:cSld>
  <p:clrMapOvr>
    <a:masterClrMapping/>
  </p:clrMapOvr>
</p:sld>
</file>

<file path=ppt/theme/theme1.xml><?xml version="1.0" encoding="utf-8"?>
<a:theme xmlns:a="http://schemas.openxmlformats.org/drawingml/2006/main" name="Alliance MBS PPT template with 50th device">
  <a:themeElements>
    <a:clrScheme name="AMBS Colour Palette">
      <a:dk1>
        <a:sysClr val="windowText" lastClr="000000"/>
      </a:dk1>
      <a:lt1>
        <a:sysClr val="window" lastClr="FFFFFF"/>
      </a:lt1>
      <a:dk2>
        <a:srgbClr val="660099"/>
      </a:dk2>
      <a:lt2>
        <a:srgbClr val="FFFFFF"/>
      </a:lt2>
      <a:accent1>
        <a:srgbClr val="660099"/>
      </a:accent1>
      <a:accent2>
        <a:srgbClr val="C400AE"/>
      </a:accent2>
      <a:accent3>
        <a:srgbClr val="00A2AE"/>
      </a:accent3>
      <a:accent4>
        <a:srgbClr val="FFCC33"/>
      </a:accent4>
      <a:accent5>
        <a:srgbClr val="1E1E1E"/>
      </a:accent5>
      <a:accent6>
        <a:srgbClr val="474747"/>
      </a:accent6>
      <a:hlink>
        <a:srgbClr val="00DFDC"/>
      </a:hlink>
      <a:folHlink>
        <a:srgbClr val="00A2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MBS Master Pur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Improvement Capability project overview_PAG_v3</Template>
  <TotalTime>9255</TotalTime>
  <Words>1107</Words>
  <Application>Microsoft Office PowerPoint</Application>
  <PresentationFormat>Diavoorstelling (4:3)</PresentationFormat>
  <Paragraphs>135</Paragraphs>
  <Slides>13</Slides>
  <Notes>4</Notes>
  <HiddenSlides>0</HiddenSlides>
  <MMClips>0</MMClips>
  <ScaleCrop>false</ScaleCrop>
  <HeadingPairs>
    <vt:vector size="4" baseType="variant">
      <vt:variant>
        <vt:lpstr>Thema</vt:lpstr>
      </vt:variant>
      <vt:variant>
        <vt:i4>8</vt:i4>
      </vt:variant>
      <vt:variant>
        <vt:lpstr>Diatitels</vt:lpstr>
      </vt:variant>
      <vt:variant>
        <vt:i4>13</vt:i4>
      </vt:variant>
    </vt:vector>
  </HeadingPairs>
  <TitlesOfParts>
    <vt:vector size="21" baseType="lpstr">
      <vt:lpstr>Alliance MBS PPT template with 50th device</vt:lpstr>
      <vt:lpstr>AMBS Master Purple</vt:lpstr>
      <vt:lpstr>Office Theme</vt:lpstr>
      <vt:lpstr>1_Office Theme</vt:lpstr>
      <vt:lpstr>2_Office Theme</vt:lpstr>
      <vt:lpstr>3_Office Theme</vt:lpstr>
      <vt:lpstr>4_Office Theme</vt:lpstr>
      <vt:lpstr>5_Office Theme</vt:lpstr>
      <vt:lpstr>Regulation for improvement? Regulatory approaches to conceptualising and assessing improvement capability: a qualitative study of UK agencies.   Dr Joy Furnival and Prof Kieran Walshe NHS Improvement &amp; University of Manchester   </vt:lpstr>
      <vt:lpstr>Background </vt:lpstr>
      <vt:lpstr>Emergent trend</vt:lpstr>
      <vt:lpstr>Improvement capability (IC)</vt:lpstr>
      <vt:lpstr>8 dimensions of IC </vt:lpstr>
      <vt:lpstr>How do regulatory agencies assess improvement capability in healthcare?</vt:lpstr>
      <vt:lpstr>Data sources</vt:lpstr>
      <vt:lpstr>PowerPoint-presentatie</vt:lpstr>
      <vt:lpstr>Observations</vt:lpstr>
      <vt:lpstr>Themes: Regulatory assessment of IC e.g. Organisational culture dimension </vt:lpstr>
      <vt:lpstr>Themes: Regulatory assessment of IC e.g. Employee commitment dimension / HIW</vt:lpstr>
      <vt:lpstr>Themes: Assessment practices </vt:lpstr>
      <vt:lpstr>Conclusion</vt:lpstr>
    </vt:vector>
  </TitlesOfParts>
  <Company>The University of Manchester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of improvement capability and clinical performance in maternity services</dc:title>
  <dc:creator>Mhorag Goff</dc:creator>
  <cp:lastModifiedBy>Mari Murel</cp:lastModifiedBy>
  <cp:revision>592</cp:revision>
  <cp:lastPrinted>2017-06-29T08:44:28Z</cp:lastPrinted>
  <dcterms:created xsi:type="dcterms:W3CDTF">2016-05-04T15:09:07Z</dcterms:created>
  <dcterms:modified xsi:type="dcterms:W3CDTF">2017-09-22T15:21:17Z</dcterms:modified>
</cp:coreProperties>
</file>