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comments/comment2.xml" ContentType="application/vnd.openxmlformats-officedocument.presentationml.comment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2" r:id="rId2"/>
    <p:sldMasterId id="2147483738" r:id="rId3"/>
    <p:sldMasterId id="2147483750" r:id="rId4"/>
    <p:sldMasterId id="2147483774" r:id="rId5"/>
    <p:sldMasterId id="2147483814" r:id="rId6"/>
    <p:sldMasterId id="2147484166" r:id="rId7"/>
    <p:sldMasterId id="2147484176" r:id="rId8"/>
    <p:sldMasterId id="2147484268" r:id="rId9"/>
    <p:sldMasterId id="2147484280" r:id="rId10"/>
  </p:sldMasterIdLst>
  <p:notesMasterIdLst>
    <p:notesMasterId r:id="rId32"/>
  </p:notesMasterIdLst>
  <p:handoutMasterIdLst>
    <p:handoutMasterId r:id="rId33"/>
  </p:handoutMasterIdLst>
  <p:sldIdLst>
    <p:sldId id="834" r:id="rId11"/>
    <p:sldId id="953" r:id="rId12"/>
    <p:sldId id="919" r:id="rId13"/>
    <p:sldId id="947" r:id="rId14"/>
    <p:sldId id="948" r:id="rId15"/>
    <p:sldId id="949" r:id="rId16"/>
    <p:sldId id="922" r:id="rId17"/>
    <p:sldId id="940" r:id="rId18"/>
    <p:sldId id="944" r:id="rId19"/>
    <p:sldId id="943" r:id="rId20"/>
    <p:sldId id="927" r:id="rId21"/>
    <p:sldId id="935" r:id="rId22"/>
    <p:sldId id="955" r:id="rId23"/>
    <p:sldId id="954" r:id="rId24"/>
    <p:sldId id="923" r:id="rId25"/>
    <p:sldId id="946" r:id="rId26"/>
    <p:sldId id="914" r:id="rId27"/>
    <p:sldId id="939" r:id="rId28"/>
    <p:sldId id="951" r:id="rId29"/>
    <p:sldId id="915" r:id="rId30"/>
    <p:sldId id="952" r:id="rId31"/>
  </p:sldIdLst>
  <p:sldSz cx="9906000" cy="6858000" type="A4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pos="5978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irgir Jakobsson" initials="BJ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9B9"/>
    <a:srgbClr val="FF9999"/>
    <a:srgbClr val="FF3300"/>
    <a:srgbClr val="66FFFF"/>
    <a:srgbClr val="FFFF99"/>
    <a:srgbClr val="99FF99"/>
    <a:srgbClr val="FF0000"/>
    <a:srgbClr val="00B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74" autoAdjust="0"/>
  </p:normalViewPr>
  <p:slideViewPr>
    <p:cSldViewPr>
      <p:cViewPr>
        <p:scale>
          <a:sx n="73" d="100"/>
          <a:sy n="73" d="100"/>
        </p:scale>
        <p:origin x="-1026" y="-48"/>
      </p:cViewPr>
      <p:guideLst>
        <p:guide orient="horz" pos="2205"/>
        <p:guide pos="5978"/>
      </p:guideLst>
    </p:cSldViewPr>
  </p:slideViewPr>
  <p:outlineViewPr>
    <p:cViewPr>
      <p:scale>
        <a:sx n="33" d="100"/>
        <a:sy n="33" d="100"/>
      </p:scale>
      <p:origin x="0" y="-561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35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01T10:15:07.750" idx="1">
    <p:pos x="10" y="10"/>
    <p:text>Detta hänger ihop. Finansieren blir inte glad, patienter klagar på vården, personalen känner sig otillräcklig trots att de jobbar mycket.</p:text>
    <p:extLst>
      <p:ext uri="{C676402C-5697-4E1C-873F-D02D1690AC5C}">
        <p15:threadingInfo xmlns:p15="http://schemas.microsoft.com/office/powerpoint/2012/main" timeZoneBias="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7-08-01T10:17:11.288" idx="2">
    <p:pos x="10" y="10"/>
    <p:text>Jag är inte så säker på att det finns brist på kompetens i vården. Men det finns brist på rätt kompetens på rätt plats</p:text>
    <p:extLst>
      <p:ext uri="{C676402C-5697-4E1C-873F-D02D1690AC5C}">
        <p15:threadingInfo xmlns:p15="http://schemas.microsoft.com/office/powerpoint/2012/main" timeZoneBias="0"/>
      </p:ext>
    </p:extLst>
  </p:cm>
  <p:cm authorId="1" dt="2017-08-01T10:18:58.099" idx="3">
    <p:pos x="10" y="146"/>
    <p:text>Det har att göra med kultur!</p:text>
    <p:extLst>
      <p:ext uri="{C676402C-5697-4E1C-873F-D02D1690AC5C}">
        <p15:threadingInfo xmlns:p15="http://schemas.microsoft.com/office/powerpoint/2012/main" timeZoneBias="0">
          <p15:parentCm authorId="1" idx="2"/>
        </p15:threadingInfo>
      </p:ext>
    </p:extLst>
  </p:cm>
</p:cmLst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sv-SE"/>
              <a:t>Bilaga E, 2007-2010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23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632B71F2-63BA-4317-91F9-D7A52B59CE84}" type="slidenum">
              <a:rPr lang="sv-SE"/>
              <a:pPr>
                <a:defRPr/>
              </a:pPr>
              <a:t>‹nr.›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83566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Bilaga E, 2007-2010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99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11200" y="744538"/>
            <a:ext cx="53752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7863" y="4716463"/>
            <a:ext cx="5441950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algn="l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416" tIns="46208" rIns="92416" bIns="46208" numCol="1" anchor="b" anchorCtr="0" compatLnSpc="1">
            <a:prstTxWarp prst="textNoShape">
              <a:avLst/>
            </a:prstTxWarp>
          </a:bodyPr>
          <a:lstStyle>
            <a:lvl1pPr algn="r" defTabSz="92392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9F2CDA8-67C9-4E45-AEFA-15F4BD8CB5B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488409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Detta hänger ihop. Finansieren blir inte glad, patienter klagar på vården, personalen känner sig otillräcklig trots att de jobbar mycket.</a:t>
            </a:r>
            <a:endParaRPr lang="is-I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Bilaga E, 2007-2010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F2CDA8-67C9-4E45-AEFA-15F4BD8CB5B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67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BBD7F9-C3FE-4391-A1EE-C1061E6ED6B4}" type="slidenum">
              <a:rPr lang="sv-SE" smtClean="0">
                <a:solidFill>
                  <a:srgbClr val="000000"/>
                </a:solidFill>
              </a:rPr>
              <a:pPr/>
              <a:t>18</a:t>
            </a:fld>
            <a:endParaRPr lang="sv-SE" smtClean="0">
              <a:solidFill>
                <a:srgbClr val="000000"/>
              </a:solidFill>
            </a:endParaRPr>
          </a:p>
        </p:txBody>
      </p:sp>
      <p:sp>
        <p:nvSpPr>
          <p:cNvPr id="701442" name="doc id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sv-SE" smtClean="0">
                <a:solidFill>
                  <a:srgbClr val="000000"/>
                </a:solidFill>
              </a:rPr>
              <a:t>STH-LLQ066-20120831-MPE-budgetbalans</a:t>
            </a:r>
          </a:p>
        </p:txBody>
      </p:sp>
      <p:sp>
        <p:nvSpPr>
          <p:cNvPr id="70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49238" y="620713"/>
            <a:ext cx="6310312" cy="4370387"/>
          </a:xfrm>
          <a:ln/>
        </p:spPr>
      </p:sp>
      <p:sp>
        <p:nvSpPr>
          <p:cNvPr id="70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9275" y="5335588"/>
            <a:ext cx="5794375" cy="1217612"/>
          </a:xfrm>
          <a:noFill/>
          <a:ln/>
        </p:spPr>
        <p:txBody>
          <a:bodyPr/>
          <a:lstStyle/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1026350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 smtClean="0"/>
              <a:t>Jag är inte så säker på att det finns brist på kompetens i vården. Men det finns brist på rätt kompetens på rätt plats. Det har att göra med kultur!</a:t>
            </a:r>
            <a:endParaRPr lang="is-I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Bilaga E, 2007-2010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F2CDA8-67C9-4E45-AEFA-15F4BD8CB5B9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9713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ja-JP" altLang="en-GB" smtClean="0">
                <a:solidFill>
                  <a:srgbClr val="000000"/>
                </a:solidFill>
                <a:cs typeface="ＭＳ Ｐゴシック"/>
              </a:rPr>
              <a:t>Peter Alvarsson och Anna Rasmuson</a:t>
            </a:r>
            <a:endParaRPr lang="en-GB" altLang="ja-JP" smtClean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56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56E75-2F9E-4D0B-9005-B0731A30794E}" type="slidenum">
              <a:rPr lang="ja-JP" altLang="en-GB" smtClean="0">
                <a:solidFill>
                  <a:srgbClr val="000000"/>
                </a:solidFill>
                <a:cs typeface="ＭＳ Ｐゴシック"/>
              </a:rPr>
              <a:pPr/>
              <a:t>9</a:t>
            </a:fld>
            <a:endParaRPr lang="en-GB" altLang="ja-JP" smtClean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56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556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z="20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1404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ja-JP" altLang="en-GB" smtClean="0">
                <a:solidFill>
                  <a:srgbClr val="000000"/>
                </a:solidFill>
                <a:cs typeface="ＭＳ Ｐゴシック"/>
              </a:rPr>
              <a:t>Peter Alvarsson och Anna Rasmuson</a:t>
            </a:r>
            <a:endParaRPr lang="en-GB" altLang="ja-JP" smtClean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56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256E75-2F9E-4D0B-9005-B0731A30794E}" type="slidenum">
              <a:rPr lang="ja-JP" altLang="en-GB" smtClean="0">
                <a:solidFill>
                  <a:srgbClr val="000000"/>
                </a:solidFill>
                <a:cs typeface="ＭＳ Ｐゴシック"/>
              </a:rPr>
              <a:pPr/>
              <a:t>10</a:t>
            </a:fld>
            <a:endParaRPr lang="en-GB" altLang="ja-JP" smtClean="0">
              <a:solidFill>
                <a:srgbClr val="000000"/>
              </a:solidFill>
              <a:cs typeface="ＭＳ Ｐゴシック"/>
            </a:endParaRPr>
          </a:p>
        </p:txBody>
      </p:sp>
      <p:sp>
        <p:nvSpPr>
          <p:cNvPr id="556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556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sv-SE" sz="200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0990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393" name="Platshållare för bildobjekt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571394" name="Platshållare för anteckninga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sv-SE" smtClean="0"/>
              <a:t>Tillämpa alla delar att börja fungera i ett system</a:t>
            </a:r>
          </a:p>
        </p:txBody>
      </p:sp>
      <p:sp>
        <p:nvSpPr>
          <p:cNvPr id="571395" name="Platshållare för bildnumm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4E9D4A-070F-439A-A48F-9F72C9D097C5}" type="slidenum">
              <a:rPr lang="en-US" smtClean="0">
                <a:solidFill>
                  <a:srgbClr val="000000"/>
                </a:solidFill>
              </a:rPr>
              <a:pPr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0820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711200" y="744538"/>
            <a:ext cx="5375275" cy="3722687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Det gör att man lika ofta ser</a:t>
            </a:r>
            <a:r>
              <a:rPr lang="sv-SE" baseline="0" dirty="0" smtClean="0"/>
              <a:t> Utvecklande ledarskap längs axlarna Individuell utveckling och Organisatoriska resultat.</a:t>
            </a:r>
          </a:p>
          <a:p>
            <a:endParaRPr lang="sv-SE" baseline="0" dirty="0" smtClean="0"/>
          </a:p>
          <a:p>
            <a:r>
              <a:rPr lang="sv-SE" baseline="0" dirty="0" smtClean="0"/>
              <a:t>Det är lite om modellen och vad världen utanför visat vad den kan hjälpa till med.</a:t>
            </a:r>
          </a:p>
          <a:p>
            <a:endParaRPr lang="sv-SE" baseline="0" dirty="0" smtClean="0"/>
          </a:p>
          <a:p>
            <a:r>
              <a:rPr lang="sv-SE" baseline="0" dirty="0" smtClean="0"/>
              <a:t>Tillbaka till Karolinska, hur hänger den ihop med vad vi gör?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8823AA-2118-4518-AD6A-6D6EB1375052}" type="slidenum">
              <a:rPr lang="sv-SE" smtClean="0">
                <a:solidFill>
                  <a:prstClr val="black"/>
                </a:solidFill>
              </a:rPr>
              <a:pPr/>
              <a:t>13</a:t>
            </a:fld>
            <a:endParaRPr lang="sv-S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77161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49" name="Rectangle 7"/>
          <p:cNvSpPr txBox="1">
            <a:spLocks noGrp="1" noChangeArrowheads="1"/>
          </p:cNvSpPr>
          <p:nvPr/>
        </p:nvSpPr>
        <p:spPr bwMode="auto">
          <a:xfrm>
            <a:off x="3851275" y="942816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16" tIns="46208" rIns="92416" bIns="46208" anchor="b"/>
          <a:lstStyle/>
          <a:p>
            <a:pPr algn="r" defTabSz="923925" eaLnBrk="0" hangingPunct="0"/>
            <a:fld id="{A56419BF-EAF3-4A42-B6A7-CC40E2D42CB8}" type="slidenum">
              <a:rPr lang="en-US" sz="1200">
                <a:latin typeface="Times New Roman" pitchFamily="18" charset="0"/>
              </a:rPr>
              <a:pPr algn="r" defTabSz="923925" eaLnBrk="0" hangingPunct="0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565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1200" y="744538"/>
            <a:ext cx="5375275" cy="3722687"/>
          </a:xfrm>
          <a:ln/>
        </p:spPr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sv-SE" smtClean="0"/>
              <a:t>Använd “Visa” menyn och “sidhuvud och sidfot” för att ändra eller ta bort texten under strecket. </a:t>
            </a:r>
          </a:p>
          <a:p>
            <a:pPr eaLnBrk="1" hangingPunct="1"/>
            <a:endParaRPr lang="sv-SE" smtClean="0"/>
          </a:p>
        </p:txBody>
      </p:sp>
    </p:spTree>
    <p:extLst>
      <p:ext uri="{BB962C8B-B14F-4D97-AF65-F5344CB8AC3E}">
        <p14:creationId xmlns:p14="http://schemas.microsoft.com/office/powerpoint/2010/main" val="47311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But there is no quick fix</a:t>
            </a:r>
            <a:endParaRPr lang="is-I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Bilaga E, 2007-2010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F2CDA8-67C9-4E45-AEFA-15F4BD8CB5B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2483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 smtClean="0"/>
              <a:t>So, does supervision improve patient or user safety?</a:t>
            </a:r>
            <a:r>
              <a:rPr lang="is-IS" baseline="0" dirty="0" smtClean="0"/>
              <a:t> I don´t know but in order to be useful</a:t>
            </a:r>
            <a:endParaRPr lang="is-I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Bilaga E, 2007-2010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9F2CDA8-67C9-4E45-AEFA-15F4BD8CB5B9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28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23"/>
          <p:cNvSpPr>
            <a:spLocks noChangeShapeType="1"/>
          </p:cNvSpPr>
          <p:nvPr/>
        </p:nvSpPr>
        <p:spPr bwMode="auto">
          <a:xfrm>
            <a:off x="3419480" y="6311900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/>
          </a:p>
        </p:txBody>
      </p:sp>
      <p:grpSp>
        <p:nvGrpSpPr>
          <p:cNvPr id="5" name="Group 824"/>
          <p:cNvGrpSpPr>
            <a:grpSpLocks/>
          </p:cNvGrpSpPr>
          <p:nvPr/>
        </p:nvGrpSpPr>
        <p:grpSpPr bwMode="auto">
          <a:xfrm>
            <a:off x="9356729" y="6432550"/>
            <a:ext cx="266700" cy="215900"/>
            <a:chOff x="10597" y="15761"/>
            <a:chExt cx="381" cy="314"/>
          </a:xfrm>
        </p:grpSpPr>
        <p:sp>
          <p:nvSpPr>
            <p:cNvPr id="6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7" name="Freeform 826"/>
            <p:cNvSpPr>
              <a:spLocks/>
            </p:cNvSpPr>
            <p:nvPr/>
          </p:nvSpPr>
          <p:spPr bwMode="auto">
            <a:xfrm>
              <a:off x="10849" y="15761"/>
              <a:ext cx="129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8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/>
            </a:p>
          </p:txBody>
        </p:sp>
        <p:sp>
          <p:nvSpPr>
            <p:cNvPr id="9" name="Freeform 828"/>
            <p:cNvSpPr>
              <a:spLocks/>
            </p:cNvSpPr>
            <p:nvPr/>
          </p:nvSpPr>
          <p:spPr bwMode="auto">
            <a:xfrm>
              <a:off x="10597" y="15761"/>
              <a:ext cx="134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/>
            </a:p>
          </p:txBody>
        </p:sp>
      </p:grpSp>
      <p:pic>
        <p:nvPicPr>
          <p:cNvPr id="10" name="Picture 949" descr="Karolinska Swe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9" y="5891213"/>
            <a:ext cx="3236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57" y="1917710"/>
            <a:ext cx="7070725" cy="1863725"/>
          </a:xfrm>
        </p:spPr>
        <p:txBody>
          <a:bodyPr lIns="83969" tIns="41985" rIns="83969" bIns="41985"/>
          <a:lstStyle>
            <a:lvl1pPr algn="ctr">
              <a:spcBef>
                <a:spcPct val="20000"/>
              </a:spcBef>
              <a:tabLst>
                <a:tab pos="661988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57" y="3913196"/>
            <a:ext cx="7070725" cy="1081087"/>
          </a:xfrm>
        </p:spPr>
        <p:txBody>
          <a:bodyPr lIns="83969" tIns="41985" rIns="83969" bIns="41985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3"/>
            <a:ext cx="59436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5" indent="0">
              <a:buNone/>
              <a:defRPr sz="2800"/>
            </a:lvl2pPr>
            <a:lvl3pPr marL="913868" indent="0">
              <a:buNone/>
              <a:defRPr sz="2300"/>
            </a:lvl3pPr>
            <a:lvl4pPr marL="1370803" indent="0">
              <a:buNone/>
              <a:defRPr sz="2000"/>
            </a:lvl4pPr>
            <a:lvl5pPr marL="1827737" indent="0">
              <a:buNone/>
              <a:defRPr sz="2000"/>
            </a:lvl5pPr>
            <a:lvl6pPr marL="2284672" indent="0">
              <a:buNone/>
              <a:defRPr sz="2000"/>
            </a:lvl6pPr>
            <a:lvl7pPr marL="2741606" indent="0">
              <a:buNone/>
              <a:defRPr sz="2000"/>
            </a:lvl7pPr>
            <a:lvl8pPr marL="3198540" indent="0">
              <a:buNone/>
              <a:defRPr sz="2000"/>
            </a:lvl8pPr>
            <a:lvl9pPr marL="3655474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44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35" indent="0">
              <a:buNone/>
              <a:defRPr sz="1200"/>
            </a:lvl2pPr>
            <a:lvl3pPr marL="913868" indent="0">
              <a:buNone/>
              <a:defRPr sz="1100"/>
            </a:lvl3pPr>
            <a:lvl4pPr marL="1370803" indent="0">
              <a:buNone/>
              <a:defRPr sz="900"/>
            </a:lvl4pPr>
            <a:lvl5pPr marL="1827737" indent="0">
              <a:buNone/>
              <a:defRPr sz="900"/>
            </a:lvl5pPr>
            <a:lvl6pPr marL="2284672" indent="0">
              <a:buNone/>
              <a:defRPr sz="900"/>
            </a:lvl6pPr>
            <a:lvl7pPr marL="2741606" indent="0">
              <a:buNone/>
              <a:defRPr sz="900"/>
            </a:lvl7pPr>
            <a:lvl8pPr marL="3198540" indent="0">
              <a:buNone/>
              <a:defRPr sz="900"/>
            </a:lvl8pPr>
            <a:lvl9pPr marL="3655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05279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0710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763" y="522309"/>
            <a:ext cx="2166938" cy="551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206" y="522309"/>
            <a:ext cx="6353175" cy="551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89229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57" y="1917702"/>
            <a:ext cx="7070725" cy="1863725"/>
          </a:xfrm>
        </p:spPr>
        <p:txBody>
          <a:bodyPr lIns="83920" tIns="41962" rIns="83920" bIns="41962"/>
          <a:lstStyle>
            <a:lvl1pPr algn="ctr">
              <a:spcBef>
                <a:spcPct val="20000"/>
              </a:spcBef>
              <a:tabLst>
                <a:tab pos="661602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57" y="3913196"/>
            <a:ext cx="7070725" cy="1081087"/>
          </a:xfrm>
        </p:spPr>
        <p:txBody>
          <a:bodyPr lIns="83920" tIns="41962" rIns="83920" bIns="41962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991" name="Line 823"/>
          <p:cNvSpPr>
            <a:spLocks noChangeShapeType="1"/>
          </p:cNvSpPr>
          <p:nvPr/>
        </p:nvSpPr>
        <p:spPr bwMode="auto">
          <a:xfrm>
            <a:off x="3419481" y="6311905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386" tIns="45693" rIns="91386" bIns="45693"/>
          <a:lstStyle/>
          <a:p>
            <a:pPr algn="ctr"/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7992" name="Group 824"/>
          <p:cNvGrpSpPr>
            <a:grpSpLocks/>
          </p:cNvGrpSpPr>
          <p:nvPr/>
        </p:nvGrpSpPr>
        <p:grpSpPr bwMode="auto">
          <a:xfrm>
            <a:off x="9356729" y="6432551"/>
            <a:ext cx="266700" cy="215900"/>
            <a:chOff x="10597" y="15761"/>
            <a:chExt cx="381" cy="314"/>
          </a:xfrm>
        </p:grpSpPr>
        <p:sp>
          <p:nvSpPr>
            <p:cNvPr id="7993" name="Freeform 825"/>
            <p:cNvSpPr>
              <a:spLocks/>
            </p:cNvSpPr>
            <p:nvPr/>
          </p:nvSpPr>
          <p:spPr bwMode="auto">
            <a:xfrm>
              <a:off x="10800" y="15761"/>
              <a:ext cx="178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94" name="Freeform 826"/>
            <p:cNvSpPr>
              <a:spLocks/>
            </p:cNvSpPr>
            <p:nvPr/>
          </p:nvSpPr>
          <p:spPr bwMode="auto">
            <a:xfrm>
              <a:off x="10849" y="15761"/>
              <a:ext cx="129" cy="264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95" name="Freeform 827"/>
            <p:cNvSpPr>
              <a:spLocks/>
            </p:cNvSpPr>
            <p:nvPr/>
          </p:nvSpPr>
          <p:spPr bwMode="auto">
            <a:xfrm>
              <a:off x="10597" y="15761"/>
              <a:ext cx="183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996" name="Freeform 828"/>
            <p:cNvSpPr>
              <a:spLocks/>
            </p:cNvSpPr>
            <p:nvPr/>
          </p:nvSpPr>
          <p:spPr bwMode="auto">
            <a:xfrm>
              <a:off x="10597" y="15761"/>
              <a:ext cx="133" cy="264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/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8117" name="Picture 949" descr="Karolinska Swe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9" y="5891215"/>
            <a:ext cx="3236913" cy="901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11424884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603493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0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5" indent="0">
              <a:buNone/>
              <a:defRPr sz="1800"/>
            </a:lvl2pPr>
            <a:lvl3pPr marL="913868" indent="0">
              <a:buNone/>
              <a:defRPr sz="1600"/>
            </a:lvl3pPr>
            <a:lvl4pPr marL="1370803" indent="0">
              <a:buNone/>
              <a:defRPr sz="1400"/>
            </a:lvl4pPr>
            <a:lvl5pPr marL="1827737" indent="0">
              <a:buNone/>
              <a:defRPr sz="1400"/>
            </a:lvl5pPr>
            <a:lvl6pPr marL="2284672" indent="0">
              <a:buNone/>
              <a:defRPr sz="1400"/>
            </a:lvl6pPr>
            <a:lvl7pPr marL="2741606" indent="0">
              <a:buNone/>
              <a:defRPr sz="1400"/>
            </a:lvl7pPr>
            <a:lvl8pPr marL="3198540" indent="0">
              <a:buNone/>
              <a:defRPr sz="1400"/>
            </a:lvl8pPr>
            <a:lvl9pPr marL="3655474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757900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4190" y="1927225"/>
            <a:ext cx="4259262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95850" y="1927225"/>
            <a:ext cx="4260850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092633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73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35" indent="0">
              <a:buNone/>
              <a:defRPr sz="2000" b="1"/>
            </a:lvl2pPr>
            <a:lvl3pPr marL="913868" indent="0">
              <a:buNone/>
              <a:defRPr sz="1800" b="1"/>
            </a:lvl3pPr>
            <a:lvl4pPr marL="1370803" indent="0">
              <a:buNone/>
              <a:defRPr sz="1600" b="1"/>
            </a:lvl4pPr>
            <a:lvl5pPr marL="1827737" indent="0">
              <a:buNone/>
              <a:defRPr sz="1600" b="1"/>
            </a:lvl5pPr>
            <a:lvl6pPr marL="2284672" indent="0">
              <a:buNone/>
              <a:defRPr sz="1600" b="1"/>
            </a:lvl6pPr>
            <a:lvl7pPr marL="2741606" indent="0">
              <a:buNone/>
              <a:defRPr sz="1600" b="1"/>
            </a:lvl7pPr>
            <a:lvl8pPr marL="3198540" indent="0">
              <a:buNone/>
              <a:defRPr sz="1600" b="1"/>
            </a:lvl8pPr>
            <a:lvl9pPr marL="365547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73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80" y="1535113"/>
            <a:ext cx="437832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35" indent="0">
              <a:buNone/>
              <a:defRPr sz="2000" b="1"/>
            </a:lvl2pPr>
            <a:lvl3pPr marL="913868" indent="0">
              <a:buNone/>
              <a:defRPr sz="1800" b="1"/>
            </a:lvl3pPr>
            <a:lvl4pPr marL="1370803" indent="0">
              <a:buNone/>
              <a:defRPr sz="1600" b="1"/>
            </a:lvl4pPr>
            <a:lvl5pPr marL="1827737" indent="0">
              <a:buNone/>
              <a:defRPr sz="1600" b="1"/>
            </a:lvl5pPr>
            <a:lvl6pPr marL="2284672" indent="0">
              <a:buNone/>
              <a:defRPr sz="1600" b="1"/>
            </a:lvl6pPr>
            <a:lvl7pPr marL="2741606" indent="0">
              <a:buNone/>
              <a:defRPr sz="1600" b="1"/>
            </a:lvl7pPr>
            <a:lvl8pPr marL="3198540" indent="0">
              <a:buNone/>
              <a:defRPr sz="1600" b="1"/>
            </a:lvl8pPr>
            <a:lvl9pPr marL="3655474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80" y="2174875"/>
            <a:ext cx="437832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92213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191451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1853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989763" y="522294"/>
            <a:ext cx="2166938" cy="551973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85775" y="522294"/>
            <a:ext cx="6351588" cy="551973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4" y="273051"/>
            <a:ext cx="3259138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501" y="273058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4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5" indent="0">
              <a:buNone/>
              <a:defRPr sz="1200"/>
            </a:lvl2pPr>
            <a:lvl3pPr marL="913868" indent="0">
              <a:buNone/>
              <a:defRPr sz="1100"/>
            </a:lvl3pPr>
            <a:lvl4pPr marL="1370803" indent="0">
              <a:buNone/>
              <a:defRPr sz="900"/>
            </a:lvl4pPr>
            <a:lvl5pPr marL="1827737" indent="0">
              <a:buNone/>
              <a:defRPr sz="900"/>
            </a:lvl5pPr>
            <a:lvl6pPr marL="2284672" indent="0">
              <a:buNone/>
              <a:defRPr sz="900"/>
            </a:lvl6pPr>
            <a:lvl7pPr marL="2741606" indent="0">
              <a:buNone/>
              <a:defRPr sz="900"/>
            </a:lvl7pPr>
            <a:lvl8pPr marL="3198540" indent="0">
              <a:buNone/>
              <a:defRPr sz="900"/>
            </a:lvl8pPr>
            <a:lvl9pPr marL="365547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7349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3"/>
            <a:ext cx="59436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935" indent="0">
              <a:buNone/>
              <a:defRPr sz="2800"/>
            </a:lvl2pPr>
            <a:lvl3pPr marL="913868" indent="0">
              <a:buNone/>
              <a:defRPr sz="2300"/>
            </a:lvl3pPr>
            <a:lvl4pPr marL="1370803" indent="0">
              <a:buNone/>
              <a:defRPr sz="2000"/>
            </a:lvl4pPr>
            <a:lvl5pPr marL="1827737" indent="0">
              <a:buNone/>
              <a:defRPr sz="2000"/>
            </a:lvl5pPr>
            <a:lvl6pPr marL="2284672" indent="0">
              <a:buNone/>
              <a:defRPr sz="2000"/>
            </a:lvl6pPr>
            <a:lvl7pPr marL="2741606" indent="0">
              <a:buNone/>
              <a:defRPr sz="2000"/>
            </a:lvl7pPr>
            <a:lvl8pPr marL="3198540" indent="0">
              <a:buNone/>
              <a:defRPr sz="2000"/>
            </a:lvl8pPr>
            <a:lvl9pPr marL="3655474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44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935" indent="0">
              <a:buNone/>
              <a:defRPr sz="1200"/>
            </a:lvl2pPr>
            <a:lvl3pPr marL="913868" indent="0">
              <a:buNone/>
              <a:defRPr sz="1100"/>
            </a:lvl3pPr>
            <a:lvl4pPr marL="1370803" indent="0">
              <a:buNone/>
              <a:defRPr sz="900"/>
            </a:lvl4pPr>
            <a:lvl5pPr marL="1827737" indent="0">
              <a:buNone/>
              <a:defRPr sz="900"/>
            </a:lvl5pPr>
            <a:lvl6pPr marL="2284672" indent="0">
              <a:buNone/>
              <a:defRPr sz="900"/>
            </a:lvl6pPr>
            <a:lvl7pPr marL="2741606" indent="0">
              <a:buNone/>
              <a:defRPr sz="900"/>
            </a:lvl7pPr>
            <a:lvl8pPr marL="3198540" indent="0">
              <a:buNone/>
              <a:defRPr sz="900"/>
            </a:lvl8pPr>
            <a:lvl9pPr marL="3655474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8821810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9488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989763" y="522295"/>
            <a:ext cx="2166938" cy="551973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84194" y="522295"/>
            <a:ext cx="6353175" cy="551973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004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23"/>
          <p:cNvSpPr>
            <a:spLocks noChangeShapeType="1"/>
          </p:cNvSpPr>
          <p:nvPr userDrawn="1"/>
        </p:nvSpPr>
        <p:spPr bwMode="auto">
          <a:xfrm>
            <a:off x="3419480" y="6311900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 sz="180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24"/>
          <p:cNvGrpSpPr>
            <a:grpSpLocks/>
          </p:cNvGrpSpPr>
          <p:nvPr userDrawn="1"/>
        </p:nvGrpSpPr>
        <p:grpSpPr bwMode="auto">
          <a:xfrm>
            <a:off x="9356729" y="6432550"/>
            <a:ext cx="266700" cy="215900"/>
            <a:chOff x="10597" y="15761"/>
            <a:chExt cx="381" cy="314"/>
          </a:xfrm>
        </p:grpSpPr>
        <p:sp>
          <p:nvSpPr>
            <p:cNvPr id="6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826"/>
            <p:cNvSpPr>
              <a:spLocks/>
            </p:cNvSpPr>
            <p:nvPr/>
          </p:nvSpPr>
          <p:spPr bwMode="auto">
            <a:xfrm>
              <a:off x="10849" y="15761"/>
              <a:ext cx="129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828"/>
            <p:cNvSpPr>
              <a:spLocks/>
            </p:cNvSpPr>
            <p:nvPr/>
          </p:nvSpPr>
          <p:spPr bwMode="auto">
            <a:xfrm>
              <a:off x="10597" y="15761"/>
              <a:ext cx="134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0" name="Picture 949" descr="Karolinska Swe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9" y="5891213"/>
            <a:ext cx="3236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57" y="1917710"/>
            <a:ext cx="7070725" cy="1863725"/>
          </a:xfrm>
        </p:spPr>
        <p:txBody>
          <a:bodyPr lIns="83969" tIns="41985" rIns="83969" bIns="41985"/>
          <a:lstStyle>
            <a:lvl1pPr algn="ctr">
              <a:spcBef>
                <a:spcPct val="20000"/>
              </a:spcBef>
              <a:tabLst>
                <a:tab pos="661988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57" y="3913196"/>
            <a:ext cx="7070725" cy="1081087"/>
          </a:xfrm>
        </p:spPr>
        <p:txBody>
          <a:bodyPr lIns="83969" tIns="41985" rIns="83969" bIns="41985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1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32" y="2060575"/>
            <a:ext cx="42592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043489" y="2060575"/>
            <a:ext cx="4260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8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8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6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499" y="27305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7099300" y="522295"/>
            <a:ext cx="2205038" cy="565308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84188" y="522295"/>
            <a:ext cx="6462712" cy="565308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742950" y="2130437"/>
            <a:ext cx="8420100" cy="1470025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Rubrik och fyra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sz="quarter"/>
          </p:nvPr>
        </p:nvSpPr>
        <p:spPr>
          <a:xfrm>
            <a:off x="484188" y="522288"/>
            <a:ext cx="8672512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631832" y="2060575"/>
            <a:ext cx="4259263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5043489" y="2060575"/>
            <a:ext cx="426085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631832" y="4194175"/>
            <a:ext cx="4259263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43489" y="4194175"/>
            <a:ext cx="426085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23"/>
          <p:cNvSpPr>
            <a:spLocks noChangeShapeType="1"/>
          </p:cNvSpPr>
          <p:nvPr/>
        </p:nvSpPr>
        <p:spPr bwMode="auto">
          <a:xfrm>
            <a:off x="3419480" y="6311900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24"/>
          <p:cNvGrpSpPr>
            <a:grpSpLocks/>
          </p:cNvGrpSpPr>
          <p:nvPr/>
        </p:nvGrpSpPr>
        <p:grpSpPr bwMode="auto">
          <a:xfrm>
            <a:off x="9356729" y="6432550"/>
            <a:ext cx="266700" cy="215900"/>
            <a:chOff x="10597" y="15761"/>
            <a:chExt cx="381" cy="314"/>
          </a:xfrm>
        </p:grpSpPr>
        <p:sp>
          <p:nvSpPr>
            <p:cNvPr id="6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826"/>
            <p:cNvSpPr>
              <a:spLocks/>
            </p:cNvSpPr>
            <p:nvPr/>
          </p:nvSpPr>
          <p:spPr bwMode="auto">
            <a:xfrm>
              <a:off x="10849" y="15761"/>
              <a:ext cx="129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828"/>
            <p:cNvSpPr>
              <a:spLocks/>
            </p:cNvSpPr>
            <p:nvPr/>
          </p:nvSpPr>
          <p:spPr bwMode="auto">
            <a:xfrm>
              <a:off x="10597" y="15761"/>
              <a:ext cx="134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0" name="Picture 949" descr="Karolinska Swe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9" y="5891213"/>
            <a:ext cx="3236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57" y="1917710"/>
            <a:ext cx="7070725" cy="1863725"/>
          </a:xfrm>
        </p:spPr>
        <p:txBody>
          <a:bodyPr lIns="83969" tIns="41985" rIns="83969" bIns="41985"/>
          <a:lstStyle>
            <a:lvl1pPr algn="ctr">
              <a:spcBef>
                <a:spcPct val="20000"/>
              </a:spcBef>
              <a:tabLst>
                <a:tab pos="661988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57" y="3913196"/>
            <a:ext cx="7070725" cy="1081087"/>
          </a:xfrm>
        </p:spPr>
        <p:txBody>
          <a:bodyPr lIns="83969" tIns="41985" rIns="83969" bIns="41985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1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4188" y="1927225"/>
            <a:ext cx="4259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95850" y="1927225"/>
            <a:ext cx="4260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8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8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1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6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499" y="27305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989763" y="522294"/>
            <a:ext cx="2166938" cy="551973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84194" y="522294"/>
            <a:ext cx="6353175" cy="551973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23"/>
          <p:cNvSpPr>
            <a:spLocks noChangeShapeType="1"/>
          </p:cNvSpPr>
          <p:nvPr/>
        </p:nvSpPr>
        <p:spPr bwMode="auto">
          <a:xfrm>
            <a:off x="3419480" y="6311900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24"/>
          <p:cNvGrpSpPr>
            <a:grpSpLocks/>
          </p:cNvGrpSpPr>
          <p:nvPr/>
        </p:nvGrpSpPr>
        <p:grpSpPr bwMode="auto">
          <a:xfrm>
            <a:off x="9356729" y="6432550"/>
            <a:ext cx="266700" cy="215900"/>
            <a:chOff x="10597" y="15761"/>
            <a:chExt cx="381" cy="314"/>
          </a:xfrm>
        </p:grpSpPr>
        <p:sp>
          <p:nvSpPr>
            <p:cNvPr id="6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826"/>
            <p:cNvSpPr>
              <a:spLocks/>
            </p:cNvSpPr>
            <p:nvPr/>
          </p:nvSpPr>
          <p:spPr bwMode="auto">
            <a:xfrm>
              <a:off x="10849" y="15761"/>
              <a:ext cx="129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828"/>
            <p:cNvSpPr>
              <a:spLocks/>
            </p:cNvSpPr>
            <p:nvPr/>
          </p:nvSpPr>
          <p:spPr bwMode="auto">
            <a:xfrm>
              <a:off x="10597" y="15761"/>
              <a:ext cx="134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0" name="Picture 949" descr="Karolinska Swe RG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9" y="5891213"/>
            <a:ext cx="3236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57" y="1917710"/>
            <a:ext cx="7070725" cy="1863725"/>
          </a:xfrm>
        </p:spPr>
        <p:txBody>
          <a:bodyPr lIns="83969" tIns="41985" rIns="83969" bIns="41985"/>
          <a:lstStyle>
            <a:lvl1pPr algn="ctr">
              <a:spcBef>
                <a:spcPct val="20000"/>
              </a:spcBef>
              <a:tabLst>
                <a:tab pos="661988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57" y="3913196"/>
            <a:ext cx="7070725" cy="1081087"/>
          </a:xfrm>
        </p:spPr>
        <p:txBody>
          <a:bodyPr lIns="83969" tIns="41985" rIns="83969" bIns="41985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1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5781" y="1927225"/>
            <a:ext cx="42592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97438" y="1927225"/>
            <a:ext cx="4259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5781" y="1927225"/>
            <a:ext cx="4259263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97438" y="1927225"/>
            <a:ext cx="4259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8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8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6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499" y="27305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989763" y="522294"/>
            <a:ext cx="2166938" cy="551973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85775" y="522294"/>
            <a:ext cx="6351588" cy="551973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23"/>
          <p:cNvSpPr>
            <a:spLocks noChangeShapeType="1"/>
          </p:cNvSpPr>
          <p:nvPr userDrawn="1"/>
        </p:nvSpPr>
        <p:spPr bwMode="auto">
          <a:xfrm>
            <a:off x="3419480" y="6311900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 sz="1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5" name="Group 824"/>
          <p:cNvGrpSpPr>
            <a:grpSpLocks/>
          </p:cNvGrpSpPr>
          <p:nvPr userDrawn="1"/>
        </p:nvGrpSpPr>
        <p:grpSpPr bwMode="auto">
          <a:xfrm>
            <a:off x="9356729" y="6432550"/>
            <a:ext cx="266700" cy="215900"/>
            <a:chOff x="10597" y="15761"/>
            <a:chExt cx="381" cy="314"/>
          </a:xfrm>
        </p:grpSpPr>
        <p:sp>
          <p:nvSpPr>
            <p:cNvPr id="6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826"/>
            <p:cNvSpPr>
              <a:spLocks/>
            </p:cNvSpPr>
            <p:nvPr/>
          </p:nvSpPr>
          <p:spPr bwMode="auto">
            <a:xfrm>
              <a:off x="10849" y="15761"/>
              <a:ext cx="129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828"/>
            <p:cNvSpPr>
              <a:spLocks/>
            </p:cNvSpPr>
            <p:nvPr/>
          </p:nvSpPr>
          <p:spPr bwMode="auto">
            <a:xfrm>
              <a:off x="10597" y="15761"/>
              <a:ext cx="134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sv-SE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0" name="Picture 949" descr="Karolinska Swe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9" y="5891213"/>
            <a:ext cx="3236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59" y="1917710"/>
            <a:ext cx="7070725" cy="1863725"/>
          </a:xfrm>
        </p:spPr>
        <p:txBody>
          <a:bodyPr lIns="83969" tIns="41985" rIns="83969" bIns="41985"/>
          <a:lstStyle>
            <a:lvl1pPr algn="ctr">
              <a:spcBef>
                <a:spcPct val="20000"/>
              </a:spcBef>
              <a:tabLst>
                <a:tab pos="661988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59" y="3913204"/>
            <a:ext cx="7070725" cy="1081087"/>
          </a:xfrm>
        </p:spPr>
        <p:txBody>
          <a:bodyPr lIns="83969" tIns="41985" rIns="83969" bIns="41985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82638" y="440691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82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82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84188" y="1927225"/>
            <a:ext cx="4259262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95850" y="1927225"/>
            <a:ext cx="426085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032384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032384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8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499" y="273062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8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dirty="0" smtClean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989763" y="522298"/>
            <a:ext cx="2166938" cy="5519737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84196" y="522298"/>
            <a:ext cx="6353175" cy="5519737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23"/>
          <p:cNvSpPr>
            <a:spLocks noChangeShapeType="1"/>
          </p:cNvSpPr>
          <p:nvPr userDrawn="1"/>
        </p:nvSpPr>
        <p:spPr bwMode="auto">
          <a:xfrm>
            <a:off x="3419480" y="6311900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369" tIns="45686" rIns="91369" bIns="45686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grpSp>
        <p:nvGrpSpPr>
          <p:cNvPr id="5" name="Group 824"/>
          <p:cNvGrpSpPr>
            <a:grpSpLocks/>
          </p:cNvGrpSpPr>
          <p:nvPr userDrawn="1"/>
        </p:nvGrpSpPr>
        <p:grpSpPr bwMode="auto">
          <a:xfrm>
            <a:off x="9356729" y="6432550"/>
            <a:ext cx="266700" cy="215900"/>
            <a:chOff x="10597" y="15761"/>
            <a:chExt cx="381" cy="314"/>
          </a:xfrm>
        </p:grpSpPr>
        <p:sp>
          <p:nvSpPr>
            <p:cNvPr id="6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7" name="Freeform 826"/>
            <p:cNvSpPr>
              <a:spLocks/>
            </p:cNvSpPr>
            <p:nvPr/>
          </p:nvSpPr>
          <p:spPr bwMode="auto">
            <a:xfrm>
              <a:off x="10851" y="15761"/>
              <a:ext cx="127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8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  <p:sp>
          <p:nvSpPr>
            <p:cNvPr id="9" name="Freeform 828"/>
            <p:cNvSpPr>
              <a:spLocks/>
            </p:cNvSpPr>
            <p:nvPr/>
          </p:nvSpPr>
          <p:spPr bwMode="auto">
            <a:xfrm>
              <a:off x="10597" y="15761"/>
              <a:ext cx="136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  <a:latin typeface="Arial"/>
                <a:cs typeface="Arial" charset="0"/>
              </a:endParaRPr>
            </a:p>
          </p:txBody>
        </p:sp>
      </p:grpSp>
      <p:pic>
        <p:nvPicPr>
          <p:cNvPr id="10" name="Picture 949" descr="Karolinska Swe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9" y="5891213"/>
            <a:ext cx="3236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68" y="1917720"/>
            <a:ext cx="7070725" cy="1863725"/>
          </a:xfrm>
        </p:spPr>
        <p:txBody>
          <a:bodyPr lIns="83906" tIns="41952" rIns="83906" bIns="41952"/>
          <a:lstStyle>
            <a:lvl1pPr algn="ctr">
              <a:spcBef>
                <a:spcPct val="20000"/>
              </a:spcBef>
              <a:tabLst>
                <a:tab pos="661478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68" y="3913206"/>
            <a:ext cx="7070725" cy="1081087"/>
          </a:xfrm>
        </p:spPr>
        <p:txBody>
          <a:bodyPr lIns="83906" tIns="41952" rIns="83906" bIns="41952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19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848" indent="0">
              <a:buNone/>
              <a:defRPr sz="1800"/>
            </a:lvl2pPr>
            <a:lvl3pPr marL="913696" indent="0">
              <a:buNone/>
              <a:defRPr sz="1600"/>
            </a:lvl3pPr>
            <a:lvl4pPr marL="1370544" indent="0">
              <a:buNone/>
              <a:defRPr sz="1400"/>
            </a:lvl4pPr>
            <a:lvl5pPr marL="1827390" indent="0">
              <a:buNone/>
              <a:defRPr sz="1400"/>
            </a:lvl5pPr>
            <a:lvl6pPr marL="2284240" indent="0">
              <a:buNone/>
              <a:defRPr sz="1400"/>
            </a:lvl6pPr>
            <a:lvl7pPr marL="2741086" indent="0">
              <a:buNone/>
              <a:defRPr sz="1400"/>
            </a:lvl7pPr>
            <a:lvl8pPr marL="3197934" indent="0">
              <a:buNone/>
              <a:defRPr sz="1400"/>
            </a:lvl8pPr>
            <a:lvl9pPr marL="365478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93" y="1927225"/>
            <a:ext cx="4259262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927225"/>
            <a:ext cx="4260850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3" y="1535117"/>
            <a:ext cx="437673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48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44" indent="0">
              <a:buNone/>
              <a:defRPr sz="1600" b="1"/>
            </a:lvl4pPr>
            <a:lvl5pPr marL="1827390" indent="0">
              <a:buNone/>
              <a:defRPr sz="1600" b="1"/>
            </a:lvl5pPr>
            <a:lvl6pPr marL="2284240" indent="0">
              <a:buNone/>
              <a:defRPr sz="1600" b="1"/>
            </a:lvl6pPr>
            <a:lvl7pPr marL="2741086" indent="0">
              <a:buNone/>
              <a:defRPr sz="1600" b="1"/>
            </a:lvl7pPr>
            <a:lvl8pPr marL="3197934" indent="0">
              <a:buNone/>
              <a:defRPr sz="1600" b="1"/>
            </a:lvl8pPr>
            <a:lvl9pPr marL="36547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3" y="2174875"/>
            <a:ext cx="437673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90" y="1535117"/>
            <a:ext cx="437832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48" indent="0">
              <a:buNone/>
              <a:defRPr sz="2000" b="1"/>
            </a:lvl2pPr>
            <a:lvl3pPr marL="913696" indent="0">
              <a:buNone/>
              <a:defRPr sz="1800" b="1"/>
            </a:lvl3pPr>
            <a:lvl4pPr marL="1370544" indent="0">
              <a:buNone/>
              <a:defRPr sz="1600" b="1"/>
            </a:lvl4pPr>
            <a:lvl5pPr marL="1827390" indent="0">
              <a:buNone/>
              <a:defRPr sz="1600" b="1"/>
            </a:lvl5pPr>
            <a:lvl6pPr marL="2284240" indent="0">
              <a:buNone/>
              <a:defRPr sz="1600" b="1"/>
            </a:lvl6pPr>
            <a:lvl7pPr marL="2741086" indent="0">
              <a:buNone/>
              <a:defRPr sz="1600" b="1"/>
            </a:lvl7pPr>
            <a:lvl8pPr marL="3197934" indent="0">
              <a:buNone/>
              <a:defRPr sz="1600" b="1"/>
            </a:lvl8pPr>
            <a:lvl9pPr marL="3654783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90" y="2174875"/>
            <a:ext cx="437832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60"/>
            <a:ext cx="3259138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9" y="27306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848" indent="0">
              <a:buNone/>
              <a:defRPr sz="1200"/>
            </a:lvl2pPr>
            <a:lvl3pPr marL="913696" indent="0">
              <a:buNone/>
              <a:defRPr sz="1100"/>
            </a:lvl3pPr>
            <a:lvl4pPr marL="1370544" indent="0">
              <a:buNone/>
              <a:defRPr sz="900"/>
            </a:lvl4pPr>
            <a:lvl5pPr marL="1827390" indent="0">
              <a:buNone/>
              <a:defRPr sz="900"/>
            </a:lvl5pPr>
            <a:lvl6pPr marL="2284240" indent="0">
              <a:buNone/>
              <a:defRPr sz="900"/>
            </a:lvl6pPr>
            <a:lvl7pPr marL="2741086" indent="0">
              <a:buNone/>
              <a:defRPr sz="900"/>
            </a:lvl7pPr>
            <a:lvl8pPr marL="3197934" indent="0">
              <a:buNone/>
              <a:defRPr sz="900"/>
            </a:lvl8pPr>
            <a:lvl9pPr marL="3654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15"/>
            <a:ext cx="5943600" cy="566739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48" indent="0">
              <a:buNone/>
              <a:defRPr sz="2800"/>
            </a:lvl2pPr>
            <a:lvl3pPr marL="913696" indent="0">
              <a:buNone/>
              <a:defRPr sz="2300"/>
            </a:lvl3pPr>
            <a:lvl4pPr marL="1370544" indent="0">
              <a:buNone/>
              <a:defRPr sz="2000"/>
            </a:lvl4pPr>
            <a:lvl5pPr marL="1827390" indent="0">
              <a:buNone/>
              <a:defRPr sz="2000"/>
            </a:lvl5pPr>
            <a:lvl6pPr marL="2284240" indent="0">
              <a:buNone/>
              <a:defRPr sz="2000"/>
            </a:lvl6pPr>
            <a:lvl7pPr marL="2741086" indent="0">
              <a:buNone/>
              <a:defRPr sz="2000"/>
            </a:lvl7pPr>
            <a:lvl8pPr marL="3197934" indent="0">
              <a:buNone/>
              <a:defRPr sz="2000"/>
            </a:lvl8pPr>
            <a:lvl9pPr marL="3654783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56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6848" indent="0">
              <a:buNone/>
              <a:defRPr sz="1200"/>
            </a:lvl2pPr>
            <a:lvl3pPr marL="913696" indent="0">
              <a:buNone/>
              <a:defRPr sz="1100"/>
            </a:lvl3pPr>
            <a:lvl4pPr marL="1370544" indent="0">
              <a:buNone/>
              <a:defRPr sz="900"/>
            </a:lvl4pPr>
            <a:lvl5pPr marL="1827390" indent="0">
              <a:buNone/>
              <a:defRPr sz="900"/>
            </a:lvl5pPr>
            <a:lvl6pPr marL="2284240" indent="0">
              <a:buNone/>
              <a:defRPr sz="900"/>
            </a:lvl6pPr>
            <a:lvl7pPr marL="2741086" indent="0">
              <a:buNone/>
              <a:defRPr sz="900"/>
            </a:lvl7pPr>
            <a:lvl8pPr marL="3197934" indent="0">
              <a:buNone/>
              <a:defRPr sz="900"/>
            </a:lvl8pPr>
            <a:lvl9pPr marL="3654783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9763" y="522303"/>
            <a:ext cx="2166938" cy="551973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4205" y="522303"/>
            <a:ext cx="6353175" cy="55197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Rubrik, text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84188" y="522288"/>
            <a:ext cx="8672512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484193" y="1927225"/>
            <a:ext cx="4259262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895850" y="1927225"/>
            <a:ext cx="426085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cs typeface="Arial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0217" y="1504803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Fyrirsögn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3167" y="3260576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Viðburður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Höfundur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Dagsetning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pic>
        <p:nvPicPr>
          <p:cNvPr id="1026" name="Picture 2" descr="S:\REKSTUR OG ÞJÓNUSTA\Samræmt útlit skjala\Glaere_forsida_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63" y="-18097"/>
            <a:ext cx="10022543" cy="6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92812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Titill glæru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Smelltu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setja</a:t>
            </a:r>
            <a:r>
              <a:rPr lang="en-US" dirty="0" smtClean="0"/>
              <a:t> inn </a:t>
            </a:r>
            <a:r>
              <a:rPr lang="en-US" dirty="0" err="1" smtClean="0"/>
              <a:t>texta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056197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67" y="4406902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67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39245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 dirty="0" smtClean="0"/>
              <a:t>Titill glæru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8120" y="1600200"/>
            <a:ext cx="4375150" cy="49971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8370" y="1600200"/>
            <a:ext cx="4375150" cy="499715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774063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Titill glæru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120" y="1535114"/>
            <a:ext cx="437687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120" y="2174875"/>
            <a:ext cx="4376870" cy="4422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4933" y="1535114"/>
            <a:ext cx="4378590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4933" y="2174875"/>
            <a:ext cx="4378590" cy="4422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40799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 dirty="0" smtClean="0"/>
              <a:t>Titill glæru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5369484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076780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23" y="273050"/>
            <a:ext cx="3259006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91" y="273050"/>
            <a:ext cx="5537729" cy="62522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123" y="1435101"/>
            <a:ext cx="3259006" cy="509024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6759836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697" y="4800601"/>
            <a:ext cx="59436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2697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2697" y="5367339"/>
            <a:ext cx="59436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450784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83200" y="1602000"/>
            <a:ext cx="8737200" cy="45252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95306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73499" y="273057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95306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83200" y="1602000"/>
            <a:ext cx="8737200" cy="45252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300217" y="1504871"/>
            <a:ext cx="84201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err="1" smtClean="0"/>
              <a:t>Fyrirsögn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43167" y="3260576"/>
            <a:ext cx="69342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371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429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143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858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857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28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00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9716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err="1" smtClean="0"/>
              <a:t>Viðburður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Höfundur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Dagsetning</a:t>
            </a:r>
            <a:r>
              <a:rPr lang="en-US" dirty="0" smtClean="0"/>
              <a:t/>
            </a:r>
            <a:br>
              <a:rPr lang="en-US" dirty="0" smtClean="0"/>
            </a:br>
            <a:endParaRPr lang="en-GB" dirty="0"/>
          </a:p>
        </p:txBody>
      </p:sp>
      <p:pic>
        <p:nvPicPr>
          <p:cNvPr id="1026" name="Picture 2" descr="S:\REKSTUR OG ÞJÓNUSTA\Samræmt útlit skjala\Glaere_forsida_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160" y="-18096"/>
            <a:ext cx="10022543" cy="686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1722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Titill glæru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en-US" dirty="0" err="1" smtClean="0"/>
              <a:t>Smelltu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setja</a:t>
            </a:r>
            <a:r>
              <a:rPr lang="en-US" dirty="0" smtClean="0"/>
              <a:t> inn </a:t>
            </a:r>
            <a:r>
              <a:rPr lang="en-US" dirty="0" err="1" smtClean="0"/>
              <a:t>texta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572211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567" y="4407057"/>
            <a:ext cx="8420100" cy="1362075"/>
          </a:xfrm>
        </p:spPr>
        <p:txBody>
          <a:bodyPr anchor="t"/>
          <a:lstStyle>
            <a:lvl1pPr algn="l">
              <a:defRPr sz="325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2567" y="2906713"/>
            <a:ext cx="8420100" cy="1500187"/>
          </a:xfrm>
        </p:spPr>
        <p:txBody>
          <a:bodyPr anchor="b"/>
          <a:lstStyle>
            <a:lvl1pPr marL="0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1pPr>
            <a:lvl2pPr marL="371451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2pPr>
            <a:lvl3pPr marL="74290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3pPr>
            <a:lvl4pPr marL="1114354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4pPr>
            <a:lvl5pPr marL="1485806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5pPr>
            <a:lvl6pPr marL="1857257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6pPr>
            <a:lvl7pPr marL="2228709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7pPr>
            <a:lvl8pPr marL="2600161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8pPr>
            <a:lvl9pPr marL="2971612" indent="0">
              <a:buNone/>
              <a:defRPr sz="113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018010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 dirty="0" smtClean="0"/>
              <a:t>Titill glæru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8120" y="1600200"/>
            <a:ext cx="4375150" cy="499715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8370" y="1600200"/>
            <a:ext cx="4375150" cy="4997152"/>
          </a:xfrm>
        </p:spPr>
        <p:txBody>
          <a:bodyPr/>
          <a:lstStyle>
            <a:lvl1pPr>
              <a:defRPr sz="2275"/>
            </a:lvl1pPr>
            <a:lvl2pPr>
              <a:defRPr sz="1950"/>
            </a:lvl2pPr>
            <a:lvl3pPr>
              <a:defRPr sz="1625"/>
            </a:lvl3pPr>
            <a:lvl4pPr>
              <a:defRPr sz="1463"/>
            </a:lvl4pPr>
            <a:lvl5pPr>
              <a:defRPr sz="1463"/>
            </a:lvl5pPr>
            <a:lvl6pPr>
              <a:defRPr sz="1463"/>
            </a:lvl6pPr>
            <a:lvl7pPr>
              <a:defRPr sz="1463"/>
            </a:lvl7pPr>
            <a:lvl8pPr>
              <a:defRPr sz="1463"/>
            </a:lvl8pPr>
            <a:lvl9pPr>
              <a:defRPr sz="146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3636990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s-IS" dirty="0" smtClean="0"/>
              <a:t>Titill glæru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120" y="1535117"/>
            <a:ext cx="4376870" cy="639763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51" indent="0">
              <a:buNone/>
              <a:defRPr sz="1625" b="1"/>
            </a:lvl2pPr>
            <a:lvl3pPr marL="742903" indent="0">
              <a:buNone/>
              <a:defRPr sz="1463" b="1"/>
            </a:lvl3pPr>
            <a:lvl4pPr marL="1114354" indent="0">
              <a:buNone/>
              <a:defRPr sz="1300" b="1"/>
            </a:lvl4pPr>
            <a:lvl5pPr marL="1485806" indent="0">
              <a:buNone/>
              <a:defRPr sz="1300" b="1"/>
            </a:lvl5pPr>
            <a:lvl6pPr marL="1857257" indent="0">
              <a:buNone/>
              <a:defRPr sz="1300" b="1"/>
            </a:lvl6pPr>
            <a:lvl7pPr marL="2228709" indent="0">
              <a:buNone/>
              <a:defRPr sz="1300" b="1"/>
            </a:lvl7pPr>
            <a:lvl8pPr marL="2600161" indent="0">
              <a:buNone/>
              <a:defRPr sz="1300" b="1"/>
            </a:lvl8pPr>
            <a:lvl9pPr marL="29716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8120" y="2174946"/>
            <a:ext cx="4376870" cy="4422477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4935" y="1535117"/>
            <a:ext cx="4378590" cy="639763"/>
          </a:xfrm>
        </p:spPr>
        <p:txBody>
          <a:bodyPr anchor="b"/>
          <a:lstStyle>
            <a:lvl1pPr marL="0" indent="0">
              <a:buNone/>
              <a:defRPr sz="1950" b="1"/>
            </a:lvl1pPr>
            <a:lvl2pPr marL="371451" indent="0">
              <a:buNone/>
              <a:defRPr sz="1625" b="1"/>
            </a:lvl2pPr>
            <a:lvl3pPr marL="742903" indent="0">
              <a:buNone/>
              <a:defRPr sz="1463" b="1"/>
            </a:lvl3pPr>
            <a:lvl4pPr marL="1114354" indent="0">
              <a:buNone/>
              <a:defRPr sz="1300" b="1"/>
            </a:lvl4pPr>
            <a:lvl5pPr marL="1485806" indent="0">
              <a:buNone/>
              <a:defRPr sz="1300" b="1"/>
            </a:lvl5pPr>
            <a:lvl6pPr marL="1857257" indent="0">
              <a:buNone/>
              <a:defRPr sz="1300" b="1"/>
            </a:lvl6pPr>
            <a:lvl7pPr marL="2228709" indent="0">
              <a:buNone/>
              <a:defRPr sz="1300" b="1"/>
            </a:lvl7pPr>
            <a:lvl8pPr marL="2600161" indent="0">
              <a:buNone/>
              <a:defRPr sz="1300" b="1"/>
            </a:lvl8pPr>
            <a:lvl9pPr marL="2971612" indent="0">
              <a:buNone/>
              <a:defRPr sz="1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4935" y="2174946"/>
            <a:ext cx="4378590" cy="4422477"/>
          </a:xfrm>
        </p:spPr>
        <p:txBody>
          <a:bodyPr/>
          <a:lstStyle>
            <a:lvl1pPr>
              <a:defRPr sz="1950"/>
            </a:lvl1pPr>
            <a:lvl2pPr>
              <a:defRPr sz="1625"/>
            </a:lvl2pPr>
            <a:lvl3pPr>
              <a:defRPr sz="1463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146383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is-IS" dirty="0" smtClean="0"/>
              <a:t>Titill glæru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829035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41883160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129" y="273115"/>
            <a:ext cx="3259006" cy="1162051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95794" y="273114"/>
            <a:ext cx="5537729" cy="6252295"/>
          </a:xfrm>
        </p:spPr>
        <p:txBody>
          <a:bodyPr/>
          <a:lstStyle>
            <a:lvl1pPr>
              <a:defRPr sz="2600"/>
            </a:lvl1pPr>
            <a:lvl2pPr>
              <a:defRPr sz="2275"/>
            </a:lvl2pPr>
            <a:lvl3pPr>
              <a:defRPr sz="1950"/>
            </a:lvl3pPr>
            <a:lvl4pPr>
              <a:defRPr sz="1625"/>
            </a:lvl4pPr>
            <a:lvl5pPr>
              <a:defRPr sz="1625"/>
            </a:lvl5pPr>
            <a:lvl6pPr>
              <a:defRPr sz="1625"/>
            </a:lvl6pPr>
            <a:lvl7pPr>
              <a:defRPr sz="1625"/>
            </a:lvl7pPr>
            <a:lvl8pPr>
              <a:defRPr sz="1625"/>
            </a:lvl8pPr>
            <a:lvl9pPr>
              <a:defRPr sz="16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8129" y="1435101"/>
            <a:ext cx="3259006" cy="5090244"/>
          </a:xfrm>
        </p:spPr>
        <p:txBody>
          <a:bodyPr/>
          <a:lstStyle>
            <a:lvl1pPr marL="0" indent="0">
              <a:buNone/>
              <a:defRPr sz="1138"/>
            </a:lvl1pPr>
            <a:lvl2pPr marL="371451" indent="0">
              <a:buNone/>
              <a:defRPr sz="975"/>
            </a:lvl2pPr>
            <a:lvl3pPr marL="742903" indent="0">
              <a:buNone/>
              <a:defRPr sz="813"/>
            </a:lvl3pPr>
            <a:lvl4pPr marL="1114354" indent="0">
              <a:buNone/>
              <a:defRPr sz="731"/>
            </a:lvl4pPr>
            <a:lvl5pPr marL="1485806" indent="0">
              <a:buNone/>
              <a:defRPr sz="731"/>
            </a:lvl5pPr>
            <a:lvl6pPr marL="1857257" indent="0">
              <a:buNone/>
              <a:defRPr sz="731"/>
            </a:lvl6pPr>
            <a:lvl7pPr marL="2228709" indent="0">
              <a:buNone/>
              <a:defRPr sz="731"/>
            </a:lvl7pPr>
            <a:lvl8pPr marL="2600161" indent="0">
              <a:buNone/>
              <a:defRPr sz="731"/>
            </a:lvl8pPr>
            <a:lvl9pPr marL="2971612" indent="0">
              <a:buNone/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75792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2697" y="4800756"/>
            <a:ext cx="5943600" cy="566739"/>
          </a:xfrm>
        </p:spPr>
        <p:txBody>
          <a:bodyPr anchor="b"/>
          <a:lstStyle>
            <a:lvl1pPr algn="l">
              <a:defRPr sz="1625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22697" y="612775"/>
            <a:ext cx="5943600" cy="4114800"/>
          </a:xfrm>
        </p:spPr>
        <p:txBody>
          <a:bodyPr/>
          <a:lstStyle>
            <a:lvl1pPr marL="0" indent="0">
              <a:buNone/>
              <a:defRPr sz="2600"/>
            </a:lvl1pPr>
            <a:lvl2pPr marL="371451" indent="0">
              <a:buNone/>
              <a:defRPr sz="2275"/>
            </a:lvl2pPr>
            <a:lvl3pPr marL="742903" indent="0">
              <a:buNone/>
              <a:defRPr sz="1950"/>
            </a:lvl3pPr>
            <a:lvl4pPr marL="1114354" indent="0">
              <a:buNone/>
              <a:defRPr sz="1625"/>
            </a:lvl4pPr>
            <a:lvl5pPr marL="1485806" indent="0">
              <a:buNone/>
              <a:defRPr sz="1625"/>
            </a:lvl5pPr>
            <a:lvl6pPr marL="1857257" indent="0">
              <a:buNone/>
              <a:defRPr sz="1625"/>
            </a:lvl6pPr>
            <a:lvl7pPr marL="2228709" indent="0">
              <a:buNone/>
              <a:defRPr sz="1625"/>
            </a:lvl7pPr>
            <a:lvl8pPr marL="2600161" indent="0">
              <a:buNone/>
              <a:defRPr sz="1625"/>
            </a:lvl8pPr>
            <a:lvl9pPr marL="2971612" indent="0">
              <a:buNone/>
              <a:defRPr sz="1625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22697" y="5367494"/>
            <a:ext cx="5943600" cy="804863"/>
          </a:xfrm>
        </p:spPr>
        <p:txBody>
          <a:bodyPr/>
          <a:lstStyle>
            <a:lvl1pPr marL="0" indent="0">
              <a:buNone/>
              <a:defRPr sz="1138"/>
            </a:lvl1pPr>
            <a:lvl2pPr marL="371451" indent="0">
              <a:buNone/>
              <a:defRPr sz="975"/>
            </a:lvl2pPr>
            <a:lvl3pPr marL="742903" indent="0">
              <a:buNone/>
              <a:defRPr sz="813"/>
            </a:lvl3pPr>
            <a:lvl4pPr marL="1114354" indent="0">
              <a:buNone/>
              <a:defRPr sz="731"/>
            </a:lvl4pPr>
            <a:lvl5pPr marL="1485806" indent="0">
              <a:buNone/>
              <a:defRPr sz="731"/>
            </a:lvl5pPr>
            <a:lvl6pPr marL="1857257" indent="0">
              <a:buNone/>
              <a:defRPr sz="731"/>
            </a:lvl6pPr>
            <a:lvl7pPr marL="2228709" indent="0">
              <a:buNone/>
              <a:defRPr sz="731"/>
            </a:lvl7pPr>
            <a:lvl8pPr marL="2600161" indent="0">
              <a:buNone/>
              <a:defRPr sz="731"/>
            </a:lvl8pPr>
            <a:lvl9pPr marL="2971612" indent="0">
              <a:buNone/>
              <a:defRPr sz="73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5029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83202" y="1602000"/>
            <a:ext cx="8737200" cy="45252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8697517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83202" y="1602000"/>
            <a:ext cx="8737200" cy="4525200"/>
          </a:xfrm>
        </p:spPr>
        <p:txBody>
          <a:bodyPr/>
          <a:lstStyle>
            <a:lvl2pPr>
              <a:buClr>
                <a:schemeClr val="tx2"/>
              </a:buClr>
              <a:defRPr/>
            </a:lvl2pPr>
            <a:lvl3pPr>
              <a:buClr>
                <a:schemeClr val="tx2"/>
              </a:buClr>
              <a:defRPr/>
            </a:lvl3pPr>
            <a:lvl4pPr>
              <a:buClr>
                <a:schemeClr val="tx2"/>
              </a:buClr>
              <a:defRPr/>
            </a:lvl4pPr>
            <a:lvl5pPr>
              <a:buClr>
                <a:schemeClr val="tx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588610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823"/>
          <p:cNvSpPr>
            <a:spLocks noChangeShapeType="1"/>
          </p:cNvSpPr>
          <p:nvPr userDrawn="1"/>
        </p:nvSpPr>
        <p:spPr bwMode="auto">
          <a:xfrm>
            <a:off x="3419482" y="6311905"/>
            <a:ext cx="6151563" cy="1588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386" tIns="45693" rIns="91386" bIns="45693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2" name="Group 824"/>
          <p:cNvGrpSpPr>
            <a:grpSpLocks/>
          </p:cNvGrpSpPr>
          <p:nvPr userDrawn="1"/>
        </p:nvGrpSpPr>
        <p:grpSpPr bwMode="auto">
          <a:xfrm>
            <a:off x="9356729" y="6432551"/>
            <a:ext cx="266700" cy="215900"/>
            <a:chOff x="10597" y="15761"/>
            <a:chExt cx="381" cy="314"/>
          </a:xfrm>
        </p:grpSpPr>
        <p:sp>
          <p:nvSpPr>
            <p:cNvPr id="6" name="Freeform 825"/>
            <p:cNvSpPr>
              <a:spLocks/>
            </p:cNvSpPr>
            <p:nvPr/>
          </p:nvSpPr>
          <p:spPr bwMode="auto">
            <a:xfrm>
              <a:off x="10801" y="15761"/>
              <a:ext cx="177" cy="314"/>
            </a:xfrm>
            <a:custGeom>
              <a:avLst/>
              <a:gdLst/>
              <a:ahLst/>
              <a:cxnLst>
                <a:cxn ang="0">
                  <a:pos x="178" y="284"/>
                </a:cxn>
                <a:cxn ang="0">
                  <a:pos x="163" y="284"/>
                </a:cxn>
                <a:cxn ang="0">
                  <a:pos x="148" y="284"/>
                </a:cxn>
                <a:cxn ang="0">
                  <a:pos x="129" y="284"/>
                </a:cxn>
                <a:cxn ang="0">
                  <a:pos x="109" y="284"/>
                </a:cxn>
                <a:cxn ang="0">
                  <a:pos x="69" y="269"/>
                </a:cxn>
                <a:cxn ang="0">
                  <a:pos x="39" y="239"/>
                </a:cxn>
                <a:cxn ang="0">
                  <a:pos x="29" y="200"/>
                </a:cxn>
                <a:cxn ang="0">
                  <a:pos x="29" y="135"/>
                </a:cxn>
                <a:cxn ang="0">
                  <a:pos x="29" y="6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100"/>
                </a:cxn>
                <a:cxn ang="0">
                  <a:pos x="0" y="200"/>
                </a:cxn>
                <a:cxn ang="0">
                  <a:pos x="5" y="244"/>
                </a:cxn>
                <a:cxn ang="0">
                  <a:pos x="29" y="279"/>
                </a:cxn>
                <a:cxn ang="0">
                  <a:pos x="69" y="304"/>
                </a:cxn>
                <a:cxn ang="0">
                  <a:pos x="109" y="314"/>
                </a:cxn>
                <a:cxn ang="0">
                  <a:pos x="148" y="314"/>
                </a:cxn>
                <a:cxn ang="0">
                  <a:pos x="178" y="314"/>
                </a:cxn>
                <a:cxn ang="0">
                  <a:pos x="178" y="284"/>
                </a:cxn>
              </a:cxnLst>
              <a:rect l="0" t="0" r="r" b="b"/>
              <a:pathLst>
                <a:path w="178" h="314">
                  <a:moveTo>
                    <a:pt x="178" y="284"/>
                  </a:moveTo>
                  <a:lnTo>
                    <a:pt x="163" y="284"/>
                  </a:lnTo>
                  <a:lnTo>
                    <a:pt x="148" y="284"/>
                  </a:lnTo>
                  <a:lnTo>
                    <a:pt x="129" y="284"/>
                  </a:lnTo>
                  <a:lnTo>
                    <a:pt x="109" y="284"/>
                  </a:lnTo>
                  <a:lnTo>
                    <a:pt x="69" y="269"/>
                  </a:lnTo>
                  <a:lnTo>
                    <a:pt x="39" y="239"/>
                  </a:lnTo>
                  <a:lnTo>
                    <a:pt x="29" y="200"/>
                  </a:lnTo>
                  <a:lnTo>
                    <a:pt x="29" y="135"/>
                  </a:lnTo>
                  <a:lnTo>
                    <a:pt x="29" y="60"/>
                  </a:lnTo>
                  <a:lnTo>
                    <a:pt x="29" y="0"/>
                  </a:lnTo>
                  <a:lnTo>
                    <a:pt x="0" y="0"/>
                  </a:lnTo>
                  <a:lnTo>
                    <a:pt x="0" y="100"/>
                  </a:lnTo>
                  <a:lnTo>
                    <a:pt x="0" y="200"/>
                  </a:lnTo>
                  <a:lnTo>
                    <a:pt x="5" y="244"/>
                  </a:lnTo>
                  <a:lnTo>
                    <a:pt x="29" y="279"/>
                  </a:lnTo>
                  <a:lnTo>
                    <a:pt x="69" y="304"/>
                  </a:lnTo>
                  <a:lnTo>
                    <a:pt x="109" y="314"/>
                  </a:lnTo>
                  <a:lnTo>
                    <a:pt x="148" y="314"/>
                  </a:lnTo>
                  <a:lnTo>
                    <a:pt x="178" y="314"/>
                  </a:lnTo>
                  <a:lnTo>
                    <a:pt x="178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7" name="Freeform 826"/>
            <p:cNvSpPr>
              <a:spLocks/>
            </p:cNvSpPr>
            <p:nvPr/>
          </p:nvSpPr>
          <p:spPr bwMode="auto">
            <a:xfrm>
              <a:off x="10849" y="15761"/>
              <a:ext cx="129" cy="263"/>
            </a:xfrm>
            <a:custGeom>
              <a:avLst/>
              <a:gdLst/>
              <a:ahLst/>
              <a:cxnLst>
                <a:cxn ang="0">
                  <a:pos x="129" y="229"/>
                </a:cxn>
                <a:cxn ang="0">
                  <a:pos x="124" y="229"/>
                </a:cxn>
                <a:cxn ang="0">
                  <a:pos x="114" y="229"/>
                </a:cxn>
                <a:cxn ang="0">
                  <a:pos x="94" y="229"/>
                </a:cxn>
                <a:cxn ang="0">
                  <a:pos x="80" y="229"/>
                </a:cxn>
                <a:cxn ang="0">
                  <a:pos x="70" y="229"/>
                </a:cxn>
                <a:cxn ang="0">
                  <a:pos x="60" y="229"/>
                </a:cxn>
                <a:cxn ang="0">
                  <a:pos x="50" y="229"/>
                </a:cxn>
                <a:cxn ang="0">
                  <a:pos x="40" y="224"/>
                </a:cxn>
                <a:cxn ang="0">
                  <a:pos x="30" y="210"/>
                </a:cxn>
                <a:cxn ang="0">
                  <a:pos x="30" y="200"/>
                </a:cxn>
                <a:cxn ang="0">
                  <a:pos x="30" y="175"/>
                </a:cxn>
                <a:cxn ang="0">
                  <a:pos x="30" y="125"/>
                </a:cxn>
                <a:cxn ang="0">
                  <a:pos x="30" y="70"/>
                </a:cxn>
                <a:cxn ang="0">
                  <a:pos x="30" y="25"/>
                </a:cxn>
                <a:cxn ang="0">
                  <a:pos x="30" y="0"/>
                </a:cxn>
                <a:cxn ang="0">
                  <a:pos x="0" y="0"/>
                </a:cxn>
                <a:cxn ang="0">
                  <a:pos x="0" y="40"/>
                </a:cxn>
                <a:cxn ang="0">
                  <a:pos x="0" y="100"/>
                </a:cxn>
                <a:cxn ang="0">
                  <a:pos x="0" y="155"/>
                </a:cxn>
                <a:cxn ang="0">
                  <a:pos x="0" y="200"/>
                </a:cxn>
                <a:cxn ang="0">
                  <a:pos x="0" y="219"/>
                </a:cxn>
                <a:cxn ang="0">
                  <a:pos x="10" y="234"/>
                </a:cxn>
                <a:cxn ang="0">
                  <a:pos x="25" y="249"/>
                </a:cxn>
                <a:cxn ang="0">
                  <a:pos x="40" y="259"/>
                </a:cxn>
                <a:cxn ang="0">
                  <a:pos x="60" y="264"/>
                </a:cxn>
                <a:cxn ang="0">
                  <a:pos x="75" y="264"/>
                </a:cxn>
                <a:cxn ang="0">
                  <a:pos x="89" y="264"/>
                </a:cxn>
                <a:cxn ang="0">
                  <a:pos x="104" y="264"/>
                </a:cxn>
                <a:cxn ang="0">
                  <a:pos x="119" y="264"/>
                </a:cxn>
                <a:cxn ang="0">
                  <a:pos x="129" y="264"/>
                </a:cxn>
                <a:cxn ang="0">
                  <a:pos x="129" y="229"/>
                </a:cxn>
              </a:cxnLst>
              <a:rect l="0" t="0" r="r" b="b"/>
              <a:pathLst>
                <a:path w="129" h="264">
                  <a:moveTo>
                    <a:pt x="129" y="229"/>
                  </a:moveTo>
                  <a:lnTo>
                    <a:pt x="124" y="229"/>
                  </a:lnTo>
                  <a:lnTo>
                    <a:pt x="114" y="229"/>
                  </a:lnTo>
                  <a:lnTo>
                    <a:pt x="94" y="229"/>
                  </a:lnTo>
                  <a:lnTo>
                    <a:pt x="80" y="229"/>
                  </a:lnTo>
                  <a:lnTo>
                    <a:pt x="70" y="229"/>
                  </a:lnTo>
                  <a:lnTo>
                    <a:pt x="60" y="229"/>
                  </a:lnTo>
                  <a:lnTo>
                    <a:pt x="50" y="229"/>
                  </a:lnTo>
                  <a:lnTo>
                    <a:pt x="40" y="224"/>
                  </a:lnTo>
                  <a:lnTo>
                    <a:pt x="30" y="210"/>
                  </a:lnTo>
                  <a:lnTo>
                    <a:pt x="30" y="200"/>
                  </a:lnTo>
                  <a:lnTo>
                    <a:pt x="30" y="175"/>
                  </a:lnTo>
                  <a:lnTo>
                    <a:pt x="30" y="125"/>
                  </a:lnTo>
                  <a:lnTo>
                    <a:pt x="30" y="70"/>
                  </a:lnTo>
                  <a:lnTo>
                    <a:pt x="30" y="25"/>
                  </a:lnTo>
                  <a:lnTo>
                    <a:pt x="30" y="0"/>
                  </a:lnTo>
                  <a:lnTo>
                    <a:pt x="0" y="0"/>
                  </a:lnTo>
                  <a:lnTo>
                    <a:pt x="0" y="40"/>
                  </a:lnTo>
                  <a:lnTo>
                    <a:pt x="0" y="100"/>
                  </a:lnTo>
                  <a:lnTo>
                    <a:pt x="0" y="155"/>
                  </a:lnTo>
                  <a:lnTo>
                    <a:pt x="0" y="200"/>
                  </a:lnTo>
                  <a:lnTo>
                    <a:pt x="0" y="219"/>
                  </a:lnTo>
                  <a:lnTo>
                    <a:pt x="10" y="234"/>
                  </a:lnTo>
                  <a:lnTo>
                    <a:pt x="25" y="249"/>
                  </a:lnTo>
                  <a:lnTo>
                    <a:pt x="40" y="259"/>
                  </a:lnTo>
                  <a:lnTo>
                    <a:pt x="60" y="264"/>
                  </a:lnTo>
                  <a:lnTo>
                    <a:pt x="75" y="264"/>
                  </a:lnTo>
                  <a:lnTo>
                    <a:pt x="89" y="264"/>
                  </a:lnTo>
                  <a:lnTo>
                    <a:pt x="104" y="264"/>
                  </a:lnTo>
                  <a:lnTo>
                    <a:pt x="119" y="264"/>
                  </a:lnTo>
                  <a:lnTo>
                    <a:pt x="129" y="264"/>
                  </a:lnTo>
                  <a:lnTo>
                    <a:pt x="129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8" name="Freeform 827"/>
            <p:cNvSpPr>
              <a:spLocks/>
            </p:cNvSpPr>
            <p:nvPr/>
          </p:nvSpPr>
          <p:spPr bwMode="auto">
            <a:xfrm>
              <a:off x="10597" y="15761"/>
              <a:ext cx="184" cy="314"/>
            </a:xfrm>
            <a:custGeom>
              <a:avLst/>
              <a:gdLst/>
              <a:ahLst/>
              <a:cxnLst>
                <a:cxn ang="0">
                  <a:pos x="0" y="284"/>
                </a:cxn>
                <a:cxn ang="0">
                  <a:pos x="15" y="284"/>
                </a:cxn>
                <a:cxn ang="0">
                  <a:pos x="34" y="284"/>
                </a:cxn>
                <a:cxn ang="0">
                  <a:pos x="54" y="284"/>
                </a:cxn>
                <a:cxn ang="0">
                  <a:pos x="69" y="284"/>
                </a:cxn>
                <a:cxn ang="0">
                  <a:pos x="109" y="269"/>
                </a:cxn>
                <a:cxn ang="0">
                  <a:pos x="138" y="239"/>
                </a:cxn>
                <a:cxn ang="0">
                  <a:pos x="148" y="200"/>
                </a:cxn>
                <a:cxn ang="0">
                  <a:pos x="148" y="135"/>
                </a:cxn>
                <a:cxn ang="0">
                  <a:pos x="148" y="60"/>
                </a:cxn>
                <a:cxn ang="0">
                  <a:pos x="148" y="0"/>
                </a:cxn>
                <a:cxn ang="0">
                  <a:pos x="183" y="0"/>
                </a:cxn>
                <a:cxn ang="0">
                  <a:pos x="183" y="100"/>
                </a:cxn>
                <a:cxn ang="0">
                  <a:pos x="183" y="200"/>
                </a:cxn>
                <a:cxn ang="0">
                  <a:pos x="173" y="244"/>
                </a:cxn>
                <a:cxn ang="0">
                  <a:pos x="148" y="279"/>
                </a:cxn>
                <a:cxn ang="0">
                  <a:pos x="114" y="304"/>
                </a:cxn>
                <a:cxn ang="0">
                  <a:pos x="69" y="314"/>
                </a:cxn>
                <a:cxn ang="0">
                  <a:pos x="44" y="314"/>
                </a:cxn>
                <a:cxn ang="0">
                  <a:pos x="19" y="314"/>
                </a:cxn>
                <a:cxn ang="0">
                  <a:pos x="0" y="314"/>
                </a:cxn>
                <a:cxn ang="0">
                  <a:pos x="0" y="284"/>
                </a:cxn>
              </a:cxnLst>
              <a:rect l="0" t="0" r="r" b="b"/>
              <a:pathLst>
                <a:path w="183" h="314">
                  <a:moveTo>
                    <a:pt x="0" y="284"/>
                  </a:moveTo>
                  <a:lnTo>
                    <a:pt x="15" y="284"/>
                  </a:lnTo>
                  <a:lnTo>
                    <a:pt x="34" y="284"/>
                  </a:lnTo>
                  <a:lnTo>
                    <a:pt x="54" y="284"/>
                  </a:lnTo>
                  <a:lnTo>
                    <a:pt x="69" y="284"/>
                  </a:lnTo>
                  <a:lnTo>
                    <a:pt x="109" y="269"/>
                  </a:lnTo>
                  <a:lnTo>
                    <a:pt x="138" y="239"/>
                  </a:lnTo>
                  <a:lnTo>
                    <a:pt x="148" y="200"/>
                  </a:lnTo>
                  <a:lnTo>
                    <a:pt x="148" y="135"/>
                  </a:lnTo>
                  <a:lnTo>
                    <a:pt x="148" y="60"/>
                  </a:lnTo>
                  <a:lnTo>
                    <a:pt x="148" y="0"/>
                  </a:lnTo>
                  <a:lnTo>
                    <a:pt x="183" y="0"/>
                  </a:lnTo>
                  <a:lnTo>
                    <a:pt x="183" y="100"/>
                  </a:lnTo>
                  <a:lnTo>
                    <a:pt x="183" y="200"/>
                  </a:lnTo>
                  <a:lnTo>
                    <a:pt x="173" y="244"/>
                  </a:lnTo>
                  <a:lnTo>
                    <a:pt x="148" y="279"/>
                  </a:lnTo>
                  <a:lnTo>
                    <a:pt x="114" y="304"/>
                  </a:lnTo>
                  <a:lnTo>
                    <a:pt x="69" y="314"/>
                  </a:lnTo>
                  <a:lnTo>
                    <a:pt x="44" y="314"/>
                  </a:lnTo>
                  <a:lnTo>
                    <a:pt x="19" y="314"/>
                  </a:lnTo>
                  <a:lnTo>
                    <a:pt x="0" y="314"/>
                  </a:lnTo>
                  <a:lnTo>
                    <a:pt x="0" y="284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9" name="Freeform 828"/>
            <p:cNvSpPr>
              <a:spLocks/>
            </p:cNvSpPr>
            <p:nvPr/>
          </p:nvSpPr>
          <p:spPr bwMode="auto">
            <a:xfrm>
              <a:off x="10597" y="15761"/>
              <a:ext cx="134" cy="263"/>
            </a:xfrm>
            <a:custGeom>
              <a:avLst/>
              <a:gdLst/>
              <a:ahLst/>
              <a:cxnLst>
                <a:cxn ang="0">
                  <a:pos x="0" y="229"/>
                </a:cxn>
                <a:cxn ang="0">
                  <a:pos x="5" y="229"/>
                </a:cxn>
                <a:cxn ang="0">
                  <a:pos x="19" y="229"/>
                </a:cxn>
                <a:cxn ang="0">
                  <a:pos x="34" y="229"/>
                </a:cxn>
                <a:cxn ang="0">
                  <a:pos x="49" y="229"/>
                </a:cxn>
                <a:cxn ang="0">
                  <a:pos x="59" y="229"/>
                </a:cxn>
                <a:cxn ang="0">
                  <a:pos x="69" y="229"/>
                </a:cxn>
                <a:cxn ang="0">
                  <a:pos x="79" y="229"/>
                </a:cxn>
                <a:cxn ang="0">
                  <a:pos x="89" y="224"/>
                </a:cxn>
                <a:cxn ang="0">
                  <a:pos x="99" y="210"/>
                </a:cxn>
                <a:cxn ang="0">
                  <a:pos x="99" y="200"/>
                </a:cxn>
                <a:cxn ang="0">
                  <a:pos x="99" y="175"/>
                </a:cxn>
                <a:cxn ang="0">
                  <a:pos x="99" y="125"/>
                </a:cxn>
                <a:cxn ang="0">
                  <a:pos x="99" y="70"/>
                </a:cxn>
                <a:cxn ang="0">
                  <a:pos x="99" y="25"/>
                </a:cxn>
                <a:cxn ang="0">
                  <a:pos x="99" y="0"/>
                </a:cxn>
                <a:cxn ang="0">
                  <a:pos x="133" y="0"/>
                </a:cxn>
                <a:cxn ang="0">
                  <a:pos x="133" y="40"/>
                </a:cxn>
                <a:cxn ang="0">
                  <a:pos x="133" y="100"/>
                </a:cxn>
                <a:cxn ang="0">
                  <a:pos x="133" y="155"/>
                </a:cxn>
                <a:cxn ang="0">
                  <a:pos x="133" y="200"/>
                </a:cxn>
                <a:cxn ang="0">
                  <a:pos x="128" y="219"/>
                </a:cxn>
                <a:cxn ang="0">
                  <a:pos x="119" y="234"/>
                </a:cxn>
                <a:cxn ang="0">
                  <a:pos x="104" y="249"/>
                </a:cxn>
                <a:cxn ang="0">
                  <a:pos x="89" y="259"/>
                </a:cxn>
                <a:cxn ang="0">
                  <a:pos x="69" y="264"/>
                </a:cxn>
                <a:cxn ang="0">
                  <a:pos x="59" y="264"/>
                </a:cxn>
                <a:cxn ang="0">
                  <a:pos x="39" y="264"/>
                </a:cxn>
                <a:cxn ang="0">
                  <a:pos x="24" y="264"/>
                </a:cxn>
                <a:cxn ang="0">
                  <a:pos x="10" y="264"/>
                </a:cxn>
                <a:cxn ang="0">
                  <a:pos x="0" y="264"/>
                </a:cxn>
                <a:cxn ang="0">
                  <a:pos x="0" y="229"/>
                </a:cxn>
              </a:cxnLst>
              <a:rect l="0" t="0" r="r" b="b"/>
              <a:pathLst>
                <a:path w="133" h="264">
                  <a:moveTo>
                    <a:pt x="0" y="229"/>
                  </a:moveTo>
                  <a:lnTo>
                    <a:pt x="5" y="229"/>
                  </a:lnTo>
                  <a:lnTo>
                    <a:pt x="19" y="229"/>
                  </a:lnTo>
                  <a:lnTo>
                    <a:pt x="34" y="229"/>
                  </a:lnTo>
                  <a:lnTo>
                    <a:pt x="49" y="229"/>
                  </a:lnTo>
                  <a:lnTo>
                    <a:pt x="59" y="229"/>
                  </a:lnTo>
                  <a:lnTo>
                    <a:pt x="69" y="229"/>
                  </a:lnTo>
                  <a:lnTo>
                    <a:pt x="79" y="229"/>
                  </a:lnTo>
                  <a:lnTo>
                    <a:pt x="89" y="224"/>
                  </a:lnTo>
                  <a:lnTo>
                    <a:pt x="99" y="210"/>
                  </a:lnTo>
                  <a:lnTo>
                    <a:pt x="99" y="200"/>
                  </a:lnTo>
                  <a:lnTo>
                    <a:pt x="99" y="175"/>
                  </a:lnTo>
                  <a:lnTo>
                    <a:pt x="99" y="125"/>
                  </a:lnTo>
                  <a:lnTo>
                    <a:pt x="99" y="70"/>
                  </a:lnTo>
                  <a:lnTo>
                    <a:pt x="99" y="25"/>
                  </a:lnTo>
                  <a:lnTo>
                    <a:pt x="99" y="0"/>
                  </a:lnTo>
                  <a:lnTo>
                    <a:pt x="133" y="0"/>
                  </a:lnTo>
                  <a:lnTo>
                    <a:pt x="133" y="40"/>
                  </a:lnTo>
                  <a:lnTo>
                    <a:pt x="133" y="100"/>
                  </a:lnTo>
                  <a:lnTo>
                    <a:pt x="133" y="155"/>
                  </a:lnTo>
                  <a:lnTo>
                    <a:pt x="133" y="200"/>
                  </a:lnTo>
                  <a:lnTo>
                    <a:pt x="128" y="219"/>
                  </a:lnTo>
                  <a:lnTo>
                    <a:pt x="119" y="234"/>
                  </a:lnTo>
                  <a:lnTo>
                    <a:pt x="104" y="249"/>
                  </a:lnTo>
                  <a:lnTo>
                    <a:pt x="89" y="259"/>
                  </a:lnTo>
                  <a:lnTo>
                    <a:pt x="69" y="264"/>
                  </a:lnTo>
                  <a:lnTo>
                    <a:pt x="59" y="264"/>
                  </a:lnTo>
                  <a:lnTo>
                    <a:pt x="39" y="264"/>
                  </a:lnTo>
                  <a:lnTo>
                    <a:pt x="24" y="264"/>
                  </a:lnTo>
                  <a:lnTo>
                    <a:pt x="10" y="264"/>
                  </a:lnTo>
                  <a:lnTo>
                    <a:pt x="0" y="264"/>
                  </a:lnTo>
                  <a:lnTo>
                    <a:pt x="0" y="229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en-US" sz="1800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pic>
        <p:nvPicPr>
          <p:cNvPr id="10" name="Picture 949" descr="Karolinska Swe RGB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9" y="5891215"/>
            <a:ext cx="3236913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61" name="Rectangle 193"/>
          <p:cNvSpPr>
            <a:spLocks noGrp="1" noChangeArrowheads="1"/>
          </p:cNvSpPr>
          <p:nvPr>
            <p:ph type="ctrTitle" sz="quarter"/>
          </p:nvPr>
        </p:nvSpPr>
        <p:spPr>
          <a:xfrm>
            <a:off x="1416077" y="1917718"/>
            <a:ext cx="7070725" cy="1863725"/>
          </a:xfrm>
        </p:spPr>
        <p:txBody>
          <a:bodyPr lIns="83920" tIns="41962" rIns="83920" bIns="41962"/>
          <a:lstStyle>
            <a:lvl1pPr algn="ctr">
              <a:spcBef>
                <a:spcPct val="20000"/>
              </a:spcBef>
              <a:tabLst>
                <a:tab pos="661602" algn="l"/>
              </a:tabLst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363" name="Rectangle 1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416077" y="3913213"/>
            <a:ext cx="7070725" cy="1081087"/>
          </a:xfrm>
        </p:spPr>
        <p:txBody>
          <a:bodyPr lIns="83920" tIns="41962" rIns="83920" bIns="41962"/>
          <a:lstStyle>
            <a:lvl1pPr algn="ctr"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3046364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054104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43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935" indent="0">
              <a:buNone/>
              <a:defRPr sz="1800"/>
            </a:lvl2pPr>
            <a:lvl3pPr marL="913868" indent="0">
              <a:buNone/>
              <a:defRPr sz="1600"/>
            </a:lvl3pPr>
            <a:lvl4pPr marL="1370803" indent="0">
              <a:buNone/>
              <a:defRPr sz="1400"/>
            </a:lvl4pPr>
            <a:lvl5pPr marL="1827737" indent="0">
              <a:buNone/>
              <a:defRPr sz="1400"/>
            </a:lvl5pPr>
            <a:lvl6pPr marL="2284672" indent="0">
              <a:buNone/>
              <a:defRPr sz="1400"/>
            </a:lvl6pPr>
            <a:lvl7pPr marL="2741606" indent="0">
              <a:buNone/>
              <a:defRPr sz="1400"/>
            </a:lvl7pPr>
            <a:lvl8pPr marL="3198540" indent="0">
              <a:buNone/>
              <a:defRPr sz="1400"/>
            </a:lvl8pPr>
            <a:lvl9pPr marL="3655474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34601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4190" y="1927225"/>
            <a:ext cx="4259262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927225"/>
            <a:ext cx="4260850" cy="4114800"/>
          </a:xfrm>
        </p:spPr>
        <p:txBody>
          <a:bodyPr/>
          <a:lstStyle>
            <a:lvl1pPr>
              <a:defRPr sz="2800"/>
            </a:lvl1pPr>
            <a:lvl2pPr>
              <a:defRPr sz="23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14107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9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73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35" indent="0">
              <a:buNone/>
              <a:defRPr sz="2000" b="1"/>
            </a:lvl2pPr>
            <a:lvl3pPr marL="913868" indent="0">
              <a:buNone/>
              <a:defRPr sz="1800" b="1"/>
            </a:lvl3pPr>
            <a:lvl4pPr marL="1370803" indent="0">
              <a:buNone/>
              <a:defRPr sz="1600" b="1"/>
            </a:lvl4pPr>
            <a:lvl5pPr marL="1827737" indent="0">
              <a:buNone/>
              <a:defRPr sz="1600" b="1"/>
            </a:lvl5pPr>
            <a:lvl6pPr marL="2284672" indent="0">
              <a:buNone/>
              <a:defRPr sz="1600" b="1"/>
            </a:lvl6pPr>
            <a:lvl7pPr marL="2741606" indent="0">
              <a:buNone/>
              <a:defRPr sz="1600" b="1"/>
            </a:lvl7pPr>
            <a:lvl8pPr marL="3198540" indent="0">
              <a:buNone/>
              <a:defRPr sz="1600" b="1"/>
            </a:lvl8pPr>
            <a:lvl9pPr marL="3655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738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402" y="1535113"/>
            <a:ext cx="437832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935" indent="0">
              <a:buNone/>
              <a:defRPr sz="2000" b="1"/>
            </a:lvl2pPr>
            <a:lvl3pPr marL="913868" indent="0">
              <a:buNone/>
              <a:defRPr sz="1800" b="1"/>
            </a:lvl3pPr>
            <a:lvl4pPr marL="1370803" indent="0">
              <a:buNone/>
              <a:defRPr sz="1600" b="1"/>
            </a:lvl4pPr>
            <a:lvl5pPr marL="1827737" indent="0">
              <a:buNone/>
              <a:defRPr sz="1600" b="1"/>
            </a:lvl5pPr>
            <a:lvl6pPr marL="2284672" indent="0">
              <a:buNone/>
              <a:defRPr sz="1600" b="1"/>
            </a:lvl6pPr>
            <a:lvl7pPr marL="2741606" indent="0">
              <a:buNone/>
              <a:defRPr sz="1600" b="1"/>
            </a:lvl7pPr>
            <a:lvl8pPr marL="3198540" indent="0">
              <a:buNone/>
              <a:defRPr sz="1600" b="1"/>
            </a:lvl8pPr>
            <a:lvl9pPr marL="3655474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402" y="2174875"/>
            <a:ext cx="4378325" cy="3951288"/>
          </a:xfrm>
        </p:spPr>
        <p:txBody>
          <a:bodyPr/>
          <a:lstStyle>
            <a:lvl1pPr>
              <a:defRPr sz="23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373335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43900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48301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8" y="273051"/>
            <a:ext cx="3259138" cy="1162051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1" y="273073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8" y="1435104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935" indent="0">
              <a:buNone/>
              <a:defRPr sz="1200"/>
            </a:lvl2pPr>
            <a:lvl3pPr marL="913868" indent="0">
              <a:buNone/>
              <a:defRPr sz="1100"/>
            </a:lvl3pPr>
            <a:lvl4pPr marL="1370803" indent="0">
              <a:buNone/>
              <a:defRPr sz="900"/>
            </a:lvl4pPr>
            <a:lvl5pPr marL="1827737" indent="0">
              <a:buNone/>
              <a:defRPr sz="900"/>
            </a:lvl5pPr>
            <a:lvl6pPr marL="2284672" indent="0">
              <a:buNone/>
              <a:defRPr sz="900"/>
            </a:lvl6pPr>
            <a:lvl7pPr marL="2741606" indent="0">
              <a:buNone/>
              <a:defRPr sz="900"/>
            </a:lvl7pPr>
            <a:lvl8pPr marL="3198540" indent="0">
              <a:buNone/>
              <a:defRPr sz="900"/>
            </a:lvl8pPr>
            <a:lvl9pPr marL="3655474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6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444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image" Target="../media/image1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81" y="522288"/>
            <a:ext cx="867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85781" y="1927225"/>
            <a:ext cx="8670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/>
        </p:nvSpPr>
        <p:spPr bwMode="auto">
          <a:xfrm>
            <a:off x="334969" y="6313500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/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>
              <a:defRPr sz="2000" i="1"/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  <p:pic>
        <p:nvPicPr>
          <p:cNvPr id="1030" name="Picture 527" descr="K 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57" y="6189675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14" r:id="rId2"/>
    <p:sldLayoutId id="2147483913" r:id="rId3"/>
    <p:sldLayoutId id="2147483912" r:id="rId4"/>
    <p:sldLayoutId id="2147483911" r:id="rId5"/>
    <p:sldLayoutId id="2147483910" r:id="rId6"/>
    <p:sldLayoutId id="2147483909" r:id="rId7"/>
    <p:sldLayoutId id="2147483908" r:id="rId8"/>
    <p:sldLayoutId id="2147483907" r:id="rId9"/>
    <p:sldLayoutId id="2147483906" r:id="rId10"/>
    <p:sldLayoutId id="2147483905" r:id="rId11"/>
  </p:sldLayoutIdLst>
  <p:hf sldNum="0"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338138" algn="l" defTabSz="957263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8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2913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522288"/>
            <a:ext cx="8672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8" tIns="47863" rIns="95728" bIns="4786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84188" y="1927225"/>
            <a:ext cx="8672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8" tIns="47863" rIns="95728" bIns="47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/>
        </p:nvSpPr>
        <p:spPr bwMode="auto">
          <a:xfrm>
            <a:off x="334968" y="6313491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386" tIns="45693" rIns="91386" bIns="45693"/>
          <a:lstStyle/>
          <a:p>
            <a:pPr algn="ctr"/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7" y="6303965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8" tIns="47863" rIns="95728" bIns="47863" numCol="1" anchor="t" anchorCtr="0" compatLnSpc="1">
            <a:prstTxWarp prst="textNoShape">
              <a:avLst/>
            </a:prstTxWarp>
          </a:bodyPr>
          <a:lstStyle>
            <a:lvl1pPr algn="l" defTabSz="956709">
              <a:defRPr sz="2000" i="1"/>
            </a:lvl1pPr>
          </a:lstStyle>
          <a:p>
            <a:r>
              <a:rPr lang="sv-SE" smtClean="0">
                <a:solidFill>
                  <a:srgbClr val="000000"/>
                </a:solidFill>
                <a:latin typeface="Arial" charset="0"/>
              </a:rPr>
              <a:t>EPSO, Reykjavik 2017</a:t>
            </a: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551" name="Picture 527" descr="K 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57" y="6189664"/>
            <a:ext cx="360363" cy="5429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26937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81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</p:sldLayoutIdLst>
  <p:hf sldNum="0" hdr="0" dt="0"/>
  <p:txStyles>
    <p:titleStyle>
      <a:lvl1pPr algn="l" defTabSz="956709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l" defTabSz="956709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2pPr>
      <a:lvl3pPr algn="l" defTabSz="956709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3pPr>
      <a:lvl4pPr algn="l" defTabSz="956709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4pPr>
      <a:lvl5pPr algn="l" defTabSz="956709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5pPr>
      <a:lvl6pPr marL="456935" algn="l" defTabSz="956709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6pPr>
      <a:lvl7pPr marL="913868" algn="l" defTabSz="956709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7pPr>
      <a:lvl8pPr marL="1370803" algn="l" defTabSz="956709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8pPr>
      <a:lvl9pPr marL="1827737" algn="l" defTabSz="956709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9pPr>
    </p:titleStyle>
    <p:bodyStyle>
      <a:lvl1pPr algn="l" defTabSz="956709" rtl="0" fontAlgn="base">
        <a:spcBef>
          <a:spcPct val="20000"/>
        </a:spcBef>
        <a:spcAft>
          <a:spcPct val="30000"/>
        </a:spcAft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602" indent="-337942" algn="l" defTabSz="956709" rtl="0" fontAlgn="base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128" indent="-239573" algn="l" defTabSz="956709" rtl="0" fontAlgn="base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1917" indent="-239573" algn="l" defTabSz="956709" rtl="0" fontAlgn="base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2986" indent="-237987" algn="l" defTabSz="956709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09921" indent="-237987" algn="l" defTabSz="956709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6856" indent="-237987" algn="l" defTabSz="956709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3789" indent="-237987" algn="l" defTabSz="956709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0724" indent="-237987" algn="l" defTabSz="956709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8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03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7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72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06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40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74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522288"/>
            <a:ext cx="8672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246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631831" y="2060575"/>
            <a:ext cx="867251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 userDrawn="1"/>
        </p:nvSpPr>
        <p:spPr bwMode="auto">
          <a:xfrm>
            <a:off x="334969" y="6313500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 sz="18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  <p:pic>
        <p:nvPicPr>
          <p:cNvPr id="62470" name="Picture 527" descr="K RGB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9391657" y="6189675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  <p:sldLayoutId id="2147483992" r:id="rId12"/>
    <p:sldLayoutId id="2147483993" r:id="rId13"/>
  </p:sldLayoutIdLst>
  <p:hf sldNum="0"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338138" algn="l" defTabSz="957263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8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2913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522288"/>
            <a:ext cx="8672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9091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84188" y="1927225"/>
            <a:ext cx="8672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/>
        </p:nvSpPr>
        <p:spPr bwMode="auto">
          <a:xfrm>
            <a:off x="334969" y="6313500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>
              <a:defRPr sz="2000" i="1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  <p:pic>
        <p:nvPicPr>
          <p:cNvPr id="89094" name="Picture 527" descr="K 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57" y="6189675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4" r:id="rId1"/>
    <p:sldLayoutId id="2147483995" r:id="rId2"/>
    <p:sldLayoutId id="2147483996" r:id="rId3"/>
    <p:sldLayoutId id="2147483997" r:id="rId4"/>
    <p:sldLayoutId id="2147483998" r:id="rId5"/>
    <p:sldLayoutId id="2147483999" r:id="rId6"/>
    <p:sldLayoutId id="2147484000" r:id="rId7"/>
    <p:sldLayoutId id="2147484001" r:id="rId8"/>
    <p:sldLayoutId id="2147484002" r:id="rId9"/>
    <p:sldLayoutId id="2147484003" r:id="rId10"/>
    <p:sldLayoutId id="2147484004" r:id="rId11"/>
  </p:sldLayoutIdLst>
  <p:hf sldNum="0"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338138" algn="l" defTabSz="957263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8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2913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81" y="522288"/>
            <a:ext cx="867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1379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85781" y="1927225"/>
            <a:ext cx="8670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/>
        </p:nvSpPr>
        <p:spPr bwMode="auto">
          <a:xfrm>
            <a:off x="334969" y="6313500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>
              <a:defRPr sz="2000" i="1">
                <a:solidFill>
                  <a:srgbClr val="000000"/>
                </a:solidFill>
              </a:defRPr>
            </a:lvl1pPr>
          </a:lstStyle>
          <a:p>
            <a:r>
              <a:rPr lang="sv-SE" smtClean="0"/>
              <a:t>EPSO, Reykjavik 2017</a:t>
            </a:r>
            <a:endParaRPr lang="en-US"/>
          </a:p>
        </p:txBody>
      </p:sp>
      <p:pic>
        <p:nvPicPr>
          <p:cNvPr id="101382" name="Picture 527" descr="K RGB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57" y="6189675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  <p:sldLayoutId id="2147484006" r:id="rId2"/>
    <p:sldLayoutId id="2147484007" r:id="rId3"/>
    <p:sldLayoutId id="2147484008" r:id="rId4"/>
    <p:sldLayoutId id="2147484009" r:id="rId5"/>
    <p:sldLayoutId id="2147484010" r:id="rId6"/>
    <p:sldLayoutId id="2147484011" r:id="rId7"/>
    <p:sldLayoutId id="2147484012" r:id="rId8"/>
    <p:sldLayoutId id="2147484013" r:id="rId9"/>
    <p:sldLayoutId id="2147484014" r:id="rId10"/>
    <p:sldLayoutId id="2147484015" r:id="rId11"/>
  </p:sldLayoutIdLst>
  <p:hf sldNum="0"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338138" algn="l" defTabSz="957263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8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2913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522288"/>
            <a:ext cx="8672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366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84188" y="1927225"/>
            <a:ext cx="8672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 userDrawn="1"/>
        </p:nvSpPr>
        <p:spPr bwMode="auto">
          <a:xfrm>
            <a:off x="334969" y="6313500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sv-SE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84" tIns="47892" rIns="95784" bIns="47892" numCol="1" anchor="t" anchorCtr="0" compatLnSpc="1">
            <a:prstTxWarp prst="textNoShape">
              <a:avLst/>
            </a:prstTxWarp>
          </a:bodyPr>
          <a:lstStyle>
            <a:lvl1pPr algn="l">
              <a:defRPr sz="1400" smtClean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 dirty="0"/>
          </a:p>
        </p:txBody>
      </p:sp>
      <p:pic>
        <p:nvPicPr>
          <p:cNvPr id="113670" name="Picture 527" descr="K 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57" y="6189675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3978" r:id="rId2"/>
    <p:sldLayoutId id="2147483977" r:id="rId3"/>
    <p:sldLayoutId id="2147483976" r:id="rId4"/>
    <p:sldLayoutId id="2147483975" r:id="rId5"/>
    <p:sldLayoutId id="2147483974" r:id="rId6"/>
    <p:sldLayoutId id="2147483973" r:id="rId7"/>
    <p:sldLayoutId id="2147483972" r:id="rId8"/>
    <p:sldLayoutId id="2147483971" r:id="rId9"/>
    <p:sldLayoutId id="2147483970" r:id="rId10"/>
    <p:sldLayoutId id="2147483969" r:id="rId11"/>
  </p:sldLayoutIdLst>
  <p:hf sldNum="0" hdr="0" dt="0"/>
  <p:txStyles>
    <p:titleStyle>
      <a:lvl1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+mj-lt"/>
          <a:ea typeface="+mj-ea"/>
          <a:cs typeface="+mj-cs"/>
        </a:defRPr>
      </a:lvl1pPr>
      <a:lvl2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2pPr>
      <a:lvl3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3pPr>
      <a:lvl4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4pPr>
      <a:lvl5pPr algn="l" defTabSz="957263" rtl="0" eaLnBrk="0" fontAlgn="base" hangingPunct="0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5pPr>
      <a:lvl6pPr marL="4572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6pPr>
      <a:lvl7pPr marL="9144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7pPr>
      <a:lvl8pPr marL="13716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8pPr>
      <a:lvl9pPr marL="1828800" algn="l" defTabSz="957263" rtl="0" fontAlgn="base">
        <a:spcBef>
          <a:spcPct val="0"/>
        </a:spcBef>
        <a:spcAft>
          <a:spcPct val="0"/>
        </a:spcAft>
        <a:defRPr sz="37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957263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988" indent="-338138" algn="l" defTabSz="957263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875" indent="-239713" algn="l" defTabSz="95726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2913" indent="-239713" algn="l" defTabSz="957263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4238" indent="-238125" algn="l" defTabSz="957263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114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86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58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3038" indent="-238125" algn="l" defTabSz="957263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5781" y="522288"/>
            <a:ext cx="86709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1" tIns="47855" rIns="95711" bIns="47855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2339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85781" y="1927225"/>
            <a:ext cx="867092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11" tIns="47855" rIns="95711" bIns="4785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 userDrawn="1"/>
        </p:nvSpPr>
        <p:spPr bwMode="auto">
          <a:xfrm>
            <a:off x="334969" y="6313500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369" tIns="45686" rIns="91369" bIns="45686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  <a:latin typeface="Arial"/>
              <a:cs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5" y="6303963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11" tIns="47855" rIns="95711" bIns="47855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sv-SE" smtClean="0"/>
              <a:t>EPSO, Reykjavik 2017</a:t>
            </a:r>
            <a:endParaRPr lang="en-US"/>
          </a:p>
        </p:txBody>
      </p:sp>
      <p:pic>
        <p:nvPicPr>
          <p:cNvPr id="142342" name="Picture 527" descr="K RGB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391657" y="6189675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  <p:sldLayoutId id="2147484032" r:id="rId2"/>
    <p:sldLayoutId id="2147484033" r:id="rId3"/>
    <p:sldLayoutId id="2147484034" r:id="rId4"/>
    <p:sldLayoutId id="2147484035" r:id="rId5"/>
    <p:sldLayoutId id="2147484036" r:id="rId6"/>
    <p:sldLayoutId id="2147484037" r:id="rId7"/>
    <p:sldLayoutId id="2147484038" r:id="rId8"/>
    <p:sldLayoutId id="2147484039" r:id="rId9"/>
    <p:sldLayoutId id="2147484040" r:id="rId10"/>
    <p:sldLayoutId id="2147484041" r:id="rId11"/>
    <p:sldLayoutId id="2147484042" r:id="rId12"/>
  </p:sldLayoutIdLst>
  <p:hf sldNum="0" hdr="0" dt="0"/>
  <p:txStyles>
    <p:titleStyle>
      <a:lvl1pPr algn="l" defTabSz="9556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l" defTabSz="9556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2pPr>
      <a:lvl3pPr algn="l" defTabSz="9556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3pPr>
      <a:lvl4pPr algn="l" defTabSz="9556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4pPr>
      <a:lvl5pPr algn="l" defTabSz="955675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5pPr>
      <a:lvl6pPr marL="456848" algn="l" defTabSz="956527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6pPr>
      <a:lvl7pPr marL="913696" algn="l" defTabSz="956527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7pPr>
      <a:lvl8pPr marL="1370544" algn="l" defTabSz="956527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8pPr>
      <a:lvl9pPr marL="1827390" algn="l" defTabSz="956527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9pPr>
    </p:titleStyle>
    <p:bodyStyle>
      <a:lvl1pPr marL="341313" indent="-341313" algn="l" defTabSz="955675" rtl="0" eaLnBrk="0" fontAlgn="base" hangingPunct="0">
        <a:spcBef>
          <a:spcPct val="20000"/>
        </a:spcBef>
        <a:spcAft>
          <a:spcPct val="30000"/>
        </a:spcAft>
        <a:buChar char="•"/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0400" indent="-336550" algn="l" defTabSz="955675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4288" indent="-238125" algn="l" defTabSz="955675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1325" indent="-238125" algn="l" defTabSz="955675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1063" indent="-236538" algn="l" defTabSz="955675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09427" indent="-237942" algn="l" defTabSz="95652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6276" indent="-237942" algn="l" defTabSz="95652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3121" indent="-237942" algn="l" defTabSz="95652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79970" indent="-237942" algn="l" defTabSz="956527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48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69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544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39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240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086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7934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4783" algn="l" defTabSz="9136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8120" y="274639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s-IS" dirty="0" smtClean="0"/>
              <a:t>Titill glæru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120" y="1600200"/>
            <a:ext cx="8915400" cy="4997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Smelltu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setja</a:t>
            </a:r>
            <a:r>
              <a:rPr lang="en-US" dirty="0" smtClean="0"/>
              <a:t> inn </a:t>
            </a:r>
            <a:r>
              <a:rPr lang="en-US" dirty="0" err="1" smtClean="0"/>
              <a:t>texta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" y="1711"/>
            <a:ext cx="677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203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28" r:id="rId10"/>
    <p:sldLayoutId id="2147484141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8120" y="274639"/>
            <a:ext cx="8915400" cy="1143000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is-IS" dirty="0" smtClean="0"/>
              <a:t>Titill glæru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8120" y="1600200"/>
            <a:ext cx="8915400" cy="4997152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n-US" dirty="0" err="1" smtClean="0"/>
              <a:t>Smelltu</a:t>
            </a:r>
            <a:r>
              <a:rPr lang="en-US" dirty="0" smtClean="0"/>
              <a:t> </a:t>
            </a:r>
            <a:r>
              <a:rPr lang="en-US" dirty="0" err="1" smtClean="0"/>
              <a:t>til</a:t>
            </a:r>
            <a:r>
              <a:rPr lang="en-US" dirty="0" smtClean="0"/>
              <a:t> </a:t>
            </a:r>
            <a:r>
              <a:rPr lang="en-US" dirty="0" err="1" smtClean="0"/>
              <a:t>að</a:t>
            </a:r>
            <a:r>
              <a:rPr lang="en-US" dirty="0" smtClean="0"/>
              <a:t> </a:t>
            </a:r>
            <a:r>
              <a:rPr lang="en-US" dirty="0" err="1" smtClean="0"/>
              <a:t>setja</a:t>
            </a:r>
            <a:r>
              <a:rPr lang="en-US" dirty="0" smtClean="0"/>
              <a:t> inn </a:t>
            </a:r>
            <a:r>
              <a:rPr lang="en-US" dirty="0" err="1" smtClean="0"/>
              <a:t>texta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" y="1711"/>
            <a:ext cx="6770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476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7" r:id="rId1"/>
    <p:sldLayoutId id="2147484178" r:id="rId2"/>
    <p:sldLayoutId id="2147484179" r:id="rId3"/>
    <p:sldLayoutId id="2147484180" r:id="rId4"/>
    <p:sldLayoutId id="2147484181" r:id="rId5"/>
    <p:sldLayoutId id="2147484182" r:id="rId6"/>
    <p:sldLayoutId id="2147484183" r:id="rId7"/>
    <p:sldLayoutId id="2147484184" r:id="rId8"/>
    <p:sldLayoutId id="2147484185" r:id="rId9"/>
    <p:sldLayoutId id="2147484186" r:id="rId10"/>
    <p:sldLayoutId id="2147484187" r:id="rId11"/>
  </p:sldLayoutIdLst>
  <p:hf sldNum="0" hdr="0" dt="0"/>
  <p:txStyles>
    <p:titleStyle>
      <a:lvl1pPr algn="ctr" defTabSz="742903" rtl="0" eaLnBrk="1" latinLnBrk="0" hangingPunct="1"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8589" indent="-278589" algn="l" defTabSz="742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603609" indent="-232157" algn="l" defTabSz="742903" rtl="0" eaLnBrk="1" latinLnBrk="0" hangingPunct="1">
        <a:spcBef>
          <a:spcPct val="20000"/>
        </a:spcBef>
        <a:buFont typeface="Arial" panose="020B0604020202020204" pitchFamily="34" charset="0"/>
        <a:buChar char="–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928629" indent="-185726" algn="l" defTabSz="742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3pPr>
      <a:lvl4pPr marL="1300080" indent="-185726" algn="l" defTabSz="742903" rtl="0" eaLnBrk="1" latinLnBrk="0" hangingPunct="1">
        <a:spcBef>
          <a:spcPct val="20000"/>
        </a:spcBef>
        <a:buFont typeface="Arial" panose="020B0604020202020204" pitchFamily="34" charset="0"/>
        <a:buChar char="–"/>
        <a:defRPr sz="1625" kern="1200">
          <a:solidFill>
            <a:schemeClr val="tx1"/>
          </a:solidFill>
          <a:latin typeface="+mn-lt"/>
          <a:ea typeface="+mn-ea"/>
          <a:cs typeface="+mn-cs"/>
        </a:defRPr>
      </a:lvl4pPr>
      <a:lvl5pPr marL="1671532" indent="-185726" algn="l" defTabSz="742903" rtl="0" eaLnBrk="1" latinLnBrk="0" hangingPunct="1">
        <a:spcBef>
          <a:spcPct val="20000"/>
        </a:spcBef>
        <a:buFont typeface="Arial" panose="020B0604020202020204" pitchFamily="34" charset="0"/>
        <a:buChar char="»"/>
        <a:defRPr sz="1625" kern="1200">
          <a:solidFill>
            <a:schemeClr val="tx1"/>
          </a:solidFill>
          <a:latin typeface="+mn-lt"/>
          <a:ea typeface="+mn-ea"/>
          <a:cs typeface="+mn-cs"/>
        </a:defRPr>
      </a:lvl5pPr>
      <a:lvl6pPr marL="2042983" indent="-185726" algn="l" defTabSz="742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6pPr>
      <a:lvl7pPr marL="2414435" indent="-185726" algn="l" defTabSz="742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7pPr>
      <a:lvl8pPr marL="2785886" indent="-185726" algn="l" defTabSz="742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8pPr>
      <a:lvl9pPr marL="3157338" indent="-185726" algn="l" defTabSz="742903" rtl="0" eaLnBrk="1" latinLnBrk="0" hangingPunct="1">
        <a:spcBef>
          <a:spcPct val="20000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0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51" algn="l" defTabSz="74290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03" algn="l" defTabSz="74290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354" algn="l" defTabSz="74290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806" algn="l" defTabSz="74290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257" algn="l" defTabSz="74290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709" algn="l" defTabSz="74290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161" algn="l" defTabSz="74290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612" algn="l" defTabSz="742903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84188" y="522288"/>
            <a:ext cx="86725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28" tIns="47863" rIns="95728" bIns="47863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84188" y="1927225"/>
            <a:ext cx="8672512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728" tIns="47863" rIns="95728" bIns="4786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2"/>
            <a:r>
              <a:rPr lang="en-US" smtClean="0"/>
              <a:t>Fourth level</a:t>
            </a:r>
          </a:p>
          <a:p>
            <a:pPr lvl="2"/>
            <a:r>
              <a:rPr lang="en-US" smtClean="0"/>
              <a:t>Fifth level</a:t>
            </a:r>
          </a:p>
        </p:txBody>
      </p:sp>
      <p:sp>
        <p:nvSpPr>
          <p:cNvPr id="1487" name="Line 463"/>
          <p:cNvSpPr>
            <a:spLocks noChangeShapeType="1"/>
          </p:cNvSpPr>
          <p:nvPr userDrawn="1"/>
        </p:nvSpPr>
        <p:spPr bwMode="auto">
          <a:xfrm>
            <a:off x="334990" y="6313530"/>
            <a:ext cx="8886825" cy="1587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</p:spPr>
        <p:txBody>
          <a:bodyPr lIns="91386" tIns="45693" rIns="91386" bIns="45693"/>
          <a:lstStyle/>
          <a:p>
            <a:pPr algn="ctr">
              <a:defRPr/>
            </a:pPr>
            <a:endParaRPr lang="en-US" sz="18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88" name="Rectangle 46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2727" y="6303965"/>
            <a:ext cx="840898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28" tIns="47863" rIns="95728" bIns="47863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sv-SE" smtClean="0">
                <a:solidFill>
                  <a:srgbClr val="000000"/>
                </a:solidFill>
              </a:rPr>
              <a:t>EPSO, Reykjavik 2017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0" name="Picture 527" descr="K RGB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9391677" y="6189704"/>
            <a:ext cx="360363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7834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69" r:id="rId1"/>
    <p:sldLayoutId id="2147484270" r:id="rId2"/>
    <p:sldLayoutId id="2147484271" r:id="rId3"/>
    <p:sldLayoutId id="2147484272" r:id="rId4"/>
    <p:sldLayoutId id="2147484273" r:id="rId5"/>
    <p:sldLayoutId id="2147484274" r:id="rId6"/>
    <p:sldLayoutId id="2147484275" r:id="rId7"/>
    <p:sldLayoutId id="2147484276" r:id="rId8"/>
    <p:sldLayoutId id="2147484277" r:id="rId9"/>
    <p:sldLayoutId id="2147484278" r:id="rId10"/>
    <p:sldLayoutId id="2147484279" r:id="rId11"/>
  </p:sldLayoutIdLst>
  <p:hf sldNum="0" hdr="0" dt="0"/>
  <p:txStyles>
    <p:titleStyle>
      <a:lvl1pPr algn="l" defTabSz="956709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l" defTabSz="956709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2pPr>
      <a:lvl3pPr algn="l" defTabSz="956709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3pPr>
      <a:lvl4pPr algn="l" defTabSz="956709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4pPr>
      <a:lvl5pPr algn="l" defTabSz="956709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5pPr>
      <a:lvl6pPr marL="456935" algn="l" defTabSz="956709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6pPr>
      <a:lvl7pPr marL="913868" algn="l" defTabSz="956709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7pPr>
      <a:lvl8pPr marL="1370803" algn="l" defTabSz="956709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8pPr>
      <a:lvl9pPr marL="1827737" algn="l" defTabSz="956709" rtl="0" fontAlgn="base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Arial" charset="0"/>
        </a:defRPr>
      </a:lvl9pPr>
    </p:titleStyle>
    <p:bodyStyle>
      <a:lvl1pPr marL="342700" indent="-342700" algn="l" defTabSz="956709" rtl="0" eaLnBrk="0" fontAlgn="base" hangingPunct="0">
        <a:spcBef>
          <a:spcPct val="20000"/>
        </a:spcBef>
        <a:spcAft>
          <a:spcPct val="30000"/>
        </a:spcAft>
        <a:defRPr sz="2300">
          <a:solidFill>
            <a:schemeClr val="tx1"/>
          </a:solidFill>
          <a:latin typeface="+mn-lt"/>
          <a:ea typeface="+mn-ea"/>
          <a:cs typeface="+mn-cs"/>
        </a:defRPr>
      </a:lvl1pPr>
      <a:lvl2pPr marL="661602" indent="-337942" algn="l" defTabSz="956709" rtl="0" eaLnBrk="0" fontAlgn="base" hangingPunct="0">
        <a:spcBef>
          <a:spcPct val="0"/>
        </a:spcBef>
        <a:spcAft>
          <a:spcPct val="5000"/>
        </a:spcAft>
        <a:buClr>
          <a:schemeClr val="bg2"/>
        </a:buClr>
        <a:buChar char="•"/>
        <a:defRPr sz="2300">
          <a:solidFill>
            <a:schemeClr val="tx1"/>
          </a:solidFill>
          <a:latin typeface="+mn-lt"/>
        </a:defRPr>
      </a:lvl2pPr>
      <a:lvl3pPr marL="1285128" indent="-239573" algn="l" defTabSz="956709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•"/>
        <a:defRPr sz="1900">
          <a:solidFill>
            <a:schemeClr val="tx1"/>
          </a:solidFill>
          <a:latin typeface="+mn-lt"/>
        </a:defRPr>
      </a:lvl3pPr>
      <a:lvl4pPr marL="1711917" indent="-239573" algn="l" defTabSz="956709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152986" indent="-237987" algn="l" defTabSz="956709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609921" indent="-237987" algn="l" defTabSz="956709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3066856" indent="-237987" algn="l" defTabSz="956709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523789" indent="-237987" algn="l" defTabSz="956709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980724" indent="-237987" algn="l" defTabSz="956709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5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68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03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37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72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06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40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474" algn="l" defTabSz="9138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se/imgres?imgurl=http://www.lindqvist.com/wp-content/uploads/2010/09/vintertid-klocka.png&amp;imgrefurl=http://www.lindqvist.com/vintertid-stall-tillbaka-klockan/&amp;usg=__k_WMshcIJ2qOUUvTFkRvRcqlbZk=&amp;h=250&amp;w=250&amp;sz=8&amp;hl=sv&amp;start=19&amp;zoom=1&amp;tbnid=Kho1r7kVoaAGAM:&amp;tbnh=111&amp;tbnw=111&amp;ei=tfflTsqnI8zQ4QTmrpSiBQ&amp;prev=/search?q=klocka&amp;hl=sv&amp;sa=N&amp;tbm=isch&amp;prmd=ivns&amp;itbs=1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5.xml"/><Relationship Id="rId6" Type="http://schemas.openxmlformats.org/officeDocument/2006/relationships/hyperlink" Target="http://www.google.se/imgres?imgurl=http://www.dekalshoppen.se/shop/images/dollartecken.gif&amp;imgrefurl=http://www.dekalshoppen.se/shop/popup_image.php?pID=1188&amp;osCsid=079631c007e8f0c0e1425e6776810949&amp;usg=__mHsbb3pv_j3G11BNpV0U7Wr85XM=&amp;h=267&amp;w=500&amp;sz=3&amp;hl=sv&amp;start=2&amp;zoom=1&amp;tbnid=PoV95M6KcUX9rM:&amp;tbnh=69&amp;tbnw=130&amp;ei=dvflTs-FMoX54QTg9KSvBQ&amp;prev=/search?q=dollartecken&amp;hl=sv&amp;sa=N&amp;tbm=isch&amp;prmd=ivns&amp;itbs=1" TargetMode="External"/><Relationship Id="rId11" Type="http://schemas.openxmlformats.org/officeDocument/2006/relationships/image" Target="../media/image10.jpeg"/><Relationship Id="rId5" Type="http://schemas.openxmlformats.org/officeDocument/2006/relationships/image" Target="../media/image7.jpeg"/><Relationship Id="rId10" Type="http://schemas.openxmlformats.org/officeDocument/2006/relationships/hyperlink" Target="http://www.google.se/imgres?imgurl=http://helenaslillasyster.blogg.se/images/2010/glad20gubbe_85834389.gif&amp;imgrefurl=http://helenaslillasyster.blogg.se/2010/april/&amp;usg=__gCPt9ey5NvjvT3AnlYOJfIpiHiI=&amp;h=413&amp;w=337&amp;sz=4&amp;hl=sv&amp;start=15&amp;zoom=1&amp;tbnid=gD604uuxzA0SYM:&amp;tbnh=125&amp;tbnw=102&amp;ei=UfjlToG0FvT34QS1gYGZBQ&amp;prev=/search?q=glada+gubbe&amp;hl=sv&amp;sa=N&amp;tbm=isch&amp;prmd=ivns&amp;itbs=1" TargetMode="External"/><Relationship Id="rId4" Type="http://schemas.openxmlformats.org/officeDocument/2006/relationships/hyperlink" Target="http://www.google.se/imgres?imgurl=http://upload.wikimedia.org/wikipedia/commons/thumb/1/1a/Flag_of_the_Red_Cross.svg/250px-Flag_of_the_Red_Cross.svg.png&amp;imgrefurl=http://sv.wikipedia.org/wiki/R%C3%B6da_Korset&amp;usg=__r5u4BAV6P8PTlDgEgSzF1juIzDI=&amp;h=167&amp;w=250&amp;sz=1&amp;hl=sv&amp;start=1&amp;zoom=1&amp;tbnid=oJflcrTmc6KDoM:&amp;tbnh=74&amp;tbnw=111&amp;ei=5vblTp36M6iL4gSf19iJBQ&amp;prev=/search?q=r%C3%B6tt+kors&amp;hl=sv&amp;sa=X&amp;tbm=isch&amp;prmd=ivns&amp;itbs=1" TargetMode="External"/><Relationship Id="rId9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13" Type="http://schemas.openxmlformats.org/officeDocument/2006/relationships/tags" Target="../tags/tag12.xml"/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12" Type="http://schemas.openxmlformats.org/officeDocument/2006/relationships/tags" Target="../tags/tag11.xml"/><Relationship Id="rId17" Type="http://schemas.openxmlformats.org/officeDocument/2006/relationships/image" Target="../media/image11.emf"/><Relationship Id="rId2" Type="http://schemas.openxmlformats.org/officeDocument/2006/relationships/tags" Target="../tags/tag1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tags" Target="../tags/tag5.xml"/><Relationship Id="rId11" Type="http://schemas.openxmlformats.org/officeDocument/2006/relationships/tags" Target="../tags/tag10.xml"/><Relationship Id="rId5" Type="http://schemas.openxmlformats.org/officeDocument/2006/relationships/tags" Target="../tags/tag4.xml"/><Relationship Id="rId15" Type="http://schemas.openxmlformats.org/officeDocument/2006/relationships/notesSlide" Target="../notesSlides/notesSlide10.xml"/><Relationship Id="rId10" Type="http://schemas.openxmlformats.org/officeDocument/2006/relationships/tags" Target="../tags/tag9.xml"/><Relationship Id="rId4" Type="http://schemas.openxmlformats.org/officeDocument/2006/relationships/tags" Target="../tags/tag3.xml"/><Relationship Id="rId9" Type="http://schemas.openxmlformats.org/officeDocument/2006/relationships/tags" Target="../tags/tag8.xml"/><Relationship Id="rId14" Type="http://schemas.openxmlformats.org/officeDocument/2006/relationships/slideLayout" Target="../slideLayouts/slideLayout7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69404" y="1268760"/>
            <a:ext cx="8420100" cy="2952328"/>
          </a:xfrm>
        </p:spPr>
        <p:txBody>
          <a:bodyPr>
            <a:normAutofit fontScale="90000"/>
          </a:bodyPr>
          <a:lstStyle/>
          <a:p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3100" b="1" dirty="0" smtClean="0"/>
              <a:t>The role of supervision in improving</a:t>
            </a:r>
            <a:br>
              <a:rPr lang="en-US" sz="3100" b="1" dirty="0" smtClean="0"/>
            </a:br>
            <a:r>
              <a:rPr lang="en-US" sz="3100" b="1" dirty="0" smtClean="0"/>
              <a:t>quality and safety</a:t>
            </a:r>
            <a:r>
              <a:rPr lang="en-US" sz="3100" b="1" dirty="0"/>
              <a:t>:</a:t>
            </a:r>
            <a:r>
              <a:rPr lang="en-US" sz="3100" b="1" dirty="0" smtClean="0"/>
              <a:t/>
            </a:r>
            <a:br>
              <a:rPr lang="en-US" sz="3100" b="1" dirty="0" smtClean="0"/>
            </a:br>
            <a:r>
              <a:rPr lang="en-US" sz="2700" b="1" dirty="0"/>
              <a:t>Perspective of a </a:t>
            </a:r>
            <a:r>
              <a:rPr lang="is-IS" sz="2700" b="1" dirty="0" smtClean="0"/>
              <a:t>hospital manager</a:t>
            </a:r>
            <a:r>
              <a:rPr lang="sv-SE" sz="2000" dirty="0" smtClean="0"/>
              <a:t/>
            </a:r>
            <a:br>
              <a:rPr lang="sv-SE" sz="2000" dirty="0" smtClean="0"/>
            </a:br>
            <a:r>
              <a:rPr lang="sv-SE" sz="2800" dirty="0"/>
              <a:t>24th EPSO-conference</a:t>
            </a:r>
            <a:br>
              <a:rPr lang="sv-SE" sz="2800" dirty="0"/>
            </a:br>
            <a:r>
              <a:rPr lang="sv-SE" sz="2800" dirty="0"/>
              <a:t>25-27 September</a:t>
            </a:r>
            <a:br>
              <a:rPr lang="sv-SE" sz="2800" dirty="0"/>
            </a:br>
            <a:r>
              <a:rPr lang="sv-SE" sz="2800" dirty="0"/>
              <a:t>Reykjavik</a:t>
            </a:r>
            <a:br>
              <a:rPr lang="sv-SE" sz="2800" dirty="0"/>
            </a:br>
            <a:r>
              <a:rPr lang="sv-SE" sz="2800" dirty="0"/>
              <a:t/>
            </a:r>
            <a:br>
              <a:rPr lang="sv-SE" sz="2800" dirty="0"/>
            </a:br>
            <a:endParaRPr lang="sv-SE" sz="2800" dirty="0" smtClean="0"/>
          </a:p>
        </p:txBody>
      </p:sp>
      <p:sp>
        <p:nvSpPr>
          <p:cNvPr id="17203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16057" y="4201220"/>
            <a:ext cx="7070725" cy="1244004"/>
          </a:xfrm>
        </p:spPr>
        <p:txBody>
          <a:bodyPr>
            <a:normAutofit/>
          </a:bodyPr>
          <a:lstStyle/>
          <a:p>
            <a:pPr marL="0" indent="0" defTabSz="914400" eaLnBrk="1" hangingPunct="1">
              <a:buFontTx/>
              <a:buNone/>
            </a:pPr>
            <a:r>
              <a:rPr lang="sv-SE" sz="1400" dirty="0" smtClean="0">
                <a:solidFill>
                  <a:schemeClr val="tx1"/>
                </a:solidFill>
              </a:rPr>
              <a:t>Birgir Jakobsson</a:t>
            </a:r>
          </a:p>
          <a:p>
            <a:pPr marL="0" indent="0" defTabSz="914400" eaLnBrk="1" hangingPunct="1">
              <a:buFontTx/>
              <a:buNone/>
            </a:pPr>
            <a:r>
              <a:rPr lang="sv-SE" sz="1400" dirty="0" smtClean="0">
                <a:solidFill>
                  <a:schemeClr val="tx1"/>
                </a:solidFill>
              </a:rPr>
              <a:t>Director of Health</a:t>
            </a:r>
          </a:p>
          <a:p>
            <a:pPr marL="0" indent="0" defTabSz="914400" eaLnBrk="1" hangingPunct="1">
              <a:buFontTx/>
              <a:buNone/>
            </a:pPr>
            <a:r>
              <a:rPr lang="sv-SE" sz="1400" dirty="0" smtClean="0">
                <a:solidFill>
                  <a:schemeClr val="tx1"/>
                </a:solidFill>
              </a:rPr>
              <a:t>Iceland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09" name="AutoShape 3"/>
          <p:cNvSpPr>
            <a:spLocks noChangeArrowheads="1"/>
          </p:cNvSpPr>
          <p:nvPr/>
        </p:nvSpPr>
        <p:spPr bwMode="auto">
          <a:xfrm rot="10800000" flipH="1" flipV="1">
            <a:off x="2400920" y="3200403"/>
            <a:ext cx="742950" cy="1439863"/>
          </a:xfrm>
          <a:prstGeom prst="curvedRightArrow">
            <a:avLst>
              <a:gd name="adj1" fmla="val 22243"/>
              <a:gd name="adj2" fmla="val 642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37" tIns="45668" rIns="91337" bIns="45668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0" name="Text Box 4"/>
          <p:cNvSpPr txBox="1">
            <a:spLocks noChangeArrowheads="1"/>
          </p:cNvSpPr>
          <p:nvPr/>
        </p:nvSpPr>
        <p:spPr bwMode="auto">
          <a:xfrm>
            <a:off x="3391520" y="2895600"/>
            <a:ext cx="16510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7" tIns="45668" rIns="91337" bIns="45668">
            <a:spAutoFit/>
          </a:bodyPr>
          <a:lstStyle/>
          <a:p>
            <a:pPr algn="ctr"/>
            <a:r>
              <a:rPr lang="en-GB" sz="2300" dirty="0">
                <a:cs typeface="Arial" pitchFamily="34" charset="0"/>
              </a:rPr>
              <a:t>Principles</a:t>
            </a:r>
          </a:p>
        </p:txBody>
      </p:sp>
      <p:sp>
        <p:nvSpPr>
          <p:cNvPr id="555011" name="Text Box 5"/>
          <p:cNvSpPr txBox="1">
            <a:spLocks noChangeArrowheads="1"/>
          </p:cNvSpPr>
          <p:nvPr/>
        </p:nvSpPr>
        <p:spPr bwMode="auto">
          <a:xfrm>
            <a:off x="3110093" y="4365699"/>
            <a:ext cx="2186866" cy="4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7" tIns="45668" rIns="91337" bIns="45668">
            <a:spAutoFit/>
          </a:bodyPr>
          <a:lstStyle/>
          <a:p>
            <a:pPr algn="ctr"/>
            <a:r>
              <a:rPr lang="en-GB" sz="2300" dirty="0">
                <a:cs typeface="Arial" pitchFamily="34" charset="0"/>
              </a:rPr>
              <a:t>Way of working</a:t>
            </a:r>
          </a:p>
        </p:txBody>
      </p:sp>
      <p:sp>
        <p:nvSpPr>
          <p:cNvPr id="555012" name="Text Box 6"/>
          <p:cNvSpPr txBox="1">
            <a:spLocks noChangeArrowheads="1"/>
          </p:cNvSpPr>
          <p:nvPr/>
        </p:nvSpPr>
        <p:spPr bwMode="auto">
          <a:xfrm>
            <a:off x="3628723" y="5805563"/>
            <a:ext cx="1167099" cy="4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7" tIns="45668" rIns="91337" bIns="45668">
            <a:spAutoFit/>
          </a:bodyPr>
          <a:lstStyle/>
          <a:p>
            <a:pPr algn="ctr"/>
            <a:r>
              <a:rPr lang="en-GB" sz="2300">
                <a:solidFill>
                  <a:srgbClr val="000000"/>
                </a:solidFill>
                <a:cs typeface="Arial" pitchFamily="34" charset="0"/>
              </a:rPr>
              <a:t>Results</a:t>
            </a:r>
          </a:p>
        </p:txBody>
      </p:sp>
      <p:sp>
        <p:nvSpPr>
          <p:cNvPr id="555014" name="AutoShape 8"/>
          <p:cNvSpPr>
            <a:spLocks noChangeArrowheads="1"/>
          </p:cNvSpPr>
          <p:nvPr/>
        </p:nvSpPr>
        <p:spPr bwMode="auto">
          <a:xfrm flipH="1" flipV="1">
            <a:off x="5207619" y="3124200"/>
            <a:ext cx="742950" cy="1447800"/>
          </a:xfrm>
          <a:prstGeom prst="curvedRightArrow">
            <a:avLst>
              <a:gd name="adj1" fmla="val 22365"/>
              <a:gd name="adj2" fmla="val 645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337" tIns="45668" rIns="91337" bIns="45668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5" name="AutoShape 9"/>
          <p:cNvSpPr>
            <a:spLocks noChangeArrowheads="1"/>
          </p:cNvSpPr>
          <p:nvPr/>
        </p:nvSpPr>
        <p:spPr bwMode="auto">
          <a:xfrm flipH="1" flipV="1">
            <a:off x="5207619" y="4648201"/>
            <a:ext cx="742950" cy="1447800"/>
          </a:xfrm>
          <a:prstGeom prst="curvedRightArrow">
            <a:avLst>
              <a:gd name="adj1" fmla="val 22365"/>
              <a:gd name="adj2" fmla="val 645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337" tIns="45668" rIns="91337" bIns="45668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6" name="AutoShape 10"/>
          <p:cNvSpPr>
            <a:spLocks noChangeArrowheads="1"/>
          </p:cNvSpPr>
          <p:nvPr/>
        </p:nvSpPr>
        <p:spPr bwMode="auto">
          <a:xfrm rot="10800000" flipH="1" flipV="1">
            <a:off x="2400920" y="4800674"/>
            <a:ext cx="742950" cy="1439863"/>
          </a:xfrm>
          <a:prstGeom prst="curvedRightArrow">
            <a:avLst>
              <a:gd name="adj1" fmla="val 22243"/>
              <a:gd name="adj2" fmla="val 642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37" tIns="45668" rIns="91337" bIns="45668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7" name="AutoShape 11"/>
          <p:cNvSpPr>
            <a:spLocks noChangeArrowheads="1"/>
          </p:cNvSpPr>
          <p:nvPr/>
        </p:nvSpPr>
        <p:spPr bwMode="auto">
          <a:xfrm rot="10800000" flipH="1" flipV="1">
            <a:off x="2400920" y="1600246"/>
            <a:ext cx="742950" cy="1439863"/>
          </a:xfrm>
          <a:prstGeom prst="curvedRightArrow">
            <a:avLst>
              <a:gd name="adj1" fmla="val 22243"/>
              <a:gd name="adj2" fmla="val 642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37" tIns="45668" rIns="91337" bIns="45668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8" name="Text Box 12"/>
          <p:cNvSpPr txBox="1">
            <a:spLocks noChangeArrowheads="1"/>
          </p:cNvSpPr>
          <p:nvPr/>
        </p:nvSpPr>
        <p:spPr bwMode="auto">
          <a:xfrm>
            <a:off x="3232770" y="1412875"/>
            <a:ext cx="2146300" cy="44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7" tIns="45668" rIns="91337" bIns="45668">
            <a:spAutoFit/>
          </a:bodyPr>
          <a:lstStyle/>
          <a:p>
            <a:pPr algn="ctr"/>
            <a:r>
              <a:rPr lang="en-GB" sz="2300" dirty="0">
                <a:cs typeface="Arial" pitchFamily="34" charset="0"/>
              </a:rPr>
              <a:t>Values</a:t>
            </a:r>
          </a:p>
        </p:txBody>
      </p:sp>
      <p:sp>
        <p:nvSpPr>
          <p:cNvPr id="555019" name="AutoShape 13"/>
          <p:cNvSpPr>
            <a:spLocks noChangeArrowheads="1"/>
          </p:cNvSpPr>
          <p:nvPr/>
        </p:nvSpPr>
        <p:spPr bwMode="auto">
          <a:xfrm flipH="1" flipV="1">
            <a:off x="5290170" y="1524000"/>
            <a:ext cx="742950" cy="1447800"/>
          </a:xfrm>
          <a:prstGeom prst="curvedRightArrow">
            <a:avLst>
              <a:gd name="adj1" fmla="val 22365"/>
              <a:gd name="adj2" fmla="val 645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337" tIns="45668" rIns="91337" bIns="45668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6484939" y="5140326"/>
            <a:ext cx="1924050" cy="1169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7" tIns="45668" rIns="91337" bIns="45668">
            <a:spAutoFit/>
          </a:bodyPr>
          <a:lstStyle/>
          <a:p>
            <a:r>
              <a:rPr lang="sv-SE" sz="1400" i="1" dirty="0" err="1">
                <a:solidFill>
                  <a:srgbClr val="000000"/>
                </a:solidFill>
                <a:cs typeface="Arial" pitchFamily="34" charset="0"/>
              </a:rPr>
              <a:t>Safety</a:t>
            </a:r>
            <a:endParaRPr lang="sv-SE" sz="1400" i="1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sv-SE" sz="1400" i="1" dirty="0" err="1">
                <a:solidFill>
                  <a:srgbClr val="000000"/>
                </a:solidFill>
                <a:cs typeface="Arial" pitchFamily="34" charset="0"/>
              </a:rPr>
              <a:t>Quality</a:t>
            </a:r>
            <a:endParaRPr lang="sv-SE" sz="1400" i="1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sv-SE" sz="1400" i="1" dirty="0" err="1">
                <a:solidFill>
                  <a:srgbClr val="000000"/>
                </a:solidFill>
                <a:cs typeface="Arial" pitchFamily="34" charset="0"/>
              </a:rPr>
              <a:t>Accessability</a:t>
            </a:r>
            <a:endParaRPr lang="sv-SE" sz="1400" i="1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sv-SE" sz="1400" i="1" dirty="0" err="1">
                <a:solidFill>
                  <a:srgbClr val="000000"/>
                </a:solidFill>
                <a:cs typeface="Arial" pitchFamily="34" charset="0"/>
              </a:rPr>
              <a:t>Working</a:t>
            </a:r>
            <a:r>
              <a:rPr lang="sv-SE" sz="1400" i="1" dirty="0">
                <a:solidFill>
                  <a:srgbClr val="000000"/>
                </a:solidFill>
                <a:cs typeface="Arial" pitchFamily="34" charset="0"/>
              </a:rPr>
              <a:t> </a:t>
            </a:r>
            <a:r>
              <a:rPr lang="sv-SE" sz="1400" i="1" dirty="0" err="1">
                <a:solidFill>
                  <a:srgbClr val="000000"/>
                </a:solidFill>
                <a:cs typeface="Arial" pitchFamily="34" charset="0"/>
              </a:rPr>
              <a:t>environment</a:t>
            </a:r>
            <a:endParaRPr lang="sv-SE" sz="1400" i="1" dirty="0">
              <a:solidFill>
                <a:srgbClr val="000000"/>
              </a:solidFill>
              <a:cs typeface="Arial" pitchFamily="34" charset="0"/>
            </a:endParaRPr>
          </a:p>
          <a:p>
            <a:r>
              <a:rPr lang="sv-SE" sz="1400" i="1" dirty="0" err="1">
                <a:solidFill>
                  <a:srgbClr val="000000"/>
                </a:solidFill>
                <a:cs typeface="Arial" pitchFamily="34" charset="0"/>
              </a:rPr>
              <a:t>Efficiency</a:t>
            </a:r>
            <a:endParaRPr lang="en-GB" sz="1400" i="1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55023" name="Rubrik 14"/>
          <p:cNvSpPr>
            <a:spLocks noGrp="1"/>
          </p:cNvSpPr>
          <p:nvPr>
            <p:ph type="title"/>
          </p:nvPr>
        </p:nvSpPr>
        <p:spPr>
          <a:xfrm>
            <a:off x="488985" y="260394"/>
            <a:ext cx="8670925" cy="595313"/>
          </a:xfrm>
        </p:spPr>
        <p:txBody>
          <a:bodyPr>
            <a:normAutofit fontScale="90000"/>
          </a:bodyPr>
          <a:lstStyle/>
          <a:p>
            <a:r>
              <a:rPr lang="sv-SE" dirty="0" smtClean="0"/>
              <a:t>Change of culture</a:t>
            </a:r>
          </a:p>
        </p:txBody>
      </p:sp>
      <p:sp>
        <p:nvSpPr>
          <p:cNvPr id="17" name="textruta 16"/>
          <p:cNvSpPr txBox="1">
            <a:spLocks noChangeArrowheads="1"/>
          </p:cNvSpPr>
          <p:nvPr/>
        </p:nvSpPr>
        <p:spPr bwMode="auto">
          <a:xfrm>
            <a:off x="711818" y="2781374"/>
            <a:ext cx="1482890" cy="70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7" tIns="45668" rIns="91337" bIns="45668">
            <a:spAutoFit/>
          </a:bodyPr>
          <a:lstStyle/>
          <a:p>
            <a:r>
              <a:rPr lang="sv-SE" sz="2000" dirty="0">
                <a:solidFill>
                  <a:srgbClr val="000000"/>
                </a:solidFill>
                <a:cs typeface="Arial" pitchFamily="34" charset="0"/>
              </a:rPr>
              <a:t>Silos</a:t>
            </a:r>
          </a:p>
          <a:p>
            <a:r>
              <a:rPr lang="sv-SE" sz="2000" dirty="0" smtClean="0">
                <a:solidFill>
                  <a:srgbClr val="000000"/>
                </a:solidFill>
                <a:cs typeface="Arial" pitchFamily="34" charset="0"/>
              </a:rPr>
              <a:t>Hierarchies</a:t>
            </a:r>
            <a:endParaRPr lang="sv-SE" sz="2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8" name="textruta 17"/>
          <p:cNvSpPr txBox="1">
            <a:spLocks noChangeArrowheads="1"/>
          </p:cNvSpPr>
          <p:nvPr/>
        </p:nvSpPr>
        <p:spPr bwMode="auto">
          <a:xfrm>
            <a:off x="659432" y="4076743"/>
            <a:ext cx="1511744" cy="70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7" tIns="45668" rIns="91337" bIns="45668">
            <a:spAutoFit/>
          </a:bodyPr>
          <a:lstStyle/>
          <a:p>
            <a:r>
              <a:rPr lang="sv-SE" sz="2000">
                <a:solidFill>
                  <a:srgbClr val="000000"/>
                </a:solidFill>
                <a:cs typeface="Arial" pitchFamily="34" charset="0"/>
              </a:rPr>
              <a:t>Single work</a:t>
            </a:r>
          </a:p>
          <a:p>
            <a:r>
              <a:rPr lang="sv-SE" sz="2000">
                <a:solidFill>
                  <a:srgbClr val="000000"/>
                </a:solidFill>
                <a:cs typeface="Arial" pitchFamily="34" charset="0"/>
              </a:rPr>
              <a:t>Sequensial</a:t>
            </a:r>
          </a:p>
        </p:txBody>
      </p:sp>
      <p:sp>
        <p:nvSpPr>
          <p:cNvPr id="19" name="textruta 18"/>
          <p:cNvSpPr txBox="1">
            <a:spLocks noChangeArrowheads="1"/>
          </p:cNvSpPr>
          <p:nvPr/>
        </p:nvSpPr>
        <p:spPr bwMode="auto">
          <a:xfrm>
            <a:off x="762620" y="5580121"/>
            <a:ext cx="1077844" cy="36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7" tIns="45668" rIns="91337" bIns="45668">
            <a:spAutoFit/>
          </a:bodyPr>
          <a:lstStyle/>
          <a:p>
            <a:r>
              <a:rPr lang="sv-SE" sz="1800" dirty="0">
                <a:solidFill>
                  <a:srgbClr val="000000"/>
                </a:solidFill>
                <a:cs typeface="Arial" pitchFamily="34" charset="0"/>
              </a:rPr>
              <a:t>Variation</a:t>
            </a:r>
          </a:p>
        </p:txBody>
      </p:sp>
      <p:sp>
        <p:nvSpPr>
          <p:cNvPr id="20" name="textruta 19"/>
          <p:cNvSpPr txBox="1">
            <a:spLocks noChangeArrowheads="1"/>
          </p:cNvSpPr>
          <p:nvPr/>
        </p:nvSpPr>
        <p:spPr bwMode="auto">
          <a:xfrm>
            <a:off x="7035509" y="836659"/>
            <a:ext cx="1034049" cy="4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7" tIns="45668" rIns="91337" bIns="45668">
            <a:spAutoFit/>
          </a:bodyPr>
          <a:lstStyle/>
          <a:p>
            <a:pPr algn="ctr"/>
            <a:r>
              <a:rPr lang="sv-SE" sz="2300" u="sng">
                <a:solidFill>
                  <a:srgbClr val="000000"/>
                </a:solidFill>
                <a:cs typeface="Arial" pitchFamily="34" charset="0"/>
              </a:rPr>
              <a:t>Future</a:t>
            </a:r>
          </a:p>
        </p:txBody>
      </p:sp>
      <p:sp>
        <p:nvSpPr>
          <p:cNvPr id="21" name="textruta 20"/>
          <p:cNvSpPr txBox="1">
            <a:spLocks noChangeArrowheads="1"/>
          </p:cNvSpPr>
          <p:nvPr/>
        </p:nvSpPr>
        <p:spPr bwMode="auto">
          <a:xfrm>
            <a:off x="603780" y="868408"/>
            <a:ext cx="1199158" cy="4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7" tIns="45668" rIns="91337" bIns="45668">
            <a:spAutoFit/>
          </a:bodyPr>
          <a:lstStyle/>
          <a:p>
            <a:pPr algn="ctr"/>
            <a:r>
              <a:rPr lang="sv-SE" sz="2300" u="sng" dirty="0">
                <a:solidFill>
                  <a:srgbClr val="000000"/>
                </a:solidFill>
                <a:cs typeface="Arial" pitchFamily="34" charset="0"/>
              </a:rPr>
              <a:t>Present</a:t>
            </a:r>
          </a:p>
        </p:txBody>
      </p:sp>
      <p:sp>
        <p:nvSpPr>
          <p:cNvPr id="22" name="textruta 21"/>
          <p:cNvSpPr txBox="1">
            <a:spLocks noChangeArrowheads="1"/>
          </p:cNvSpPr>
          <p:nvPr/>
        </p:nvSpPr>
        <p:spPr bwMode="auto">
          <a:xfrm>
            <a:off x="757862" y="1474793"/>
            <a:ext cx="1835551" cy="707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7" tIns="45668" rIns="91337" bIns="45668">
            <a:spAutoFit/>
          </a:bodyPr>
          <a:lstStyle/>
          <a:p>
            <a:r>
              <a:rPr lang="sv-SE" sz="2000">
                <a:solidFill>
                  <a:srgbClr val="000000"/>
                </a:solidFill>
                <a:cs typeface="Arial" pitchFamily="34" charset="0"/>
              </a:rPr>
              <a:t>For whom are </a:t>
            </a:r>
          </a:p>
          <a:p>
            <a:r>
              <a:rPr lang="sv-SE" sz="2000">
                <a:solidFill>
                  <a:srgbClr val="000000"/>
                </a:solidFill>
                <a:cs typeface="Arial" pitchFamily="34" charset="0"/>
              </a:rPr>
              <a:t>we here</a:t>
            </a:r>
          </a:p>
        </p:txBody>
      </p:sp>
      <p:sp>
        <p:nvSpPr>
          <p:cNvPr id="25" name="textruta 24"/>
          <p:cNvSpPr txBox="1"/>
          <p:nvPr/>
        </p:nvSpPr>
        <p:spPr>
          <a:xfrm>
            <a:off x="712425" y="5949280"/>
            <a:ext cx="1608120" cy="369328"/>
          </a:xfrm>
          <a:prstGeom prst="rect">
            <a:avLst/>
          </a:prstGeom>
          <a:solidFill>
            <a:srgbClr val="0070C0"/>
          </a:solidFill>
        </p:spPr>
        <p:txBody>
          <a:bodyPr wrap="none" lIns="91434" tIns="45718" rIns="91434" bIns="45718" rtlCol="0">
            <a:spAutoFit/>
          </a:bodyPr>
          <a:lstStyle/>
          <a:p>
            <a:r>
              <a:rPr lang="sv-SE" sz="1800" dirty="0" err="1">
                <a:solidFill>
                  <a:prstClr val="white"/>
                </a:solidFill>
              </a:rPr>
              <a:t>Unpredictable</a:t>
            </a:r>
            <a:endParaRPr lang="sv-SE" sz="1800" dirty="0">
              <a:solidFill>
                <a:prstClr val="white"/>
              </a:solidFill>
            </a:endParaRPr>
          </a:p>
        </p:txBody>
      </p:sp>
      <p:sp>
        <p:nvSpPr>
          <p:cNvPr id="26" name="textruta 25"/>
          <p:cNvSpPr txBox="1"/>
          <p:nvPr/>
        </p:nvSpPr>
        <p:spPr>
          <a:xfrm>
            <a:off x="8337377" y="5949280"/>
            <a:ext cx="1338816" cy="369328"/>
          </a:xfrm>
          <a:prstGeom prst="rect">
            <a:avLst/>
          </a:prstGeom>
          <a:solidFill>
            <a:srgbClr val="0070C0"/>
          </a:solidFill>
        </p:spPr>
        <p:txBody>
          <a:bodyPr wrap="none" lIns="91434" tIns="45718" rIns="91434" bIns="45718" rtlCol="0">
            <a:spAutoFit/>
          </a:bodyPr>
          <a:lstStyle/>
          <a:p>
            <a:r>
              <a:rPr lang="sv-SE" sz="1800" dirty="0" err="1">
                <a:solidFill>
                  <a:prstClr val="white"/>
                </a:solidFill>
              </a:rPr>
              <a:t>Predictable</a:t>
            </a:r>
            <a:endParaRPr lang="sv-SE" sz="1800" dirty="0">
              <a:solidFill>
                <a:prstClr val="white"/>
              </a:solidFill>
            </a:endParaRPr>
          </a:p>
        </p:txBody>
      </p:sp>
      <p:cxnSp>
        <p:nvCxnSpPr>
          <p:cNvPr id="27" name="Rak pil 27"/>
          <p:cNvCxnSpPr/>
          <p:nvPr/>
        </p:nvCxnSpPr>
        <p:spPr bwMode="auto">
          <a:xfrm>
            <a:off x="1952609" y="1071546"/>
            <a:ext cx="4572032" cy="1588"/>
          </a:xfrm>
          <a:prstGeom prst="straightConnector1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Text Box 7"/>
          <p:cNvSpPr txBox="1">
            <a:spLocks noChangeArrowheads="1"/>
          </p:cNvSpPr>
          <p:nvPr/>
        </p:nvSpPr>
        <p:spPr bwMode="auto">
          <a:xfrm>
            <a:off x="6546279" y="2260715"/>
            <a:ext cx="2943225" cy="16003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37" tIns="45668" rIns="91337" bIns="45668">
            <a:spAutoFit/>
          </a:bodyPr>
          <a:lstStyle/>
          <a:p>
            <a:r>
              <a:rPr lang="en-GB" sz="1800" i="1" dirty="0" smtClean="0">
                <a:solidFill>
                  <a:prstClr val="black"/>
                </a:solidFill>
                <a:cs typeface="Arial" pitchFamily="34" charset="0"/>
              </a:rPr>
              <a:t>Flow principles:</a:t>
            </a:r>
          </a:p>
          <a:p>
            <a:r>
              <a:rPr lang="sv-SE" sz="1600" i="1" dirty="0">
                <a:solidFill>
                  <a:prstClr val="black"/>
                </a:solidFill>
                <a:cs typeface="Arial" pitchFamily="34" charset="0"/>
              </a:rPr>
              <a:t>R</a:t>
            </a:r>
            <a:r>
              <a:rPr lang="sv-SE" sz="1600" i="1" dirty="0" smtClean="0">
                <a:solidFill>
                  <a:prstClr val="black"/>
                </a:solidFill>
                <a:cs typeface="Arial" pitchFamily="34" charset="0"/>
              </a:rPr>
              <a:t>ight from beginning</a:t>
            </a:r>
          </a:p>
          <a:p>
            <a:r>
              <a:rPr lang="sv-SE" sz="1600" i="1" dirty="0" smtClean="0">
                <a:solidFill>
                  <a:prstClr val="black"/>
                </a:solidFill>
                <a:cs typeface="Arial" pitchFamily="34" charset="0"/>
              </a:rPr>
              <a:t>Reduce variation</a:t>
            </a:r>
          </a:p>
          <a:p>
            <a:r>
              <a:rPr lang="sv-SE" sz="1600" i="1" dirty="0" smtClean="0">
                <a:solidFill>
                  <a:prstClr val="black"/>
                </a:solidFill>
                <a:cs typeface="Arial" pitchFamily="34" charset="0"/>
              </a:rPr>
              <a:t>Link activities</a:t>
            </a:r>
          </a:p>
          <a:p>
            <a:r>
              <a:rPr lang="sv-SE" sz="1600" i="1" dirty="0" smtClean="0">
                <a:solidFill>
                  <a:prstClr val="black"/>
                </a:solidFill>
                <a:cs typeface="Arial" pitchFamily="34" charset="0"/>
              </a:rPr>
              <a:t>”Pull not push”</a:t>
            </a:r>
          </a:p>
          <a:p>
            <a:r>
              <a:rPr lang="sv-SE" sz="1600" i="1" dirty="0" smtClean="0">
                <a:solidFill>
                  <a:prstClr val="black"/>
                </a:solidFill>
                <a:cs typeface="Arial" pitchFamily="34" charset="0"/>
              </a:rPr>
              <a:t>Standardisation</a:t>
            </a:r>
            <a:endParaRPr lang="en-GB" sz="1600" i="1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501502" y="4069525"/>
            <a:ext cx="1907882" cy="1015659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is-IS" sz="2000" dirty="0" smtClean="0">
                <a:solidFill>
                  <a:prstClr val="black"/>
                </a:solidFill>
              </a:rPr>
              <a:t>Team work</a:t>
            </a:r>
          </a:p>
          <a:p>
            <a:r>
              <a:rPr lang="is-IS" sz="2000" dirty="0" smtClean="0">
                <a:solidFill>
                  <a:prstClr val="black"/>
                </a:solidFill>
              </a:rPr>
              <a:t>Short meetings</a:t>
            </a:r>
            <a:endParaRPr lang="is-IS" sz="2000" dirty="0">
              <a:solidFill>
                <a:prstClr val="black"/>
              </a:solidFill>
            </a:endParaRPr>
          </a:p>
          <a:p>
            <a:r>
              <a:rPr lang="is-IS" sz="2000" dirty="0" smtClean="0">
                <a:solidFill>
                  <a:prstClr val="black"/>
                </a:solidFill>
              </a:rPr>
              <a:t>Visualisation</a:t>
            </a:r>
            <a:endParaRPr lang="is-IS" sz="2000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583079" y="1477237"/>
            <a:ext cx="2834417" cy="1015659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pPr algn="ctr"/>
            <a:r>
              <a:rPr lang="en-GB" sz="2000" i="1" dirty="0" err="1" smtClean="0">
                <a:solidFill>
                  <a:prstClr val="black"/>
                </a:solidFill>
                <a:cs typeface="Arial" pitchFamily="34" charset="0"/>
              </a:rPr>
              <a:t>Fokus</a:t>
            </a:r>
            <a:r>
              <a:rPr lang="en-GB" sz="2000" i="1" dirty="0" smtClean="0">
                <a:solidFill>
                  <a:prstClr val="black"/>
                </a:solidFill>
                <a:cs typeface="Arial" pitchFamily="34" charset="0"/>
              </a:rPr>
              <a:t> on patient value </a:t>
            </a:r>
          </a:p>
          <a:p>
            <a:pPr algn="ctr"/>
            <a:r>
              <a:rPr lang="en-GB" sz="2000" i="1" dirty="0" smtClean="0">
                <a:solidFill>
                  <a:prstClr val="black"/>
                </a:solidFill>
                <a:cs typeface="Arial" pitchFamily="34" charset="0"/>
              </a:rPr>
              <a:t>and staff</a:t>
            </a:r>
          </a:p>
          <a:p>
            <a:pPr algn="ctr"/>
            <a:endParaRPr lang="is-IS" sz="2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2847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55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6" grpId="0"/>
      <p:bldP spid="555023" grpId="0"/>
      <p:bldP spid="17" grpId="0"/>
      <p:bldP spid="18" grpId="0"/>
      <p:bldP spid="19" grpId="0"/>
      <p:bldP spid="20" grpId="0"/>
      <p:bldP spid="21" grpId="0"/>
      <p:bldP spid="22" grpId="0"/>
      <p:bldP spid="25" grpId="0" animBg="1"/>
      <p:bldP spid="26" grpId="0" animBg="1"/>
      <p:bldP spid="28" grpId="0"/>
      <p:bldP spid="29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idx="1"/>
          </p:nvPr>
        </p:nvSpPr>
        <p:spPr>
          <a:xfrm>
            <a:off x="718120" y="1600201"/>
            <a:ext cx="8915400" cy="4565104"/>
          </a:xfrm>
        </p:spPr>
        <p:txBody>
          <a:bodyPr>
            <a:normAutofit fontScale="85000" lnSpcReduction="10000"/>
          </a:bodyPr>
          <a:lstStyle/>
          <a:p>
            <a:r>
              <a:rPr lang="sv-SE" dirty="0" smtClean="0"/>
              <a:t>Communicating the strategi through a simple business plan</a:t>
            </a:r>
          </a:p>
          <a:p>
            <a:pPr lvl="2"/>
            <a:r>
              <a:rPr lang="sv-SE" dirty="0" smtClean="0"/>
              <a:t>As a process</a:t>
            </a:r>
          </a:p>
          <a:p>
            <a:pPr lvl="2"/>
            <a:r>
              <a:rPr lang="sv-SE" dirty="0" smtClean="0"/>
              <a:t>As a tool</a:t>
            </a:r>
          </a:p>
          <a:p>
            <a:r>
              <a:rPr lang="sv-SE" dirty="0" smtClean="0"/>
              <a:t>Introduce a system for continuous improvement</a:t>
            </a:r>
          </a:p>
          <a:p>
            <a:pPr lvl="2"/>
            <a:r>
              <a:rPr lang="sv-SE" dirty="0" smtClean="0"/>
              <a:t>Focus on patient value</a:t>
            </a:r>
          </a:p>
          <a:p>
            <a:pPr lvl="2"/>
            <a:r>
              <a:rPr lang="sv-SE" dirty="0" smtClean="0"/>
              <a:t>Create a culture of continuous improvement</a:t>
            </a:r>
          </a:p>
          <a:p>
            <a:pPr lvl="2"/>
            <a:r>
              <a:rPr lang="sv-SE" dirty="0" smtClean="0"/>
              <a:t>Staff driven improvement</a:t>
            </a:r>
          </a:p>
          <a:p>
            <a:pPr lvl="2"/>
            <a:endParaRPr lang="sv-SE" dirty="0" smtClean="0"/>
          </a:p>
          <a:p>
            <a:r>
              <a:rPr lang="sv-SE" dirty="0" smtClean="0"/>
              <a:t>Improving leadership</a:t>
            </a:r>
          </a:p>
          <a:p>
            <a:pPr lvl="2"/>
            <a:r>
              <a:rPr lang="sv-SE" dirty="0" smtClean="0"/>
              <a:t>Coaching management teams</a:t>
            </a:r>
          </a:p>
          <a:p>
            <a:pPr lvl="2"/>
            <a:r>
              <a:rPr lang="sv-SE" dirty="0" smtClean="0"/>
              <a:t>Coaching of leaders in groups</a:t>
            </a:r>
          </a:p>
          <a:p>
            <a:pPr lvl="2"/>
            <a:r>
              <a:rPr lang="sv-SE" dirty="0" smtClean="0"/>
              <a:t>Individual leadership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4294967295"/>
          </p:nvPr>
        </p:nvSpPr>
        <p:spPr>
          <a:xfrm>
            <a:off x="212726" y="6303964"/>
            <a:ext cx="8408988" cy="455612"/>
          </a:xfrm>
          <a:prstGeom prst="rect">
            <a:avLst/>
          </a:prstGeom>
        </p:spPr>
        <p:txBody>
          <a:bodyPr lIns="91434" tIns="45718" rIns="91434" bIns="45718"/>
          <a:lstStyle/>
          <a:p>
            <a:pPr algn="ctr">
              <a:defRPr/>
            </a:pPr>
            <a:r>
              <a:rPr lang="en-US" sz="1800" smtClean="0"/>
              <a:t>EPSO, Reykjavik 2017</a:t>
            </a:r>
            <a:endParaRPr lang="sv-SE" sz="18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sv-SE" sz="2900" dirty="0" err="1"/>
              <a:t>How</a:t>
            </a:r>
            <a:r>
              <a:rPr lang="sv-SE" sz="2900" dirty="0"/>
              <a:t> do </a:t>
            </a:r>
            <a:r>
              <a:rPr lang="sv-SE" sz="2900" dirty="0" err="1"/>
              <a:t>we</a:t>
            </a:r>
            <a:r>
              <a:rPr lang="sv-SE" sz="2900" dirty="0"/>
              <a:t> </a:t>
            </a:r>
            <a:r>
              <a:rPr lang="sv-SE" sz="2900" dirty="0" err="1"/>
              <a:t>bring</a:t>
            </a:r>
            <a:r>
              <a:rPr lang="sv-SE" sz="2900" dirty="0"/>
              <a:t> </a:t>
            </a:r>
            <a:r>
              <a:rPr lang="sv-SE" sz="2900" dirty="0" err="1"/>
              <a:t>about</a:t>
            </a:r>
            <a:r>
              <a:rPr lang="sv-SE" sz="2900" dirty="0"/>
              <a:t> CHANGE ?</a:t>
            </a:r>
          </a:p>
        </p:txBody>
      </p:sp>
    </p:spTree>
    <p:extLst>
      <p:ext uri="{BB962C8B-B14F-4D97-AF65-F5344CB8AC3E}">
        <p14:creationId xmlns:p14="http://schemas.microsoft.com/office/powerpoint/2010/main" val="2494158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69" name="Rubrik 202"/>
          <p:cNvSpPr>
            <a:spLocks noGrp="1"/>
          </p:cNvSpPr>
          <p:nvPr>
            <p:ph type="title"/>
          </p:nvPr>
        </p:nvSpPr>
        <p:spPr>
          <a:xfrm>
            <a:off x="0" y="-26987"/>
            <a:ext cx="9906000" cy="1295401"/>
          </a:xfrm>
          <a:solidFill>
            <a:srgbClr val="0070C0"/>
          </a:solidFill>
        </p:spPr>
        <p:txBody>
          <a:bodyPr anchor="ctr"/>
          <a:lstStyle/>
          <a:p>
            <a:pPr algn="ctr" eaLnBrk="1" hangingPunct="1"/>
            <a:r>
              <a:rPr lang="sv-SE" sz="3600" dirty="0">
                <a:solidFill>
                  <a:schemeClr val="bg1"/>
                </a:solidFill>
              </a:rPr>
              <a:t>Systems for learning, continuous improvement and long-term sustainability</a:t>
            </a:r>
          </a:p>
        </p:txBody>
      </p:sp>
      <p:sp>
        <p:nvSpPr>
          <p:cNvPr id="570370" name="AutoShape 318"/>
          <p:cNvSpPr>
            <a:spLocks noChangeArrowheads="1"/>
          </p:cNvSpPr>
          <p:nvPr/>
        </p:nvSpPr>
        <p:spPr bwMode="auto">
          <a:xfrm>
            <a:off x="4765678" y="4575249"/>
            <a:ext cx="260350" cy="1746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0" rIns="91380" bIns="45690" anchor="ctr"/>
          <a:lstStyle/>
          <a:p>
            <a:pPr algn="ctr"/>
            <a:endParaRPr lang="sv-SE" sz="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1" name="AutoShape 58"/>
          <p:cNvSpPr>
            <a:spLocks noChangeArrowheads="1"/>
          </p:cNvSpPr>
          <p:nvPr/>
        </p:nvSpPr>
        <p:spPr bwMode="auto">
          <a:xfrm>
            <a:off x="4089401" y="3300488"/>
            <a:ext cx="254001" cy="180975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0" rIns="91380" bIns="45690" anchor="ctr"/>
          <a:lstStyle/>
          <a:p>
            <a:pPr algn="ctr"/>
            <a:endParaRPr lang="sv-SE" sz="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2" name="AutoShape 64"/>
          <p:cNvSpPr>
            <a:spLocks noChangeArrowheads="1"/>
          </p:cNvSpPr>
          <p:nvPr/>
        </p:nvSpPr>
        <p:spPr bwMode="auto">
          <a:xfrm>
            <a:off x="4559300" y="3298900"/>
            <a:ext cx="254001" cy="180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0" rIns="91380" bIns="45690" anchor="ctr"/>
          <a:lstStyle/>
          <a:p>
            <a:pPr algn="ctr"/>
            <a:endParaRPr lang="sv-SE" sz="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3" name="AutoShape 70"/>
          <p:cNvSpPr>
            <a:spLocks noChangeArrowheads="1"/>
          </p:cNvSpPr>
          <p:nvPr/>
        </p:nvSpPr>
        <p:spPr bwMode="auto">
          <a:xfrm>
            <a:off x="4813306" y="3300488"/>
            <a:ext cx="254001" cy="1809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0" rIns="91380" bIns="45690" anchor="ctr"/>
          <a:lstStyle/>
          <a:p>
            <a:pPr algn="ctr"/>
            <a:endParaRPr lang="sv-SE" sz="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4" name="AutoShape 76"/>
          <p:cNvSpPr>
            <a:spLocks noChangeArrowheads="1"/>
          </p:cNvSpPr>
          <p:nvPr/>
        </p:nvSpPr>
        <p:spPr bwMode="auto">
          <a:xfrm>
            <a:off x="5122863" y="3298900"/>
            <a:ext cx="254001" cy="18097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0" rIns="91380" bIns="45690" anchor="ctr"/>
          <a:lstStyle/>
          <a:p>
            <a:pPr algn="ctr"/>
            <a:endParaRPr lang="sv-SE" sz="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5" name="AutoShape 82"/>
          <p:cNvSpPr>
            <a:spLocks noChangeArrowheads="1"/>
          </p:cNvSpPr>
          <p:nvPr/>
        </p:nvSpPr>
        <p:spPr bwMode="auto">
          <a:xfrm>
            <a:off x="5378455" y="3300488"/>
            <a:ext cx="254001" cy="180975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0" rIns="91380" bIns="45690" anchor="ctr"/>
          <a:lstStyle/>
          <a:p>
            <a:pPr algn="ctr"/>
            <a:endParaRPr lang="sv-SE" sz="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6" name="AutoShape 318"/>
          <p:cNvSpPr>
            <a:spLocks noChangeArrowheads="1"/>
          </p:cNvSpPr>
          <p:nvPr/>
        </p:nvSpPr>
        <p:spPr bwMode="auto">
          <a:xfrm>
            <a:off x="4765678" y="5145163"/>
            <a:ext cx="260350" cy="1746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0" rIns="91380" bIns="45690" anchor="ctr"/>
          <a:lstStyle/>
          <a:p>
            <a:pPr algn="ctr"/>
            <a:endParaRPr lang="sv-SE" sz="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7" name="AutoShape 318"/>
          <p:cNvSpPr>
            <a:spLocks noChangeArrowheads="1"/>
          </p:cNvSpPr>
          <p:nvPr/>
        </p:nvSpPr>
        <p:spPr bwMode="auto">
          <a:xfrm>
            <a:off x="4597406" y="4003681"/>
            <a:ext cx="260350" cy="1762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0" rIns="91380" bIns="45690" anchor="ctr"/>
          <a:lstStyle/>
          <a:p>
            <a:pPr algn="ctr"/>
            <a:endParaRPr lang="sv-SE" sz="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8" name="AutoShape 318"/>
          <p:cNvSpPr>
            <a:spLocks noChangeArrowheads="1"/>
          </p:cNvSpPr>
          <p:nvPr/>
        </p:nvSpPr>
        <p:spPr bwMode="auto">
          <a:xfrm>
            <a:off x="4765678" y="5750000"/>
            <a:ext cx="260350" cy="174625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0" rIns="91380" bIns="45690" anchor="ctr"/>
          <a:lstStyle/>
          <a:p>
            <a:pPr algn="ctr"/>
            <a:endParaRPr lang="sv-SE" sz="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570379" name="AutoShape 318"/>
          <p:cNvSpPr>
            <a:spLocks noChangeArrowheads="1"/>
          </p:cNvSpPr>
          <p:nvPr/>
        </p:nvSpPr>
        <p:spPr bwMode="auto">
          <a:xfrm>
            <a:off x="4878388" y="4003681"/>
            <a:ext cx="260350" cy="176213"/>
          </a:xfrm>
          <a:prstGeom prst="triangle">
            <a:avLst>
              <a:gd name="adj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80" tIns="45690" rIns="91380" bIns="45690" anchor="ctr"/>
          <a:lstStyle/>
          <a:p>
            <a:pPr algn="ctr"/>
            <a:endParaRPr lang="sv-SE" sz="6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8" name="Uppåtböjd 167"/>
          <p:cNvSpPr/>
          <p:nvPr/>
        </p:nvSpPr>
        <p:spPr bwMode="auto">
          <a:xfrm rot="16200000">
            <a:off x="4985585" y="5314232"/>
            <a:ext cx="625475" cy="280987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 dirty="0">
              <a:solidFill>
                <a:srgbClr val="000000"/>
              </a:solidFill>
            </a:endParaRPr>
          </a:p>
        </p:txBody>
      </p:sp>
      <p:sp>
        <p:nvSpPr>
          <p:cNvPr id="169" name="Uppåtböjd 168"/>
          <p:cNvSpPr/>
          <p:nvPr/>
        </p:nvSpPr>
        <p:spPr bwMode="auto">
          <a:xfrm rot="16200000">
            <a:off x="4987132" y="4690343"/>
            <a:ext cx="622300" cy="280987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 dirty="0">
              <a:solidFill>
                <a:srgbClr val="000000"/>
              </a:solidFill>
            </a:endParaRPr>
          </a:p>
        </p:txBody>
      </p:sp>
      <p:sp>
        <p:nvSpPr>
          <p:cNvPr id="170" name="Uppåtböjd 169"/>
          <p:cNvSpPr/>
          <p:nvPr/>
        </p:nvSpPr>
        <p:spPr bwMode="auto">
          <a:xfrm rot="16200000">
            <a:off x="4994277" y="4067200"/>
            <a:ext cx="622300" cy="282575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 dirty="0">
              <a:solidFill>
                <a:srgbClr val="000000"/>
              </a:solidFill>
            </a:endParaRPr>
          </a:p>
        </p:txBody>
      </p:sp>
      <p:sp>
        <p:nvSpPr>
          <p:cNvPr id="172" name="Uppåtböjd 171"/>
          <p:cNvSpPr/>
          <p:nvPr/>
        </p:nvSpPr>
        <p:spPr bwMode="auto">
          <a:xfrm rot="5400000">
            <a:off x="4143415" y="4119592"/>
            <a:ext cx="623887" cy="280989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 dirty="0">
              <a:solidFill>
                <a:srgbClr val="000000"/>
              </a:solidFill>
            </a:endParaRPr>
          </a:p>
        </p:txBody>
      </p:sp>
      <p:sp>
        <p:nvSpPr>
          <p:cNvPr id="173" name="Uppåtböjd 172"/>
          <p:cNvSpPr/>
          <p:nvPr/>
        </p:nvSpPr>
        <p:spPr bwMode="auto">
          <a:xfrm rot="5400000">
            <a:off x="4143375" y="4743487"/>
            <a:ext cx="623888" cy="280989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 dirty="0">
              <a:solidFill>
                <a:srgbClr val="000000"/>
              </a:solidFill>
            </a:endParaRPr>
          </a:p>
        </p:txBody>
      </p:sp>
      <p:sp>
        <p:nvSpPr>
          <p:cNvPr id="174" name="Uppåtböjd 173"/>
          <p:cNvSpPr/>
          <p:nvPr/>
        </p:nvSpPr>
        <p:spPr bwMode="auto">
          <a:xfrm rot="5400000">
            <a:off x="4144169" y="5366581"/>
            <a:ext cx="622300" cy="280989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 dirty="0">
              <a:solidFill>
                <a:srgbClr val="000000"/>
              </a:solidFill>
            </a:endParaRPr>
          </a:p>
        </p:txBody>
      </p:sp>
      <p:sp>
        <p:nvSpPr>
          <p:cNvPr id="177" name="Uppåtböjd 176"/>
          <p:cNvSpPr/>
          <p:nvPr/>
        </p:nvSpPr>
        <p:spPr bwMode="auto">
          <a:xfrm rot="18995216">
            <a:off x="5235580" y="3579814"/>
            <a:ext cx="676275" cy="258762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 dirty="0">
              <a:solidFill>
                <a:srgbClr val="000000"/>
              </a:solidFill>
            </a:endParaRPr>
          </a:p>
        </p:txBody>
      </p:sp>
      <p:sp>
        <p:nvSpPr>
          <p:cNvPr id="178" name="Uppåtböjd 177"/>
          <p:cNvSpPr/>
          <p:nvPr/>
        </p:nvSpPr>
        <p:spPr bwMode="auto">
          <a:xfrm rot="3343865">
            <a:off x="3801310" y="3567907"/>
            <a:ext cx="623887" cy="279400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 dirty="0">
              <a:solidFill>
                <a:srgbClr val="000000"/>
              </a:solidFill>
            </a:endParaRPr>
          </a:p>
        </p:txBody>
      </p:sp>
      <p:sp>
        <p:nvSpPr>
          <p:cNvPr id="161" name="Uppåtböjd 160"/>
          <p:cNvSpPr/>
          <p:nvPr/>
        </p:nvSpPr>
        <p:spPr bwMode="auto">
          <a:xfrm rot="16200000">
            <a:off x="5646738" y="2878174"/>
            <a:ext cx="623888" cy="284163"/>
          </a:xfrm>
          <a:prstGeom prst="curvedUp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 dirty="0">
              <a:solidFill>
                <a:srgbClr val="000000"/>
              </a:solidFill>
            </a:endParaRPr>
          </a:p>
        </p:txBody>
      </p:sp>
      <p:sp>
        <p:nvSpPr>
          <p:cNvPr id="162" name="Uppåtböjd 161"/>
          <p:cNvSpPr/>
          <p:nvPr/>
        </p:nvSpPr>
        <p:spPr bwMode="auto">
          <a:xfrm rot="5400000">
            <a:off x="3413920" y="2736093"/>
            <a:ext cx="622300" cy="280989"/>
          </a:xfrm>
          <a:prstGeom prst="curved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0" tIns="45690" rIns="91380" bIns="4569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v-SE" sz="600" dirty="0">
              <a:solidFill>
                <a:srgbClr val="000000"/>
              </a:solidFill>
            </a:endParaRPr>
          </a:p>
        </p:txBody>
      </p:sp>
      <p:sp>
        <p:nvSpPr>
          <p:cNvPr id="570390" name="textruta 143"/>
          <p:cNvSpPr txBox="1">
            <a:spLocks noChangeArrowheads="1"/>
          </p:cNvSpPr>
          <p:nvPr/>
        </p:nvSpPr>
        <p:spPr bwMode="auto">
          <a:xfrm>
            <a:off x="4419601" y="3481388"/>
            <a:ext cx="1181473" cy="2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380" tIns="45690" rIns="91380" bIns="45690">
            <a:spAutoFit/>
          </a:bodyPr>
          <a:lstStyle/>
          <a:p>
            <a:pPr algn="ctr"/>
            <a:r>
              <a:rPr lang="sv-SE" sz="1100" b="1" dirty="0">
                <a:solidFill>
                  <a:srgbClr val="000000"/>
                </a:solidFill>
              </a:rPr>
              <a:t>Team of </a:t>
            </a:r>
            <a:r>
              <a:rPr lang="sv-SE" sz="1100" b="1" dirty="0" err="1">
                <a:solidFill>
                  <a:srgbClr val="000000"/>
                </a:solidFill>
              </a:rPr>
              <a:t>staff</a:t>
            </a:r>
            <a:endParaRPr lang="sv-SE" sz="1100" b="1" dirty="0">
              <a:solidFill>
                <a:srgbClr val="000000"/>
              </a:solidFill>
            </a:endParaRPr>
          </a:p>
        </p:txBody>
      </p:sp>
      <p:sp>
        <p:nvSpPr>
          <p:cNvPr id="570391" name="textruta 144"/>
          <p:cNvSpPr txBox="1">
            <a:spLocks noChangeArrowheads="1"/>
          </p:cNvSpPr>
          <p:nvPr/>
        </p:nvSpPr>
        <p:spPr bwMode="auto">
          <a:xfrm>
            <a:off x="4408488" y="4077125"/>
            <a:ext cx="1008062" cy="4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0" rIns="91380" bIns="45690">
            <a:spAutoFit/>
          </a:bodyPr>
          <a:lstStyle/>
          <a:p>
            <a:pPr algn="ctr"/>
            <a:r>
              <a:rPr lang="sv-SE" sz="1100" b="1" dirty="0">
                <a:solidFill>
                  <a:srgbClr val="000000"/>
                </a:solidFill>
              </a:rPr>
              <a:t>1:st </a:t>
            </a:r>
            <a:r>
              <a:rPr lang="sv-SE" sz="1100" b="1" dirty="0" err="1">
                <a:solidFill>
                  <a:srgbClr val="000000"/>
                </a:solidFill>
              </a:rPr>
              <a:t>line</a:t>
            </a:r>
            <a:r>
              <a:rPr lang="sv-SE" sz="1100" b="1" dirty="0">
                <a:solidFill>
                  <a:srgbClr val="000000"/>
                </a:solidFill>
              </a:rPr>
              <a:t> officer</a:t>
            </a:r>
          </a:p>
        </p:txBody>
      </p:sp>
      <p:sp>
        <p:nvSpPr>
          <p:cNvPr id="570392" name="textruta 145"/>
          <p:cNvSpPr txBox="1">
            <a:spLocks noChangeArrowheads="1"/>
          </p:cNvSpPr>
          <p:nvPr/>
        </p:nvSpPr>
        <p:spPr bwMode="auto">
          <a:xfrm>
            <a:off x="4327566" y="4730750"/>
            <a:ext cx="1152525" cy="26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0" rIns="91380" bIns="45690">
            <a:spAutoFit/>
          </a:bodyPr>
          <a:lstStyle/>
          <a:p>
            <a:pPr algn="ctr"/>
            <a:r>
              <a:rPr lang="sv-SE" sz="1100" b="1" dirty="0" err="1">
                <a:solidFill>
                  <a:srgbClr val="000000"/>
                </a:solidFill>
                <a:latin typeface="Arial Narrow" pitchFamily="34" charset="0"/>
              </a:rPr>
              <a:t>Head</a:t>
            </a:r>
            <a:r>
              <a:rPr lang="sv-SE" sz="1100" b="1" dirty="0">
                <a:solidFill>
                  <a:srgbClr val="000000"/>
                </a:solidFill>
                <a:latin typeface="Arial Narrow" pitchFamily="34" charset="0"/>
              </a:rPr>
              <a:t> of </a:t>
            </a:r>
            <a:r>
              <a:rPr lang="sv-SE" sz="1100" b="1" dirty="0" err="1">
                <a:solidFill>
                  <a:srgbClr val="000000"/>
                </a:solidFill>
                <a:latin typeface="Arial Narrow" pitchFamily="34" charset="0"/>
              </a:rPr>
              <a:t>dpt</a:t>
            </a:r>
            <a:endParaRPr lang="sv-SE" sz="1100" b="1" dirty="0">
              <a:solidFill>
                <a:srgbClr val="000000"/>
              </a:solidFill>
              <a:latin typeface="Arial Narrow" pitchFamily="34" charset="0"/>
            </a:endParaRPr>
          </a:p>
        </p:txBody>
      </p:sp>
      <p:sp>
        <p:nvSpPr>
          <p:cNvPr id="570393" name="textruta 146"/>
          <p:cNvSpPr txBox="1">
            <a:spLocks noChangeArrowheads="1"/>
          </p:cNvSpPr>
          <p:nvPr/>
        </p:nvSpPr>
        <p:spPr bwMode="auto">
          <a:xfrm>
            <a:off x="4376742" y="5229275"/>
            <a:ext cx="1008062" cy="430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0" rIns="91380" bIns="45690">
            <a:spAutoFit/>
          </a:bodyPr>
          <a:lstStyle/>
          <a:p>
            <a:pPr algn="ctr"/>
            <a:r>
              <a:rPr lang="sv-SE" sz="1100" b="1" dirty="0" err="1">
                <a:solidFill>
                  <a:srgbClr val="000000"/>
                </a:solidFill>
              </a:rPr>
              <a:t>Head</a:t>
            </a:r>
            <a:r>
              <a:rPr lang="sv-SE" sz="1100" b="1" dirty="0">
                <a:solidFill>
                  <a:srgbClr val="000000"/>
                </a:solidFill>
              </a:rPr>
              <a:t> of division</a:t>
            </a:r>
          </a:p>
        </p:txBody>
      </p:sp>
      <p:sp>
        <p:nvSpPr>
          <p:cNvPr id="570394" name="textruta 147"/>
          <p:cNvSpPr txBox="1">
            <a:spLocks noChangeArrowheads="1"/>
          </p:cNvSpPr>
          <p:nvPr/>
        </p:nvSpPr>
        <p:spPr bwMode="auto">
          <a:xfrm>
            <a:off x="4324390" y="5935663"/>
            <a:ext cx="1152525" cy="26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380" tIns="45690" rIns="91380" bIns="45690">
            <a:spAutoFit/>
          </a:bodyPr>
          <a:lstStyle/>
          <a:p>
            <a:pPr algn="ctr"/>
            <a:r>
              <a:rPr lang="sv-SE" sz="1100" b="1" dirty="0">
                <a:solidFill>
                  <a:srgbClr val="000000"/>
                </a:solidFill>
              </a:rPr>
              <a:t>CEO</a:t>
            </a:r>
          </a:p>
        </p:txBody>
      </p:sp>
      <p:pic>
        <p:nvPicPr>
          <p:cNvPr id="57042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4755" y="3356992"/>
            <a:ext cx="2032622" cy="1593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70427" name="Grupp 209"/>
          <p:cNvGrpSpPr>
            <a:grpSpLocks/>
          </p:cNvGrpSpPr>
          <p:nvPr/>
        </p:nvGrpSpPr>
        <p:grpSpPr bwMode="auto">
          <a:xfrm>
            <a:off x="3440154" y="1196975"/>
            <a:ext cx="2592387" cy="757238"/>
            <a:chOff x="3368824" y="1544365"/>
            <a:chExt cx="2376264" cy="462458"/>
          </a:xfrm>
        </p:grpSpPr>
        <p:pic>
          <p:nvPicPr>
            <p:cNvPr id="570491" name="Picture 4" descr="http://t1.gstatic.com/images?q=tbn:ANd9GcR535ichq9J7QN9z8o_defjp_zeUu5BRIASG230Yt-KEPZCnDcrukg6Zq0">
              <a:hlinkClick r:id="rId4"/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8824" y="1628800"/>
              <a:ext cx="560512" cy="37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70492" name="textruta 189"/>
            <p:cNvSpPr txBox="1">
              <a:spLocks noChangeArrowheads="1"/>
            </p:cNvSpPr>
            <p:nvPr/>
          </p:nvSpPr>
          <p:spPr bwMode="auto">
            <a:xfrm>
              <a:off x="4233085" y="1544365"/>
              <a:ext cx="720080" cy="2444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v-SE" sz="2000" b="1">
                  <a:solidFill>
                    <a:srgbClr val="000000"/>
                  </a:solidFill>
                  <a:latin typeface="Calibri" pitchFamily="34" charset="0"/>
                </a:rPr>
                <a:t>Q</a:t>
              </a:r>
            </a:p>
          </p:txBody>
        </p:sp>
        <p:pic>
          <p:nvPicPr>
            <p:cNvPr id="570493" name="Picture 6" descr="http://t1.gstatic.com/images?q=tbn:ANd9GcTd5GNg-X3pNsDQsaMVg2m0Br60vHzYeYp1T0SZBOI8ikN4fJiGNb6nsbw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241032" y="1700808"/>
              <a:ext cx="504056" cy="2674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0494" name="Picture 8" descr="http://t1.gstatic.com/images?q=tbn:ANd9GcSpP2QcbZeJAGVq1HDKZUvVAo5Al-s8MC_4-ER77G3lEfsHE1K9R7Dj4A">
              <a:hlinkClick r:id="rId8"/>
            </p:cNvPr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27328" y="1628800"/>
              <a:ext cx="377394" cy="3780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70495" name="Picture 10" descr="http://t0.gstatic.com/images?q=tbn:ANd9GcROGLBw7YF750gwgbb0mrOk-fX9zp9u_6bp90pAa-IGhG5bEXnpxlCkVQ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953000" y="1628800"/>
              <a:ext cx="262012" cy="3220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70428" name="Grupp 164"/>
          <p:cNvGrpSpPr>
            <a:grpSpLocks/>
          </p:cNvGrpSpPr>
          <p:nvPr/>
        </p:nvGrpSpPr>
        <p:grpSpPr bwMode="auto">
          <a:xfrm>
            <a:off x="6105526" y="2060621"/>
            <a:ext cx="503238" cy="576263"/>
            <a:chOff x="5662613" y="2181225"/>
            <a:chExt cx="371475" cy="300038"/>
          </a:xfrm>
        </p:grpSpPr>
        <p:sp>
          <p:nvSpPr>
            <p:cNvPr id="218" name="Uttryckssymbol 217"/>
            <p:cNvSpPr/>
            <p:nvPr/>
          </p:nvSpPr>
          <p:spPr bwMode="auto">
            <a:xfrm>
              <a:off x="5721205" y="2193624"/>
              <a:ext cx="137106" cy="76869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956648">
                <a:defRPr/>
              </a:pPr>
              <a:endParaRPr lang="sv-SE" sz="1800" dirty="0">
                <a:solidFill>
                  <a:srgbClr val="000000"/>
                </a:solidFill>
              </a:endParaRPr>
            </a:p>
          </p:txBody>
        </p:sp>
        <p:sp>
          <p:nvSpPr>
            <p:cNvPr id="220" name="Uttryckssymbol 219"/>
            <p:cNvSpPr/>
            <p:nvPr/>
          </p:nvSpPr>
          <p:spPr bwMode="auto">
            <a:xfrm>
              <a:off x="5780970" y="2403567"/>
              <a:ext cx="134762" cy="77696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956648">
                <a:defRPr/>
              </a:pPr>
              <a:endParaRPr lang="sv-SE" sz="1800" dirty="0">
                <a:solidFill>
                  <a:srgbClr val="000000"/>
                </a:solidFill>
              </a:endParaRPr>
            </a:p>
          </p:txBody>
        </p:sp>
        <p:sp>
          <p:nvSpPr>
            <p:cNvPr id="225" name="Uttryckssymbol 224"/>
            <p:cNvSpPr/>
            <p:nvPr/>
          </p:nvSpPr>
          <p:spPr bwMode="auto">
            <a:xfrm>
              <a:off x="5838390" y="2181225"/>
              <a:ext cx="137106" cy="77696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956648">
                <a:defRPr/>
              </a:pPr>
              <a:endParaRPr lang="sv-SE" sz="1800" dirty="0">
                <a:solidFill>
                  <a:srgbClr val="000000"/>
                </a:solidFill>
              </a:endParaRPr>
            </a:p>
          </p:txBody>
        </p:sp>
        <p:sp>
          <p:nvSpPr>
            <p:cNvPr id="226" name="Uttryckssymbol 225"/>
            <p:cNvSpPr/>
            <p:nvPr/>
          </p:nvSpPr>
          <p:spPr bwMode="auto">
            <a:xfrm>
              <a:off x="5662613" y="2381250"/>
              <a:ext cx="137106" cy="77696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956648">
                <a:defRPr/>
              </a:pPr>
              <a:endParaRPr lang="sv-SE" sz="1800" dirty="0">
                <a:solidFill>
                  <a:srgbClr val="000000"/>
                </a:solidFill>
              </a:endParaRPr>
            </a:p>
          </p:txBody>
        </p:sp>
        <p:sp>
          <p:nvSpPr>
            <p:cNvPr id="227" name="Uttryckssymbol 226"/>
            <p:cNvSpPr/>
            <p:nvPr/>
          </p:nvSpPr>
          <p:spPr bwMode="auto">
            <a:xfrm>
              <a:off x="5896982" y="2381250"/>
              <a:ext cx="137106" cy="77696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956648">
                <a:defRPr/>
              </a:pPr>
              <a:endParaRPr lang="sv-SE" sz="1800" dirty="0">
                <a:solidFill>
                  <a:srgbClr val="000000"/>
                </a:solidFill>
              </a:endParaRPr>
            </a:p>
          </p:txBody>
        </p:sp>
        <p:sp>
          <p:nvSpPr>
            <p:cNvPr id="228" name="Uttryckssymbol 227"/>
            <p:cNvSpPr/>
            <p:nvPr/>
          </p:nvSpPr>
          <p:spPr bwMode="auto">
            <a:xfrm>
              <a:off x="5858311" y="2236604"/>
              <a:ext cx="135934" cy="78522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956648">
                <a:defRPr/>
              </a:pPr>
              <a:endParaRPr lang="sv-SE" sz="1800" dirty="0">
                <a:solidFill>
                  <a:srgbClr val="000000"/>
                </a:solidFill>
              </a:endParaRPr>
            </a:p>
          </p:txBody>
        </p:sp>
        <p:sp>
          <p:nvSpPr>
            <p:cNvPr id="229" name="Uttryckssymbol 228"/>
            <p:cNvSpPr/>
            <p:nvPr/>
          </p:nvSpPr>
          <p:spPr bwMode="auto">
            <a:xfrm>
              <a:off x="5761048" y="2249829"/>
              <a:ext cx="135934" cy="75216"/>
            </a:xfrm>
            <a:prstGeom prst="smileyFace">
              <a:avLst/>
            </a:prstGeom>
            <a:solidFill>
              <a:schemeClr val="tx2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956648">
                <a:defRPr/>
              </a:pPr>
              <a:endParaRPr lang="sv-SE" sz="1800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570429" name="Grupp 162"/>
          <p:cNvGrpSpPr>
            <a:grpSpLocks/>
          </p:cNvGrpSpPr>
          <p:nvPr/>
        </p:nvGrpSpPr>
        <p:grpSpPr bwMode="auto">
          <a:xfrm>
            <a:off x="3152815" y="2133674"/>
            <a:ext cx="574675" cy="442913"/>
            <a:chOff x="3729038" y="2126774"/>
            <a:chExt cx="429748" cy="232655"/>
          </a:xfrm>
        </p:grpSpPr>
        <p:grpSp>
          <p:nvGrpSpPr>
            <p:cNvPr id="570456" name="Grupp 31"/>
            <p:cNvGrpSpPr>
              <a:grpSpLocks/>
            </p:cNvGrpSpPr>
            <p:nvPr/>
          </p:nvGrpSpPr>
          <p:grpSpPr bwMode="auto">
            <a:xfrm>
              <a:off x="3963720" y="2193247"/>
              <a:ext cx="136503" cy="77470"/>
              <a:chOff x="1496616" y="5661248"/>
              <a:chExt cx="504056" cy="504056"/>
            </a:xfrm>
          </p:grpSpPr>
          <p:sp>
            <p:nvSpPr>
              <p:cNvPr id="254" name="Uttryckssymbol 19"/>
              <p:cNvSpPr/>
              <p:nvPr/>
            </p:nvSpPr>
            <p:spPr bwMode="auto">
              <a:xfrm>
                <a:off x="1497997" y="5668224"/>
                <a:ext cx="504128" cy="493734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Ellips 20"/>
              <p:cNvSpPr/>
              <p:nvPr/>
            </p:nvSpPr>
            <p:spPr bwMode="auto">
              <a:xfrm>
                <a:off x="1616358" y="5934080"/>
                <a:ext cx="289325" cy="20617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ihandsfigur 21"/>
              <p:cNvSpPr/>
              <p:nvPr/>
            </p:nvSpPr>
            <p:spPr bwMode="auto">
              <a:xfrm rot="21017078">
                <a:off x="1633893" y="5966634"/>
                <a:ext cx="271790" cy="103089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0457" name="Grupp 42"/>
            <p:cNvGrpSpPr>
              <a:grpSpLocks/>
            </p:cNvGrpSpPr>
            <p:nvPr/>
          </p:nvGrpSpPr>
          <p:grpSpPr bwMode="auto">
            <a:xfrm>
              <a:off x="3729038" y="2270717"/>
              <a:ext cx="136934" cy="77715"/>
              <a:chOff x="1496616" y="5661248"/>
              <a:chExt cx="504056" cy="504056"/>
            </a:xfrm>
          </p:grpSpPr>
          <p:sp>
            <p:nvSpPr>
              <p:cNvPr id="251" name="Uttryckssymbol 30"/>
              <p:cNvSpPr/>
              <p:nvPr/>
            </p:nvSpPr>
            <p:spPr bwMode="auto">
              <a:xfrm>
                <a:off x="1496616" y="5657913"/>
                <a:ext cx="502542" cy="502996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2" name="Ellips 31"/>
              <p:cNvSpPr/>
              <p:nvPr/>
            </p:nvSpPr>
            <p:spPr bwMode="auto">
              <a:xfrm>
                <a:off x="1614605" y="5928340"/>
                <a:ext cx="284043" cy="21634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3" name="Frihandsfigur 32"/>
              <p:cNvSpPr/>
              <p:nvPr/>
            </p:nvSpPr>
            <p:spPr bwMode="auto">
              <a:xfrm rot="21017078">
                <a:off x="1632085" y="5966201"/>
                <a:ext cx="266564" cy="102761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0458" name="Grupp 46"/>
            <p:cNvGrpSpPr>
              <a:grpSpLocks/>
            </p:cNvGrpSpPr>
            <p:nvPr/>
          </p:nvGrpSpPr>
          <p:grpSpPr bwMode="auto">
            <a:xfrm>
              <a:off x="3729038" y="2126774"/>
              <a:ext cx="136934" cy="77470"/>
              <a:chOff x="1496616" y="5661248"/>
              <a:chExt cx="504056" cy="504056"/>
            </a:xfrm>
          </p:grpSpPr>
          <p:sp>
            <p:nvSpPr>
              <p:cNvPr id="248" name="Uttryckssymbol 34"/>
              <p:cNvSpPr/>
              <p:nvPr/>
            </p:nvSpPr>
            <p:spPr bwMode="auto">
              <a:xfrm>
                <a:off x="1496616" y="5666675"/>
                <a:ext cx="502542" cy="493734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9" name="Ellips 248"/>
              <p:cNvSpPr/>
              <p:nvPr/>
            </p:nvSpPr>
            <p:spPr bwMode="auto">
              <a:xfrm>
                <a:off x="1614605" y="5932532"/>
                <a:ext cx="284043" cy="20617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0" name="Frihandsfigur 249"/>
              <p:cNvSpPr/>
              <p:nvPr/>
            </p:nvSpPr>
            <p:spPr bwMode="auto">
              <a:xfrm rot="21017078">
                <a:off x="1632085" y="5965086"/>
                <a:ext cx="266564" cy="103089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0459" name="Grupp 50"/>
            <p:cNvGrpSpPr>
              <a:grpSpLocks/>
            </p:cNvGrpSpPr>
            <p:nvPr/>
          </p:nvGrpSpPr>
          <p:grpSpPr bwMode="auto">
            <a:xfrm>
              <a:off x="3885349" y="2270717"/>
              <a:ext cx="136934" cy="77715"/>
              <a:chOff x="1496616" y="5661248"/>
              <a:chExt cx="504056" cy="504056"/>
            </a:xfrm>
          </p:grpSpPr>
          <p:sp>
            <p:nvSpPr>
              <p:cNvPr id="245" name="Uttryckssymbol 244"/>
              <p:cNvSpPr/>
              <p:nvPr/>
            </p:nvSpPr>
            <p:spPr bwMode="auto">
              <a:xfrm>
                <a:off x="1493693" y="5657913"/>
                <a:ext cx="506911" cy="502996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6" name="Ellips 245"/>
              <p:cNvSpPr/>
              <p:nvPr/>
            </p:nvSpPr>
            <p:spPr bwMode="auto">
              <a:xfrm>
                <a:off x="1611679" y="5928340"/>
                <a:ext cx="284046" cy="216342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7" name="Frihandsfigur 246"/>
              <p:cNvSpPr/>
              <p:nvPr/>
            </p:nvSpPr>
            <p:spPr bwMode="auto">
              <a:xfrm rot="21017078">
                <a:off x="1633530" y="5966201"/>
                <a:ext cx="262195" cy="102761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0460" name="Grupp 54"/>
            <p:cNvGrpSpPr>
              <a:grpSpLocks/>
            </p:cNvGrpSpPr>
            <p:nvPr/>
          </p:nvGrpSpPr>
          <p:grpSpPr bwMode="auto">
            <a:xfrm>
              <a:off x="3885349" y="2126774"/>
              <a:ext cx="136934" cy="77470"/>
              <a:chOff x="1496616" y="5661248"/>
              <a:chExt cx="504056" cy="504056"/>
            </a:xfrm>
          </p:grpSpPr>
          <p:sp>
            <p:nvSpPr>
              <p:cNvPr id="242" name="Uttryckssymbol 241"/>
              <p:cNvSpPr/>
              <p:nvPr/>
            </p:nvSpPr>
            <p:spPr bwMode="auto">
              <a:xfrm>
                <a:off x="1493693" y="5666675"/>
                <a:ext cx="506911" cy="493734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Ellips 242"/>
              <p:cNvSpPr/>
              <p:nvPr/>
            </p:nvSpPr>
            <p:spPr bwMode="auto">
              <a:xfrm>
                <a:off x="1611679" y="5932532"/>
                <a:ext cx="284046" cy="20617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ihandsfigur 243"/>
              <p:cNvSpPr/>
              <p:nvPr/>
            </p:nvSpPr>
            <p:spPr bwMode="auto">
              <a:xfrm rot="21017078">
                <a:off x="1633530" y="5965086"/>
                <a:ext cx="262195" cy="103089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0461" name="Grupp 58"/>
            <p:cNvGrpSpPr>
              <a:grpSpLocks/>
            </p:cNvGrpSpPr>
            <p:nvPr/>
          </p:nvGrpSpPr>
          <p:grpSpPr bwMode="auto">
            <a:xfrm>
              <a:off x="3807409" y="2204864"/>
              <a:ext cx="136503" cy="77470"/>
              <a:chOff x="1496616" y="5661248"/>
              <a:chExt cx="504056" cy="504056"/>
            </a:xfrm>
          </p:grpSpPr>
          <p:sp>
            <p:nvSpPr>
              <p:cNvPr id="239" name="Uttryckssymbol 238"/>
              <p:cNvSpPr/>
              <p:nvPr/>
            </p:nvSpPr>
            <p:spPr bwMode="auto">
              <a:xfrm>
                <a:off x="1496544" y="5668596"/>
                <a:ext cx="504128" cy="493734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Ellips 239"/>
              <p:cNvSpPr/>
              <p:nvPr/>
            </p:nvSpPr>
            <p:spPr bwMode="auto">
              <a:xfrm>
                <a:off x="1610521" y="5934452"/>
                <a:ext cx="289325" cy="206176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ihandsfigur 240"/>
              <p:cNvSpPr/>
              <p:nvPr/>
            </p:nvSpPr>
            <p:spPr bwMode="auto">
              <a:xfrm rot="21017078">
                <a:off x="1628055" y="5967006"/>
                <a:ext cx="271790" cy="103089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570462" name="Grupp 62"/>
            <p:cNvGrpSpPr>
              <a:grpSpLocks/>
            </p:cNvGrpSpPr>
            <p:nvPr/>
          </p:nvGrpSpPr>
          <p:grpSpPr bwMode="auto">
            <a:xfrm>
              <a:off x="4022283" y="2281959"/>
              <a:ext cx="136503" cy="77470"/>
              <a:chOff x="1496616" y="5661248"/>
              <a:chExt cx="504056" cy="504056"/>
            </a:xfrm>
          </p:grpSpPr>
          <p:sp>
            <p:nvSpPr>
              <p:cNvPr id="236" name="Uttryckssymbol 235"/>
              <p:cNvSpPr/>
              <p:nvPr/>
            </p:nvSpPr>
            <p:spPr bwMode="auto">
              <a:xfrm>
                <a:off x="1496547" y="5655291"/>
                <a:ext cx="504125" cy="510013"/>
              </a:xfrm>
              <a:prstGeom prst="smileyFac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7" name="Ellips 236"/>
              <p:cNvSpPr/>
              <p:nvPr/>
            </p:nvSpPr>
            <p:spPr bwMode="auto">
              <a:xfrm>
                <a:off x="1614906" y="5926574"/>
                <a:ext cx="289325" cy="217027"/>
              </a:xfrm>
              <a:prstGeom prst="ellips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8" name="Frihandsfigur 237"/>
              <p:cNvSpPr/>
              <p:nvPr/>
            </p:nvSpPr>
            <p:spPr bwMode="auto">
              <a:xfrm rot="21017078">
                <a:off x="1632441" y="5964552"/>
                <a:ext cx="271790" cy="103089"/>
              </a:xfrm>
              <a:custGeom>
                <a:avLst/>
                <a:gdLst>
                  <a:gd name="connsiteX0" fmla="*/ 0 w 266299"/>
                  <a:gd name="connsiteY0" fmla="*/ 78606 h 101065"/>
                  <a:gd name="connsiteX1" fmla="*/ 144379 w 266299"/>
                  <a:gd name="connsiteY1" fmla="*/ 1604 h 101065"/>
                  <a:gd name="connsiteX2" fmla="*/ 250257 w 266299"/>
                  <a:gd name="connsiteY2" fmla="*/ 88231 h 101065"/>
                  <a:gd name="connsiteX3" fmla="*/ 240632 w 266299"/>
                  <a:gd name="connsiteY3" fmla="*/ 78606 h 101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6299" h="101065">
                    <a:moveTo>
                      <a:pt x="0" y="78606"/>
                    </a:moveTo>
                    <a:cubicBezTo>
                      <a:pt x="51335" y="39303"/>
                      <a:pt x="102670" y="0"/>
                      <a:pt x="144379" y="1604"/>
                    </a:cubicBezTo>
                    <a:cubicBezTo>
                      <a:pt x="186088" y="3208"/>
                      <a:pt x="234215" y="75397"/>
                      <a:pt x="250257" y="88231"/>
                    </a:cubicBezTo>
                    <a:cubicBezTo>
                      <a:pt x="266299" y="101065"/>
                      <a:pt x="253465" y="89835"/>
                      <a:pt x="240632" y="78606"/>
                    </a:cubicBezTo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defTabSz="956648">
                  <a:defRPr/>
                </a:pPr>
                <a:endParaRPr lang="sv-SE" sz="1800" dirty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261" name="Uttryckssymbol 260"/>
          <p:cNvSpPr/>
          <p:nvPr/>
        </p:nvSpPr>
        <p:spPr bwMode="auto">
          <a:xfrm>
            <a:off x="5137151" y="3086100"/>
            <a:ext cx="215900" cy="2159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0" tIns="45690" rIns="91380" bIns="45690" anchor="ctr"/>
          <a:lstStyle/>
          <a:p>
            <a:pPr algn="ctr" defTabSz="956648">
              <a:defRPr/>
            </a:pPr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262" name="Uttryckssymbol 261"/>
          <p:cNvSpPr/>
          <p:nvPr/>
        </p:nvSpPr>
        <p:spPr bwMode="auto">
          <a:xfrm>
            <a:off x="5394326" y="3100388"/>
            <a:ext cx="215900" cy="2159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0" tIns="45690" rIns="91380" bIns="45690" anchor="ctr"/>
          <a:lstStyle/>
          <a:p>
            <a:pPr algn="ctr" defTabSz="956648">
              <a:defRPr/>
            </a:pPr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263" name="Uttryckssymbol 262"/>
          <p:cNvSpPr/>
          <p:nvPr/>
        </p:nvSpPr>
        <p:spPr bwMode="auto">
          <a:xfrm>
            <a:off x="4789488" y="4384675"/>
            <a:ext cx="215900" cy="2159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0" tIns="45690" rIns="91380" bIns="45690" anchor="ctr"/>
          <a:lstStyle/>
          <a:p>
            <a:pPr algn="ctr" defTabSz="956648">
              <a:defRPr/>
            </a:pPr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264" name="Uttryckssymbol 263"/>
          <p:cNvSpPr/>
          <p:nvPr/>
        </p:nvSpPr>
        <p:spPr bwMode="auto">
          <a:xfrm>
            <a:off x="4789488" y="4960938"/>
            <a:ext cx="215900" cy="2159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0" tIns="45690" rIns="91380" bIns="45690" anchor="ctr"/>
          <a:lstStyle/>
          <a:p>
            <a:pPr algn="ctr" defTabSz="956648">
              <a:defRPr/>
            </a:pPr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265" name="Uttryckssymbol 264"/>
          <p:cNvSpPr/>
          <p:nvPr/>
        </p:nvSpPr>
        <p:spPr bwMode="auto">
          <a:xfrm>
            <a:off x="4789488" y="5537200"/>
            <a:ext cx="215900" cy="2159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0" tIns="45690" rIns="91380" bIns="45690" anchor="ctr"/>
          <a:lstStyle/>
          <a:p>
            <a:pPr algn="ctr" defTabSz="956648">
              <a:defRPr/>
            </a:pPr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266" name="Uttryckssymbol 265"/>
          <p:cNvSpPr/>
          <p:nvPr/>
        </p:nvSpPr>
        <p:spPr bwMode="auto">
          <a:xfrm>
            <a:off x="4829176" y="3089275"/>
            <a:ext cx="215900" cy="2159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0" tIns="45690" rIns="91380" bIns="45690" anchor="ctr"/>
          <a:lstStyle/>
          <a:p>
            <a:pPr algn="ctr" defTabSz="956648">
              <a:defRPr/>
            </a:pPr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267" name="Uttryckssymbol 266"/>
          <p:cNvSpPr/>
          <p:nvPr/>
        </p:nvSpPr>
        <p:spPr bwMode="auto">
          <a:xfrm>
            <a:off x="4592638" y="3089275"/>
            <a:ext cx="215900" cy="2159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0" tIns="45690" rIns="91380" bIns="45690" anchor="ctr"/>
          <a:lstStyle/>
          <a:p>
            <a:pPr algn="ctr" defTabSz="956648">
              <a:defRPr/>
            </a:pPr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268" name="Uttryckssymbol 267"/>
          <p:cNvSpPr/>
          <p:nvPr/>
        </p:nvSpPr>
        <p:spPr bwMode="auto">
          <a:xfrm>
            <a:off x="4111626" y="3089275"/>
            <a:ext cx="215900" cy="2159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0" tIns="45690" rIns="91380" bIns="45690" anchor="ctr"/>
          <a:lstStyle/>
          <a:p>
            <a:pPr algn="ctr" defTabSz="956648">
              <a:defRPr/>
            </a:pPr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269" name="Uttryckssymbol 268"/>
          <p:cNvSpPr/>
          <p:nvPr/>
        </p:nvSpPr>
        <p:spPr bwMode="auto">
          <a:xfrm>
            <a:off x="4903788" y="3819525"/>
            <a:ext cx="215900" cy="2159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0" tIns="45690" rIns="91380" bIns="45690" anchor="ctr"/>
          <a:lstStyle/>
          <a:p>
            <a:pPr algn="ctr" defTabSz="956648">
              <a:defRPr/>
            </a:pPr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270" name="Uttryckssymbol 269"/>
          <p:cNvSpPr/>
          <p:nvPr/>
        </p:nvSpPr>
        <p:spPr bwMode="auto">
          <a:xfrm>
            <a:off x="4625976" y="3808413"/>
            <a:ext cx="215900" cy="215900"/>
          </a:xfrm>
          <a:prstGeom prst="smileyFace">
            <a:avLst/>
          </a:prstGeom>
          <a:solidFill>
            <a:schemeClr val="tx2">
              <a:lumMod val="20000"/>
              <a:lumOff val="80000"/>
            </a:schemeClr>
          </a:solidFill>
          <a:ln w="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lIns="91380" tIns="45690" rIns="91380" bIns="45690" anchor="ctr"/>
          <a:lstStyle/>
          <a:p>
            <a:pPr algn="ctr" defTabSz="956648">
              <a:defRPr/>
            </a:pPr>
            <a:endParaRPr lang="sv-SE" sz="1800" dirty="0">
              <a:solidFill>
                <a:srgbClr val="000000"/>
              </a:solidFill>
            </a:endParaRPr>
          </a:p>
        </p:txBody>
      </p:sp>
      <p:grpSp>
        <p:nvGrpSpPr>
          <p:cNvPr id="570440" name="Grupp 152"/>
          <p:cNvGrpSpPr>
            <a:grpSpLocks/>
          </p:cNvGrpSpPr>
          <p:nvPr/>
        </p:nvGrpSpPr>
        <p:grpSpPr bwMode="auto">
          <a:xfrm>
            <a:off x="3944945" y="1773284"/>
            <a:ext cx="2016125" cy="1150937"/>
            <a:chOff x="2799340" y="2615456"/>
            <a:chExt cx="5283197" cy="2659010"/>
          </a:xfrm>
        </p:grpSpPr>
        <p:sp>
          <p:nvSpPr>
            <p:cNvPr id="570454" name="Höger 4"/>
            <p:cNvSpPr>
              <a:spLocks noChangeArrowheads="1"/>
            </p:cNvSpPr>
            <p:nvPr/>
          </p:nvSpPr>
          <p:spPr bwMode="auto">
            <a:xfrm>
              <a:off x="2799340" y="2947832"/>
              <a:ext cx="5283197" cy="2326634"/>
            </a:xfrm>
            <a:prstGeom prst="rightArrow">
              <a:avLst>
                <a:gd name="adj1" fmla="val 50000"/>
                <a:gd name="adj2" fmla="val 49988"/>
              </a:avLst>
            </a:prstGeom>
            <a:solidFill>
              <a:srgbClr val="00B0F0"/>
            </a:solidFill>
            <a:ln w="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5615"/>
              <a:r>
                <a:rPr lang="sv-SE" sz="1400">
                  <a:solidFill>
                    <a:srgbClr val="FFFFFF"/>
                  </a:solidFill>
                </a:rPr>
                <a:t>Patient value</a:t>
              </a:r>
            </a:p>
          </p:txBody>
        </p:sp>
        <p:sp>
          <p:nvSpPr>
            <p:cNvPr id="570455" name="Upp 61"/>
            <p:cNvSpPr>
              <a:spLocks noChangeArrowheads="1"/>
            </p:cNvSpPr>
            <p:nvPr/>
          </p:nvSpPr>
          <p:spPr bwMode="auto">
            <a:xfrm>
              <a:off x="4686196" y="2615456"/>
              <a:ext cx="504825" cy="647699"/>
            </a:xfrm>
            <a:prstGeom prst="upArrow">
              <a:avLst>
                <a:gd name="adj1" fmla="val 50000"/>
                <a:gd name="adj2" fmla="val 50055"/>
              </a:avLst>
            </a:prstGeom>
            <a:solidFill>
              <a:srgbClr val="92D050"/>
            </a:solidFill>
            <a:ln w="0" algn="ctr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 defTabSz="955615"/>
              <a:endParaRPr lang="sv-SE" sz="1100">
                <a:solidFill>
                  <a:srgbClr val="000000"/>
                </a:solidFill>
              </a:endParaRPr>
            </a:p>
          </p:txBody>
        </p:sp>
      </p:grpSp>
      <p:sp>
        <p:nvSpPr>
          <p:cNvPr id="570441" name="Femhörning 278"/>
          <p:cNvSpPr>
            <a:spLocks noChangeArrowheads="1"/>
          </p:cNvSpPr>
          <p:nvPr/>
        </p:nvSpPr>
        <p:spPr bwMode="auto">
          <a:xfrm>
            <a:off x="992189" y="3500442"/>
            <a:ext cx="2376487" cy="936625"/>
          </a:xfrm>
          <a:prstGeom prst="homePlate">
            <a:avLst>
              <a:gd name="adj" fmla="val 49923"/>
            </a:avLst>
          </a:prstGeom>
          <a:solidFill>
            <a:srgbClr val="77F3F9"/>
          </a:solidFill>
          <a:ln w="0" algn="ctr">
            <a:solidFill>
              <a:schemeClr val="tx1"/>
            </a:solidFill>
            <a:round/>
            <a:headEnd/>
            <a:tailEnd/>
          </a:ln>
        </p:spPr>
        <p:txBody>
          <a:bodyPr wrap="none" lIns="91380" tIns="45690" rIns="91380" bIns="45690" anchor="ctr"/>
          <a:lstStyle/>
          <a:p>
            <a:pPr algn="ctr" defTabSz="955615"/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570442" name="Femhörning 278"/>
          <p:cNvSpPr>
            <a:spLocks noChangeArrowheads="1"/>
          </p:cNvSpPr>
          <p:nvPr/>
        </p:nvSpPr>
        <p:spPr bwMode="auto">
          <a:xfrm>
            <a:off x="992189" y="4508500"/>
            <a:ext cx="2376487" cy="935038"/>
          </a:xfrm>
          <a:prstGeom prst="homePlate">
            <a:avLst>
              <a:gd name="adj" fmla="val 50008"/>
            </a:avLst>
          </a:prstGeom>
          <a:solidFill>
            <a:srgbClr val="77F3F9"/>
          </a:solidFill>
          <a:ln w="0" algn="ctr">
            <a:solidFill>
              <a:schemeClr val="tx1"/>
            </a:solidFill>
            <a:round/>
            <a:headEnd/>
            <a:tailEnd/>
          </a:ln>
        </p:spPr>
        <p:txBody>
          <a:bodyPr wrap="none" lIns="91380" tIns="45690" rIns="91380" bIns="45690" anchor="ctr"/>
          <a:lstStyle/>
          <a:p>
            <a:pPr algn="ctr" defTabSz="955615"/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570443" name="Femhörning 278"/>
          <p:cNvSpPr>
            <a:spLocks noChangeArrowheads="1"/>
          </p:cNvSpPr>
          <p:nvPr/>
        </p:nvSpPr>
        <p:spPr bwMode="auto">
          <a:xfrm>
            <a:off x="992189" y="2492450"/>
            <a:ext cx="2376487" cy="936625"/>
          </a:xfrm>
          <a:prstGeom prst="homePlate">
            <a:avLst>
              <a:gd name="adj" fmla="val 49923"/>
            </a:avLst>
          </a:prstGeom>
          <a:solidFill>
            <a:srgbClr val="77F3F9"/>
          </a:solidFill>
          <a:ln w="0" algn="ctr">
            <a:solidFill>
              <a:schemeClr val="tx1"/>
            </a:solidFill>
            <a:round/>
            <a:headEnd/>
            <a:tailEnd/>
          </a:ln>
        </p:spPr>
        <p:txBody>
          <a:bodyPr wrap="none" lIns="91380" tIns="45690" rIns="91380" bIns="45690" anchor="ctr"/>
          <a:lstStyle/>
          <a:p>
            <a:pPr algn="ctr" defTabSz="955615"/>
            <a:endParaRPr lang="sv-SE" sz="1800">
              <a:solidFill>
                <a:srgbClr val="000000"/>
              </a:solidFill>
            </a:endParaRPr>
          </a:p>
        </p:txBody>
      </p:sp>
      <p:sp>
        <p:nvSpPr>
          <p:cNvPr id="570444" name="Text Box 365"/>
          <p:cNvSpPr txBox="1">
            <a:spLocks noChangeArrowheads="1"/>
          </p:cNvSpPr>
          <p:nvPr/>
        </p:nvSpPr>
        <p:spPr bwMode="auto">
          <a:xfrm>
            <a:off x="992194" y="2636875"/>
            <a:ext cx="1941512" cy="646270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380" tIns="45690" rIns="91380" bIns="45690">
            <a:spAutoFit/>
          </a:bodyPr>
          <a:lstStyle/>
          <a:p>
            <a:pPr defTabSz="955615"/>
            <a:r>
              <a:rPr lang="sv-SE" sz="1800" dirty="0" err="1">
                <a:solidFill>
                  <a:srgbClr val="000000"/>
                </a:solidFill>
                <a:cs typeface="Arial" pitchFamily="34" charset="0"/>
              </a:rPr>
              <a:t>Problemsolving</a:t>
            </a:r>
            <a:r>
              <a:rPr lang="sv-SE" sz="1800" dirty="0">
                <a:solidFill>
                  <a:srgbClr val="000000"/>
                </a:solidFill>
              </a:rPr>
              <a:t> at the right </a:t>
            </a:r>
            <a:r>
              <a:rPr lang="sv-SE" sz="1800" dirty="0" err="1">
                <a:solidFill>
                  <a:srgbClr val="000000"/>
                </a:solidFill>
              </a:rPr>
              <a:t>level</a:t>
            </a:r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570445" name="Text Box 365"/>
          <p:cNvSpPr txBox="1">
            <a:spLocks noChangeArrowheads="1"/>
          </p:cNvSpPr>
          <p:nvPr/>
        </p:nvSpPr>
        <p:spPr bwMode="auto">
          <a:xfrm>
            <a:off x="920751" y="3789370"/>
            <a:ext cx="1584325" cy="369887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380" tIns="45690" rIns="91380" bIns="45690">
            <a:spAutoFit/>
          </a:bodyPr>
          <a:lstStyle/>
          <a:p>
            <a:pPr algn="r" defTabSz="955615"/>
            <a:r>
              <a:rPr lang="sv-SE" sz="1800" dirty="0" err="1">
                <a:solidFill>
                  <a:srgbClr val="000000"/>
                </a:solidFill>
              </a:rPr>
              <a:t>Visualisation</a:t>
            </a:r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570446" name="Text Box 365"/>
          <p:cNvSpPr txBox="1">
            <a:spLocks noChangeArrowheads="1"/>
          </p:cNvSpPr>
          <p:nvPr/>
        </p:nvSpPr>
        <p:spPr bwMode="auto">
          <a:xfrm>
            <a:off x="992190" y="4508500"/>
            <a:ext cx="2373313" cy="646276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lIns="91380" tIns="45690" rIns="91380" bIns="45690">
            <a:spAutoFit/>
          </a:bodyPr>
          <a:lstStyle/>
          <a:p>
            <a:pPr defTabSz="955615"/>
            <a:r>
              <a:rPr lang="sv-SE" sz="1800" dirty="0" err="1">
                <a:solidFill>
                  <a:srgbClr val="000000"/>
                </a:solidFill>
              </a:rPr>
              <a:t>Escalation</a:t>
            </a:r>
            <a:r>
              <a:rPr lang="sv-SE" sz="1800" dirty="0">
                <a:solidFill>
                  <a:srgbClr val="000000"/>
                </a:solidFill>
              </a:rPr>
              <a:t> of</a:t>
            </a:r>
          </a:p>
          <a:p>
            <a:pPr defTabSz="955615"/>
            <a:r>
              <a:rPr lang="sv-SE" sz="1800" dirty="0">
                <a:solidFill>
                  <a:srgbClr val="000000"/>
                </a:solidFill>
              </a:rPr>
              <a:t>problems </a:t>
            </a:r>
            <a:r>
              <a:rPr lang="sv-SE" sz="1800" dirty="0" err="1">
                <a:solidFill>
                  <a:srgbClr val="000000"/>
                </a:solidFill>
              </a:rPr>
              <a:t>if</a:t>
            </a:r>
            <a:r>
              <a:rPr lang="sv-SE" sz="1800" dirty="0">
                <a:solidFill>
                  <a:srgbClr val="000000"/>
                </a:solidFill>
              </a:rPr>
              <a:t> </a:t>
            </a:r>
            <a:r>
              <a:rPr lang="sv-SE" sz="1800" dirty="0" err="1">
                <a:solidFill>
                  <a:srgbClr val="000000"/>
                </a:solidFill>
              </a:rPr>
              <a:t>needed</a:t>
            </a:r>
            <a:endParaRPr lang="sv-SE" sz="1800" dirty="0">
              <a:solidFill>
                <a:srgbClr val="000000"/>
              </a:solidFill>
            </a:endParaRPr>
          </a:p>
        </p:txBody>
      </p:sp>
      <p:sp>
        <p:nvSpPr>
          <p:cNvPr id="128" name="Platshållare för sidfot 127"/>
          <p:cNvSpPr>
            <a:spLocks noGrp="1"/>
          </p:cNvSpPr>
          <p:nvPr>
            <p:ph type="ftr" sz="quarter" idx="4294967295"/>
          </p:nvPr>
        </p:nvSpPr>
        <p:spPr>
          <a:xfrm>
            <a:off x="212726" y="6303964"/>
            <a:ext cx="8408988" cy="455612"/>
          </a:xfrm>
          <a:prstGeom prst="rect">
            <a:avLst/>
          </a:prstGeom>
        </p:spPr>
        <p:txBody>
          <a:bodyPr lIns="91434" tIns="45718" rIns="91434" bIns="45718"/>
          <a:lstStyle/>
          <a:p>
            <a:pPr algn="ctr">
              <a:defRPr/>
            </a:pPr>
            <a:r>
              <a:rPr lang="en-US" sz="1800" smtClean="0"/>
              <a:t>EPSO, Reykjavik 2017</a:t>
            </a:r>
            <a:endParaRPr lang="sv-SE" sz="1800" dirty="0"/>
          </a:p>
        </p:txBody>
      </p:sp>
      <p:sp>
        <p:nvSpPr>
          <p:cNvPr id="130" name="textruta 129"/>
          <p:cNvSpPr txBox="1"/>
          <p:nvPr/>
        </p:nvSpPr>
        <p:spPr>
          <a:xfrm>
            <a:off x="6548740" y="5013176"/>
            <a:ext cx="1428584" cy="369328"/>
          </a:xfrm>
          <a:prstGeom prst="rect">
            <a:avLst/>
          </a:prstGeom>
          <a:noFill/>
        </p:spPr>
        <p:txBody>
          <a:bodyPr wrap="none" lIns="91434" tIns="45718" rIns="91434" bIns="45718" rtlCol="0">
            <a:spAutoFit/>
          </a:bodyPr>
          <a:lstStyle/>
          <a:p>
            <a:r>
              <a:rPr lang="sv-SE" sz="1800" dirty="0"/>
              <a:t>White board</a:t>
            </a:r>
          </a:p>
        </p:txBody>
      </p:sp>
    </p:spTree>
    <p:extLst>
      <p:ext uri="{BB962C8B-B14F-4D97-AF65-F5344CB8AC3E}">
        <p14:creationId xmlns:p14="http://schemas.microsoft.com/office/powerpoint/2010/main" val="40355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Rak pil 32"/>
          <p:cNvCxnSpPr/>
          <p:nvPr/>
        </p:nvCxnSpPr>
        <p:spPr>
          <a:xfrm>
            <a:off x="584534" y="4293096"/>
            <a:ext cx="8814979" cy="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ak pil 47"/>
          <p:cNvCxnSpPr/>
          <p:nvPr/>
        </p:nvCxnSpPr>
        <p:spPr>
          <a:xfrm flipH="1" flipV="1">
            <a:off x="584535" y="1340768"/>
            <a:ext cx="9083" cy="4616896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ak pil 46"/>
          <p:cNvCxnSpPr/>
          <p:nvPr/>
        </p:nvCxnSpPr>
        <p:spPr>
          <a:xfrm>
            <a:off x="584534" y="5949280"/>
            <a:ext cx="8814979" cy="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ubrik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sv-SE" sz="2800" dirty="0"/>
              <a:t>The </a:t>
            </a:r>
            <a:r>
              <a:rPr lang="sv-SE" sz="2800" dirty="0" err="1"/>
              <a:t>developing</a:t>
            </a:r>
            <a:r>
              <a:rPr lang="sv-SE" sz="2800" dirty="0"/>
              <a:t> </a:t>
            </a:r>
            <a:r>
              <a:rPr lang="sv-SE" sz="2800" dirty="0" err="1"/>
              <a:t>leadership</a:t>
            </a:r>
            <a:r>
              <a:rPr lang="sv-SE" sz="2800" dirty="0"/>
              <a:t> is </a:t>
            </a:r>
            <a:r>
              <a:rPr lang="sv-SE" sz="2800" dirty="0" err="1"/>
              <a:t>important</a:t>
            </a:r>
            <a:r>
              <a:rPr lang="sv-SE" sz="2800" dirty="0"/>
              <a:t> in order to </a:t>
            </a:r>
            <a:r>
              <a:rPr lang="sv-SE" sz="2800" dirty="0" err="1"/>
              <a:t>implement</a:t>
            </a:r>
            <a:r>
              <a:rPr lang="sv-SE" sz="2800" dirty="0"/>
              <a:t> a </a:t>
            </a:r>
            <a:r>
              <a:rPr lang="sv-SE" sz="2800" dirty="0" err="1"/>
              <a:t>culture</a:t>
            </a:r>
            <a:r>
              <a:rPr lang="sv-SE" sz="2800" dirty="0"/>
              <a:t> of </a:t>
            </a:r>
            <a:r>
              <a:rPr lang="sv-SE" sz="2800" dirty="0" err="1"/>
              <a:t>continuous</a:t>
            </a:r>
            <a:r>
              <a:rPr lang="sv-SE" sz="2800" dirty="0"/>
              <a:t> </a:t>
            </a:r>
            <a:r>
              <a:rPr lang="sv-SE" sz="2800" dirty="0" err="1"/>
              <a:t>improvement</a:t>
            </a:r>
            <a:endParaRPr lang="sv-SE" sz="2800" dirty="0"/>
          </a:p>
        </p:txBody>
      </p:sp>
      <p:cxnSp>
        <p:nvCxnSpPr>
          <p:cNvPr id="10" name="Rak pil 9"/>
          <p:cNvCxnSpPr/>
          <p:nvPr/>
        </p:nvCxnSpPr>
        <p:spPr>
          <a:xfrm>
            <a:off x="584534" y="4293096"/>
            <a:ext cx="8814979" cy="0"/>
          </a:xfrm>
          <a:prstGeom prst="straightConnector1">
            <a:avLst/>
          </a:prstGeom>
          <a:ln w="28575">
            <a:solidFill>
              <a:schemeClr val="accent1">
                <a:lumMod val="40000"/>
                <a:lumOff val="60000"/>
              </a:schemeClr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Ellips 19"/>
          <p:cNvSpPr/>
          <p:nvPr/>
        </p:nvSpPr>
        <p:spPr>
          <a:xfrm>
            <a:off x="428509" y="5229203"/>
            <a:ext cx="1950217" cy="64807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35960" tIns="35960" rIns="35960" bIns="3596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v-SE" sz="1200" dirty="0">
                <a:solidFill>
                  <a:prstClr val="white"/>
                </a:solidFill>
              </a:rPr>
              <a:t> </a:t>
            </a:r>
            <a:r>
              <a:rPr lang="sv-SE" sz="1200" dirty="0" err="1">
                <a:solidFill>
                  <a:prstClr val="white"/>
                </a:solidFill>
              </a:rPr>
              <a:t>Låt-gå</a:t>
            </a:r>
            <a:endParaRPr lang="sv-SE" sz="1200" dirty="0">
              <a:solidFill>
                <a:prstClr val="white"/>
              </a:solidFill>
            </a:endParaRPr>
          </a:p>
        </p:txBody>
      </p:sp>
      <p:sp>
        <p:nvSpPr>
          <p:cNvPr id="16" name="textruta 15"/>
          <p:cNvSpPr txBox="1"/>
          <p:nvPr/>
        </p:nvSpPr>
        <p:spPr>
          <a:xfrm>
            <a:off x="5889138" y="1340842"/>
            <a:ext cx="2648783" cy="369231"/>
          </a:xfrm>
          <a:prstGeom prst="rect">
            <a:avLst/>
          </a:prstGeom>
          <a:noFill/>
        </p:spPr>
        <p:txBody>
          <a:bodyPr wrap="none" lIns="91335" tIns="45670" rIns="91335" bIns="4567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800" b="1" cap="all" dirty="0">
                <a:solidFill>
                  <a:prstClr val="black"/>
                </a:solidFill>
                <a:latin typeface="Calibri"/>
              </a:rPr>
              <a:t>Developing </a:t>
            </a:r>
            <a:r>
              <a:rPr lang="sv-SE" sz="1800" b="1" cap="all" dirty="0" err="1">
                <a:solidFill>
                  <a:prstClr val="black"/>
                </a:solidFill>
                <a:latin typeface="Calibri"/>
              </a:rPr>
              <a:t>leadership</a:t>
            </a:r>
            <a:endParaRPr lang="sv-SE" sz="1800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textruta 20"/>
          <p:cNvSpPr txBox="1"/>
          <p:nvPr/>
        </p:nvSpPr>
        <p:spPr>
          <a:xfrm rot="20010148">
            <a:off x="2150857" y="3574244"/>
            <a:ext cx="2916227" cy="369231"/>
          </a:xfrm>
          <a:prstGeom prst="rect">
            <a:avLst/>
          </a:prstGeom>
          <a:noFill/>
        </p:spPr>
        <p:txBody>
          <a:bodyPr wrap="none" lIns="91335" tIns="45670" rIns="91335" bIns="4567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800" cap="all" dirty="0" err="1">
                <a:solidFill>
                  <a:prstClr val="black"/>
                </a:solidFill>
                <a:latin typeface="Calibri"/>
              </a:rPr>
              <a:t>Conventional</a:t>
            </a:r>
            <a:r>
              <a:rPr lang="sv-SE" sz="1800" cap="all" dirty="0">
                <a:solidFill>
                  <a:prstClr val="black"/>
                </a:solidFill>
                <a:latin typeface="Calibri"/>
              </a:rPr>
              <a:t> </a:t>
            </a:r>
            <a:r>
              <a:rPr lang="sv-SE" sz="1800" cap="all" dirty="0" err="1">
                <a:solidFill>
                  <a:prstClr val="black"/>
                </a:solidFill>
                <a:latin typeface="Calibri"/>
              </a:rPr>
              <a:t>leadarship</a:t>
            </a:r>
            <a:endParaRPr lang="sv-SE" sz="1800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textruta 21"/>
          <p:cNvSpPr txBox="1"/>
          <p:nvPr/>
        </p:nvSpPr>
        <p:spPr>
          <a:xfrm>
            <a:off x="514473" y="5877347"/>
            <a:ext cx="1718848" cy="338453"/>
          </a:xfrm>
          <a:prstGeom prst="rect">
            <a:avLst/>
          </a:prstGeom>
          <a:noFill/>
        </p:spPr>
        <p:txBody>
          <a:bodyPr wrap="none" lIns="91335" tIns="45670" rIns="91335" bIns="4567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600" b="1" cap="all" dirty="0" err="1">
                <a:solidFill>
                  <a:prstClr val="black"/>
                </a:solidFill>
                <a:latin typeface="Calibri"/>
              </a:rPr>
              <a:t>Non-leadarship</a:t>
            </a:r>
            <a:endParaRPr lang="sv-SE" sz="1600" b="1" cap="all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textruta 44"/>
          <p:cNvSpPr txBox="1"/>
          <p:nvPr/>
        </p:nvSpPr>
        <p:spPr>
          <a:xfrm rot="16200000">
            <a:off x="-594514" y="2124685"/>
            <a:ext cx="1911402" cy="307676"/>
          </a:xfrm>
          <a:prstGeom prst="rect">
            <a:avLst/>
          </a:prstGeom>
          <a:noFill/>
        </p:spPr>
        <p:txBody>
          <a:bodyPr wrap="none" lIns="91335" tIns="45670" rIns="91335" bIns="4567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400" dirty="0" smtClean="0">
                <a:solidFill>
                  <a:schemeClr val="bg1"/>
                </a:solidFill>
                <a:latin typeface="Calibri"/>
              </a:rPr>
              <a:t>Individual development</a:t>
            </a:r>
            <a:endParaRPr lang="sv-SE" sz="1400" dirty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46" name="textruta 45"/>
          <p:cNvSpPr txBox="1"/>
          <p:nvPr/>
        </p:nvSpPr>
        <p:spPr>
          <a:xfrm>
            <a:off x="7605299" y="5661252"/>
            <a:ext cx="2226680" cy="307676"/>
          </a:xfrm>
          <a:prstGeom prst="rect">
            <a:avLst/>
          </a:prstGeom>
          <a:noFill/>
        </p:spPr>
        <p:txBody>
          <a:bodyPr wrap="none" lIns="91335" tIns="45670" rIns="91335" bIns="45670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sv-SE" sz="1400" dirty="0" smtClean="0">
                <a:solidFill>
                  <a:prstClr val="black"/>
                </a:solidFill>
                <a:latin typeface="Calibri"/>
              </a:rPr>
              <a:t>Organisational performance</a:t>
            </a:r>
            <a:endParaRPr lang="sv-SE" sz="14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Ellips 27"/>
          <p:cNvSpPr/>
          <p:nvPr/>
        </p:nvSpPr>
        <p:spPr>
          <a:xfrm>
            <a:off x="5577075" y="1700808"/>
            <a:ext cx="3978442" cy="1728192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91335" tIns="45670" rIns="91335" bIns="45670" rtlCol="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v-SE" sz="1600" dirty="0">
                <a:solidFill>
                  <a:prstClr val="white"/>
                </a:solidFill>
              </a:rPr>
              <a:t> </a:t>
            </a:r>
            <a:r>
              <a:rPr lang="sv-SE" sz="1600" dirty="0" err="1">
                <a:solidFill>
                  <a:prstClr val="white"/>
                </a:solidFill>
              </a:rPr>
              <a:t>Role</a:t>
            </a:r>
            <a:r>
              <a:rPr lang="sv-SE" sz="1600" dirty="0">
                <a:solidFill>
                  <a:prstClr val="white"/>
                </a:solidFill>
              </a:rPr>
              <a:t> </a:t>
            </a:r>
            <a:r>
              <a:rPr lang="sv-SE" sz="1600" dirty="0" err="1">
                <a:solidFill>
                  <a:prstClr val="white"/>
                </a:solidFill>
              </a:rPr>
              <a:t>model</a:t>
            </a:r>
            <a:r>
              <a:rPr lang="sv-SE" sz="1600" dirty="0">
                <a:solidFill>
                  <a:prstClr val="white"/>
                </a:solidFill>
              </a:rPr>
              <a:t/>
            </a:r>
            <a:br>
              <a:rPr lang="sv-SE" sz="1600" dirty="0">
                <a:solidFill>
                  <a:prstClr val="white"/>
                </a:solidFill>
              </a:rPr>
            </a:br>
            <a:r>
              <a:rPr lang="sv-SE" sz="1100" dirty="0">
                <a:solidFill>
                  <a:prstClr val="white"/>
                </a:solidFill>
              </a:rPr>
              <a:t>Vision and </a:t>
            </a:r>
            <a:r>
              <a:rPr lang="sv-SE" sz="1100" dirty="0" err="1">
                <a:solidFill>
                  <a:prstClr val="white"/>
                </a:solidFill>
              </a:rPr>
              <a:t>Values</a:t>
            </a:r>
            <a:endParaRPr lang="sv-SE" sz="16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v-SE" sz="1600" dirty="0">
                <a:solidFill>
                  <a:prstClr val="white"/>
                </a:solidFill>
              </a:rPr>
              <a:t> Personal </a:t>
            </a:r>
            <a:r>
              <a:rPr lang="sv-SE" sz="1600" dirty="0" err="1">
                <a:solidFill>
                  <a:prstClr val="white"/>
                </a:solidFill>
              </a:rPr>
              <a:t>concern</a:t>
            </a:r>
            <a:r>
              <a:rPr lang="sv-SE" sz="1600" dirty="0">
                <a:solidFill>
                  <a:prstClr val="white"/>
                </a:solidFill>
              </a:rPr>
              <a:t/>
            </a:r>
            <a:br>
              <a:rPr lang="sv-SE" sz="1600" dirty="0">
                <a:solidFill>
                  <a:prstClr val="white"/>
                </a:solidFill>
              </a:rPr>
            </a:br>
            <a:r>
              <a:rPr lang="sv-SE" sz="1100" dirty="0">
                <a:solidFill>
                  <a:prstClr val="white"/>
                </a:solidFill>
              </a:rPr>
              <a:t>Support and </a:t>
            </a:r>
            <a:r>
              <a:rPr lang="sv-SE" sz="1100" dirty="0" err="1">
                <a:solidFill>
                  <a:prstClr val="white"/>
                </a:solidFill>
              </a:rPr>
              <a:t>challenge</a:t>
            </a:r>
            <a:endParaRPr lang="sv-SE" sz="1600" dirty="0">
              <a:solidFill>
                <a:prstClr val="white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sv-SE" sz="1600" dirty="0">
                <a:solidFill>
                  <a:prstClr val="white"/>
                </a:solidFill>
              </a:rPr>
              <a:t> Inspiration and motivation</a:t>
            </a:r>
            <a:br>
              <a:rPr lang="sv-SE" sz="1600" dirty="0">
                <a:solidFill>
                  <a:prstClr val="white"/>
                </a:solidFill>
              </a:rPr>
            </a:br>
            <a:r>
              <a:rPr lang="sv-SE" sz="1100" dirty="0" err="1">
                <a:solidFill>
                  <a:prstClr val="white"/>
                </a:solidFill>
              </a:rPr>
              <a:t>Stimulate</a:t>
            </a:r>
            <a:r>
              <a:rPr lang="sv-SE" sz="1100" dirty="0">
                <a:solidFill>
                  <a:prstClr val="white"/>
                </a:solidFill>
              </a:rPr>
              <a:t> teamwork and </a:t>
            </a:r>
            <a:r>
              <a:rPr lang="sv-SE" sz="1100" dirty="0" err="1">
                <a:solidFill>
                  <a:prstClr val="white"/>
                </a:solidFill>
              </a:rPr>
              <a:t>creativity</a:t>
            </a:r>
            <a:endParaRPr lang="sv-SE" sz="1100" dirty="0">
              <a:solidFill>
                <a:prstClr val="white"/>
              </a:solidFill>
            </a:endParaRPr>
          </a:p>
        </p:txBody>
      </p:sp>
      <p:sp>
        <p:nvSpPr>
          <p:cNvPr id="29" name="Ellips 28"/>
          <p:cNvSpPr/>
          <p:nvPr/>
        </p:nvSpPr>
        <p:spPr>
          <a:xfrm>
            <a:off x="5109017" y="3212976"/>
            <a:ext cx="1950217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960" rIns="0" bIns="3596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+"/>
            </a:pPr>
            <a:r>
              <a:rPr lang="sv-SE" sz="1200" dirty="0">
                <a:solidFill>
                  <a:prstClr val="white"/>
                </a:solidFill>
              </a:rPr>
              <a:t> Krav och belöning</a:t>
            </a:r>
            <a:br>
              <a:rPr lang="sv-SE" sz="12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Eftersträva</a:t>
            </a:r>
            <a:br>
              <a:rPr lang="sv-SE" sz="10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överenskommelser</a:t>
            </a:r>
          </a:p>
        </p:txBody>
      </p:sp>
      <p:sp>
        <p:nvSpPr>
          <p:cNvPr id="30" name="Ellips 29"/>
          <p:cNvSpPr/>
          <p:nvPr/>
        </p:nvSpPr>
        <p:spPr>
          <a:xfrm>
            <a:off x="2768757" y="4221088"/>
            <a:ext cx="1950217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5960" rIns="0" bIns="3596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</a:pPr>
            <a:r>
              <a:rPr lang="sv-SE" sz="1200" dirty="0">
                <a:solidFill>
                  <a:prstClr val="white"/>
                </a:solidFill>
              </a:rPr>
              <a:t> Krav och belöning</a:t>
            </a:r>
            <a:br>
              <a:rPr lang="sv-SE" sz="12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Piska och morot</a:t>
            </a:r>
          </a:p>
        </p:txBody>
      </p:sp>
      <p:sp>
        <p:nvSpPr>
          <p:cNvPr id="31" name="Ellips 30"/>
          <p:cNvSpPr/>
          <p:nvPr/>
        </p:nvSpPr>
        <p:spPr>
          <a:xfrm>
            <a:off x="3938899" y="3717032"/>
            <a:ext cx="1950217" cy="6480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5960" tIns="35960" rIns="35960" bIns="3596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+"/>
            </a:pPr>
            <a:r>
              <a:rPr lang="sv-SE" sz="1200" dirty="0">
                <a:solidFill>
                  <a:prstClr val="white"/>
                </a:solidFill>
              </a:rPr>
              <a:t> Kontroll</a:t>
            </a:r>
            <a:br>
              <a:rPr lang="sv-SE" sz="12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Vidta nödvändiga</a:t>
            </a:r>
            <a:br>
              <a:rPr lang="sv-SE" sz="10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åtgärder</a:t>
            </a:r>
          </a:p>
        </p:txBody>
      </p:sp>
      <p:sp>
        <p:nvSpPr>
          <p:cNvPr id="32" name="Ellips 31"/>
          <p:cNvSpPr/>
          <p:nvPr/>
        </p:nvSpPr>
        <p:spPr>
          <a:xfrm>
            <a:off x="1598627" y="4725148"/>
            <a:ext cx="1950217" cy="648072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lIns="35960" tIns="35960" rIns="35960" bIns="3596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Calibri" pitchFamily="34" charset="0"/>
              <a:buChar char="–"/>
            </a:pPr>
            <a:r>
              <a:rPr lang="sv-SE" sz="1200" dirty="0">
                <a:solidFill>
                  <a:prstClr val="white"/>
                </a:solidFill>
              </a:rPr>
              <a:t> Kontroll</a:t>
            </a:r>
            <a:br>
              <a:rPr lang="sv-SE" sz="1200" dirty="0">
                <a:solidFill>
                  <a:prstClr val="white"/>
                </a:solidFill>
              </a:rPr>
            </a:br>
            <a:r>
              <a:rPr lang="sv-SE" sz="1000" dirty="0">
                <a:solidFill>
                  <a:prstClr val="white"/>
                </a:solidFill>
              </a:rPr>
              <a:t>Överkontroll</a:t>
            </a:r>
          </a:p>
        </p:txBody>
      </p:sp>
      <p:sp>
        <p:nvSpPr>
          <p:cNvPr id="18" name="Platshållare för sidfot 17"/>
          <p:cNvSpPr>
            <a:spLocks noGrp="1"/>
          </p:cNvSpPr>
          <p:nvPr>
            <p:ph type="ftr" sz="quarter" idx="4294967295"/>
          </p:nvPr>
        </p:nvSpPr>
        <p:spPr>
          <a:xfrm>
            <a:off x="1403614" y="6356443"/>
            <a:ext cx="5117847" cy="365125"/>
          </a:xfrm>
          <a:prstGeom prst="rect">
            <a:avLst/>
          </a:prstGeom>
        </p:spPr>
        <p:txBody>
          <a:bodyPr lIns="91434" tIns="45718" rIns="91434" bIns="45718"/>
          <a:lstStyle/>
          <a:p>
            <a:pPr algn="ctr"/>
            <a:r>
              <a:rPr lang="sv-SE" sz="1800" smtClean="0">
                <a:solidFill>
                  <a:prstClr val="black"/>
                </a:solidFill>
              </a:rPr>
              <a:t>Nordisk tillsynskonference 2017</a:t>
            </a:r>
            <a:endParaRPr lang="sv-SE" sz="1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286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5781" y="717798"/>
            <a:ext cx="8670925" cy="622970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sv-SE" sz="3600" dirty="0" smtClean="0">
                <a:solidFill>
                  <a:srgbClr val="958D7C"/>
                </a:solidFill>
              </a:rPr>
              <a:t>Values = tool to change culture</a:t>
            </a:r>
          </a:p>
        </p:txBody>
      </p:sp>
      <p:sp>
        <p:nvSpPr>
          <p:cNvPr id="564226" name="textruta 16"/>
          <p:cNvSpPr txBox="1">
            <a:spLocks noChangeArrowheads="1"/>
          </p:cNvSpPr>
          <p:nvPr/>
        </p:nvSpPr>
        <p:spPr bwMode="auto">
          <a:xfrm>
            <a:off x="691711" y="2205050"/>
            <a:ext cx="120898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400" dirty="0" smtClean="0"/>
              <a:t>Performance</a:t>
            </a:r>
            <a:endParaRPr lang="sv-SE" sz="1400" dirty="0"/>
          </a:p>
        </p:txBody>
      </p:sp>
      <p:sp>
        <p:nvSpPr>
          <p:cNvPr id="564227" name="textruta 17"/>
          <p:cNvSpPr txBox="1">
            <a:spLocks noChangeArrowheads="1"/>
          </p:cNvSpPr>
          <p:nvPr/>
        </p:nvSpPr>
        <p:spPr bwMode="auto">
          <a:xfrm>
            <a:off x="6188267" y="5835662"/>
            <a:ext cx="206498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sv-SE" sz="1400" dirty="0" smtClean="0"/>
              <a:t>Attitudes and behaviour</a:t>
            </a:r>
            <a:endParaRPr lang="sv-SE" sz="1400" dirty="0"/>
          </a:p>
        </p:txBody>
      </p:sp>
      <p:grpSp>
        <p:nvGrpSpPr>
          <p:cNvPr id="564228" name="Grupp 18"/>
          <p:cNvGrpSpPr>
            <a:grpSpLocks/>
          </p:cNvGrpSpPr>
          <p:nvPr/>
        </p:nvGrpSpPr>
        <p:grpSpPr bwMode="auto">
          <a:xfrm>
            <a:off x="1976444" y="1989140"/>
            <a:ext cx="5208587" cy="3775075"/>
            <a:chOff x="2671532" y="1988098"/>
            <a:chExt cx="4572826" cy="3222646"/>
          </a:xfrm>
        </p:grpSpPr>
        <p:cxnSp>
          <p:nvCxnSpPr>
            <p:cNvPr id="564231" name="Rak pil 19"/>
            <p:cNvCxnSpPr>
              <a:cxnSpLocks noChangeShapeType="1"/>
            </p:cNvCxnSpPr>
            <p:nvPr/>
          </p:nvCxnSpPr>
          <p:spPr bwMode="auto">
            <a:xfrm>
              <a:off x="2672326" y="5201220"/>
              <a:ext cx="4572032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64232" name="Rak pil 20"/>
            <p:cNvCxnSpPr>
              <a:cxnSpLocks noChangeShapeType="1"/>
            </p:cNvCxnSpPr>
            <p:nvPr/>
          </p:nvCxnSpPr>
          <p:spPr bwMode="auto">
            <a:xfrm rot="5400000" flipH="1" flipV="1">
              <a:off x="1061003" y="3598627"/>
              <a:ext cx="3222646" cy="1588"/>
            </a:xfrm>
            <a:prstGeom prst="straightConnector1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 type="arrow" w="med" len="med"/>
            </a:ln>
          </p:spPr>
        </p:cxnSp>
        <p:cxnSp>
          <p:nvCxnSpPr>
            <p:cNvPr id="564233" name="Rak 21"/>
            <p:cNvCxnSpPr>
              <a:cxnSpLocks noChangeShapeType="1"/>
            </p:cNvCxnSpPr>
            <p:nvPr/>
          </p:nvCxnSpPr>
          <p:spPr bwMode="auto">
            <a:xfrm>
              <a:off x="2672326" y="3563937"/>
              <a:ext cx="4500594" cy="0"/>
            </a:xfrm>
            <a:prstGeom prst="line">
              <a:avLst/>
            </a:prstGeom>
            <a:noFill/>
            <a:ln w="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64234" name="Rak 22"/>
            <p:cNvCxnSpPr>
              <a:cxnSpLocks noChangeShapeType="1"/>
            </p:cNvCxnSpPr>
            <p:nvPr/>
          </p:nvCxnSpPr>
          <p:spPr bwMode="auto">
            <a:xfrm rot="5400000" flipH="1" flipV="1">
              <a:off x="3253356" y="3631172"/>
              <a:ext cx="3143272" cy="0"/>
            </a:xfrm>
            <a:prstGeom prst="line">
              <a:avLst/>
            </a:prstGeom>
            <a:noFill/>
            <a:ln w="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24" name="5-udd 23"/>
            <p:cNvSpPr/>
            <p:nvPr/>
          </p:nvSpPr>
          <p:spPr bwMode="auto">
            <a:xfrm>
              <a:off x="5244357" y="2058568"/>
              <a:ext cx="1357493" cy="1143782"/>
            </a:xfrm>
            <a:prstGeom prst="star5">
              <a:avLst/>
            </a:prstGeom>
            <a:solidFill>
              <a:srgbClr val="FFFF00"/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957263">
                <a:defRPr/>
              </a:pPr>
              <a:endParaRPr lang="sv-SE"/>
            </a:p>
          </p:txBody>
        </p:sp>
        <p:cxnSp>
          <p:nvCxnSpPr>
            <p:cNvPr id="564236" name="Rak 24"/>
            <p:cNvCxnSpPr>
              <a:cxnSpLocks noChangeShapeType="1"/>
            </p:cNvCxnSpPr>
            <p:nvPr/>
          </p:nvCxnSpPr>
          <p:spPr bwMode="auto">
            <a:xfrm>
              <a:off x="3100954" y="3988362"/>
              <a:ext cx="1285884" cy="71438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64237" name="Rak 25"/>
            <p:cNvCxnSpPr>
              <a:cxnSpLocks noChangeShapeType="1"/>
            </p:cNvCxnSpPr>
            <p:nvPr/>
          </p:nvCxnSpPr>
          <p:spPr bwMode="auto">
            <a:xfrm flipV="1">
              <a:off x="3029516" y="3988362"/>
              <a:ext cx="1276360" cy="714380"/>
            </a:xfrm>
            <a:prstGeom prst="line">
              <a:avLst/>
            </a:prstGeom>
            <a:noFill/>
            <a:ln w="38100" algn="ctr">
              <a:solidFill>
                <a:schemeClr val="tx1"/>
              </a:solidFill>
              <a:round/>
              <a:headEnd/>
              <a:tailEnd/>
            </a:ln>
          </p:spPr>
        </p:cxnSp>
        <p:sp>
          <p:nvSpPr>
            <p:cNvPr id="564238" name="textruta 26"/>
            <p:cNvSpPr txBox="1">
              <a:spLocks noChangeArrowheads="1"/>
            </p:cNvSpPr>
            <p:nvPr/>
          </p:nvSpPr>
          <p:spPr bwMode="auto">
            <a:xfrm>
              <a:off x="3385780" y="2220574"/>
              <a:ext cx="675935" cy="8670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sv-SE" sz="6000" b="1">
                  <a:solidFill>
                    <a:srgbClr val="FF0000"/>
                  </a:solidFill>
                </a:rPr>
                <a:t>!</a:t>
              </a:r>
            </a:p>
          </p:txBody>
        </p:sp>
        <p:sp>
          <p:nvSpPr>
            <p:cNvPr id="28" name="Upp 27"/>
            <p:cNvSpPr/>
            <p:nvPr/>
          </p:nvSpPr>
          <p:spPr bwMode="auto">
            <a:xfrm>
              <a:off x="5673625" y="3916535"/>
              <a:ext cx="571429" cy="786011"/>
            </a:xfrm>
            <a:prstGeom prst="upArrow">
              <a:avLst/>
            </a:prstGeom>
            <a:solidFill>
              <a:schemeClr val="accent1">
                <a:lumMod val="20000"/>
                <a:lumOff val="80000"/>
              </a:schemeClr>
            </a:solidFill>
            <a:ln w="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 algn="ctr" defTabSz="957263">
                <a:defRPr/>
              </a:pPr>
              <a:endParaRPr lang="sv-SE"/>
            </a:p>
          </p:txBody>
        </p:sp>
      </p:grpSp>
      <p:sp>
        <p:nvSpPr>
          <p:cNvPr id="564229" name="Rectangle 6"/>
          <p:cNvSpPr>
            <a:spLocks noChangeArrowheads="1"/>
          </p:cNvSpPr>
          <p:nvPr/>
        </p:nvSpPr>
        <p:spPr bwMode="auto">
          <a:xfrm>
            <a:off x="76199" y="6553200"/>
            <a:ext cx="20637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fld id="{A0A02DA9-8CC8-4DE7-9D65-A45DA972D217}" type="slidenum">
              <a:rPr lang="sv-SE" sz="800" b="1"/>
              <a:pPr eaLnBrk="0" hangingPunct="0"/>
              <a:t>14</a:t>
            </a:fld>
            <a:endParaRPr lang="sv-SE" sz="800" b="1"/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83519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3"/>
          <p:cNvSpPr>
            <a:spLocks noGrp="1"/>
          </p:cNvSpPr>
          <p:nvPr>
            <p:ph type="ftr" sz="quarter" idx="4294967295"/>
          </p:nvPr>
        </p:nvSpPr>
        <p:spPr>
          <a:xfrm>
            <a:off x="212726" y="6303964"/>
            <a:ext cx="8408988" cy="455612"/>
          </a:xfrm>
          <a:prstGeom prst="rect">
            <a:avLst/>
          </a:prstGeom>
        </p:spPr>
        <p:txBody>
          <a:bodyPr lIns="91434" tIns="45718" rIns="91434" bIns="45718"/>
          <a:lstStyle/>
          <a:p>
            <a:pPr algn="ctr">
              <a:defRPr/>
            </a:pPr>
            <a:r>
              <a:rPr lang="nn-NO" sz="2000" smtClean="0"/>
              <a:t>EPSO, Reykjavik 2017</a:t>
            </a:r>
            <a:endParaRPr lang="en-US" sz="2000" dirty="0"/>
          </a:p>
        </p:txBody>
      </p:sp>
      <p:sp>
        <p:nvSpPr>
          <p:cNvPr id="5" name="textruta 4"/>
          <p:cNvSpPr txBox="1"/>
          <p:nvPr/>
        </p:nvSpPr>
        <p:spPr>
          <a:xfrm>
            <a:off x="1167534" y="1268760"/>
            <a:ext cx="7529870" cy="2677652"/>
          </a:xfrm>
          <a:prstGeom prst="rect">
            <a:avLst/>
          </a:prstGeom>
          <a:solidFill>
            <a:schemeClr val="accent1"/>
          </a:solidFill>
        </p:spPr>
        <p:txBody>
          <a:bodyPr wrap="none" lIns="91434" tIns="45718" rIns="91434" bIns="45718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Can this be </a:t>
            </a:r>
            <a:r>
              <a:rPr lang="sv-SE" dirty="0" err="1" smtClean="0">
                <a:solidFill>
                  <a:schemeClr val="bg1"/>
                </a:solidFill>
              </a:rPr>
              <a:t>achieved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through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</a:p>
          <a:p>
            <a:r>
              <a:rPr lang="sv-SE" dirty="0">
                <a:solidFill>
                  <a:schemeClr val="bg1"/>
                </a:solidFill>
              </a:rPr>
              <a:t>	</a:t>
            </a:r>
            <a:r>
              <a:rPr lang="sv-SE" dirty="0" smtClean="0">
                <a:solidFill>
                  <a:schemeClr val="bg1"/>
                </a:solidFill>
              </a:rPr>
              <a:t>	</a:t>
            </a:r>
            <a:r>
              <a:rPr lang="sv-SE" dirty="0" err="1">
                <a:solidFill>
                  <a:schemeClr val="bg1"/>
                </a:solidFill>
              </a:rPr>
              <a:t>E</a:t>
            </a:r>
            <a:r>
              <a:rPr lang="sv-SE" dirty="0" err="1" smtClean="0">
                <a:solidFill>
                  <a:schemeClr val="bg1"/>
                </a:solidFill>
              </a:rPr>
              <a:t>conomic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  <a:r>
              <a:rPr lang="sv-SE" dirty="0" err="1" smtClean="0">
                <a:solidFill>
                  <a:schemeClr val="bg1"/>
                </a:solidFill>
              </a:rPr>
              <a:t>incentives</a:t>
            </a:r>
            <a:r>
              <a:rPr lang="sv-SE" dirty="0" smtClean="0">
                <a:solidFill>
                  <a:schemeClr val="bg1"/>
                </a:solidFill>
              </a:rPr>
              <a:t> </a:t>
            </a:r>
          </a:p>
          <a:p>
            <a:r>
              <a:rPr lang="sv-SE" dirty="0">
                <a:solidFill>
                  <a:schemeClr val="bg1"/>
                </a:solidFill>
              </a:rPr>
              <a:t>	</a:t>
            </a:r>
            <a:r>
              <a:rPr lang="sv-SE" dirty="0" smtClean="0">
                <a:solidFill>
                  <a:schemeClr val="bg1"/>
                </a:solidFill>
              </a:rPr>
              <a:t>	</a:t>
            </a:r>
            <a:r>
              <a:rPr lang="sv-SE" dirty="0" err="1">
                <a:solidFill>
                  <a:schemeClr val="bg1"/>
                </a:solidFill>
              </a:rPr>
              <a:t>T</a:t>
            </a:r>
            <a:r>
              <a:rPr lang="sv-SE" dirty="0" err="1" smtClean="0">
                <a:solidFill>
                  <a:schemeClr val="bg1"/>
                </a:solidFill>
              </a:rPr>
              <a:t>ailored</a:t>
            </a:r>
            <a:r>
              <a:rPr lang="sv-SE" dirty="0" smtClean="0">
                <a:solidFill>
                  <a:schemeClr val="bg1"/>
                </a:solidFill>
              </a:rPr>
              <a:t> systems for </a:t>
            </a:r>
            <a:r>
              <a:rPr lang="sv-SE" dirty="0" err="1" smtClean="0">
                <a:solidFill>
                  <a:schemeClr val="bg1"/>
                </a:solidFill>
              </a:rPr>
              <a:t>reimbursment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	</a:t>
            </a:r>
            <a:r>
              <a:rPr lang="sv-SE" dirty="0" smtClean="0">
                <a:solidFill>
                  <a:schemeClr val="bg1"/>
                </a:solidFill>
              </a:rPr>
              <a:t>	</a:t>
            </a:r>
            <a:r>
              <a:rPr lang="sv-SE" dirty="0" err="1" smtClean="0">
                <a:solidFill>
                  <a:schemeClr val="bg1"/>
                </a:solidFill>
              </a:rPr>
              <a:t>Privatisation</a:t>
            </a:r>
            <a:endParaRPr lang="sv-SE" dirty="0" smtClean="0">
              <a:solidFill>
                <a:schemeClr val="bg1"/>
              </a:solidFill>
            </a:endParaRPr>
          </a:p>
          <a:p>
            <a:r>
              <a:rPr lang="sv-SE" dirty="0">
                <a:solidFill>
                  <a:schemeClr val="bg1"/>
                </a:solidFill>
              </a:rPr>
              <a:t>	</a:t>
            </a:r>
            <a:r>
              <a:rPr lang="sv-SE" dirty="0" smtClean="0">
                <a:solidFill>
                  <a:schemeClr val="bg1"/>
                </a:solidFill>
              </a:rPr>
              <a:t>	Organisational change</a:t>
            </a:r>
          </a:p>
          <a:p>
            <a:r>
              <a:rPr lang="sv-SE" dirty="0" smtClean="0">
                <a:solidFill>
                  <a:schemeClr val="bg1"/>
                </a:solidFill>
              </a:rPr>
              <a:t>		Ad hoc improvement projects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2766" y="4561964"/>
            <a:ext cx="2204450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</a:rPr>
              <a:t>Probably not</a:t>
            </a:r>
            <a:endParaRPr lang="is-I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377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.......but supervision may be helpful</a:t>
            </a:r>
            <a:endParaRPr lang="is-I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56928" y="3861048"/>
            <a:ext cx="8352928" cy="1008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is-IS" dirty="0" smtClean="0"/>
              <a:t>In order to be supportive supervisory authorities have to understand change management</a:t>
            </a:r>
            <a:endParaRPr lang="is-IS" dirty="0"/>
          </a:p>
        </p:txBody>
      </p:sp>
      <p:sp>
        <p:nvSpPr>
          <p:cNvPr id="5" name="TextBox 4"/>
          <p:cNvSpPr txBox="1"/>
          <p:nvPr/>
        </p:nvSpPr>
        <p:spPr>
          <a:xfrm>
            <a:off x="1047837" y="2492896"/>
            <a:ext cx="728436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s-IS" dirty="0"/>
              <a:t>In order to be </a:t>
            </a:r>
            <a:r>
              <a:rPr lang="is-IS" dirty="0" smtClean="0"/>
              <a:t>helpful </a:t>
            </a:r>
            <a:r>
              <a:rPr lang="is-IS" dirty="0"/>
              <a:t>supervisory authorities </a:t>
            </a:r>
            <a:endParaRPr lang="is-IS" dirty="0" smtClean="0"/>
          </a:p>
          <a:p>
            <a:pPr algn="ctr"/>
            <a:r>
              <a:rPr lang="is-IS" dirty="0" smtClean="0"/>
              <a:t>have </a:t>
            </a:r>
            <a:r>
              <a:rPr lang="is-IS" dirty="0"/>
              <a:t>to be supportive</a:t>
            </a:r>
          </a:p>
        </p:txBody>
      </p:sp>
    </p:spTree>
    <p:extLst>
      <p:ext uri="{BB962C8B-B14F-4D97-AF65-F5344CB8AC3E}">
        <p14:creationId xmlns:p14="http://schemas.microsoft.com/office/powerpoint/2010/main" val="129576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What should we look for during supervision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sv-SE" dirty="0" smtClean="0"/>
              <a:t>Is the assignment clear – owners directive (OD)</a:t>
            </a:r>
          </a:p>
          <a:p>
            <a:r>
              <a:rPr lang="sv-SE" dirty="0" smtClean="0"/>
              <a:t>Is there a business plan in accordance with OD and does it communicate the strategy for improvement</a:t>
            </a:r>
          </a:p>
          <a:p>
            <a:r>
              <a:rPr lang="sv-SE" dirty="0" smtClean="0"/>
              <a:t>Is the leadership clear – ”accountability and power”, clear delegations, support and continuous improvement</a:t>
            </a:r>
          </a:p>
          <a:p>
            <a:r>
              <a:rPr lang="sv-SE" dirty="0" smtClean="0"/>
              <a:t>Are quality indicators present and visible and what do these show</a:t>
            </a:r>
          </a:p>
          <a:p>
            <a:r>
              <a:rPr lang="sv-SE" dirty="0" smtClean="0"/>
              <a:t>Is there an incident report system and is it used in the improvement work</a:t>
            </a:r>
          </a:p>
          <a:p>
            <a:r>
              <a:rPr lang="sv-SE" dirty="0" smtClean="0"/>
              <a:t>Is the strategy for improvement known and practiced on the floor</a:t>
            </a:r>
          </a:p>
          <a:p>
            <a:r>
              <a:rPr lang="sv-SE" dirty="0" smtClean="0"/>
              <a:t>Do all categories of staff participate in the improvement work</a:t>
            </a:r>
          </a:p>
          <a:p>
            <a:r>
              <a:rPr lang="sv-SE" dirty="0" smtClean="0"/>
              <a:t>Facilities, staffing and working environment</a:t>
            </a:r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407218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00418" name="Objec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" y="44"/>
          <a:ext cx="176213" cy="16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think-cell Slide" r:id="rId16" imgW="360" imgH="360" progId="">
                  <p:embed/>
                </p:oleObj>
              </mc:Choice>
              <mc:Fallback>
                <p:oleObj name="think-cell Slide" r:id="rId16" imgW="360" imgH="360" progId="">
                  <p:embed/>
                  <p:pic>
                    <p:nvPicPr>
                      <p:cNvPr id="700418" name="Objec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44"/>
                        <a:ext cx="176213" cy="161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0419" name="Rectangle 3"/>
          <p:cNvSpPr>
            <a:spLocks noGrp="1" noChangeArrowheads="1"/>
          </p:cNvSpPr>
          <p:nvPr>
            <p:ph type="title"/>
            <p:custDataLst>
              <p:tags r:id="rId3"/>
            </p:custDataLst>
          </p:nvPr>
        </p:nvSpPr>
        <p:spPr>
          <a:xfrm>
            <a:off x="131791" y="234950"/>
            <a:ext cx="9774237" cy="298450"/>
          </a:xfrm>
        </p:spPr>
        <p:txBody>
          <a:bodyPr>
            <a:noAutofit/>
          </a:bodyPr>
          <a:lstStyle/>
          <a:p>
            <a:pPr eaLnBrk="1" hangingPunct="1"/>
            <a:r>
              <a:rPr lang="sv-SE" sz="3200" dirty="0" err="1"/>
              <a:t>Characteristics</a:t>
            </a:r>
            <a:r>
              <a:rPr lang="sv-SE" sz="3200" dirty="0"/>
              <a:t> </a:t>
            </a:r>
            <a:r>
              <a:rPr lang="sv-SE" sz="3200" dirty="0" err="1"/>
              <a:t>of</a:t>
            </a:r>
            <a:r>
              <a:rPr lang="sv-SE" sz="3200" dirty="0"/>
              <a:t> a </a:t>
            </a:r>
            <a:r>
              <a:rPr lang="sv-SE" sz="3200" dirty="0" err="1"/>
              <a:t>sustainable</a:t>
            </a:r>
            <a:r>
              <a:rPr lang="sv-SE" sz="3200" dirty="0"/>
              <a:t> organisation</a:t>
            </a:r>
          </a:p>
        </p:txBody>
      </p:sp>
      <p:grpSp>
        <p:nvGrpSpPr>
          <p:cNvPr id="700420" name="Group 4"/>
          <p:cNvGrpSpPr>
            <a:grpSpLocks/>
          </p:cNvGrpSpPr>
          <p:nvPr/>
        </p:nvGrpSpPr>
        <p:grpSpPr bwMode="auto">
          <a:xfrm>
            <a:off x="1065250" y="1341438"/>
            <a:ext cx="7870825" cy="2901950"/>
            <a:chOff x="607" y="827"/>
            <a:chExt cx="4486" cy="1792"/>
          </a:xfrm>
        </p:grpSpPr>
        <p:grpSp>
          <p:nvGrpSpPr>
            <p:cNvPr id="700424" name="Group 5"/>
            <p:cNvGrpSpPr>
              <a:grpSpLocks/>
            </p:cNvGrpSpPr>
            <p:nvPr>
              <p:custDataLst>
                <p:tags r:id="rId6"/>
              </p:custDataLst>
            </p:nvPr>
          </p:nvGrpSpPr>
          <p:grpSpPr bwMode="auto">
            <a:xfrm>
              <a:off x="607" y="1196"/>
              <a:ext cx="1450" cy="1423"/>
              <a:chOff x="254" y="444"/>
              <a:chExt cx="617" cy="591"/>
            </a:xfrm>
          </p:grpSpPr>
          <p:sp>
            <p:nvSpPr>
              <p:cNvPr id="700431" name="Oval 6"/>
              <p:cNvSpPr>
                <a:spLocks noChangeArrowheads="1"/>
              </p:cNvSpPr>
              <p:nvPr>
                <p:custDataLst>
                  <p:tags r:id="rId12"/>
                </p:custDataLst>
              </p:nvPr>
            </p:nvSpPr>
            <p:spPr bwMode="gray">
              <a:xfrm>
                <a:off x="254" y="444"/>
                <a:ext cx="617" cy="591"/>
              </a:xfrm>
              <a:prstGeom prst="ellipse">
                <a:avLst/>
              </a:prstGeom>
              <a:solidFill>
                <a:srgbClr val="00AEE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0432" name="Freeform 7"/>
              <p:cNvSpPr>
                <a:spLocks noEditPoints="1"/>
              </p:cNvSpPr>
              <p:nvPr>
                <p:custDataLst>
                  <p:tags r:id="rId13"/>
                </p:custDataLst>
              </p:nvPr>
            </p:nvSpPr>
            <p:spPr bwMode="gray">
              <a:xfrm>
                <a:off x="316" y="502"/>
                <a:ext cx="494" cy="475"/>
              </a:xfrm>
              <a:custGeom>
                <a:avLst/>
                <a:gdLst>
                  <a:gd name="T0" fmla="*/ 247 w 190"/>
                  <a:gd name="T1" fmla="*/ 0 h 191"/>
                  <a:gd name="T2" fmla="*/ 0 w 190"/>
                  <a:gd name="T3" fmla="*/ 239 h 191"/>
                  <a:gd name="T4" fmla="*/ 247 w 190"/>
                  <a:gd name="T5" fmla="*/ 475 h 191"/>
                  <a:gd name="T6" fmla="*/ 494 w 190"/>
                  <a:gd name="T7" fmla="*/ 239 h 191"/>
                  <a:gd name="T8" fmla="*/ 247 w 190"/>
                  <a:gd name="T9" fmla="*/ 0 h 191"/>
                  <a:gd name="T10" fmla="*/ 247 w 190"/>
                  <a:gd name="T11" fmla="*/ 420 h 191"/>
                  <a:gd name="T12" fmla="*/ 55 w 190"/>
                  <a:gd name="T13" fmla="*/ 239 h 191"/>
                  <a:gd name="T14" fmla="*/ 247 w 190"/>
                  <a:gd name="T15" fmla="*/ 55 h 191"/>
                  <a:gd name="T16" fmla="*/ 439 w 190"/>
                  <a:gd name="T17" fmla="*/ 239 h 191"/>
                  <a:gd name="T18" fmla="*/ 247 w 190"/>
                  <a:gd name="T19" fmla="*/ 420 h 191"/>
                  <a:gd name="T20" fmla="*/ 247 w 190"/>
                  <a:gd name="T21" fmla="*/ 122 h 191"/>
                  <a:gd name="T22" fmla="*/ 125 w 190"/>
                  <a:gd name="T23" fmla="*/ 239 h 191"/>
                  <a:gd name="T24" fmla="*/ 247 w 190"/>
                  <a:gd name="T25" fmla="*/ 353 h 191"/>
                  <a:gd name="T26" fmla="*/ 369 w 190"/>
                  <a:gd name="T27" fmla="*/ 239 h 191"/>
                  <a:gd name="T28" fmla="*/ 247 w 190"/>
                  <a:gd name="T29" fmla="*/ 122 h 191"/>
                  <a:gd name="T30" fmla="*/ 247 w 190"/>
                  <a:gd name="T31" fmla="*/ 301 h 191"/>
                  <a:gd name="T32" fmla="*/ 179 w 190"/>
                  <a:gd name="T33" fmla="*/ 239 h 191"/>
                  <a:gd name="T34" fmla="*/ 247 w 190"/>
                  <a:gd name="T35" fmla="*/ 174 h 191"/>
                  <a:gd name="T36" fmla="*/ 315 w 190"/>
                  <a:gd name="T37" fmla="*/ 239 h 191"/>
                  <a:gd name="T38" fmla="*/ 247 w 190"/>
                  <a:gd name="T39" fmla="*/ 301 h 191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190"/>
                  <a:gd name="T61" fmla="*/ 0 h 191"/>
                  <a:gd name="T62" fmla="*/ 190 w 190"/>
                  <a:gd name="T63" fmla="*/ 191 h 191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190" h="191">
                    <a:moveTo>
                      <a:pt x="95" y="0"/>
                    </a:moveTo>
                    <a:cubicBezTo>
                      <a:pt x="42" y="0"/>
                      <a:pt x="0" y="43"/>
                      <a:pt x="0" y="96"/>
                    </a:cubicBezTo>
                    <a:cubicBezTo>
                      <a:pt x="0" y="148"/>
                      <a:pt x="42" y="191"/>
                      <a:pt x="95" y="191"/>
                    </a:cubicBezTo>
                    <a:cubicBezTo>
                      <a:pt x="148" y="191"/>
                      <a:pt x="190" y="148"/>
                      <a:pt x="190" y="96"/>
                    </a:cubicBezTo>
                    <a:cubicBezTo>
                      <a:pt x="190" y="43"/>
                      <a:pt x="148" y="0"/>
                      <a:pt x="95" y="0"/>
                    </a:cubicBezTo>
                    <a:close/>
                    <a:moveTo>
                      <a:pt x="95" y="169"/>
                    </a:moveTo>
                    <a:cubicBezTo>
                      <a:pt x="54" y="169"/>
                      <a:pt x="21" y="136"/>
                      <a:pt x="21" y="96"/>
                    </a:cubicBezTo>
                    <a:cubicBezTo>
                      <a:pt x="21" y="55"/>
                      <a:pt x="54" y="22"/>
                      <a:pt x="95" y="22"/>
                    </a:cubicBezTo>
                    <a:cubicBezTo>
                      <a:pt x="136" y="22"/>
                      <a:pt x="169" y="55"/>
                      <a:pt x="169" y="96"/>
                    </a:cubicBezTo>
                    <a:cubicBezTo>
                      <a:pt x="169" y="136"/>
                      <a:pt x="136" y="169"/>
                      <a:pt x="95" y="169"/>
                    </a:cubicBezTo>
                    <a:close/>
                    <a:moveTo>
                      <a:pt x="95" y="49"/>
                    </a:moveTo>
                    <a:cubicBezTo>
                      <a:pt x="69" y="49"/>
                      <a:pt x="48" y="70"/>
                      <a:pt x="48" y="96"/>
                    </a:cubicBezTo>
                    <a:cubicBezTo>
                      <a:pt x="48" y="122"/>
                      <a:pt x="69" y="142"/>
                      <a:pt x="95" y="142"/>
                    </a:cubicBezTo>
                    <a:cubicBezTo>
                      <a:pt x="121" y="142"/>
                      <a:pt x="142" y="122"/>
                      <a:pt x="142" y="96"/>
                    </a:cubicBezTo>
                    <a:cubicBezTo>
                      <a:pt x="142" y="70"/>
                      <a:pt x="121" y="49"/>
                      <a:pt x="95" y="49"/>
                    </a:cubicBezTo>
                    <a:close/>
                    <a:moveTo>
                      <a:pt x="95" y="121"/>
                    </a:moveTo>
                    <a:cubicBezTo>
                      <a:pt x="81" y="121"/>
                      <a:pt x="69" y="110"/>
                      <a:pt x="69" y="96"/>
                    </a:cubicBezTo>
                    <a:cubicBezTo>
                      <a:pt x="69" y="82"/>
                      <a:pt x="81" y="70"/>
                      <a:pt x="95" y="70"/>
                    </a:cubicBezTo>
                    <a:cubicBezTo>
                      <a:pt x="109" y="70"/>
                      <a:pt x="120" y="82"/>
                      <a:pt x="121" y="96"/>
                    </a:cubicBezTo>
                    <a:cubicBezTo>
                      <a:pt x="120" y="110"/>
                      <a:pt x="109" y="121"/>
                      <a:pt x="95" y="121"/>
                    </a:cubicBezTo>
                    <a:close/>
                  </a:path>
                </a:pathLst>
              </a:custGeom>
              <a:solidFill>
                <a:srgbClr val="5BCBF5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0425" name="Rectangle 8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3885" y="827"/>
              <a:ext cx="426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marL="365102" indent="-365102" algn="ctr" defTabSz="955615" rtl="1">
                <a:buSzPct val="120000"/>
              </a:pPr>
              <a:r>
                <a:rPr lang="sv-SE" sz="1900" b="1">
                  <a:solidFill>
                    <a:srgbClr val="000000"/>
                  </a:solidFill>
                </a:rPr>
                <a:t>Health</a:t>
              </a:r>
            </a:p>
          </p:txBody>
        </p:sp>
        <p:sp>
          <p:nvSpPr>
            <p:cNvPr id="700426" name="Rectangle 9"/>
            <p:cNvSpPr>
              <a:spLocks noChangeArrowheads="1"/>
            </p:cNvSpPr>
            <p:nvPr>
              <p:custDataLst>
                <p:tags r:id="rId8"/>
              </p:custDataLst>
            </p:nvPr>
          </p:nvSpPr>
          <p:spPr bwMode="gray">
            <a:xfrm>
              <a:off x="1066" y="827"/>
              <a:ext cx="542" cy="1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 anchor="b">
              <a:spAutoFit/>
            </a:bodyPr>
            <a:lstStyle/>
            <a:p>
              <a:pPr marL="365102" indent="-365102" algn="ctr" defTabSz="955615" rtl="1">
                <a:buSzPct val="120000"/>
              </a:pPr>
              <a:r>
                <a:rPr lang="sv-SE" sz="1900" b="1" dirty="0">
                  <a:solidFill>
                    <a:srgbClr val="000000"/>
                  </a:solidFill>
                </a:rPr>
                <a:t>Results </a:t>
              </a:r>
            </a:p>
          </p:txBody>
        </p:sp>
        <p:grpSp>
          <p:nvGrpSpPr>
            <p:cNvPr id="700427" name="Group 10"/>
            <p:cNvGrpSpPr>
              <a:grpSpLocks/>
            </p:cNvGrpSpPr>
            <p:nvPr/>
          </p:nvGrpSpPr>
          <p:grpSpPr bwMode="auto">
            <a:xfrm>
              <a:off x="3271" y="1001"/>
              <a:ext cx="1822" cy="1614"/>
              <a:chOff x="3568" y="983"/>
              <a:chExt cx="1822" cy="1614"/>
            </a:xfrm>
          </p:grpSpPr>
          <p:sp>
            <p:nvSpPr>
              <p:cNvPr id="700429" name="Freeform 11"/>
              <p:cNvSpPr>
                <a:spLocks/>
              </p:cNvSpPr>
              <p:nvPr>
                <p:custDataLst>
                  <p:tags r:id="rId10"/>
                </p:custDataLst>
              </p:nvPr>
            </p:nvSpPr>
            <p:spPr bwMode="gray">
              <a:xfrm>
                <a:off x="3568" y="1165"/>
                <a:ext cx="1822" cy="1432"/>
              </a:xfrm>
              <a:custGeom>
                <a:avLst/>
                <a:gdLst>
                  <a:gd name="T0" fmla="*/ 1464 w 300"/>
                  <a:gd name="T1" fmla="*/ 210 h 246"/>
                  <a:gd name="T2" fmla="*/ 911 w 300"/>
                  <a:gd name="T3" fmla="*/ 198 h 246"/>
                  <a:gd name="T4" fmla="*/ 358 w 300"/>
                  <a:gd name="T5" fmla="*/ 210 h 246"/>
                  <a:gd name="T6" fmla="*/ 765 w 300"/>
                  <a:gd name="T7" fmla="*/ 1356 h 246"/>
                  <a:gd name="T8" fmla="*/ 850 w 300"/>
                  <a:gd name="T9" fmla="*/ 1351 h 246"/>
                  <a:gd name="T10" fmla="*/ 856 w 300"/>
                  <a:gd name="T11" fmla="*/ 1351 h 246"/>
                  <a:gd name="T12" fmla="*/ 911 w 300"/>
                  <a:gd name="T13" fmla="*/ 1356 h 246"/>
                  <a:gd name="T14" fmla="*/ 960 w 300"/>
                  <a:gd name="T15" fmla="*/ 1351 h 246"/>
                  <a:gd name="T16" fmla="*/ 972 w 300"/>
                  <a:gd name="T17" fmla="*/ 1351 h 246"/>
                  <a:gd name="T18" fmla="*/ 1051 w 300"/>
                  <a:gd name="T19" fmla="*/ 1356 h 246"/>
                  <a:gd name="T20" fmla="*/ 1464 w 300"/>
                  <a:gd name="T21" fmla="*/ 210 h 24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300"/>
                  <a:gd name="T34" fmla="*/ 0 h 246"/>
                  <a:gd name="T35" fmla="*/ 300 w 300"/>
                  <a:gd name="T36" fmla="*/ 246 h 24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300" h="246">
                    <a:moveTo>
                      <a:pt x="241" y="36"/>
                    </a:moveTo>
                    <a:cubicBezTo>
                      <a:pt x="195" y="0"/>
                      <a:pt x="154" y="31"/>
                      <a:pt x="150" y="34"/>
                    </a:cubicBezTo>
                    <a:cubicBezTo>
                      <a:pt x="145" y="31"/>
                      <a:pt x="104" y="0"/>
                      <a:pt x="59" y="36"/>
                    </a:cubicBezTo>
                    <a:cubicBezTo>
                      <a:pt x="0" y="82"/>
                      <a:pt x="64" y="246"/>
                      <a:pt x="126" y="233"/>
                    </a:cubicBezTo>
                    <a:cubicBezTo>
                      <a:pt x="126" y="233"/>
                      <a:pt x="134" y="229"/>
                      <a:pt x="140" y="232"/>
                    </a:cubicBezTo>
                    <a:cubicBezTo>
                      <a:pt x="140" y="232"/>
                      <a:pt x="141" y="232"/>
                      <a:pt x="141" y="232"/>
                    </a:cubicBezTo>
                    <a:cubicBezTo>
                      <a:pt x="143" y="233"/>
                      <a:pt x="146" y="233"/>
                      <a:pt x="150" y="233"/>
                    </a:cubicBezTo>
                    <a:cubicBezTo>
                      <a:pt x="153" y="233"/>
                      <a:pt x="156" y="233"/>
                      <a:pt x="158" y="232"/>
                    </a:cubicBezTo>
                    <a:cubicBezTo>
                      <a:pt x="158" y="232"/>
                      <a:pt x="159" y="232"/>
                      <a:pt x="160" y="232"/>
                    </a:cubicBezTo>
                    <a:cubicBezTo>
                      <a:pt x="167" y="229"/>
                      <a:pt x="173" y="233"/>
                      <a:pt x="173" y="233"/>
                    </a:cubicBezTo>
                    <a:cubicBezTo>
                      <a:pt x="236" y="246"/>
                      <a:pt x="300" y="82"/>
                      <a:pt x="241" y="36"/>
                    </a:cubicBezTo>
                    <a:close/>
                  </a:path>
                </a:pathLst>
              </a:custGeom>
              <a:solidFill>
                <a:srgbClr val="90D1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600">
                  <a:solidFill>
                    <a:srgbClr val="000000"/>
                  </a:solidFill>
                </a:endParaRPr>
              </a:p>
            </p:txBody>
          </p:sp>
          <p:sp>
            <p:nvSpPr>
              <p:cNvPr id="700430" name="Freeform 12"/>
              <p:cNvSpPr>
                <a:spLocks/>
              </p:cNvSpPr>
              <p:nvPr>
                <p:custDataLst>
                  <p:tags r:id="rId11"/>
                </p:custDataLst>
              </p:nvPr>
            </p:nvSpPr>
            <p:spPr bwMode="gray">
              <a:xfrm>
                <a:off x="4461" y="983"/>
                <a:ext cx="473" cy="373"/>
              </a:xfrm>
              <a:custGeom>
                <a:avLst/>
                <a:gdLst>
                  <a:gd name="T0" fmla="*/ 0 w 53"/>
                  <a:gd name="T1" fmla="*/ 348 h 44"/>
                  <a:gd name="T2" fmla="*/ 9 w 53"/>
                  <a:gd name="T3" fmla="*/ 331 h 44"/>
                  <a:gd name="T4" fmla="*/ 18 w 53"/>
                  <a:gd name="T5" fmla="*/ 314 h 44"/>
                  <a:gd name="T6" fmla="*/ 18 w 53"/>
                  <a:gd name="T7" fmla="*/ 297 h 44"/>
                  <a:gd name="T8" fmla="*/ 27 w 53"/>
                  <a:gd name="T9" fmla="*/ 280 h 44"/>
                  <a:gd name="T10" fmla="*/ 36 w 53"/>
                  <a:gd name="T11" fmla="*/ 271 h 44"/>
                  <a:gd name="T12" fmla="*/ 36 w 53"/>
                  <a:gd name="T13" fmla="*/ 263 h 44"/>
                  <a:gd name="T14" fmla="*/ 384 w 53"/>
                  <a:gd name="T15" fmla="*/ 136 h 44"/>
                  <a:gd name="T16" fmla="*/ 384 w 53"/>
                  <a:gd name="T17" fmla="*/ 127 h 44"/>
                  <a:gd name="T18" fmla="*/ 357 w 53"/>
                  <a:gd name="T19" fmla="*/ 136 h 44"/>
                  <a:gd name="T20" fmla="*/ 36 w 53"/>
                  <a:gd name="T21" fmla="*/ 229 h 44"/>
                  <a:gd name="T22" fmla="*/ 27 w 53"/>
                  <a:gd name="T23" fmla="*/ 237 h 44"/>
                  <a:gd name="T24" fmla="*/ 9 w 53"/>
                  <a:gd name="T25" fmla="*/ 280 h 44"/>
                  <a:gd name="T26" fmla="*/ 18 w 53"/>
                  <a:gd name="T27" fmla="*/ 237 h 44"/>
                  <a:gd name="T28" fmla="*/ 9 w 53"/>
                  <a:gd name="T29" fmla="*/ 229 h 44"/>
                  <a:gd name="T30" fmla="*/ 9 w 53"/>
                  <a:gd name="T31" fmla="*/ 229 h 44"/>
                  <a:gd name="T32" fmla="*/ 9 w 53"/>
                  <a:gd name="T33" fmla="*/ 187 h 44"/>
                  <a:gd name="T34" fmla="*/ 27 w 53"/>
                  <a:gd name="T35" fmla="*/ 161 h 44"/>
                  <a:gd name="T36" fmla="*/ 27 w 53"/>
                  <a:gd name="T37" fmla="*/ 161 h 44"/>
                  <a:gd name="T38" fmla="*/ 411 w 53"/>
                  <a:gd name="T39" fmla="*/ 93 h 44"/>
                  <a:gd name="T40" fmla="*/ 473 w 53"/>
                  <a:gd name="T41" fmla="*/ 68 h 44"/>
                  <a:gd name="T42" fmla="*/ 80 w 53"/>
                  <a:gd name="T43" fmla="*/ 322 h 44"/>
                  <a:gd name="T44" fmla="*/ 36 w 53"/>
                  <a:gd name="T45" fmla="*/ 297 h 44"/>
                  <a:gd name="T46" fmla="*/ 36 w 53"/>
                  <a:gd name="T47" fmla="*/ 297 h 44"/>
                  <a:gd name="T48" fmla="*/ 18 w 53"/>
                  <a:gd name="T49" fmla="*/ 348 h 44"/>
                  <a:gd name="T50" fmla="*/ 0 w 53"/>
                  <a:gd name="T51" fmla="*/ 348 h 44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53"/>
                  <a:gd name="T79" fmla="*/ 0 h 44"/>
                  <a:gd name="T80" fmla="*/ 53 w 53"/>
                  <a:gd name="T81" fmla="*/ 44 h 44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53" h="44">
                    <a:moveTo>
                      <a:pt x="0" y="41"/>
                    </a:moveTo>
                    <a:cubicBezTo>
                      <a:pt x="0" y="41"/>
                      <a:pt x="1" y="41"/>
                      <a:pt x="1" y="39"/>
                    </a:cubicBezTo>
                    <a:cubicBezTo>
                      <a:pt x="1" y="39"/>
                      <a:pt x="2" y="37"/>
                      <a:pt x="2" y="37"/>
                    </a:cubicBezTo>
                    <a:cubicBezTo>
                      <a:pt x="2" y="36"/>
                      <a:pt x="2" y="36"/>
                      <a:pt x="2" y="35"/>
                    </a:cubicBezTo>
                    <a:cubicBezTo>
                      <a:pt x="3" y="34"/>
                      <a:pt x="3" y="33"/>
                      <a:pt x="3" y="33"/>
                    </a:cubicBezTo>
                    <a:cubicBezTo>
                      <a:pt x="4" y="32"/>
                      <a:pt x="4" y="32"/>
                      <a:pt x="4" y="32"/>
                    </a:cubicBezTo>
                    <a:cubicBezTo>
                      <a:pt x="4" y="32"/>
                      <a:pt x="4" y="32"/>
                      <a:pt x="4" y="31"/>
                    </a:cubicBezTo>
                    <a:cubicBezTo>
                      <a:pt x="13" y="13"/>
                      <a:pt x="33" y="21"/>
                      <a:pt x="43" y="16"/>
                    </a:cubicBezTo>
                    <a:cubicBezTo>
                      <a:pt x="43" y="16"/>
                      <a:pt x="43" y="16"/>
                      <a:pt x="43" y="15"/>
                    </a:cubicBezTo>
                    <a:cubicBezTo>
                      <a:pt x="42" y="16"/>
                      <a:pt x="41" y="16"/>
                      <a:pt x="40" y="16"/>
                    </a:cubicBezTo>
                    <a:cubicBezTo>
                      <a:pt x="31" y="18"/>
                      <a:pt x="14" y="12"/>
                      <a:pt x="4" y="27"/>
                    </a:cubicBezTo>
                    <a:cubicBezTo>
                      <a:pt x="4" y="27"/>
                      <a:pt x="3" y="28"/>
                      <a:pt x="3" y="28"/>
                    </a:cubicBezTo>
                    <a:cubicBezTo>
                      <a:pt x="2" y="30"/>
                      <a:pt x="1" y="31"/>
                      <a:pt x="1" y="33"/>
                    </a:cubicBezTo>
                    <a:cubicBezTo>
                      <a:pt x="1" y="31"/>
                      <a:pt x="1" y="29"/>
                      <a:pt x="2" y="28"/>
                    </a:cubicBezTo>
                    <a:cubicBezTo>
                      <a:pt x="1" y="28"/>
                      <a:pt x="1" y="27"/>
                      <a:pt x="1" y="27"/>
                    </a:cubicBezTo>
                    <a:cubicBezTo>
                      <a:pt x="1" y="27"/>
                      <a:pt x="1" y="27"/>
                      <a:pt x="1" y="27"/>
                    </a:cubicBezTo>
                    <a:cubicBezTo>
                      <a:pt x="0" y="25"/>
                      <a:pt x="1" y="23"/>
                      <a:pt x="1" y="22"/>
                    </a:cubicBezTo>
                    <a:cubicBezTo>
                      <a:pt x="2" y="21"/>
                      <a:pt x="2" y="20"/>
                      <a:pt x="3" y="19"/>
                    </a:cubicBezTo>
                    <a:cubicBezTo>
                      <a:pt x="3" y="19"/>
                      <a:pt x="3" y="19"/>
                      <a:pt x="3" y="19"/>
                    </a:cubicBezTo>
                    <a:cubicBezTo>
                      <a:pt x="15" y="0"/>
                      <a:pt x="36" y="13"/>
                      <a:pt x="46" y="11"/>
                    </a:cubicBezTo>
                    <a:cubicBezTo>
                      <a:pt x="50" y="10"/>
                      <a:pt x="53" y="8"/>
                      <a:pt x="53" y="8"/>
                    </a:cubicBezTo>
                    <a:cubicBezTo>
                      <a:pt x="53" y="8"/>
                      <a:pt x="38" y="43"/>
                      <a:pt x="9" y="38"/>
                    </a:cubicBezTo>
                    <a:cubicBezTo>
                      <a:pt x="7" y="37"/>
                      <a:pt x="5" y="36"/>
                      <a:pt x="4" y="35"/>
                    </a:cubicBezTo>
                    <a:cubicBezTo>
                      <a:pt x="4" y="35"/>
                      <a:pt x="4" y="35"/>
                      <a:pt x="4" y="35"/>
                    </a:cubicBezTo>
                    <a:cubicBezTo>
                      <a:pt x="4" y="36"/>
                      <a:pt x="3" y="39"/>
                      <a:pt x="2" y="41"/>
                    </a:cubicBezTo>
                    <a:cubicBezTo>
                      <a:pt x="2" y="44"/>
                      <a:pt x="1" y="43"/>
                      <a:pt x="0" y="41"/>
                    </a:cubicBezTo>
                    <a:close/>
                  </a:path>
                </a:pathLst>
              </a:custGeom>
              <a:solidFill>
                <a:srgbClr val="90D10D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algn="ctr"/>
                <a:endParaRPr lang="sv-SE" sz="160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700428" name="AutoShape 13"/>
            <p:cNvSpPr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2607" y="1696"/>
              <a:ext cx="446" cy="446"/>
            </a:xfrm>
            <a:prstGeom prst="plus">
              <a:avLst>
                <a:gd name="adj" fmla="val 35426"/>
              </a:avLst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 sz="1600">
                <a:solidFill>
                  <a:srgbClr val="000000"/>
                </a:solidFill>
              </a:endParaRPr>
            </a:p>
          </p:txBody>
        </p:sp>
      </p:grpSp>
      <p:sp>
        <p:nvSpPr>
          <p:cNvPr id="700421" name="Rectangle 14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610225" y="4508575"/>
            <a:ext cx="3468688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5615">
              <a:lnSpc>
                <a:spcPct val="90000"/>
              </a:lnSpc>
              <a:buSzPct val="120000"/>
            </a:pPr>
            <a:r>
              <a:rPr lang="sv-SE" sz="1900">
                <a:solidFill>
                  <a:srgbClr val="000000"/>
                </a:solidFill>
              </a:rPr>
              <a:t>Our ability as an organisation to continously </a:t>
            </a:r>
            <a:r>
              <a:rPr lang="sv-SE" sz="1900" b="1">
                <a:solidFill>
                  <a:srgbClr val="000000"/>
                </a:solidFill>
              </a:rPr>
              <a:t>question</a:t>
            </a:r>
            <a:r>
              <a:rPr lang="sv-SE" sz="1900">
                <a:solidFill>
                  <a:srgbClr val="000000"/>
                </a:solidFill>
              </a:rPr>
              <a:t> and </a:t>
            </a:r>
            <a:r>
              <a:rPr lang="sv-SE" sz="1900" b="1">
                <a:solidFill>
                  <a:srgbClr val="000000"/>
                </a:solidFill>
              </a:rPr>
              <a:t>challenge</a:t>
            </a:r>
            <a:r>
              <a:rPr lang="sv-SE" sz="1900">
                <a:solidFill>
                  <a:srgbClr val="000000"/>
                </a:solidFill>
              </a:rPr>
              <a:t> ourselves </a:t>
            </a:r>
            <a:r>
              <a:rPr lang="sv-SE" sz="1900" b="1">
                <a:solidFill>
                  <a:srgbClr val="000000"/>
                </a:solidFill>
              </a:rPr>
              <a:t>in order to reach sustainable results</a:t>
            </a:r>
          </a:p>
          <a:p>
            <a:pPr algn="ctr" defTabSz="955615">
              <a:lnSpc>
                <a:spcPct val="90000"/>
              </a:lnSpc>
              <a:buSzPct val="120000"/>
            </a:pPr>
            <a:endParaRPr lang="sv-SE" sz="1900" b="1">
              <a:solidFill>
                <a:srgbClr val="000000"/>
              </a:solidFill>
            </a:endParaRPr>
          </a:p>
          <a:p>
            <a:pPr algn="ctr" defTabSz="955615">
              <a:lnSpc>
                <a:spcPct val="90000"/>
              </a:lnSpc>
              <a:buSzPct val="120000"/>
            </a:pPr>
            <a:r>
              <a:rPr lang="sv-SE" sz="1900" b="1">
                <a:solidFill>
                  <a:srgbClr val="000000"/>
                </a:solidFill>
              </a:rPr>
              <a:t>”Coninuous improvement”</a:t>
            </a:r>
          </a:p>
        </p:txBody>
      </p:sp>
      <p:sp>
        <p:nvSpPr>
          <p:cNvPr id="700422" name="Rectangle 15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19125" y="4508500"/>
            <a:ext cx="3771900" cy="788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955615">
              <a:lnSpc>
                <a:spcPct val="90000"/>
              </a:lnSpc>
              <a:buSzPct val="120000"/>
            </a:pPr>
            <a:r>
              <a:rPr lang="sv-SE" sz="1900">
                <a:solidFill>
                  <a:srgbClr val="000000"/>
                </a:solidFill>
              </a:rPr>
              <a:t>What do we achieve, production of </a:t>
            </a:r>
            <a:r>
              <a:rPr lang="sv-SE" sz="1900" b="1">
                <a:solidFill>
                  <a:srgbClr val="000000"/>
                </a:solidFill>
              </a:rPr>
              <a:t>care</a:t>
            </a:r>
            <a:r>
              <a:rPr lang="sv-SE" sz="1900">
                <a:solidFill>
                  <a:srgbClr val="000000"/>
                </a:solidFill>
              </a:rPr>
              <a:t> at the wright </a:t>
            </a:r>
            <a:r>
              <a:rPr lang="sv-SE" sz="1900" b="1">
                <a:solidFill>
                  <a:srgbClr val="000000"/>
                </a:solidFill>
              </a:rPr>
              <a:t>quality</a:t>
            </a:r>
            <a:r>
              <a:rPr lang="sv-SE" sz="1900">
                <a:solidFill>
                  <a:srgbClr val="000000"/>
                </a:solidFill>
              </a:rPr>
              <a:t> within balanced </a:t>
            </a:r>
            <a:r>
              <a:rPr lang="sv-SE" sz="1900" b="1">
                <a:solidFill>
                  <a:srgbClr val="000000"/>
                </a:solidFill>
              </a:rPr>
              <a:t>economy</a:t>
            </a:r>
          </a:p>
        </p:txBody>
      </p:sp>
      <p:sp>
        <p:nvSpPr>
          <p:cNvPr id="16" name="Platshållare för sidfot 15"/>
          <p:cNvSpPr>
            <a:spLocks noGrp="1"/>
          </p:cNvSpPr>
          <p:nvPr>
            <p:ph type="ftr" sz="quarter" idx="4294967295"/>
          </p:nvPr>
        </p:nvSpPr>
        <p:spPr>
          <a:xfrm>
            <a:off x="212726" y="6303964"/>
            <a:ext cx="8408988" cy="455612"/>
          </a:xfrm>
          <a:prstGeom prst="rect">
            <a:avLst/>
          </a:prstGeom>
        </p:spPr>
        <p:txBody>
          <a:bodyPr lIns="91434" tIns="45718" rIns="91434" bIns="45718"/>
          <a:lstStyle/>
          <a:p>
            <a:pPr algn="ctr">
              <a:defRPr/>
            </a:pPr>
            <a:r>
              <a:rPr lang="en-US" sz="1800" smtClean="0"/>
              <a:t>EPSO, Reykjavik 2017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349719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28664" y="2636912"/>
            <a:ext cx="6845144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pPr algn="ctr"/>
            <a:r>
              <a:rPr lang="is-IS" dirty="0" smtClean="0">
                <a:solidFill>
                  <a:schemeClr val="bg1"/>
                </a:solidFill>
              </a:rPr>
              <a:t>Supervisory authorities should be looking </a:t>
            </a:r>
          </a:p>
          <a:p>
            <a:pPr algn="ctr"/>
            <a:r>
              <a:rPr lang="is-IS" dirty="0" smtClean="0">
                <a:solidFill>
                  <a:schemeClr val="bg1"/>
                </a:solidFill>
              </a:rPr>
              <a:t>for organisational health</a:t>
            </a:r>
            <a:endParaRPr lang="is-I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37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424608" y="1844824"/>
            <a:ext cx="7225055" cy="954107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</a:rPr>
              <a:t>Supervisory organisations and producers of </a:t>
            </a:r>
          </a:p>
          <a:p>
            <a:r>
              <a:rPr lang="is-IS" dirty="0">
                <a:solidFill>
                  <a:schemeClr val="bg1"/>
                </a:solidFill>
              </a:rPr>
              <a:t>s</a:t>
            </a:r>
            <a:r>
              <a:rPr lang="is-IS" dirty="0" smtClean="0">
                <a:solidFill>
                  <a:schemeClr val="bg1"/>
                </a:solidFill>
              </a:rPr>
              <a:t>ocial- and healthcare have a common goal</a:t>
            </a:r>
            <a:endParaRPr lang="is-IS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5558" y="4077072"/>
            <a:ext cx="6641818" cy="523220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s-IS" dirty="0" smtClean="0">
                <a:solidFill>
                  <a:schemeClr val="bg1"/>
                </a:solidFill>
              </a:rPr>
              <a:t>To improve the quality and safety of care</a:t>
            </a:r>
            <a:endParaRPr lang="is-I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210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Concluding evaluation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s-IS" dirty="0"/>
          </a:p>
          <a:p>
            <a:r>
              <a:rPr lang="is-IS" dirty="0" smtClean="0"/>
              <a:t>Clear strategy</a:t>
            </a:r>
            <a:endParaRPr lang="is-IS" dirty="0"/>
          </a:p>
          <a:p>
            <a:r>
              <a:rPr lang="is-IS" dirty="0" smtClean="0"/>
              <a:t>Leadership </a:t>
            </a:r>
          </a:p>
          <a:p>
            <a:r>
              <a:rPr lang="is-IS" dirty="0" smtClean="0"/>
              <a:t>A culture of continuous improvement</a:t>
            </a:r>
          </a:p>
          <a:p>
            <a:r>
              <a:rPr lang="is-IS" dirty="0" smtClean="0"/>
              <a:t>Outcome and visible results</a:t>
            </a:r>
          </a:p>
          <a:p>
            <a:r>
              <a:rPr lang="is-IS" dirty="0" smtClean="0"/>
              <a:t>Facilities, staffing and working environment</a:t>
            </a:r>
            <a:endParaRPr lang="is-IS" dirty="0"/>
          </a:p>
        </p:txBody>
      </p:sp>
      <p:sp>
        <p:nvSpPr>
          <p:cNvPr id="4" name="Rectangle 3"/>
          <p:cNvSpPr/>
          <p:nvPr/>
        </p:nvSpPr>
        <p:spPr>
          <a:xfrm>
            <a:off x="8265368" y="2204864"/>
            <a:ext cx="504056" cy="504056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5" name="Rectangle 4"/>
          <p:cNvSpPr/>
          <p:nvPr/>
        </p:nvSpPr>
        <p:spPr>
          <a:xfrm>
            <a:off x="8265368" y="2996952"/>
            <a:ext cx="504056" cy="50405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  <p:sp>
        <p:nvSpPr>
          <p:cNvPr id="6" name="Rectangle 5"/>
          <p:cNvSpPr/>
          <p:nvPr/>
        </p:nvSpPr>
        <p:spPr>
          <a:xfrm>
            <a:off x="8265368" y="3789040"/>
            <a:ext cx="504056" cy="504056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196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sidfot 1"/>
          <p:cNvSpPr>
            <a:spLocks noGrp="1"/>
          </p:cNvSpPr>
          <p:nvPr>
            <p:ph type="ftr" sz="quarter" idx="4294967295"/>
          </p:nvPr>
        </p:nvSpPr>
        <p:spPr>
          <a:xfrm>
            <a:off x="0" y="6303963"/>
            <a:ext cx="8408988" cy="4556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6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EPSO, Reykjavik 2017</a:t>
            </a:r>
            <a:endParaRPr kumimoji="0" lang="sv-S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1013762" name="Text Box 4"/>
          <p:cNvSpPr txBox="1">
            <a:spLocks noChangeArrowheads="1"/>
          </p:cNvSpPr>
          <p:nvPr/>
        </p:nvSpPr>
        <p:spPr bwMode="auto">
          <a:xfrm>
            <a:off x="3119438" y="1165225"/>
            <a:ext cx="3273425" cy="519113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Contact information</a:t>
            </a:r>
          </a:p>
        </p:txBody>
      </p:sp>
      <p:sp>
        <p:nvSpPr>
          <p:cNvPr id="1013763" name="Text Box 5"/>
          <p:cNvSpPr txBox="1">
            <a:spLocks noChangeArrowheads="1"/>
          </p:cNvSpPr>
          <p:nvPr/>
        </p:nvSpPr>
        <p:spPr bwMode="auto">
          <a:xfrm>
            <a:off x="2009775" y="2532063"/>
            <a:ext cx="4659749" cy="2246769"/>
          </a:xfrm>
          <a:prstGeom prst="rect">
            <a:avLst/>
          </a:prstGeom>
          <a:noFill/>
          <a:ln w="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Birgir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Jakobsson, 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MD, PhD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Directorate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</a:t>
            </a:r>
            <a:r>
              <a:rPr kumimoji="0" lang="sv-S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of</a:t>
            </a:r>
            <a:r>
              <a:rPr kumimoji="0" lang="sv-SE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 Health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Iceland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  <a:p>
            <a:pPr marL="0" marR="0" lvl="0" indent="0" algn="l" defTabSz="957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E-mail: </a:t>
            </a:r>
            <a:r>
              <a:rPr kumimoji="0" lang="sv-SE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birgir@landlaeknir.is</a:t>
            </a: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61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5" descr="Händer1b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88904" y="531615"/>
            <a:ext cx="4968552" cy="5417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ruta 3"/>
          <p:cNvSpPr txBox="1"/>
          <p:nvPr/>
        </p:nvSpPr>
        <p:spPr>
          <a:xfrm>
            <a:off x="632521" y="1106762"/>
            <a:ext cx="3240359" cy="4770510"/>
          </a:xfrm>
          <a:prstGeom prst="rect">
            <a:avLst/>
          </a:prstGeom>
          <a:noFill/>
        </p:spPr>
        <p:txBody>
          <a:bodyPr wrap="square" lIns="91410" tIns="45707" rIns="91410" bIns="45707" rtlCol="0">
            <a:spAutoFit/>
          </a:bodyPr>
          <a:lstStyle/>
          <a:p>
            <a:pPr algn="l"/>
            <a:r>
              <a:rPr lang="sv-SE" sz="2400" dirty="0">
                <a:solidFill>
                  <a:srgbClr val="0070C0"/>
                </a:solidFill>
              </a:rPr>
              <a:t>Good Care </a:t>
            </a:r>
          </a:p>
          <a:p>
            <a:pPr algn="l"/>
            <a:endParaRPr lang="sv-SE" sz="2000" dirty="0">
              <a:solidFill>
                <a:srgbClr val="000000"/>
              </a:solidFill>
            </a:endParaRPr>
          </a:p>
          <a:p>
            <a:pPr algn="l"/>
            <a:endParaRPr lang="sv-SE" sz="2000" dirty="0">
              <a:solidFill>
                <a:srgbClr val="000000"/>
              </a:solidFill>
            </a:endParaRPr>
          </a:p>
          <a:p>
            <a:pPr marL="457056" indent="-457056">
              <a:buFontTx/>
              <a:buAutoNum type="arabicPeriod"/>
            </a:pPr>
            <a:r>
              <a:rPr lang="sv-SE" sz="2000" dirty="0" err="1">
                <a:solidFill>
                  <a:srgbClr val="000000"/>
                </a:solidFill>
              </a:rPr>
              <a:t>Evidence</a:t>
            </a:r>
            <a:r>
              <a:rPr lang="sv-SE" sz="2000" dirty="0">
                <a:solidFill>
                  <a:srgbClr val="000000"/>
                </a:solidFill>
              </a:rPr>
              <a:t> </a:t>
            </a:r>
            <a:r>
              <a:rPr lang="sv-SE" sz="2000" dirty="0" err="1">
                <a:solidFill>
                  <a:srgbClr val="000000"/>
                </a:solidFill>
              </a:rPr>
              <a:t>based</a:t>
            </a:r>
            <a:endParaRPr lang="sv-SE" sz="2000" dirty="0">
              <a:solidFill>
                <a:srgbClr val="000000"/>
              </a:solidFill>
            </a:endParaRPr>
          </a:p>
          <a:p>
            <a:pPr marL="457056" indent="-457056">
              <a:buFontTx/>
              <a:buAutoNum type="arabicPeriod"/>
            </a:pPr>
            <a:endParaRPr lang="sv-SE" sz="2000" dirty="0">
              <a:solidFill>
                <a:srgbClr val="000000"/>
              </a:solidFill>
            </a:endParaRPr>
          </a:p>
          <a:p>
            <a:pPr marL="457056" indent="-457056">
              <a:buFontTx/>
              <a:buAutoNum type="arabicPeriod"/>
            </a:pPr>
            <a:r>
              <a:rPr lang="sv-SE" sz="2000" dirty="0" err="1">
                <a:solidFill>
                  <a:srgbClr val="000000"/>
                </a:solidFill>
              </a:rPr>
              <a:t>Safe</a:t>
            </a:r>
            <a:endParaRPr lang="sv-SE" sz="2000" dirty="0">
              <a:solidFill>
                <a:srgbClr val="000000"/>
              </a:solidFill>
            </a:endParaRPr>
          </a:p>
          <a:p>
            <a:pPr marL="457056" indent="-457056">
              <a:buFontTx/>
              <a:buAutoNum type="arabicPeriod"/>
            </a:pPr>
            <a:endParaRPr lang="sv-SE" sz="2000" dirty="0">
              <a:solidFill>
                <a:srgbClr val="000000"/>
              </a:solidFill>
            </a:endParaRPr>
          </a:p>
          <a:p>
            <a:pPr marL="457056" indent="-457056">
              <a:buFontTx/>
              <a:buAutoNum type="arabicPeriod"/>
            </a:pPr>
            <a:r>
              <a:rPr lang="sv-SE" sz="2000" dirty="0">
                <a:solidFill>
                  <a:srgbClr val="000000"/>
                </a:solidFill>
              </a:rPr>
              <a:t>Patient </a:t>
            </a:r>
            <a:r>
              <a:rPr lang="sv-SE" sz="2000" dirty="0" err="1">
                <a:solidFill>
                  <a:srgbClr val="000000"/>
                </a:solidFill>
              </a:rPr>
              <a:t>focused</a:t>
            </a:r>
            <a:endParaRPr lang="sv-SE" sz="2000" dirty="0">
              <a:solidFill>
                <a:srgbClr val="000000"/>
              </a:solidFill>
            </a:endParaRPr>
          </a:p>
          <a:p>
            <a:pPr marL="457056" indent="-457056">
              <a:buFontTx/>
              <a:buAutoNum type="arabicPeriod"/>
            </a:pPr>
            <a:endParaRPr lang="sv-SE" sz="2000" dirty="0">
              <a:solidFill>
                <a:srgbClr val="000000"/>
              </a:solidFill>
            </a:endParaRPr>
          </a:p>
          <a:p>
            <a:pPr marL="457056" indent="-457056">
              <a:buFontTx/>
              <a:buAutoNum type="arabicPeriod"/>
            </a:pPr>
            <a:r>
              <a:rPr lang="sv-SE" sz="2000" dirty="0" err="1">
                <a:solidFill>
                  <a:srgbClr val="000000"/>
                </a:solidFill>
              </a:rPr>
              <a:t>Effective</a:t>
            </a:r>
            <a:endParaRPr lang="sv-SE" sz="2000" dirty="0">
              <a:solidFill>
                <a:srgbClr val="000000"/>
              </a:solidFill>
            </a:endParaRPr>
          </a:p>
          <a:p>
            <a:pPr marL="457056" indent="-457056">
              <a:buFontTx/>
              <a:buAutoNum type="arabicPeriod"/>
            </a:pPr>
            <a:endParaRPr lang="sv-SE" sz="2000" dirty="0">
              <a:solidFill>
                <a:srgbClr val="000000"/>
              </a:solidFill>
            </a:endParaRPr>
          </a:p>
          <a:p>
            <a:pPr marL="457056" indent="-457056">
              <a:buFontTx/>
              <a:buAutoNum type="arabicPeriod"/>
            </a:pPr>
            <a:r>
              <a:rPr lang="sv-SE" sz="2000" dirty="0" err="1">
                <a:solidFill>
                  <a:srgbClr val="000000"/>
                </a:solidFill>
              </a:rPr>
              <a:t>Equal</a:t>
            </a:r>
            <a:endParaRPr lang="sv-SE" sz="2000" dirty="0">
              <a:solidFill>
                <a:srgbClr val="000000"/>
              </a:solidFill>
            </a:endParaRPr>
          </a:p>
          <a:p>
            <a:pPr marL="457056" indent="-457056">
              <a:buFontTx/>
              <a:buAutoNum type="arabicPeriod"/>
            </a:pPr>
            <a:endParaRPr lang="sv-SE" sz="2000" dirty="0">
              <a:solidFill>
                <a:srgbClr val="000000"/>
              </a:solidFill>
            </a:endParaRPr>
          </a:p>
          <a:p>
            <a:pPr marL="457056" indent="-457056">
              <a:buFontTx/>
              <a:buAutoNum type="arabicPeriod"/>
            </a:pPr>
            <a:r>
              <a:rPr lang="sv-SE" sz="2000" dirty="0">
                <a:solidFill>
                  <a:srgbClr val="000000"/>
                </a:solidFill>
              </a:rPr>
              <a:t>Provided at the </a:t>
            </a:r>
            <a:r>
              <a:rPr lang="sv-SE" sz="2000" dirty="0" smtClean="0">
                <a:solidFill>
                  <a:srgbClr val="000000"/>
                </a:solidFill>
              </a:rPr>
              <a:t>right </a:t>
            </a:r>
            <a:r>
              <a:rPr lang="sv-SE" sz="2000" dirty="0">
                <a:solidFill>
                  <a:srgbClr val="000000"/>
                </a:solidFill>
              </a:rPr>
              <a:t>time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4294967295"/>
          </p:nvPr>
        </p:nvSpPr>
        <p:spPr>
          <a:xfrm>
            <a:off x="212726" y="6303964"/>
            <a:ext cx="8408988" cy="455612"/>
          </a:xfrm>
          <a:prstGeom prst="rect">
            <a:avLst/>
          </a:prstGeom>
        </p:spPr>
        <p:txBody>
          <a:bodyPr lIns="91434" tIns="45718" rIns="91434" bIns="45718"/>
          <a:lstStyle/>
          <a:p>
            <a:pPr algn="ctr">
              <a:defRPr/>
            </a:pPr>
            <a:r>
              <a:rPr lang="en-US" sz="2000" smtClean="0">
                <a:solidFill>
                  <a:srgbClr val="000000"/>
                </a:solidFill>
              </a:rPr>
              <a:t>EPSO, Reykjavik 2017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49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The challenge of healthcare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Increased cost without increase in quality of care </a:t>
            </a:r>
          </a:p>
          <a:p>
            <a:r>
              <a:rPr lang="is-IS" dirty="0" smtClean="0"/>
              <a:t>Patient safety – patients get hurt in healthcare</a:t>
            </a:r>
          </a:p>
          <a:p>
            <a:r>
              <a:rPr lang="is-IS" dirty="0" smtClean="0"/>
              <a:t>Difficulties in recruiting staff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59334" y="4653136"/>
            <a:ext cx="3361818" cy="52322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sv-SE" dirty="0" smtClean="0">
                <a:solidFill>
                  <a:schemeClr val="bg1"/>
                </a:solidFill>
              </a:rPr>
              <a:t>All this is connected</a:t>
            </a:r>
            <a:endParaRPr lang="is-I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535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s-IS" dirty="0" smtClean="0"/>
              <a:t>Why does it go wrong in healthcare?</a:t>
            </a:r>
            <a:endParaRPr lang="is-I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smtClean="0"/>
              <a:t>Lack of competence and shortage of staff</a:t>
            </a:r>
          </a:p>
          <a:p>
            <a:r>
              <a:rPr lang="is-IS" dirty="0" smtClean="0"/>
              <a:t>Lack of continuity</a:t>
            </a:r>
          </a:p>
          <a:p>
            <a:r>
              <a:rPr lang="is-IS" dirty="0" smtClean="0"/>
              <a:t>Lack of co-operation (teamwork) and communication</a:t>
            </a:r>
            <a:endParaRPr lang="is-IS" dirty="0"/>
          </a:p>
        </p:txBody>
      </p:sp>
      <p:sp>
        <p:nvSpPr>
          <p:cNvPr id="5" name="TextBox 4"/>
          <p:cNvSpPr txBox="1"/>
          <p:nvPr/>
        </p:nvSpPr>
        <p:spPr>
          <a:xfrm>
            <a:off x="6681192" y="3933056"/>
            <a:ext cx="19367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t>EPSO meeting, IVO 2016</a:t>
            </a:r>
            <a:endParaRPr kumimoji="0" lang="is-I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969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Personal experience</a:t>
            </a:r>
            <a:endParaRPr lang="is-I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8120" y="1600200"/>
            <a:ext cx="8915400" cy="3052936"/>
          </a:xfrm>
        </p:spPr>
        <p:txBody>
          <a:bodyPr>
            <a:normAutofit fontScale="92500" lnSpcReduction="10000"/>
          </a:bodyPr>
          <a:lstStyle/>
          <a:p>
            <a:r>
              <a:rPr lang="sv-SE" dirty="0" smtClean="0"/>
              <a:t>Lack of introduction</a:t>
            </a:r>
          </a:p>
          <a:p>
            <a:r>
              <a:rPr lang="sv-SE" dirty="0" smtClean="0"/>
              <a:t>Lack of support to younger coworkers</a:t>
            </a:r>
          </a:p>
          <a:p>
            <a:r>
              <a:rPr lang="sv-SE" dirty="0" smtClean="0"/>
              <a:t>Too much responsibility on young and inexperienced staff</a:t>
            </a:r>
          </a:p>
          <a:p>
            <a:r>
              <a:rPr lang="sv-SE" dirty="0" smtClean="0"/>
              <a:t>Single work</a:t>
            </a:r>
          </a:p>
          <a:p>
            <a:r>
              <a:rPr lang="sv-SE" dirty="0" smtClean="0"/>
              <a:t>Culture of hierarchy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54353" y="4941168"/>
            <a:ext cx="7503977" cy="13849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sv-SE" dirty="0" smtClean="0">
                <a:solidFill>
                  <a:schemeClr val="bg1"/>
                </a:solidFill>
              </a:rPr>
              <a:t>Healthcare has become more complex,</a:t>
            </a:r>
          </a:p>
          <a:p>
            <a:pPr algn="ctr"/>
            <a:r>
              <a:rPr lang="sv-SE" dirty="0">
                <a:solidFill>
                  <a:schemeClr val="bg1"/>
                </a:solidFill>
              </a:rPr>
              <a:t>p</a:t>
            </a:r>
            <a:r>
              <a:rPr lang="sv-SE" dirty="0" smtClean="0">
                <a:solidFill>
                  <a:schemeClr val="bg1"/>
                </a:solidFill>
              </a:rPr>
              <a:t>atients and their families are better informed </a:t>
            </a:r>
          </a:p>
          <a:p>
            <a:pPr algn="ctr"/>
            <a:r>
              <a:rPr lang="sv-SE" dirty="0" smtClean="0">
                <a:solidFill>
                  <a:schemeClr val="bg1"/>
                </a:solidFill>
              </a:rPr>
              <a:t>and more demanding</a:t>
            </a:r>
            <a:endParaRPr lang="is-I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38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Our VISION for </a:t>
            </a:r>
            <a:r>
              <a:rPr lang="sv-SE" dirty="0" err="1" smtClean="0"/>
              <a:t>healthcare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err="1" smtClean="0"/>
              <a:t>Unnecessary</a:t>
            </a:r>
            <a:r>
              <a:rPr lang="sv-SE" dirty="0" smtClean="0"/>
              <a:t> harm to patients </a:t>
            </a:r>
            <a:r>
              <a:rPr lang="sv-SE" dirty="0" err="1" smtClean="0"/>
              <a:t>does</a:t>
            </a:r>
            <a:r>
              <a:rPr lang="sv-SE" dirty="0" smtClean="0"/>
              <a:t> not </a:t>
            </a:r>
            <a:r>
              <a:rPr lang="sv-SE" dirty="0" err="1" smtClean="0"/>
              <a:t>exist</a:t>
            </a:r>
            <a:r>
              <a:rPr lang="sv-SE" dirty="0" smtClean="0"/>
              <a:t> – </a:t>
            </a:r>
            <a:r>
              <a:rPr lang="sv-SE" dirty="0" err="1" smtClean="0"/>
              <a:t>Zero</a:t>
            </a:r>
            <a:r>
              <a:rPr lang="sv-SE" dirty="0" smtClean="0"/>
              <a:t> vision</a:t>
            </a:r>
          </a:p>
          <a:p>
            <a:r>
              <a:rPr lang="sv-SE" dirty="0" smtClean="0"/>
              <a:t>Unnecessary care and vaste has been eliminated</a:t>
            </a:r>
          </a:p>
          <a:p>
            <a:r>
              <a:rPr lang="sv-SE" dirty="0"/>
              <a:t>H</a:t>
            </a:r>
            <a:r>
              <a:rPr lang="sv-SE" dirty="0" smtClean="0"/>
              <a:t>ealthcare is based on available evidence</a:t>
            </a:r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4294967295"/>
          </p:nvPr>
        </p:nvSpPr>
        <p:spPr>
          <a:xfrm>
            <a:off x="212726" y="6303964"/>
            <a:ext cx="8408988" cy="455612"/>
          </a:xfrm>
          <a:prstGeom prst="rect">
            <a:avLst/>
          </a:prstGeom>
        </p:spPr>
        <p:txBody>
          <a:bodyPr lIns="91434" tIns="45718" rIns="91434" bIns="45718"/>
          <a:lstStyle/>
          <a:p>
            <a:pPr algn="ctr">
              <a:defRPr/>
            </a:pPr>
            <a:r>
              <a:rPr lang="nn-NO" sz="1800" smtClean="0"/>
              <a:t>EPSO, Reykjavik 2017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2682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48744" y="2852936"/>
            <a:ext cx="5288627" cy="646331"/>
          </a:xfrm>
          <a:prstGeom prst="rect">
            <a:avLst/>
          </a:prstGeom>
          <a:solidFill>
            <a:schemeClr val="accent1"/>
          </a:solidFill>
        </p:spPr>
        <p:txBody>
          <a:bodyPr wrap="none" rtlCol="0">
            <a:spAutoFit/>
          </a:bodyPr>
          <a:lstStyle/>
          <a:p>
            <a:r>
              <a:rPr lang="is-IS" sz="3600" dirty="0" smtClean="0">
                <a:solidFill>
                  <a:schemeClr val="bg1"/>
                </a:solidFill>
              </a:rPr>
              <a:t>How do we achieve this?</a:t>
            </a:r>
            <a:endParaRPr lang="is-I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74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11" name="Text Box 5"/>
          <p:cNvSpPr txBox="1">
            <a:spLocks noChangeArrowheads="1"/>
          </p:cNvSpPr>
          <p:nvPr/>
        </p:nvSpPr>
        <p:spPr bwMode="auto">
          <a:xfrm>
            <a:off x="3552691" y="2695252"/>
            <a:ext cx="2186866" cy="4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7" tIns="45668" rIns="91337" bIns="45668">
            <a:spAutoFit/>
          </a:bodyPr>
          <a:lstStyle/>
          <a:p>
            <a:pPr algn="ctr"/>
            <a:r>
              <a:rPr lang="en-GB" sz="2300" dirty="0">
                <a:cs typeface="Arial" pitchFamily="34" charset="0"/>
              </a:rPr>
              <a:t>Way of working</a:t>
            </a:r>
          </a:p>
        </p:txBody>
      </p:sp>
      <p:sp>
        <p:nvSpPr>
          <p:cNvPr id="555012" name="Text Box 6"/>
          <p:cNvSpPr txBox="1">
            <a:spLocks noChangeArrowheads="1"/>
          </p:cNvSpPr>
          <p:nvPr/>
        </p:nvSpPr>
        <p:spPr bwMode="auto">
          <a:xfrm>
            <a:off x="4071309" y="4135092"/>
            <a:ext cx="1167099" cy="44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337" tIns="45668" rIns="91337" bIns="45668">
            <a:spAutoFit/>
          </a:bodyPr>
          <a:lstStyle/>
          <a:p>
            <a:pPr algn="ctr"/>
            <a:r>
              <a:rPr lang="en-GB" sz="2300">
                <a:solidFill>
                  <a:srgbClr val="000000"/>
                </a:solidFill>
                <a:cs typeface="Arial" pitchFamily="34" charset="0"/>
              </a:rPr>
              <a:t>Results</a:t>
            </a:r>
          </a:p>
        </p:txBody>
      </p:sp>
      <p:sp>
        <p:nvSpPr>
          <p:cNvPr id="555015" name="AutoShape 9"/>
          <p:cNvSpPr>
            <a:spLocks noChangeArrowheads="1"/>
          </p:cNvSpPr>
          <p:nvPr/>
        </p:nvSpPr>
        <p:spPr bwMode="auto">
          <a:xfrm flipH="1" flipV="1">
            <a:off x="5650210" y="2977754"/>
            <a:ext cx="742950" cy="1447800"/>
          </a:xfrm>
          <a:prstGeom prst="curvedRightArrow">
            <a:avLst>
              <a:gd name="adj1" fmla="val 22365"/>
              <a:gd name="adj2" fmla="val 64587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rot="10800000" wrap="none" lIns="91337" tIns="45668" rIns="91337" bIns="45668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555016" name="AutoShape 10"/>
          <p:cNvSpPr>
            <a:spLocks noChangeArrowheads="1"/>
          </p:cNvSpPr>
          <p:nvPr/>
        </p:nvSpPr>
        <p:spPr bwMode="auto">
          <a:xfrm rot="10800000" flipH="1" flipV="1">
            <a:off x="2843511" y="3130169"/>
            <a:ext cx="742950" cy="1439863"/>
          </a:xfrm>
          <a:prstGeom prst="curvedRightArrow">
            <a:avLst>
              <a:gd name="adj1" fmla="val 22243"/>
              <a:gd name="adj2" fmla="val 6423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91337" tIns="45668" rIns="91337" bIns="45668" anchor="ctr"/>
          <a:lstStyle/>
          <a:p>
            <a:pPr algn="ctr"/>
            <a:endParaRPr lang="sv-SE">
              <a:solidFill>
                <a:srgbClr val="000000"/>
              </a:solidFill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 smtClean="0"/>
              <a:t>Improving results</a:t>
            </a:r>
            <a:endParaRPr lang="is-IS" dirty="0"/>
          </a:p>
        </p:txBody>
      </p:sp>
      <p:sp>
        <p:nvSpPr>
          <p:cNvPr id="24" name="Platshållare för sidfot 23"/>
          <p:cNvSpPr>
            <a:spLocks noGrp="1"/>
          </p:cNvSpPr>
          <p:nvPr>
            <p:ph type="ftr" sz="quarter" idx="4294967295"/>
          </p:nvPr>
        </p:nvSpPr>
        <p:spPr>
          <a:xfrm>
            <a:off x="6" y="6308800"/>
            <a:ext cx="8408988" cy="455613"/>
          </a:xfrm>
          <a:prstGeom prst="rect">
            <a:avLst/>
          </a:prstGeom>
        </p:spPr>
        <p:txBody>
          <a:bodyPr lIns="91434" tIns="45718" rIns="91434" bIns="45718"/>
          <a:lstStyle/>
          <a:p>
            <a:pPr algn="ctr">
              <a:defRPr/>
            </a:pPr>
            <a:r>
              <a:rPr lang="en-US" sz="1800" smtClean="0"/>
              <a:t>EPSO, Reykjavik 2017</a:t>
            </a:r>
            <a:endParaRPr lang="sv-SE" sz="1800" dirty="0"/>
          </a:p>
        </p:txBody>
      </p:sp>
    </p:spTree>
    <p:extLst>
      <p:ext uri="{BB962C8B-B14F-4D97-AF65-F5344CB8AC3E}">
        <p14:creationId xmlns:p14="http://schemas.microsoft.com/office/powerpoint/2010/main" val="482263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Sn7Tk.kd0GmBB7wJnDzM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eWXhOYvFEKWu4mLmI.ZW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SDmkD8Fr4EiFqS3vDrkY.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ESIZE" val="Yes"/>
  <p:tag name="THINKCELLSHAPEDONOTDELETE" val="pvgkr7q4pGEuk_01VoFBqc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7YTzsMkAEqAPUpUMW.cB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Z1CApOzWH0u_yNrMrhbw9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dp9yfv8eWUOovEoJMB1iI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2vvKS7P_yEW3ZuTYVugsI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HSexpFt1kan14WREmnDo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U7LZ8UyMEG9X_t6jzORw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lZQiehapEqSyuQEcugaWQ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Glaerur_EL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3_Glaerur_EL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FF6600"/>
      </a:dk2>
      <a:lt2>
        <a:srgbClr val="8E9295"/>
      </a:lt2>
      <a:accent1>
        <a:srgbClr val="0000CC"/>
      </a:accent1>
      <a:accent2>
        <a:srgbClr val="FFFF00"/>
      </a:accent2>
      <a:accent3>
        <a:srgbClr val="FFFFFF"/>
      </a:accent3>
      <a:accent4>
        <a:srgbClr val="000000"/>
      </a:accent4>
      <a:accent5>
        <a:srgbClr val="AAAAE2"/>
      </a:accent5>
      <a:accent6>
        <a:srgbClr val="E7E700"/>
      </a:accent6>
      <a:hlink>
        <a:srgbClr val="CC0000"/>
      </a:hlink>
      <a:folHlink>
        <a:srgbClr val="0080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57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FF6600"/>
        </a:dk2>
        <a:lt2>
          <a:srgbClr val="8E9295"/>
        </a:lt2>
        <a:accent1>
          <a:srgbClr val="0000CC"/>
        </a:accent1>
        <a:accent2>
          <a:srgbClr val="FFFF00"/>
        </a:accent2>
        <a:accent3>
          <a:srgbClr val="FFFFFF"/>
        </a:accent3>
        <a:accent4>
          <a:srgbClr val="000000"/>
        </a:accent4>
        <a:accent5>
          <a:srgbClr val="AAAAE2"/>
        </a:accent5>
        <a:accent6>
          <a:srgbClr val="E7E700"/>
        </a:accent6>
        <a:hlink>
          <a:srgbClr val="CC0000"/>
        </a:hlink>
        <a:folHlink>
          <a:srgbClr val="0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10235</TotalTime>
  <Words>833</Words>
  <Application>Microsoft Office PowerPoint</Application>
  <PresentationFormat>A4 (210 x 297 mm)</PresentationFormat>
  <Paragraphs>204</Paragraphs>
  <Slides>21</Slides>
  <Notes>10</Notes>
  <HiddenSlides>0</HiddenSlides>
  <MMClips>0</MMClips>
  <ScaleCrop>false</ScaleCrop>
  <HeadingPairs>
    <vt:vector size="6" baseType="variant">
      <vt:variant>
        <vt:lpstr>Thema</vt:lpstr>
      </vt:variant>
      <vt:variant>
        <vt:i4>10</vt:i4>
      </vt:variant>
      <vt:variant>
        <vt:lpstr>Ingesloten OLE-bronprogramma's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32" baseType="lpstr">
      <vt:lpstr>Default Design</vt:lpstr>
      <vt:lpstr>9_Default Design</vt:lpstr>
      <vt:lpstr>18_Default Design</vt:lpstr>
      <vt:lpstr>1_Default Design</vt:lpstr>
      <vt:lpstr>4_Default Design</vt:lpstr>
      <vt:lpstr>21_Default Design</vt:lpstr>
      <vt:lpstr>Glaerur_EL_template</vt:lpstr>
      <vt:lpstr>3_Glaerur_EL_template</vt:lpstr>
      <vt:lpstr>2_Default Design</vt:lpstr>
      <vt:lpstr>3_Default Design</vt:lpstr>
      <vt:lpstr>think-cell Slide</vt:lpstr>
      <vt:lpstr> The role of supervision in improving quality and safety: Perspective of a hospital manager 24th EPSO-conference 25-27 September Reykjavik  </vt:lpstr>
      <vt:lpstr>PowerPoint-presentatie</vt:lpstr>
      <vt:lpstr>PowerPoint-presentatie</vt:lpstr>
      <vt:lpstr>The challenge of healthcare</vt:lpstr>
      <vt:lpstr>Why does it go wrong in healthcare?</vt:lpstr>
      <vt:lpstr>Personal experience</vt:lpstr>
      <vt:lpstr>Our VISION for healthcare</vt:lpstr>
      <vt:lpstr>PowerPoint-presentatie</vt:lpstr>
      <vt:lpstr>Improving results</vt:lpstr>
      <vt:lpstr>Change of culture</vt:lpstr>
      <vt:lpstr>How do we bring about CHANGE ?</vt:lpstr>
      <vt:lpstr>Systems for learning, continuous improvement and long-term sustainability</vt:lpstr>
      <vt:lpstr>The developing leadership is important in order to implement a culture of continuous improvement</vt:lpstr>
      <vt:lpstr>Values = tool to change culture</vt:lpstr>
      <vt:lpstr>PowerPoint-presentatie</vt:lpstr>
      <vt:lpstr>.......but supervision may be helpful</vt:lpstr>
      <vt:lpstr>What should we look for during supervision</vt:lpstr>
      <vt:lpstr>Characteristics of a sustainable organisation</vt:lpstr>
      <vt:lpstr>PowerPoint-presentatie</vt:lpstr>
      <vt:lpstr>Concluding evaluation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Birgir Jakobsson(1f1s)</dc:creator>
  <cp:lastModifiedBy>Mari Murel</cp:lastModifiedBy>
  <cp:revision>504</cp:revision>
  <dcterms:created xsi:type="dcterms:W3CDTF">1601-01-01T00:00:00Z</dcterms:created>
  <dcterms:modified xsi:type="dcterms:W3CDTF">2017-09-21T08:02:09Z</dcterms:modified>
</cp:coreProperties>
</file>