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60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303" r:id="rId3"/>
    <p:sldId id="260" r:id="rId4"/>
    <p:sldId id="287" r:id="rId5"/>
    <p:sldId id="291" r:id="rId6"/>
    <p:sldId id="307" r:id="rId7"/>
    <p:sldId id="304" r:id="rId8"/>
    <p:sldId id="300" r:id="rId9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1FF"/>
    <a:srgbClr val="1791FF"/>
    <a:srgbClr val="0FA4E8"/>
    <a:srgbClr val="17A4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4" autoAdjust="0"/>
    <p:restoredTop sz="72069" autoAdjust="0"/>
  </p:normalViewPr>
  <p:slideViewPr>
    <p:cSldViewPr snapToGrid="0" snapToObjects="1">
      <p:cViewPr varScale="1">
        <p:scale>
          <a:sx n="48" d="100"/>
          <a:sy n="48" d="100"/>
        </p:scale>
        <p:origin x="136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786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CA4F49-431C-4DEE-8BE6-3E433A7871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B8B28A5A-61FE-4126-A81F-432D41204966}">
      <dgm:prSet phldrT="[Text]"/>
      <dgm:spPr/>
      <dgm:t>
        <a:bodyPr/>
        <a:lstStyle/>
        <a:p>
          <a:r>
            <a:rPr lang="en-GB" b="1" dirty="0" smtClean="0"/>
            <a:t>eu2017.ee</a:t>
          </a:r>
          <a:endParaRPr lang="et-EE" dirty="0"/>
        </a:p>
      </dgm:t>
    </dgm:pt>
    <dgm:pt modelId="{FA15365F-D291-4B44-8D2E-07A23AE477CB}" type="parTrans" cxnId="{E4ACB984-C077-43D3-BC3A-5FF82700C27A}">
      <dgm:prSet/>
      <dgm:spPr/>
      <dgm:t>
        <a:bodyPr/>
        <a:lstStyle/>
        <a:p>
          <a:endParaRPr lang="et-EE"/>
        </a:p>
      </dgm:t>
    </dgm:pt>
    <dgm:pt modelId="{744B9C77-4C7D-45FF-BD0E-AF9DBFEF5915}" type="sibTrans" cxnId="{E4ACB984-C077-43D3-BC3A-5FF82700C27A}">
      <dgm:prSet/>
      <dgm:spPr/>
      <dgm:t>
        <a:bodyPr/>
        <a:lstStyle/>
        <a:p>
          <a:endParaRPr lang="et-EE"/>
        </a:p>
      </dgm:t>
    </dgm:pt>
    <dgm:pt modelId="{EB6CF07E-CE25-4D54-AB15-8F1DA51905D8}">
      <dgm:prSet/>
      <dgm:spPr/>
      <dgm:t>
        <a:bodyPr/>
        <a:lstStyle/>
        <a:p>
          <a:r>
            <a:rPr lang="en-GB" dirty="0" smtClean="0"/>
            <a:t>official website</a:t>
          </a:r>
        </a:p>
      </dgm:t>
    </dgm:pt>
    <dgm:pt modelId="{7E073346-FABA-4898-A7DF-B2B6C7064177}" type="parTrans" cxnId="{A63B3661-CC23-428B-B3B5-618E338FC3DF}">
      <dgm:prSet/>
      <dgm:spPr/>
      <dgm:t>
        <a:bodyPr/>
        <a:lstStyle/>
        <a:p>
          <a:endParaRPr lang="et-EE"/>
        </a:p>
      </dgm:t>
    </dgm:pt>
    <dgm:pt modelId="{ED15F6FD-A892-42C6-B02D-26C08C7E8910}" type="sibTrans" cxnId="{A63B3661-CC23-428B-B3B5-618E338FC3DF}">
      <dgm:prSet/>
      <dgm:spPr/>
      <dgm:t>
        <a:bodyPr/>
        <a:lstStyle/>
        <a:p>
          <a:endParaRPr lang="et-EE"/>
        </a:p>
      </dgm:t>
    </dgm:pt>
    <dgm:pt modelId="{2F695344-6A15-4111-8D53-C9D79199E431}">
      <dgm:prSet/>
      <dgm:spPr/>
      <dgm:t>
        <a:bodyPr/>
        <a:lstStyle/>
        <a:p>
          <a:r>
            <a:rPr lang="en-GB" b="1" dirty="0" smtClean="0"/>
            <a:t>events.estonia.ee</a:t>
          </a:r>
          <a:endParaRPr lang="en-GB" dirty="0" smtClean="0"/>
        </a:p>
      </dgm:t>
    </dgm:pt>
    <dgm:pt modelId="{FB5E04C4-D1AE-4CE2-8705-1A7B57B1A982}" type="parTrans" cxnId="{34F7376A-5193-47A6-B0A9-94630A60FC26}">
      <dgm:prSet/>
      <dgm:spPr/>
      <dgm:t>
        <a:bodyPr/>
        <a:lstStyle/>
        <a:p>
          <a:endParaRPr lang="et-EE"/>
        </a:p>
      </dgm:t>
    </dgm:pt>
    <dgm:pt modelId="{B6769D58-4E8F-4E2E-8C5A-6502A3F00641}" type="sibTrans" cxnId="{34F7376A-5193-47A6-B0A9-94630A60FC26}">
      <dgm:prSet/>
      <dgm:spPr/>
      <dgm:t>
        <a:bodyPr/>
        <a:lstStyle/>
        <a:p>
          <a:endParaRPr lang="et-EE"/>
        </a:p>
      </dgm:t>
    </dgm:pt>
    <dgm:pt modelId="{97C52186-2605-43ED-9C95-5AB18AAEBF8B}">
      <dgm:prSet/>
      <dgm:spPr/>
      <dgm:t>
        <a:bodyPr/>
        <a:lstStyle/>
        <a:p>
          <a:r>
            <a:rPr lang="en-GB" dirty="0" smtClean="0"/>
            <a:t>100 years of the Republic of Estonia &amp; Estonian EU Council Presidency event programme</a:t>
          </a:r>
        </a:p>
      </dgm:t>
    </dgm:pt>
    <dgm:pt modelId="{69375023-F888-4949-8F9A-68A826977B54}" type="parTrans" cxnId="{14A59BEE-FE83-4DEC-8AD6-7F011AFF7C4D}">
      <dgm:prSet/>
      <dgm:spPr/>
      <dgm:t>
        <a:bodyPr/>
        <a:lstStyle/>
        <a:p>
          <a:endParaRPr lang="et-EE"/>
        </a:p>
      </dgm:t>
    </dgm:pt>
    <dgm:pt modelId="{6826C2D1-92B8-47FD-B1F4-A17AD3E81DC6}" type="sibTrans" cxnId="{14A59BEE-FE83-4DEC-8AD6-7F011AFF7C4D}">
      <dgm:prSet/>
      <dgm:spPr/>
      <dgm:t>
        <a:bodyPr/>
        <a:lstStyle/>
        <a:p>
          <a:endParaRPr lang="et-EE"/>
        </a:p>
      </dgm:t>
    </dgm:pt>
    <dgm:pt modelId="{53A8B759-6D10-4499-9338-1A0477B2A3EF}">
      <dgm:prSet/>
      <dgm:spPr/>
      <dgm:t>
        <a:bodyPr/>
        <a:lstStyle/>
        <a:p>
          <a:r>
            <a:rPr lang="en-GB" b="0" dirty="0" smtClean="0"/>
            <a:t>visittallinn.ee</a:t>
          </a:r>
        </a:p>
      </dgm:t>
    </dgm:pt>
    <dgm:pt modelId="{5A19598A-5FC6-45AE-A3DA-143C80F85409}" type="parTrans" cxnId="{E48A178D-E239-4BB1-8DD4-FB7C9315217F}">
      <dgm:prSet/>
      <dgm:spPr/>
      <dgm:t>
        <a:bodyPr/>
        <a:lstStyle/>
        <a:p>
          <a:endParaRPr lang="et-EE"/>
        </a:p>
      </dgm:t>
    </dgm:pt>
    <dgm:pt modelId="{DE26A5BC-7DD4-4271-B941-903E7C8FF095}" type="sibTrans" cxnId="{E48A178D-E239-4BB1-8DD4-FB7C9315217F}">
      <dgm:prSet/>
      <dgm:spPr/>
      <dgm:t>
        <a:bodyPr/>
        <a:lstStyle/>
        <a:p>
          <a:endParaRPr lang="et-EE"/>
        </a:p>
      </dgm:t>
    </dgm:pt>
    <dgm:pt modelId="{EF884320-59E6-430E-BB20-F9057D8B1655}">
      <dgm:prSet/>
      <dgm:spPr/>
      <dgm:t>
        <a:bodyPr/>
        <a:lstStyle/>
        <a:p>
          <a:r>
            <a:rPr lang="en-GB" dirty="0" smtClean="0"/>
            <a:t>Official tourist information websites:</a:t>
          </a:r>
        </a:p>
      </dgm:t>
    </dgm:pt>
    <dgm:pt modelId="{6DF1012A-65FF-4778-945D-66414CA5B7CC}" type="parTrans" cxnId="{D3460BD0-2FFC-452D-9272-64631E5F068D}">
      <dgm:prSet/>
      <dgm:spPr/>
      <dgm:t>
        <a:bodyPr/>
        <a:lstStyle/>
        <a:p>
          <a:endParaRPr lang="et-EE"/>
        </a:p>
      </dgm:t>
    </dgm:pt>
    <dgm:pt modelId="{BAB5BBD1-26CC-4E70-BAC5-535D50821673}" type="sibTrans" cxnId="{D3460BD0-2FFC-452D-9272-64631E5F068D}">
      <dgm:prSet/>
      <dgm:spPr/>
      <dgm:t>
        <a:bodyPr/>
        <a:lstStyle/>
        <a:p>
          <a:endParaRPr lang="et-EE"/>
        </a:p>
      </dgm:t>
    </dgm:pt>
    <dgm:pt modelId="{D0296980-0A15-4BF6-94B5-C5B248209F7F}">
      <dgm:prSet/>
      <dgm:spPr/>
      <dgm:t>
        <a:bodyPr/>
        <a:lstStyle/>
        <a:p>
          <a:r>
            <a:rPr lang="en-GB" b="1" dirty="0" smtClean="0"/>
            <a:t>@EU2017EE</a:t>
          </a:r>
        </a:p>
      </dgm:t>
    </dgm:pt>
    <dgm:pt modelId="{BA330561-C5D8-4E9B-ABA5-45B8AAB1918C}" type="parTrans" cxnId="{CBAE7B2F-55EE-4C64-B9D0-A85FB87EF09E}">
      <dgm:prSet/>
      <dgm:spPr/>
      <dgm:t>
        <a:bodyPr/>
        <a:lstStyle/>
        <a:p>
          <a:endParaRPr lang="et-EE"/>
        </a:p>
      </dgm:t>
    </dgm:pt>
    <dgm:pt modelId="{0BD4D67E-B439-4F7E-AEEA-B40DAD827762}" type="sibTrans" cxnId="{CBAE7B2F-55EE-4C64-B9D0-A85FB87EF09E}">
      <dgm:prSet/>
      <dgm:spPr/>
      <dgm:t>
        <a:bodyPr/>
        <a:lstStyle/>
        <a:p>
          <a:endParaRPr lang="et-EE"/>
        </a:p>
      </dgm:t>
    </dgm:pt>
    <dgm:pt modelId="{5A112A79-4F85-4751-A447-F7B331BC257F}">
      <dgm:prSet/>
      <dgm:spPr/>
      <dgm:t>
        <a:bodyPr/>
        <a:lstStyle/>
        <a:p>
          <a:r>
            <a:rPr lang="en-GB" b="1" dirty="0" smtClean="0"/>
            <a:t>official</a:t>
          </a:r>
          <a:r>
            <a:rPr lang="en-GB" dirty="0" smtClean="0"/>
            <a:t> Twitter account</a:t>
          </a:r>
        </a:p>
      </dgm:t>
    </dgm:pt>
    <dgm:pt modelId="{2C06C96F-C800-428C-A1C4-07F8C21F1F4A}" type="parTrans" cxnId="{326C6A4B-0D31-4939-8AA3-AB0D4CA17070}">
      <dgm:prSet/>
      <dgm:spPr/>
      <dgm:t>
        <a:bodyPr/>
        <a:lstStyle/>
        <a:p>
          <a:endParaRPr lang="et-EE"/>
        </a:p>
      </dgm:t>
    </dgm:pt>
    <dgm:pt modelId="{8C736ED5-CFCA-48B7-962E-1EC5199934CB}" type="sibTrans" cxnId="{326C6A4B-0D31-4939-8AA3-AB0D4CA17070}">
      <dgm:prSet/>
      <dgm:spPr/>
      <dgm:t>
        <a:bodyPr/>
        <a:lstStyle/>
        <a:p>
          <a:endParaRPr lang="et-EE"/>
        </a:p>
      </dgm:t>
    </dgm:pt>
    <dgm:pt modelId="{1F47CD2D-59E4-46AD-A6D2-3D03EF2A713B}">
      <dgm:prSet/>
      <dgm:spPr/>
      <dgm:t>
        <a:bodyPr/>
        <a:lstStyle/>
        <a:p>
          <a:r>
            <a:rPr lang="en-GB" b="0" dirty="0" smtClean="0"/>
            <a:t>visitestonia.com</a:t>
          </a:r>
        </a:p>
      </dgm:t>
    </dgm:pt>
    <dgm:pt modelId="{228E7AB6-46AC-474B-B44D-455D6CBA536D}" type="parTrans" cxnId="{B01107D1-7C66-4719-A193-13FBA583A1F5}">
      <dgm:prSet/>
      <dgm:spPr/>
      <dgm:t>
        <a:bodyPr/>
        <a:lstStyle/>
        <a:p>
          <a:endParaRPr lang="et-EE"/>
        </a:p>
      </dgm:t>
    </dgm:pt>
    <dgm:pt modelId="{9EB7013F-B5FF-4683-809F-E21D103E106B}" type="sibTrans" cxnId="{B01107D1-7C66-4719-A193-13FBA583A1F5}">
      <dgm:prSet/>
      <dgm:spPr/>
      <dgm:t>
        <a:bodyPr/>
        <a:lstStyle/>
        <a:p>
          <a:endParaRPr lang="et-EE"/>
        </a:p>
      </dgm:t>
    </dgm:pt>
    <dgm:pt modelId="{D3B16E39-7B30-4037-9A15-089C93096EA9}" type="pres">
      <dgm:prSet presAssocID="{82CA4F49-431C-4DEE-8BE6-3E433A78710F}" presName="linear" presStyleCnt="0">
        <dgm:presLayoutVars>
          <dgm:animLvl val="lvl"/>
          <dgm:resizeHandles val="exact"/>
        </dgm:presLayoutVars>
      </dgm:prSet>
      <dgm:spPr/>
    </dgm:pt>
    <dgm:pt modelId="{92CC1C6E-8511-4D47-9390-07A6F18A2366}" type="pres">
      <dgm:prSet presAssocID="{B8B28A5A-61FE-4126-A81F-432D41204966}" presName="parentText" presStyleLbl="node1" presStyleIdx="0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t-EE"/>
        </a:p>
      </dgm:t>
    </dgm:pt>
    <dgm:pt modelId="{B354B808-EF7C-4BA9-A789-AE04E828423F}" type="pres">
      <dgm:prSet presAssocID="{B8B28A5A-61FE-4126-A81F-432D41204966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CED137F-0A32-4D50-80FA-7397D4CC6944}" type="pres">
      <dgm:prSet presAssocID="{D0296980-0A15-4BF6-94B5-C5B248209F7F}" presName="parentText" presStyleLbl="node1" presStyleIdx="1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t-EE"/>
        </a:p>
      </dgm:t>
    </dgm:pt>
    <dgm:pt modelId="{7994EEF9-8509-4AB1-990C-858A87D7922D}" type="pres">
      <dgm:prSet presAssocID="{D0296980-0A15-4BF6-94B5-C5B248209F7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5AB474D2-5BEF-4E80-806F-B0D5EA56F6A9}" type="pres">
      <dgm:prSet presAssocID="{2F695344-6A15-4111-8D53-C9D79199E431}" presName="parentText" presStyleLbl="node1" presStyleIdx="2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t-EE"/>
        </a:p>
      </dgm:t>
    </dgm:pt>
    <dgm:pt modelId="{0E69B578-0CF0-43A1-A41C-E41D729AF703}" type="pres">
      <dgm:prSet presAssocID="{2F695344-6A15-4111-8D53-C9D79199E43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798CB1EF-39F9-437E-804D-D6382C797881}" type="pres">
      <dgm:prSet presAssocID="{EF884320-59E6-430E-BB20-F9057D8B1655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t-EE"/>
        </a:p>
      </dgm:t>
    </dgm:pt>
    <dgm:pt modelId="{FC2F864B-6563-4A88-B105-CCDDCAA701F3}" type="pres">
      <dgm:prSet presAssocID="{EF884320-59E6-430E-BB20-F9057D8B165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E4ACB984-C077-43D3-BC3A-5FF82700C27A}" srcId="{82CA4F49-431C-4DEE-8BE6-3E433A78710F}" destId="{B8B28A5A-61FE-4126-A81F-432D41204966}" srcOrd="0" destOrd="0" parTransId="{FA15365F-D291-4B44-8D2E-07A23AE477CB}" sibTransId="{744B9C77-4C7D-45FF-BD0E-AF9DBFEF5915}"/>
    <dgm:cxn modelId="{2228A187-152D-4469-9427-8AF5DE20EF61}" type="presOf" srcId="{53A8B759-6D10-4499-9338-1A0477B2A3EF}" destId="{FC2F864B-6563-4A88-B105-CCDDCAA701F3}" srcOrd="0" destOrd="1" presId="urn:microsoft.com/office/officeart/2005/8/layout/vList2"/>
    <dgm:cxn modelId="{F468C353-B635-4D2D-9D1C-9F3C291C4806}" type="presOf" srcId="{EF884320-59E6-430E-BB20-F9057D8B1655}" destId="{798CB1EF-39F9-437E-804D-D6382C797881}" srcOrd="0" destOrd="0" presId="urn:microsoft.com/office/officeart/2005/8/layout/vList2"/>
    <dgm:cxn modelId="{6518149C-FE8A-4A73-96D2-46E0B977CB30}" type="presOf" srcId="{1F47CD2D-59E4-46AD-A6D2-3D03EF2A713B}" destId="{FC2F864B-6563-4A88-B105-CCDDCAA701F3}" srcOrd="0" destOrd="0" presId="urn:microsoft.com/office/officeart/2005/8/layout/vList2"/>
    <dgm:cxn modelId="{34F7376A-5193-47A6-B0A9-94630A60FC26}" srcId="{82CA4F49-431C-4DEE-8BE6-3E433A78710F}" destId="{2F695344-6A15-4111-8D53-C9D79199E431}" srcOrd="2" destOrd="0" parTransId="{FB5E04C4-D1AE-4CE2-8705-1A7B57B1A982}" sibTransId="{B6769D58-4E8F-4E2E-8C5A-6502A3F00641}"/>
    <dgm:cxn modelId="{A63B3661-CC23-428B-B3B5-618E338FC3DF}" srcId="{B8B28A5A-61FE-4126-A81F-432D41204966}" destId="{EB6CF07E-CE25-4D54-AB15-8F1DA51905D8}" srcOrd="0" destOrd="0" parTransId="{7E073346-FABA-4898-A7DF-B2B6C7064177}" sibTransId="{ED15F6FD-A892-42C6-B02D-26C08C7E8910}"/>
    <dgm:cxn modelId="{B01107D1-7C66-4719-A193-13FBA583A1F5}" srcId="{EF884320-59E6-430E-BB20-F9057D8B1655}" destId="{1F47CD2D-59E4-46AD-A6D2-3D03EF2A713B}" srcOrd="0" destOrd="0" parTransId="{228E7AB6-46AC-474B-B44D-455D6CBA536D}" sibTransId="{9EB7013F-B5FF-4683-809F-E21D103E106B}"/>
    <dgm:cxn modelId="{B6F92E0C-05C9-4AA6-87D1-72AEC6D7DAF6}" type="presOf" srcId="{2F695344-6A15-4111-8D53-C9D79199E431}" destId="{5AB474D2-5BEF-4E80-806F-B0D5EA56F6A9}" srcOrd="0" destOrd="0" presId="urn:microsoft.com/office/officeart/2005/8/layout/vList2"/>
    <dgm:cxn modelId="{5486F126-E046-4DF2-98E8-E2D985CD4097}" type="presOf" srcId="{B8B28A5A-61FE-4126-A81F-432D41204966}" destId="{92CC1C6E-8511-4D47-9390-07A6F18A2366}" srcOrd="0" destOrd="0" presId="urn:microsoft.com/office/officeart/2005/8/layout/vList2"/>
    <dgm:cxn modelId="{326C6A4B-0D31-4939-8AA3-AB0D4CA17070}" srcId="{D0296980-0A15-4BF6-94B5-C5B248209F7F}" destId="{5A112A79-4F85-4751-A447-F7B331BC257F}" srcOrd="0" destOrd="0" parTransId="{2C06C96F-C800-428C-A1C4-07F8C21F1F4A}" sibTransId="{8C736ED5-CFCA-48B7-962E-1EC5199934CB}"/>
    <dgm:cxn modelId="{D3460BD0-2FFC-452D-9272-64631E5F068D}" srcId="{82CA4F49-431C-4DEE-8BE6-3E433A78710F}" destId="{EF884320-59E6-430E-BB20-F9057D8B1655}" srcOrd="3" destOrd="0" parTransId="{6DF1012A-65FF-4778-945D-66414CA5B7CC}" sibTransId="{BAB5BBD1-26CC-4E70-BAC5-535D50821673}"/>
    <dgm:cxn modelId="{E48A178D-E239-4BB1-8DD4-FB7C9315217F}" srcId="{EF884320-59E6-430E-BB20-F9057D8B1655}" destId="{53A8B759-6D10-4499-9338-1A0477B2A3EF}" srcOrd="1" destOrd="0" parTransId="{5A19598A-5FC6-45AE-A3DA-143C80F85409}" sibTransId="{DE26A5BC-7DD4-4271-B941-903E7C8FF095}"/>
    <dgm:cxn modelId="{C8A1AFD9-D561-4612-85F8-79AB32AD3489}" type="presOf" srcId="{D0296980-0A15-4BF6-94B5-C5B248209F7F}" destId="{DCED137F-0A32-4D50-80FA-7397D4CC6944}" srcOrd="0" destOrd="0" presId="urn:microsoft.com/office/officeart/2005/8/layout/vList2"/>
    <dgm:cxn modelId="{18684951-C79C-442D-B22A-85AFCF3A93AD}" type="presOf" srcId="{EB6CF07E-CE25-4D54-AB15-8F1DA51905D8}" destId="{B354B808-EF7C-4BA9-A789-AE04E828423F}" srcOrd="0" destOrd="0" presId="urn:microsoft.com/office/officeart/2005/8/layout/vList2"/>
    <dgm:cxn modelId="{68AF0022-ECAD-4D32-81C1-CAAA49838996}" type="presOf" srcId="{5A112A79-4F85-4751-A447-F7B331BC257F}" destId="{7994EEF9-8509-4AB1-990C-858A87D7922D}" srcOrd="0" destOrd="0" presId="urn:microsoft.com/office/officeart/2005/8/layout/vList2"/>
    <dgm:cxn modelId="{7626746E-7850-4422-80E2-873D469B58FA}" type="presOf" srcId="{97C52186-2605-43ED-9C95-5AB18AAEBF8B}" destId="{0E69B578-0CF0-43A1-A41C-E41D729AF703}" srcOrd="0" destOrd="0" presId="urn:microsoft.com/office/officeart/2005/8/layout/vList2"/>
    <dgm:cxn modelId="{CBAE7B2F-55EE-4C64-B9D0-A85FB87EF09E}" srcId="{82CA4F49-431C-4DEE-8BE6-3E433A78710F}" destId="{D0296980-0A15-4BF6-94B5-C5B248209F7F}" srcOrd="1" destOrd="0" parTransId="{BA330561-C5D8-4E9B-ABA5-45B8AAB1918C}" sibTransId="{0BD4D67E-B439-4F7E-AEEA-B40DAD827762}"/>
    <dgm:cxn modelId="{1A85DD74-0D5B-43B2-9092-383A1C78BA3A}" type="presOf" srcId="{82CA4F49-431C-4DEE-8BE6-3E433A78710F}" destId="{D3B16E39-7B30-4037-9A15-089C93096EA9}" srcOrd="0" destOrd="0" presId="urn:microsoft.com/office/officeart/2005/8/layout/vList2"/>
    <dgm:cxn modelId="{14A59BEE-FE83-4DEC-8AD6-7F011AFF7C4D}" srcId="{2F695344-6A15-4111-8D53-C9D79199E431}" destId="{97C52186-2605-43ED-9C95-5AB18AAEBF8B}" srcOrd="0" destOrd="0" parTransId="{69375023-F888-4949-8F9A-68A826977B54}" sibTransId="{6826C2D1-92B8-47FD-B1F4-A17AD3E81DC6}"/>
    <dgm:cxn modelId="{7F668ECC-74FE-4810-B039-DBFF1B94A3E3}" type="presParOf" srcId="{D3B16E39-7B30-4037-9A15-089C93096EA9}" destId="{92CC1C6E-8511-4D47-9390-07A6F18A2366}" srcOrd="0" destOrd="0" presId="urn:microsoft.com/office/officeart/2005/8/layout/vList2"/>
    <dgm:cxn modelId="{A2643D36-AABE-4005-A820-82E45B7778FB}" type="presParOf" srcId="{D3B16E39-7B30-4037-9A15-089C93096EA9}" destId="{B354B808-EF7C-4BA9-A789-AE04E828423F}" srcOrd="1" destOrd="0" presId="urn:microsoft.com/office/officeart/2005/8/layout/vList2"/>
    <dgm:cxn modelId="{06E58F1F-899A-416E-9713-44FB8B3A64C6}" type="presParOf" srcId="{D3B16E39-7B30-4037-9A15-089C93096EA9}" destId="{DCED137F-0A32-4D50-80FA-7397D4CC6944}" srcOrd="2" destOrd="0" presId="urn:microsoft.com/office/officeart/2005/8/layout/vList2"/>
    <dgm:cxn modelId="{97081438-AAE6-495F-8DB5-29C8A0894307}" type="presParOf" srcId="{D3B16E39-7B30-4037-9A15-089C93096EA9}" destId="{7994EEF9-8509-4AB1-990C-858A87D7922D}" srcOrd="3" destOrd="0" presId="urn:microsoft.com/office/officeart/2005/8/layout/vList2"/>
    <dgm:cxn modelId="{CF47D436-8D86-48F3-B548-2E85D0BD348A}" type="presParOf" srcId="{D3B16E39-7B30-4037-9A15-089C93096EA9}" destId="{5AB474D2-5BEF-4E80-806F-B0D5EA56F6A9}" srcOrd="4" destOrd="0" presId="urn:microsoft.com/office/officeart/2005/8/layout/vList2"/>
    <dgm:cxn modelId="{13199661-2477-437D-BE90-8C9733BC0C76}" type="presParOf" srcId="{D3B16E39-7B30-4037-9A15-089C93096EA9}" destId="{0E69B578-0CF0-43A1-A41C-E41D729AF703}" srcOrd="5" destOrd="0" presId="urn:microsoft.com/office/officeart/2005/8/layout/vList2"/>
    <dgm:cxn modelId="{5E3DE2E1-6737-4EB0-8303-DDFD38FDAA8F}" type="presParOf" srcId="{D3B16E39-7B30-4037-9A15-089C93096EA9}" destId="{798CB1EF-39F9-437E-804D-D6382C797881}" srcOrd="6" destOrd="0" presId="urn:microsoft.com/office/officeart/2005/8/layout/vList2"/>
    <dgm:cxn modelId="{A634F4D8-21B8-476F-8944-D194D9C43D75}" type="presParOf" srcId="{D3B16E39-7B30-4037-9A15-089C93096EA9}" destId="{FC2F864B-6563-4A88-B105-CCDDCAA701F3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1C6E-8511-4D47-9390-07A6F18A2366}">
      <dsp:nvSpPr>
        <dsp:cNvPr id="0" name=""/>
        <dsp:cNvSpPr/>
      </dsp:nvSpPr>
      <dsp:spPr>
        <a:xfrm>
          <a:off x="0" y="93680"/>
          <a:ext cx="8039862" cy="44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eu2017.ee</a:t>
          </a:r>
          <a:endParaRPr lang="et-EE" sz="2100" kern="1200" dirty="0"/>
        </a:p>
      </dsp:txBody>
      <dsp:txXfrm>
        <a:off x="0" y="93680"/>
        <a:ext cx="8039862" cy="442259"/>
      </dsp:txXfrm>
    </dsp:sp>
    <dsp:sp modelId="{B354B808-EF7C-4BA9-A789-AE04E828423F}">
      <dsp:nvSpPr>
        <dsp:cNvPr id="0" name=""/>
        <dsp:cNvSpPr/>
      </dsp:nvSpPr>
      <dsp:spPr>
        <a:xfrm>
          <a:off x="0" y="535940"/>
          <a:ext cx="80398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official website</a:t>
          </a:r>
        </a:p>
      </dsp:txBody>
      <dsp:txXfrm>
        <a:off x="0" y="535940"/>
        <a:ext cx="8039862" cy="347760"/>
      </dsp:txXfrm>
    </dsp:sp>
    <dsp:sp modelId="{DCED137F-0A32-4D50-80FA-7397D4CC6944}">
      <dsp:nvSpPr>
        <dsp:cNvPr id="0" name=""/>
        <dsp:cNvSpPr/>
      </dsp:nvSpPr>
      <dsp:spPr>
        <a:xfrm>
          <a:off x="0" y="883700"/>
          <a:ext cx="8039862" cy="44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@EU2017EE</a:t>
          </a:r>
        </a:p>
      </dsp:txBody>
      <dsp:txXfrm>
        <a:off x="0" y="883700"/>
        <a:ext cx="8039862" cy="442259"/>
      </dsp:txXfrm>
    </dsp:sp>
    <dsp:sp modelId="{7994EEF9-8509-4AB1-990C-858A87D7922D}">
      <dsp:nvSpPr>
        <dsp:cNvPr id="0" name=""/>
        <dsp:cNvSpPr/>
      </dsp:nvSpPr>
      <dsp:spPr>
        <a:xfrm>
          <a:off x="0" y="1325960"/>
          <a:ext cx="8039862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b="1" kern="1200" dirty="0" smtClean="0"/>
            <a:t>official</a:t>
          </a:r>
          <a:r>
            <a:rPr lang="en-GB" sz="1600" kern="1200" dirty="0" smtClean="0"/>
            <a:t> Twitter account</a:t>
          </a:r>
        </a:p>
      </dsp:txBody>
      <dsp:txXfrm>
        <a:off x="0" y="1325960"/>
        <a:ext cx="8039862" cy="347760"/>
      </dsp:txXfrm>
    </dsp:sp>
    <dsp:sp modelId="{5AB474D2-5BEF-4E80-806F-B0D5EA56F6A9}">
      <dsp:nvSpPr>
        <dsp:cNvPr id="0" name=""/>
        <dsp:cNvSpPr/>
      </dsp:nvSpPr>
      <dsp:spPr>
        <a:xfrm>
          <a:off x="0" y="1673720"/>
          <a:ext cx="8039862" cy="44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1" kern="1200" dirty="0" smtClean="0"/>
            <a:t>events.estonia.ee</a:t>
          </a:r>
          <a:endParaRPr lang="en-GB" sz="2100" kern="1200" dirty="0" smtClean="0"/>
        </a:p>
      </dsp:txBody>
      <dsp:txXfrm>
        <a:off x="0" y="1673720"/>
        <a:ext cx="8039862" cy="442259"/>
      </dsp:txXfrm>
    </dsp:sp>
    <dsp:sp modelId="{0E69B578-0CF0-43A1-A41C-E41D729AF703}">
      <dsp:nvSpPr>
        <dsp:cNvPr id="0" name=""/>
        <dsp:cNvSpPr/>
      </dsp:nvSpPr>
      <dsp:spPr>
        <a:xfrm>
          <a:off x="0" y="2115980"/>
          <a:ext cx="8039862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kern="1200" dirty="0" smtClean="0"/>
            <a:t>100 years of the Republic of Estonia &amp; Estonian EU Council Presidency event programme</a:t>
          </a:r>
        </a:p>
      </dsp:txBody>
      <dsp:txXfrm>
        <a:off x="0" y="2115980"/>
        <a:ext cx="8039862" cy="478170"/>
      </dsp:txXfrm>
    </dsp:sp>
    <dsp:sp modelId="{798CB1EF-39F9-437E-804D-D6382C797881}">
      <dsp:nvSpPr>
        <dsp:cNvPr id="0" name=""/>
        <dsp:cNvSpPr/>
      </dsp:nvSpPr>
      <dsp:spPr>
        <a:xfrm>
          <a:off x="0" y="2594150"/>
          <a:ext cx="8039862" cy="442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Official tourist information websites:</a:t>
          </a:r>
        </a:p>
      </dsp:txBody>
      <dsp:txXfrm>
        <a:off x="0" y="2594150"/>
        <a:ext cx="8039862" cy="442259"/>
      </dsp:txXfrm>
    </dsp:sp>
    <dsp:sp modelId="{FC2F864B-6563-4A88-B105-CCDDCAA701F3}">
      <dsp:nvSpPr>
        <dsp:cNvPr id="0" name=""/>
        <dsp:cNvSpPr/>
      </dsp:nvSpPr>
      <dsp:spPr>
        <a:xfrm>
          <a:off x="0" y="3036410"/>
          <a:ext cx="8039862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5266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b="0" kern="1200" dirty="0" smtClean="0"/>
            <a:t>visitestonia.com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600" b="0" kern="1200" dirty="0" smtClean="0"/>
            <a:t>visittallinn.ee</a:t>
          </a:r>
        </a:p>
      </dsp:txBody>
      <dsp:txXfrm>
        <a:off x="0" y="3036410"/>
        <a:ext cx="8039862" cy="52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C55A-1003-4621-8C41-6CCA8FB92767}" type="datetimeFigureOut">
              <a:rPr lang="et-EE" smtClean="0"/>
              <a:t>03.07.2017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06576-F0D4-4DD5-996E-2A6AF18C22B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891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AA86D7BE-5EDF-314C-88A0-7BEA575E6897}" type="datetimeFigureOut">
              <a:rPr lang="en-US" smtClean="0"/>
              <a:pPr/>
              <a:t>7/3/2017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5014037B-59C2-B440-9B63-10FCC1D284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4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t-EE" sz="1200" b="0" i="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037B-59C2-B440-9B63-10FCC1D2847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40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</a:t>
            </a: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story of Estonia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is depicted in two values.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At the base is a connection with nature, at the top is a story of new technologies and ways of living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aim of finding </a:t>
            </a: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balance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and synergy </a:t>
            </a: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between natural and man-made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old and new, is our unfolding story. Estonians have a special connection with nature, and this is reflected in our everyday life and values.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One can view Estonia as the world’s largest spa. </a:t>
            </a:r>
          </a:p>
          <a:p>
            <a:pPr marL="0" indent="0">
              <a:buNone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According to World Health Organization reports, Estonian cities are in fourth position when it comes to clean air.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1/5 of Estonia is covered with bogs that form ancient pristine ecosystems, more than </a:t>
            </a:r>
            <a:r>
              <a:rPr lang="en-GB" sz="1200" b="1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10 000 years </a:t>
            </a: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Over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50%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of our land is covered with woods,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30%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 it is under protection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Estonia provides attractive habitat for over </a:t>
            </a:r>
            <a:r>
              <a:rPr lang="en-GB" sz="1200" b="1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300 species of birds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endParaRPr lang="en-GB" sz="1200" b="0" i="1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 The sea has always been a door to the world for us. Connections and trading via waterways with other nations has been a natural part of our lives for thousands of years.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New digital technology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makes our everyday life better by leaving more time for the important matters of the day.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symbol of the presidency is also a </a:t>
            </a: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modern building block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 a fragment of the binary code. All the virtual world, the modern tools and services around us rely on ones and zeroes. This provides us with a reminder to never underestimate the genius of simplicity.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1. Public digital services and communications allow for a more efficient use of time, money and paper.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Estonia ranks </a:t>
            </a:r>
            <a:r>
              <a:rPr lang="en-GB" sz="1200" b="1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first</a:t>
            </a: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 the EU as regards the use of public digital (e-government) services. </a:t>
            </a:r>
            <a:r>
              <a:rPr lang="en-GB" sz="1200" b="1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88,4%</a:t>
            </a: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of the population use the internet daily (among 16-74 year olds).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2. The Estonian ICT sector and an ambitious </a:t>
            </a:r>
            <a:r>
              <a:rPr lang="en-GB" sz="1200" b="0" i="1" kern="1200" noProof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startup</a:t>
            </a: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community continue to create innovative e-services ranging from mobile-parking to e-Residency, that not only simplify people’s lives in Estonia, but also all over the world.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- In Estonia, programming, robotics and contemporary technologies are even taught in kindergartens.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3.</a:t>
            </a:r>
            <a:r>
              <a:rPr lang="en-GB" sz="1200" b="0" i="1" kern="1200" baseline="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Estonian experience shows that an e-state and information society can be built without jeopardising security and privacy.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200" b="0" i="1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There are almost as many active digital IDs as there are people in Estonia – 1.3 million. </a:t>
            </a: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037B-59C2-B440-9B63-10FCC1D2847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symbol portrays </a:t>
            </a: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role of the presidency</a:t>
            </a:r>
            <a:r>
              <a:rPr lang="en-GB" sz="1200" b="0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– pictured in the centre – uniting and balancing different viewpoints.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noProof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Today, more than anything, Europe needs unity, in values, ideas and actions. To be able to advance Europe together and take full advantage of all possibilities for development, we must strike a balance between the various opinions, interests and visions amongst the member states. This aim is reflected in the symbol of the Presidency. </a:t>
            </a:r>
            <a:endParaRPr lang="en-GB" sz="1200" b="0" i="0" kern="1200" noProof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037B-59C2-B440-9B63-10FCC1D2847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369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BD037-494F-4642-B8F9-42DBE26D2014}" type="slidenum">
              <a:rPr lang="en-US" altLang="en-US" sz="1300" smtClean="0">
                <a:latin typeface="Times New Roman" panose="02020603050405020304" pitchFamily="18" charset="0"/>
                <a:ea typeface="Arial Unicode MS" panose="020B0604020202020204" pitchFamily="34" charset="-128"/>
                <a:cs typeface="Tahoma" panose="020B060403050404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300" smtClean="0">
              <a:latin typeface="Times New Roman" panose="02020603050405020304" pitchFamily="18" charset="0"/>
              <a:ea typeface="Arial Unicode MS" panose="020B0604020202020204" pitchFamily="34" charset="-128"/>
              <a:cs typeface="Tahoma" panose="020B0604030504040204" pitchFamily="34" charset="0"/>
            </a:endParaRPr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698500" y="690563"/>
            <a:ext cx="4605338" cy="3455987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icrosoft YaHei" panose="020B0503020204020204" pitchFamily="34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11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037B-59C2-B440-9B63-10FCC1D284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sile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8940" y="1344168"/>
            <a:ext cx="3246120" cy="418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slaid 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7833050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57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3491" y="674255"/>
            <a:ext cx="3768436" cy="501788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618182" y="674255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2"/>
          </p:nvPr>
        </p:nvSpPr>
        <p:spPr>
          <a:xfrm>
            <a:off x="4618182" y="3272212"/>
            <a:ext cx="3870035" cy="241992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40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u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lIns="0" tIns="144000" rIns="0" bIns="0">
            <a:norm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2 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23493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3491" y="457200"/>
            <a:ext cx="2895528" cy="16002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32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491" y="2217420"/>
            <a:ext cx="2895528" cy="34747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heslaid / viimane 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12" y="1609344"/>
            <a:ext cx="277977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  <a:prstGeom prst="rect">
            <a:avLst/>
          </a:prstGeo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A5D4B-B90F-4BD7-809B-9E621262CAAC}" type="slidenum">
              <a:rPr lang="en-US" altLang="et-EE"/>
              <a:pPr>
                <a:defRPr/>
              </a:pPr>
              <a:t>‹#›</a:t>
            </a:fld>
            <a:endParaRPr lang="en-US" altLang="et-EE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t-EE"/>
          </a:p>
        </p:txBody>
      </p:sp>
    </p:spTree>
    <p:extLst>
      <p:ext uri="{BB962C8B-B14F-4D97-AF65-F5344CB8AC3E}">
        <p14:creationId xmlns:p14="http://schemas.microsoft.com/office/powerpoint/2010/main" val="298640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62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02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2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83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168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31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071" y="1557865"/>
            <a:ext cx="7683703" cy="356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9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9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2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51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ealkiri ja esit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72529"/>
            <a:ext cx="7886700" cy="285273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smtClean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69444" y="6035675"/>
            <a:ext cx="12001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1172529"/>
            <a:ext cx="7886700" cy="2852737"/>
          </a:xfrm>
          <a:prstGeom prst="rect">
            <a:avLst/>
          </a:prstGeom>
        </p:spPr>
        <p:txBody>
          <a:bodyPr lIns="0" tIns="0" rIns="0" bIns="72000" anchor="b"/>
          <a:lstStyle>
            <a:lvl1pPr>
              <a:defRPr sz="60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52254"/>
            <a:ext cx="7886700" cy="1500187"/>
          </a:xfrm>
          <a:prstGeom prst="rect">
            <a:avLst/>
          </a:prstGeom>
        </p:spPr>
        <p:txBody>
          <a:bodyPr lIns="0" tIns="180000" rIns="0" bIns="0"/>
          <a:lstStyle>
            <a:lvl1pPr marL="0" indent="0">
              <a:buNone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1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_tume_ta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829550" cy="4171950"/>
          </a:xfrm>
          <a:prstGeom prst="rect">
            <a:avLst/>
          </a:prstGeom>
          <a:ln>
            <a:noFill/>
          </a:ln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8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kahe väl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829050" cy="417195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886200" cy="4171949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3812382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05075"/>
            <a:ext cx="3812382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00201"/>
            <a:ext cx="3886200" cy="823912"/>
          </a:xfrm>
          <a:prstGeom prst="rect">
            <a:avLst/>
          </a:prstGeom>
        </p:spPr>
        <p:txBody>
          <a:bodyPr lIns="0" tIns="0" rIns="0" anchor="ctr" anchorCtr="0">
            <a:normAutofit/>
          </a:bodyPr>
          <a:lstStyle>
            <a:lvl1pPr marL="0" indent="0">
              <a:buNone/>
              <a:defRPr sz="24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6200" cy="3221355"/>
          </a:xfrm>
          <a:prstGeom prst="rect">
            <a:avLst/>
          </a:prstGeom>
        </p:spPr>
        <p:txBody>
          <a:bodyPr lIns="0" tIns="144000" rIns="0" bIns="0" anchor="t" anchorCtr="0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445769"/>
            <a:ext cx="7829550" cy="85344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algn="l">
              <a:defRPr sz="3600" b="1">
                <a:solidFill>
                  <a:srgbClr val="1791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5982266"/>
            <a:ext cx="1200150" cy="365125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/>
          <a:lstStyle>
            <a:lvl1pPr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937634" y="5982266"/>
            <a:ext cx="357187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 smtClean="0">
                <a:latin typeface="Arial" charset="0"/>
              </a:rPr>
              <a:t> </a:t>
            </a:r>
            <a:endParaRPr lang="en-US" b="0" i="0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9079" y="5982267"/>
            <a:ext cx="3440430" cy="3651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endParaRPr lang="en-US" sz="120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6045529"/>
            <a:ext cx="1393257" cy="2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1" r:id="rId2"/>
    <p:sldLayoutId id="2147483663" r:id="rId3"/>
    <p:sldLayoutId id="2147483677" r:id="rId4"/>
    <p:sldLayoutId id="2147483661" r:id="rId5"/>
    <p:sldLayoutId id="2147483678" r:id="rId6"/>
    <p:sldLayoutId id="2147483664" r:id="rId7"/>
    <p:sldLayoutId id="2147483665" r:id="rId8"/>
    <p:sldLayoutId id="2147483666" r:id="rId9"/>
    <p:sldLayoutId id="2147483667" r:id="rId10"/>
    <p:sldLayoutId id="2147483679" r:id="rId11"/>
    <p:sldLayoutId id="2147483680" r:id="rId12"/>
    <p:sldLayoutId id="2147483668" r:id="rId13"/>
    <p:sldLayoutId id="2147483669" r:id="rId14"/>
    <p:sldLayoutId id="2147483675" r:id="rId15"/>
    <p:sldLayoutId id="2147483695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B5CA1-BDAD-1A4F-9243-D72C7713206A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8C87D-E971-EC4D-88D0-FE6B1FB5A6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174" y="93854"/>
            <a:ext cx="5179051" cy="1130300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152" y="5336466"/>
            <a:ext cx="3990848" cy="1521533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60" y="1134732"/>
            <a:ext cx="7933528" cy="4174746"/>
          </a:xfrm>
          <a:prstGeom prst="rect">
            <a:avLst/>
          </a:prstGeom>
        </p:spPr>
      </p:pic>
      <p:sp>
        <p:nvSpPr>
          <p:cNvPr id="9" name="Ristkülik 8"/>
          <p:cNvSpPr/>
          <p:nvPr/>
        </p:nvSpPr>
        <p:spPr>
          <a:xfrm>
            <a:off x="2083981" y="2604977"/>
            <a:ext cx="4774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t-EE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23rd EPSO-</a:t>
            </a:r>
            <a:r>
              <a:rPr lang="et-EE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et-EE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t-EE" sz="3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t-EE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</a:t>
            </a:r>
            <a:r>
              <a:rPr lang="et-EE" sz="32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t-EE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 </a:t>
            </a:r>
            <a:endParaRPr lang="et-EE" sz="3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t-EE" sz="3200" b="1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Saaremaa, Estonia</a:t>
            </a:r>
            <a:endParaRPr lang="et-EE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l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" y="53603"/>
            <a:ext cx="29908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24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Estonian Presidency of the Council of the European Union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7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794" y="-52312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5" y="120305"/>
            <a:ext cx="7829550" cy="14140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Our story: </a:t>
            </a:r>
            <a:r>
              <a:rPr lang="en-US" dirty="0" smtClean="0"/>
              <a:t>Synergy </a:t>
            </a:r>
            <a:r>
              <a:rPr lang="en-US" dirty="0"/>
              <a:t>between pristine nature and innovative thinking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112" y="1609344"/>
            <a:ext cx="2779776" cy="3639312"/>
          </a:xfrm>
          <a:prstGeom prst="rect">
            <a:avLst/>
          </a:prstGeom>
        </p:spPr>
      </p:pic>
      <p:sp>
        <p:nvSpPr>
          <p:cNvPr id="3" name="Ristkülik 2"/>
          <p:cNvSpPr/>
          <p:nvPr/>
        </p:nvSpPr>
        <p:spPr>
          <a:xfrm>
            <a:off x="4572000" y="5470358"/>
            <a:ext cx="4572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50% of our land is covered with </a:t>
            </a:r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woods</a:t>
            </a:r>
            <a:endParaRPr lang="et-EE" sz="2400" b="1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en-GB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species of </a:t>
            </a:r>
            <a:r>
              <a:rPr lang="en-GB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birds</a:t>
            </a:r>
            <a:r>
              <a:rPr lang="en-GB" sz="2400" b="1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t-EE" sz="2400" b="1" dirty="0"/>
          </a:p>
        </p:txBody>
      </p:sp>
      <p:sp>
        <p:nvSpPr>
          <p:cNvPr id="6" name="Ristkülik 5"/>
          <p:cNvSpPr/>
          <p:nvPr/>
        </p:nvSpPr>
        <p:spPr>
          <a:xfrm>
            <a:off x="0" y="531740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t-EE" sz="24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Population</a:t>
            </a:r>
            <a:r>
              <a:rPr lang="et-EE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3 mln</a:t>
            </a:r>
          </a:p>
          <a:p>
            <a:endParaRPr lang="et-EE" sz="2400" b="1" i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t-EE" sz="2400" b="1" i="1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t-EE" sz="2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45 549 km²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16007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778"/>
            <a:ext cx="9143999" cy="60945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7224" y="148823"/>
            <a:ext cx="7829550" cy="1398529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Our role: </a:t>
            </a:r>
            <a:r>
              <a:rPr lang="en-US" sz="3200" dirty="0" smtClean="0"/>
              <a:t>To </a:t>
            </a:r>
            <a:r>
              <a:rPr lang="en-US" sz="3200" dirty="0"/>
              <a:t>bring together and find the common ground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12" y="1609344"/>
            <a:ext cx="277977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aidinumbri kohatäide 3"/>
          <p:cNvSpPr>
            <a:spLocks noGrp="1"/>
          </p:cNvSpPr>
          <p:nvPr>
            <p:ph type="sldNum" sz="quarter" idx="11"/>
          </p:nvPr>
        </p:nvSpPr>
        <p:spPr>
          <a:xfrm>
            <a:off x="3517900" y="6904038"/>
            <a:ext cx="3201988" cy="523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337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21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93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65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37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0963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fld id="{0F32A1CC-A173-4AF7-98E0-F54253EE299E}" type="slidenum">
              <a:rPr lang="en-US" altLang="en-US" smtClean="0">
                <a:latin typeface="Times New Roman" panose="02020603050405020304" pitchFamily="18" charset="0"/>
                <a:cs typeface="Tahoma" panose="020B0604030504040204" pitchFamily="34" charset="0"/>
              </a:rPr>
              <a:pPr algn="ctr"/>
              <a:t>6</a:t>
            </a:fld>
            <a:endParaRPr lang="en-US" altLang="en-US" smtClean="0">
              <a:latin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 rot="5396517">
            <a:off x="-174625" y="2940050"/>
            <a:ext cx="5564188" cy="2179638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>
              <a:alpha val="50195"/>
            </a:srgbClr>
          </a:solidFill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62819" name="AutoShape 3"/>
          <p:cNvSpPr>
            <a:spLocks noChangeArrowheads="1"/>
          </p:cNvSpPr>
          <p:nvPr/>
        </p:nvSpPr>
        <p:spPr bwMode="auto">
          <a:xfrm>
            <a:off x="1412875" y="2074863"/>
            <a:ext cx="4360863" cy="903287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  <a:contourClr>
              <a:srgbClr val="FF99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t-EE" altLang="en-US" sz="2763">
                <a:solidFill>
                  <a:srgbClr val="F8F6E8"/>
                </a:solidFill>
                <a:latin typeface="Times New Roman" panose="02020603050405020304" pitchFamily="18" charset="0"/>
              </a:rPr>
              <a:t>Health care</a:t>
            </a:r>
            <a:endParaRPr lang="en-GB" altLang="en-US" sz="2763">
              <a:solidFill>
                <a:srgbClr val="F8F6E8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2763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0" name="AutoShape 4"/>
          <p:cNvSpPr>
            <a:spLocks noChangeArrowheads="1"/>
          </p:cNvSpPr>
          <p:nvPr/>
        </p:nvSpPr>
        <p:spPr bwMode="auto">
          <a:xfrm>
            <a:off x="2012950" y="2860675"/>
            <a:ext cx="4360863" cy="9017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  <a:contourClr>
              <a:srgbClr val="CC6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defRPr/>
            </a:pPr>
            <a:r>
              <a:rPr lang="et-EE" altLang="en-US" sz="2368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altLang="en-US" sz="2368">
                <a:solidFill>
                  <a:schemeClr val="bg1"/>
                </a:solidFill>
                <a:latin typeface="Times New Roman" panose="02020603050405020304" pitchFamily="18" charset="0"/>
              </a:rPr>
              <a:t>ommunicable diseases and control</a:t>
            </a:r>
            <a:r>
              <a:rPr lang="et-EE" altLang="en-US"/>
              <a:t> </a:t>
            </a:r>
            <a:endParaRPr lang="en-US" altLang="en-US"/>
          </a:p>
        </p:txBody>
      </p:sp>
      <p:sp>
        <p:nvSpPr>
          <p:cNvPr id="162821" name="AutoShape 5"/>
          <p:cNvSpPr>
            <a:spLocks noChangeArrowheads="1"/>
          </p:cNvSpPr>
          <p:nvPr/>
        </p:nvSpPr>
        <p:spPr bwMode="auto">
          <a:xfrm>
            <a:off x="3365500" y="4708525"/>
            <a:ext cx="4360863" cy="901700"/>
          </a:xfrm>
          <a:prstGeom prst="roundRect">
            <a:avLst>
              <a:gd name="adj" fmla="val 16667"/>
            </a:avLst>
          </a:prstGeom>
          <a:solidFill>
            <a:srgbClr val="CC9900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t-EE" altLang="en-US" sz="2763">
                <a:solidFill>
                  <a:srgbClr val="FFFFCC"/>
                </a:solidFill>
                <a:latin typeface="Times New Roman" panose="02020603050405020304" pitchFamily="18" charset="0"/>
              </a:rPr>
              <a:t>Chemical safety</a:t>
            </a:r>
            <a:endParaRPr lang="en-US" altLang="en-US" sz="2763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5147365" y="294240"/>
            <a:ext cx="3996635" cy="136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t-EE" sz="1800" b="1" dirty="0">
                <a:solidFill>
                  <a:schemeClr val="accent1"/>
                </a:solidFill>
              </a:rPr>
              <a:t>C</a:t>
            </a:r>
            <a:r>
              <a:rPr lang="en-GB" sz="1800" b="1" dirty="0" err="1" smtClean="0">
                <a:solidFill>
                  <a:schemeClr val="accent1"/>
                </a:solidFill>
              </a:rPr>
              <a:t>ompetent</a:t>
            </a:r>
            <a:r>
              <a:rPr lang="en-GB" sz="1800" b="1" dirty="0" smtClean="0">
                <a:solidFill>
                  <a:schemeClr val="accent1"/>
                </a:solidFill>
              </a:rPr>
              <a:t> </a:t>
            </a:r>
            <a:r>
              <a:rPr lang="en-GB" sz="1800" b="1" dirty="0">
                <a:solidFill>
                  <a:schemeClr val="accent1"/>
                </a:solidFill>
              </a:rPr>
              <a:t>authority for:</a:t>
            </a:r>
            <a:endParaRPr lang="et-EE" sz="1800" b="1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•Recognition of medical qualification</a:t>
            </a:r>
            <a:endParaRPr lang="et-EE" sz="1800" dirty="0">
              <a:solidFill>
                <a:schemeClr val="accent1"/>
              </a:solidFill>
            </a:endParaRPr>
          </a:p>
          <a:p>
            <a:r>
              <a:rPr lang="en-GB" sz="1800" dirty="0">
                <a:solidFill>
                  <a:schemeClr val="accent1"/>
                </a:solidFill>
              </a:rPr>
              <a:t>•Regulation of medical </a:t>
            </a:r>
            <a:r>
              <a:rPr lang="en-GB" sz="1800" dirty="0" smtClean="0">
                <a:solidFill>
                  <a:schemeClr val="accent1"/>
                </a:solidFill>
              </a:rPr>
              <a:t>devices</a:t>
            </a:r>
            <a:endParaRPr lang="et-EE" sz="1800" dirty="0" smtClean="0">
              <a:solidFill>
                <a:schemeClr val="accent1"/>
              </a:solidFill>
            </a:endParaRPr>
          </a:p>
          <a:p>
            <a:r>
              <a:rPr lang="et-EE" sz="1800" b="1" dirty="0" err="1" smtClean="0">
                <a:solidFill>
                  <a:schemeClr val="accent1"/>
                </a:solidFill>
              </a:rPr>
              <a:t>Supervision</a:t>
            </a:r>
            <a:r>
              <a:rPr lang="et-EE" sz="1800" b="1" dirty="0" smtClean="0">
                <a:solidFill>
                  <a:schemeClr val="accent1"/>
                </a:solidFill>
              </a:rPr>
              <a:t> </a:t>
            </a:r>
            <a:r>
              <a:rPr lang="et-EE" sz="1800" b="1" dirty="0" err="1" smtClean="0">
                <a:solidFill>
                  <a:schemeClr val="accent1"/>
                </a:solidFill>
              </a:rPr>
              <a:t>function</a:t>
            </a:r>
            <a:endParaRPr lang="et-EE" sz="1800" b="1" dirty="0">
              <a:solidFill>
                <a:schemeClr val="accent1"/>
              </a:solidFill>
            </a:endParaRP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2227263" y="4068763"/>
            <a:ext cx="8524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3947" b="1" i="1">
              <a:latin typeface="Zurich Blk BT" pitchFamily="34" charset="0"/>
            </a:endParaRPr>
          </a:p>
        </p:txBody>
      </p:sp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1943100" y="3784600"/>
            <a:ext cx="120650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t-EE" altLang="en-US" sz="1579" b="1" i="1">
                <a:solidFill>
                  <a:srgbClr val="663300"/>
                </a:solidFill>
                <a:latin typeface="Zurich Blk BT" pitchFamily="34" charset="0"/>
              </a:rPr>
              <a:t>Same 5 main departments</a:t>
            </a:r>
            <a:endParaRPr lang="en-US" altLang="en-US" sz="1579" b="1" i="1">
              <a:solidFill>
                <a:srgbClr val="663300"/>
              </a:solidFill>
              <a:latin typeface="Zurich Blk BT" pitchFamily="34" charset="0"/>
            </a:endParaRPr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3079750" y="3854450"/>
            <a:ext cx="4360863" cy="903288"/>
          </a:xfrm>
          <a:prstGeom prst="roundRect">
            <a:avLst>
              <a:gd name="adj" fmla="val 16667"/>
            </a:avLst>
          </a:prstGeom>
          <a:solidFill>
            <a:srgbClr val="663300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3300"/>
            </a:extrusionClr>
            <a:contourClr>
              <a:srgbClr val="6633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endParaRPr lang="et-EE" altLang="en-US" sz="2763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t-EE" altLang="en-US" sz="2763">
                <a:solidFill>
                  <a:schemeClr val="bg1"/>
                </a:solidFill>
                <a:latin typeface="Times New Roman" panose="02020603050405020304" pitchFamily="18" charset="0"/>
              </a:rPr>
              <a:t>Environmental health</a:t>
            </a:r>
            <a:endParaRPr lang="en-GB" altLang="en-US" sz="2763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altLang="en-US" sz="2763">
              <a:solidFill>
                <a:srgbClr val="F8F6E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826" name="AutoShape 10"/>
          <p:cNvSpPr>
            <a:spLocks noChangeArrowheads="1"/>
          </p:cNvSpPr>
          <p:nvPr/>
        </p:nvSpPr>
        <p:spPr bwMode="auto">
          <a:xfrm>
            <a:off x="3719513" y="5561013"/>
            <a:ext cx="4360862" cy="9017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12700" cap="sq">
            <a:round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None/>
              <a:defRPr/>
            </a:pPr>
            <a:r>
              <a:rPr lang="et-EE" altLang="en-US" sz="2763">
                <a:solidFill>
                  <a:srgbClr val="FFFFCC"/>
                </a:solidFill>
                <a:latin typeface="Times New Roman" panose="02020603050405020304" pitchFamily="18" charset="0"/>
              </a:rPr>
              <a:t>Medical devices</a:t>
            </a:r>
            <a:endParaRPr lang="en-US" altLang="en-US" sz="2763">
              <a:solidFill>
                <a:srgbClr val="FFFF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14" y="53603"/>
            <a:ext cx="29908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irge noolkonnektor 3"/>
          <p:cNvCxnSpPr/>
          <p:nvPr/>
        </p:nvCxnSpPr>
        <p:spPr>
          <a:xfrm flipV="1">
            <a:off x="5935579" y="1660768"/>
            <a:ext cx="160421" cy="553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54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t-EE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23rd EPSO-</a:t>
            </a:r>
            <a:r>
              <a:rPr lang="et-EE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Conference</a:t>
            </a:r>
            <a:r>
              <a:rPr lang="et-EE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t-EE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</a:t>
            </a:r>
            <a:r>
              <a:rPr lang="et-EE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</a:t>
            </a:r>
            <a:r>
              <a:rPr lang="et-EE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 </a:t>
            </a:r>
          </a:p>
          <a:p>
            <a:pPr>
              <a:spcAft>
                <a:spcPts val="0"/>
              </a:spcAft>
            </a:pPr>
            <a:r>
              <a:rPr lang="et-EE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Saaremaa, Estonia</a:t>
            </a:r>
            <a:endParaRPr lang="et-EE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3" y="4896884"/>
            <a:ext cx="2647507" cy="1961116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59" y="1051879"/>
            <a:ext cx="8105775" cy="3000375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9" y="0"/>
            <a:ext cx="29908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174" y="93854"/>
            <a:ext cx="5179051" cy="1130300"/>
          </a:xfrm>
          <a:prstGeom prst="rect">
            <a:avLst/>
          </a:prstGeom>
        </p:spPr>
      </p:pic>
      <p:sp>
        <p:nvSpPr>
          <p:cNvPr id="8" name="Ristkülik 7"/>
          <p:cNvSpPr/>
          <p:nvPr/>
        </p:nvSpPr>
        <p:spPr>
          <a:xfrm>
            <a:off x="4356440" y="5590279"/>
            <a:ext cx="2108206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Saarema</a:t>
            </a:r>
          </a:p>
          <a:p>
            <a:r>
              <a:rPr lang="et-EE" sz="20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Area</a:t>
            </a:r>
            <a:r>
              <a:rPr lang="et-EE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2700 </a:t>
            </a:r>
            <a:r>
              <a:rPr lang="et-EE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km² </a:t>
            </a:r>
            <a:endParaRPr lang="et-EE" sz="2000" b="1" dirty="0" smtClean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t-EE" sz="20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Population</a:t>
            </a:r>
            <a:r>
              <a:rPr lang="et-EE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35 000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578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5225"/>
            <a:ext cx="7829550" cy="853440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Thank you!</a:t>
            </a:r>
            <a:endParaRPr lang="et-EE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716033"/>
              </p:ext>
            </p:extLst>
          </p:nvPr>
        </p:nvGraphicFramePr>
        <p:xfrm>
          <a:off x="475488" y="1926110"/>
          <a:ext cx="8039862" cy="3651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5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2017_PPT">
  <a:themeElements>
    <a:clrScheme name="EU2017E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91FF"/>
      </a:accent1>
      <a:accent2>
        <a:srgbClr val="D3C0CD"/>
      </a:accent2>
      <a:accent3>
        <a:srgbClr val="D2CE9E"/>
      </a:accent3>
      <a:accent4>
        <a:srgbClr val="A0D1CA"/>
      </a:accent4>
      <a:accent5>
        <a:srgbClr val="FDD086"/>
      </a:accent5>
      <a:accent6>
        <a:srgbClr val="BBC7D6"/>
      </a:accent6>
      <a:hlink>
        <a:srgbClr val="41B6E6"/>
      </a:hlink>
      <a:folHlink>
        <a:srgbClr val="41A2E6"/>
      </a:folHlink>
    </a:clrScheme>
    <a:fontScheme name="EU2017EE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EU2017_PPT</Template>
  <TotalTime>1719</TotalTime>
  <Words>351</Words>
  <Application>Microsoft Office PowerPoint</Application>
  <PresentationFormat>Ekraaniseanss (4:3)</PresentationFormat>
  <Paragraphs>71</Paragraphs>
  <Slides>7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10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7</vt:i4>
      </vt:variant>
    </vt:vector>
  </HeadingPairs>
  <TitlesOfParts>
    <vt:vector size="19" baseType="lpstr">
      <vt:lpstr>Arial Unicode MS</vt:lpstr>
      <vt:lpstr>Microsoft YaHei</vt:lpstr>
      <vt:lpstr>Arial</vt:lpstr>
      <vt:lpstr>Calibri</vt:lpstr>
      <vt:lpstr>Calibri Light</vt:lpstr>
      <vt:lpstr>Mangal</vt:lpstr>
      <vt:lpstr>Zurich Blk BT</vt:lpstr>
      <vt:lpstr>Tahoma</vt:lpstr>
      <vt:lpstr>Times New Roman</vt:lpstr>
      <vt:lpstr>Wingdings</vt:lpstr>
      <vt:lpstr>EU2017_PPT</vt:lpstr>
      <vt:lpstr>Custom Design</vt:lpstr>
      <vt:lpstr>PowerPointi esitlus</vt:lpstr>
      <vt:lpstr>Estonian Presidency of the Council of the European Union</vt:lpstr>
      <vt:lpstr>Our story: Synergy between pristine nature and innovative thinking</vt:lpstr>
      <vt:lpstr>Our role: To bring together and find the common ground</vt:lpstr>
      <vt:lpstr>PowerPointi esitlus</vt:lpstr>
      <vt:lpstr>PowerPointi esitlus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Jelena Tomasova</cp:lastModifiedBy>
  <cp:revision>125</cp:revision>
  <cp:lastPrinted>2017-07-03T11:05:01Z</cp:lastPrinted>
  <dcterms:created xsi:type="dcterms:W3CDTF">2017-04-27T07:03:19Z</dcterms:created>
  <dcterms:modified xsi:type="dcterms:W3CDTF">2017-07-03T20:50:34Z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53043105</vt:i4>
  </property>
  <property fmtid="{D5CDD505-2E9C-101B-9397-08002B2CF9AE}" pid="3" name="_NewReviewCycle">
    <vt:lpwstr/>
  </property>
  <property fmtid="{D5CDD505-2E9C-101B-9397-08002B2CF9AE}" pid="4" name="_EmailSubject">
    <vt:lpwstr>Final Programme 23rd EPSO conference Saaremaa- Tallinn -Working group information- wgRisk and -wg e-Health- List of Participants- Final info to EPSO</vt:lpwstr>
  </property>
  <property fmtid="{D5CDD505-2E9C-101B-9397-08002B2CF9AE}" pid="5" name="_AuthorEmail">
    <vt:lpwstr>Mihhail.Muzotsin@terviseamet.ee</vt:lpwstr>
  </property>
  <property fmtid="{D5CDD505-2E9C-101B-9397-08002B2CF9AE}" pid="6" name="_AuthorEmailDisplayName">
    <vt:lpwstr>Mihhail Muzõtšin</vt:lpwstr>
  </property>
  <property fmtid="{D5CDD505-2E9C-101B-9397-08002B2CF9AE}" pid="7" name="_PreviousAdHocReviewCycleID">
    <vt:i4>-456987162</vt:i4>
  </property>
</Properties>
</file>