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1"/>
  </p:notesMasterIdLst>
  <p:sldIdLst>
    <p:sldId id="256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1" autoAdjust="0"/>
  </p:normalViewPr>
  <p:slideViewPr>
    <p:cSldViewPr>
      <p:cViewPr varScale="1">
        <p:scale>
          <a:sx n="72" d="100"/>
          <a:sy n="72" d="100"/>
        </p:scale>
        <p:origin x="104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9595A-156A-441C-9773-58D96C5FB3BE}" type="datetimeFigureOut">
              <a:rPr lang="fi-FI" smtClean="0"/>
              <a:t>24.4.2017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008E8-F54D-4B6E-8D81-6DF4DB12CA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9985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 dirty="0"/>
              <a:t>Otsikko </a:t>
            </a:r>
            <a:r>
              <a:rPr lang="fi-FI" dirty="0" err="1"/>
              <a:t>Arial</a:t>
            </a:r>
            <a:r>
              <a:rPr lang="fi-FI" dirty="0"/>
              <a:t> BOLD 28</a:t>
            </a:r>
            <a:br>
              <a:rPr lang="fi-FI" dirty="0"/>
            </a:br>
            <a:r>
              <a:rPr lang="fi-FI" dirty="0"/>
              <a:t>(esityksen nimi)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Alaotsikko </a:t>
            </a:r>
            <a:r>
              <a:rPr lang="fi-FI" dirty="0" err="1"/>
              <a:t>Arial</a:t>
            </a:r>
            <a:r>
              <a:rPr lang="fi-FI" dirty="0"/>
              <a:t> 20, johon merkitään tilaisuuden nimi, esityspaikka ja esittäjä</a:t>
            </a:r>
          </a:p>
        </p:txBody>
      </p:sp>
      <p:sp>
        <p:nvSpPr>
          <p:cNvPr id="5" name="Tekstiruutu 4"/>
          <p:cNvSpPr txBox="1"/>
          <p:nvPr userDrawn="1"/>
        </p:nvSpPr>
        <p:spPr>
          <a:xfrm>
            <a:off x="701316" y="6381328"/>
            <a:ext cx="7741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i="1" dirty="0">
                <a:solidFill>
                  <a:schemeClr val="tx1"/>
                </a:solidFill>
              </a:rPr>
              <a:t>Valvira valvoo valtakunnallisesti jokaisen oikeutta hyvinvointiin, laadukkaisiin palveluihin ja turvallisiin elinoloihin</a:t>
            </a:r>
            <a:r>
              <a:rPr lang="fi-FI" i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Tekstiruutu 3"/>
          <p:cNvSpPr txBox="1"/>
          <p:nvPr userDrawn="1"/>
        </p:nvSpPr>
        <p:spPr>
          <a:xfrm>
            <a:off x="3383868" y="5848994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 err="1">
                <a:solidFill>
                  <a:schemeClr val="accent1"/>
                </a:solidFill>
              </a:rPr>
              <a:t>Valvira.fi</a:t>
            </a:r>
            <a:r>
              <a:rPr lang="fi-FI" sz="1400" b="1" dirty="0">
                <a:solidFill>
                  <a:schemeClr val="accent1"/>
                </a:solidFill>
              </a:rPr>
              <a:t>, @</a:t>
            </a:r>
            <a:r>
              <a:rPr lang="fi-FI" sz="1400" b="1" dirty="0" err="1">
                <a:solidFill>
                  <a:schemeClr val="accent1"/>
                </a:solidFill>
              </a:rPr>
              <a:t>ValviraViestii</a:t>
            </a:r>
            <a:endParaRPr lang="fi-FI" sz="1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667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i-FI" dirty="0"/>
              <a:t>Otsikko </a:t>
            </a:r>
            <a:r>
              <a:rPr lang="fi-FI" dirty="0" err="1"/>
              <a:t>Arial</a:t>
            </a:r>
            <a:r>
              <a:rPr lang="fi-FI" dirty="0"/>
              <a:t> BOLD 28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2pPr>
              <a:defRPr/>
            </a:lvl2pPr>
            <a:lvl3pPr>
              <a:defRPr/>
            </a:lvl3pPr>
          </a:lstStyle>
          <a:p>
            <a:pPr lvl="0"/>
            <a:r>
              <a:rPr lang="fi-FI" dirty="0"/>
              <a:t>Leipäteksti </a:t>
            </a:r>
            <a:r>
              <a:rPr lang="fi-FI" dirty="0" err="1"/>
              <a:t>Arial</a:t>
            </a:r>
            <a:r>
              <a:rPr lang="fi-FI" dirty="0"/>
              <a:t> 20</a:t>
            </a:r>
          </a:p>
          <a:p>
            <a:pPr lvl="1"/>
            <a:r>
              <a:rPr lang="fi-FI" dirty="0"/>
              <a:t>toinen taso </a:t>
            </a:r>
            <a:r>
              <a:rPr lang="fi-FI" dirty="0" err="1"/>
              <a:t>Arial</a:t>
            </a:r>
            <a:r>
              <a:rPr lang="fi-FI" dirty="0"/>
              <a:t> 18</a:t>
            </a:r>
          </a:p>
          <a:p>
            <a:pPr lvl="2"/>
            <a:r>
              <a:rPr lang="fi-FI" dirty="0"/>
              <a:t>kolmas taso </a:t>
            </a:r>
            <a:r>
              <a:rPr lang="fi-FI" dirty="0" err="1"/>
              <a:t>Arial</a:t>
            </a:r>
            <a:r>
              <a:rPr lang="fi-FI" dirty="0"/>
              <a:t> 16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B3539-1E02-4250-B777-35D71FA4ADE6}" type="datetime1">
              <a:rPr lang="fi-FI" smtClean="0"/>
              <a:t>24.4.2017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Tekijän nimi tähän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8970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Otsikko </a:t>
            </a:r>
            <a:r>
              <a:rPr lang="fi-FI" dirty="0" err="1"/>
              <a:t>Arial</a:t>
            </a:r>
            <a:r>
              <a:rPr lang="fi-FI" dirty="0"/>
              <a:t> BOLD 28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chemeClr val="accent2"/>
              </a:buClr>
              <a:defRPr sz="2000"/>
            </a:lvl1pPr>
            <a:lvl2pPr>
              <a:buClr>
                <a:schemeClr val="accent2"/>
              </a:buClr>
              <a:defRPr sz="1800"/>
            </a:lvl2pPr>
            <a:lvl3pPr>
              <a:buClr>
                <a:schemeClr val="accent2"/>
              </a:buCl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Leipäteksti </a:t>
            </a:r>
            <a:r>
              <a:rPr lang="fi-FI" dirty="0" err="1"/>
              <a:t>Arial</a:t>
            </a:r>
            <a:r>
              <a:rPr lang="fi-FI" dirty="0"/>
              <a:t> 20</a:t>
            </a:r>
          </a:p>
          <a:p>
            <a:pPr lvl="1"/>
            <a:r>
              <a:rPr lang="fi-FI" dirty="0"/>
              <a:t>toinen taso </a:t>
            </a:r>
            <a:r>
              <a:rPr lang="fi-FI" dirty="0" err="1"/>
              <a:t>Arial</a:t>
            </a:r>
            <a:r>
              <a:rPr lang="fi-FI" dirty="0"/>
              <a:t> 18</a:t>
            </a:r>
          </a:p>
          <a:p>
            <a:pPr lvl="2"/>
            <a:r>
              <a:rPr lang="fi-FI" dirty="0"/>
              <a:t>kolmas taso </a:t>
            </a:r>
            <a:r>
              <a:rPr lang="fi-FI" dirty="0" err="1"/>
              <a:t>Arial</a:t>
            </a:r>
            <a:r>
              <a:rPr lang="fi-FI" dirty="0"/>
              <a:t> 16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Leipäteksti </a:t>
            </a:r>
            <a:r>
              <a:rPr lang="fi-FI" dirty="0" err="1"/>
              <a:t>Arial</a:t>
            </a:r>
            <a:r>
              <a:rPr lang="fi-FI" dirty="0"/>
              <a:t> 20</a:t>
            </a:r>
          </a:p>
          <a:p>
            <a:pPr lvl="1"/>
            <a:r>
              <a:rPr lang="fi-FI" dirty="0"/>
              <a:t>toinen taso </a:t>
            </a:r>
            <a:r>
              <a:rPr lang="fi-FI" dirty="0" err="1"/>
              <a:t>Arial</a:t>
            </a:r>
            <a:r>
              <a:rPr lang="fi-FI" dirty="0"/>
              <a:t> 18</a:t>
            </a:r>
          </a:p>
          <a:p>
            <a:pPr lvl="2"/>
            <a:r>
              <a:rPr lang="fi-FI" dirty="0"/>
              <a:t>kolmas taso </a:t>
            </a:r>
            <a:r>
              <a:rPr lang="fi-FI" dirty="0" err="1"/>
              <a:t>Arial</a:t>
            </a:r>
            <a:r>
              <a:rPr lang="fi-FI" dirty="0"/>
              <a:t> 16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B05C3-3E1D-481B-97E8-C4E1BD4EA6B5}" type="datetime1">
              <a:rPr lang="fi-FI" smtClean="0"/>
              <a:t>24.4.2017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Tekijän nimi tähän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8221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1"/>
            <a:ext cx="725487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2990" y="274638"/>
            <a:ext cx="785380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Otsikko </a:t>
            </a:r>
            <a:r>
              <a:rPr lang="fi-FI" dirty="0" err="1"/>
              <a:t>Arial</a:t>
            </a:r>
            <a:r>
              <a:rPr lang="fi-FI" dirty="0"/>
              <a:t> BOLD 28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Leipäteksti </a:t>
            </a:r>
            <a:r>
              <a:rPr lang="fi-FI" dirty="0" err="1"/>
              <a:t>Arial</a:t>
            </a:r>
            <a:r>
              <a:rPr lang="fi-FI" dirty="0"/>
              <a:t> 20</a:t>
            </a:r>
          </a:p>
          <a:p>
            <a:pPr lvl="1"/>
            <a:r>
              <a:rPr lang="fi-FI" dirty="0"/>
              <a:t>toinen taso </a:t>
            </a:r>
            <a:r>
              <a:rPr lang="fi-FI" dirty="0" err="1"/>
              <a:t>Arial</a:t>
            </a:r>
            <a:r>
              <a:rPr lang="fi-FI" dirty="0"/>
              <a:t> 18</a:t>
            </a:r>
          </a:p>
          <a:p>
            <a:pPr lvl="2"/>
            <a:r>
              <a:rPr lang="fi-FI" dirty="0"/>
              <a:t>kolmas taso </a:t>
            </a:r>
            <a:r>
              <a:rPr lang="fi-FI" dirty="0" err="1"/>
              <a:t>Arial</a:t>
            </a:r>
            <a:r>
              <a:rPr lang="fi-FI" dirty="0"/>
              <a:t> 16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70247" y="63997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A0156B1-FF83-4B68-ACFB-3411E43E694B}" type="datetime1">
              <a:rPr lang="fi-FI" smtClean="0"/>
              <a:pPr/>
              <a:t>24.4.2017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9826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/>
              <a:t>Tekijän nimi tähän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8822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89AC1B-EE7E-45F4-B4E3-11CE497F167C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8" name="Suora yhdysviiva 7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4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2000" b="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B050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B050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EPSO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2400" dirty="0" err="1"/>
              <a:t>Effectiveness-group</a:t>
            </a:r>
            <a:endParaRPr lang="fi-FI" sz="2400" dirty="0"/>
          </a:p>
          <a:p>
            <a:r>
              <a:rPr lang="fi-FI" sz="2400" dirty="0"/>
              <a:t>London 2017</a:t>
            </a:r>
          </a:p>
        </p:txBody>
      </p:sp>
    </p:spTree>
    <p:extLst>
      <p:ext uri="{BB962C8B-B14F-4D97-AF65-F5344CB8AC3E}">
        <p14:creationId xmlns:p14="http://schemas.microsoft.com/office/powerpoint/2010/main" val="2227224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3" cy="1143000"/>
          </a:xfrm>
        </p:spPr>
        <p:txBody>
          <a:bodyPr>
            <a:normAutofit fontScale="90000"/>
          </a:bodyPr>
          <a:lstStyle/>
          <a:p>
            <a:br>
              <a:rPr lang="fi-FI" sz="3200" b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fi-FI" sz="3200" b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</a:rPr>
              <a:t>Proposed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</a:rPr>
              <a:t>theoretical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alibri" panose="020F0502020204030204" pitchFamily="34" charset="0"/>
              </a:rPr>
              <a:t>framework</a:t>
            </a:r>
            <a:r>
              <a:rPr lang="fi-FI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br>
              <a:rPr lang="fi-FI" b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B3539-1E02-4250-B777-35D71FA4ADE6}" type="datetime1">
              <a:rPr lang="fi-FI" smtClean="0"/>
              <a:t>24.4.2017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Riitta Aejmelaeus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2</a:t>
            </a:fld>
            <a:endParaRPr lang="fi-FI"/>
          </a:p>
        </p:txBody>
      </p:sp>
      <p:sp>
        <p:nvSpPr>
          <p:cNvPr id="7" name="Suorakulmio 6"/>
          <p:cNvSpPr/>
          <p:nvPr/>
        </p:nvSpPr>
        <p:spPr>
          <a:xfrm>
            <a:off x="899592" y="1417638"/>
            <a:ext cx="6400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i-FI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1) 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The overarching mission of the regulatory agency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(what is its goal and jurisdiction and the work distribution between state and providers,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etc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); </a:t>
            </a: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2) 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The risk, or problem, to focus on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– and how to frame this; </a:t>
            </a: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3) 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The behavior expected from healthcare providers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(norms, rules, regulations, self-monitoring </a:t>
            </a:r>
            <a:r>
              <a:rPr lang="en-US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etc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); </a:t>
            </a: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4) 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The addressee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(who/what needs to show the expected behavior); </a:t>
            </a: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5) 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The goal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(what effect does the regulator hope for); </a:t>
            </a: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6) 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The intervention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(what will the regulator do to achieve the goal); </a:t>
            </a: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7) 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The effect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(how to assess the consequences of intervention); </a:t>
            </a:r>
          </a:p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8) 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How to distribute the knowledge gained in the process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; 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687535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Proposed next steps for the Working Group </a:t>
            </a:r>
            <a:b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A) London, April 2017: Discuss whether the theory above resonates ; </a:t>
            </a: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B) Tallinn, July 2017: Before the meeting each member chooses a current issue they are struggling with and tries to fill out the 8 elements for this issue. At the meeting, we will discuss point 7 (the effect) of these examples. The goal of this discussion is to try make the intended effect explicit and achievable</a:t>
            </a: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C) 2018: we reconvene and discuss progress on the issues we discussed in July 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B3539-1E02-4250-B777-35D71FA4ADE6}" type="datetime1">
              <a:rPr lang="fi-FI" smtClean="0"/>
              <a:t>24.4.2017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Tekijän nimi tähän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1034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Learning from adverse events (AEs) in Dutch hospitals: </a:t>
            </a:r>
            <a:br>
              <a:rPr lang="en-US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1) The overarching mission of the regulatory agency (what is its goal and jurisdiction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etc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) </a:t>
            </a:r>
          </a:p>
          <a:p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</a:rPr>
              <a:t>The Dutch Healthcare Inspectorate want to </a:t>
            </a:r>
            <a:r>
              <a:rPr lang="en-US" b="1" i="1" dirty="0">
                <a:solidFill>
                  <a:srgbClr val="000000"/>
                </a:solidFill>
                <a:latin typeface="Calibri" panose="020F0502020204030204" pitchFamily="34" charset="0"/>
              </a:rPr>
              <a:t>supervise the learning capability 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</a:rPr>
              <a:t>of hospitals 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2) The risks, or problems, to focus on </a:t>
            </a:r>
          </a:p>
          <a:p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</a:rPr>
              <a:t>The risk is that a hospital experiences an adverse event and </a:t>
            </a:r>
            <a:r>
              <a:rPr lang="en-US" b="1" i="1" dirty="0">
                <a:solidFill>
                  <a:srgbClr val="000000"/>
                </a:solidFill>
                <a:latin typeface="Calibri" panose="020F0502020204030204" pitchFamily="34" charset="0"/>
              </a:rPr>
              <a:t>does not take adequate improvement measures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</a:rPr>
              <a:t>, thus sustaining the safety issues that made this AE possible 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3) The behavior expected from healthcare providers (norms, rules, regulations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etc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) </a:t>
            </a:r>
          </a:p>
          <a:p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</a:rPr>
              <a:t>We expect hospitals to </a:t>
            </a:r>
            <a:r>
              <a:rPr lang="en-US" b="1" i="1" dirty="0">
                <a:solidFill>
                  <a:srgbClr val="000000"/>
                </a:solidFill>
                <a:latin typeface="Calibri" panose="020F0502020204030204" pitchFamily="34" charset="0"/>
              </a:rPr>
              <a:t>execute a proper AE investigation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</a:rPr>
              <a:t>, leading to improvement measures 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4) The addressee (who/what needs to show the expected behavior) </a:t>
            </a:r>
          </a:p>
          <a:p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</a:rPr>
              <a:t>The </a:t>
            </a:r>
            <a:r>
              <a:rPr lang="en-US" b="1" i="1" dirty="0">
                <a:solidFill>
                  <a:srgbClr val="000000"/>
                </a:solidFill>
                <a:latin typeface="Calibri" panose="020F0502020204030204" pitchFamily="34" charset="0"/>
              </a:rPr>
              <a:t>hospital’s board </a:t>
            </a:r>
            <a:r>
              <a:rPr lang="en-US" i="1" dirty="0">
                <a:solidFill>
                  <a:srgbClr val="000000"/>
                </a:solidFill>
                <a:latin typeface="Calibri" panose="020F0502020204030204" pitchFamily="34" charset="0"/>
              </a:rPr>
              <a:t>of directors and their </a:t>
            </a:r>
            <a:r>
              <a:rPr lang="en-US" b="1" i="1" dirty="0">
                <a:solidFill>
                  <a:srgbClr val="000000"/>
                </a:solidFill>
                <a:latin typeface="Calibri" panose="020F0502020204030204" pitchFamily="34" charset="0"/>
              </a:rPr>
              <a:t>AE investigation committees </a:t>
            </a:r>
            <a:endParaRPr lang="en-US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B3539-1E02-4250-B777-35D71FA4ADE6}" type="datetime1">
              <a:rPr lang="fi-FI" smtClean="0"/>
              <a:t>24.4.2017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Tekijän nimi tähän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2660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500" dirty="0">
                <a:solidFill>
                  <a:srgbClr val="006A8E"/>
                </a:solidFill>
              </a:rPr>
              <a:t>Learning from adverse events (AEs) in Dutch hospitals: </a:t>
            </a:r>
            <a:br>
              <a:rPr lang="en-US" sz="2500" dirty="0">
                <a:solidFill>
                  <a:srgbClr val="006A8E"/>
                </a:solidFill>
              </a:rPr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Clr>
                <a:srgbClr val="0D8531"/>
              </a:buClr>
              <a:buNone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5) The goal (what effect does the regulator hope for) </a:t>
            </a:r>
          </a:p>
          <a:p>
            <a:pPr lvl="0">
              <a:buClr>
                <a:srgbClr val="0D8531"/>
              </a:buClr>
            </a:pP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</a:rPr>
              <a:t>Each Dutch hospital can execute </a:t>
            </a:r>
            <a:r>
              <a:rPr lang="en-US" sz="2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a proper AE investigation 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</a:rPr>
              <a:t>(</a:t>
            </a:r>
            <a:r>
              <a:rPr lang="en-US" sz="2400" i="1" dirty="0" err="1">
                <a:solidFill>
                  <a:srgbClr val="000000"/>
                </a:solidFill>
                <a:latin typeface="Calibri" panose="020F0502020204030204" pitchFamily="34" charset="0"/>
              </a:rPr>
              <a:t>eg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</a:rPr>
              <a:t> Root Cause Analysis) 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buClr>
                <a:srgbClr val="0D8531"/>
              </a:buClr>
              <a:buNone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6) The intervention (what will the regulator do to achieve the goal) </a:t>
            </a:r>
          </a:p>
          <a:p>
            <a:pPr lvl="0">
              <a:buClr>
                <a:srgbClr val="0D8531"/>
              </a:buClr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We will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measure the quality of </a:t>
            </a:r>
            <a:r>
              <a:rPr lang="en-US" sz="2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AE investigation reports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</a:rPr>
              <a:t>, give specific </a:t>
            </a:r>
            <a:r>
              <a:rPr lang="en-US" sz="2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feedback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</a:rPr>
              <a:t> on inadequate items and track the quality of these reports over time 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buClr>
                <a:srgbClr val="0D8531"/>
              </a:buClr>
              <a:buNone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7) The effect (how to assess the consequences of intervention) </a:t>
            </a:r>
          </a:p>
          <a:p>
            <a:pPr lvl="0">
              <a:buClr>
                <a:srgbClr val="0D8531"/>
              </a:buClr>
            </a:pP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</a:rPr>
              <a:t>The </a:t>
            </a:r>
            <a:r>
              <a:rPr lang="en-US" sz="2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difference in quality score for AE investigation reports 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</a:rPr>
              <a:t>over time 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buClr>
                <a:srgbClr val="0D8531"/>
              </a:buClr>
              <a:buNone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8) How to distribute the knowledge gained in the process </a:t>
            </a:r>
          </a:p>
          <a:p>
            <a:pPr lvl="0">
              <a:buClr>
                <a:srgbClr val="0D8531"/>
              </a:buClr>
            </a:pPr>
            <a:r>
              <a:rPr lang="en-US" sz="2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Publish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</a:rPr>
              <a:t> the results, </a:t>
            </a:r>
            <a:r>
              <a:rPr lang="en-US" sz="2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use the results in one-on-one 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</a:rPr>
              <a:t>discussions with hospital boards to reflect on the quality of their learning process </a:t>
            </a:r>
            <a:r>
              <a:rPr lang="en-US" sz="2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compared to peers </a:t>
            </a:r>
            <a:endParaRPr lang="fi-FI" sz="2400" b="1" dirty="0">
              <a:solidFill>
                <a:srgbClr val="191919"/>
              </a:solidFill>
            </a:endParaRP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B3539-1E02-4250-B777-35D71FA4ADE6}" type="datetime1">
              <a:rPr lang="fi-FI" smtClean="0"/>
              <a:t>24.4.2017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Tekijän nimi tähän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0524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In </a:t>
            </a:r>
            <a:r>
              <a:rPr lang="fi-FI" dirty="0" err="1"/>
              <a:t>search</a:t>
            </a:r>
            <a:r>
              <a:rPr lang="fi-FI" dirty="0"/>
              <a:t> of </a:t>
            </a:r>
            <a:r>
              <a:rPr lang="fi-FI"/>
              <a:t>solutions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B3539-1E02-4250-B777-35D71FA4ADE6}" type="datetime1">
              <a:rPr lang="fi-FI" smtClean="0"/>
              <a:t>24.4.2017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Tekijän nimi tähän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92489"/>
      </p:ext>
    </p:extLst>
  </p:cSld>
  <p:clrMapOvr>
    <a:masterClrMapping/>
  </p:clrMapOvr>
</p:sld>
</file>

<file path=ppt/theme/theme1.xml><?xml version="1.0" encoding="utf-8"?>
<a:theme xmlns:a="http://schemas.openxmlformats.org/drawingml/2006/main" name="viimeisin pp-pohjan luonnos">
  <a:themeElements>
    <a:clrScheme name="VALVIRA">
      <a:dk1>
        <a:srgbClr val="191919"/>
      </a:dk1>
      <a:lt1>
        <a:srgbClr val="FFFFFF"/>
      </a:lt1>
      <a:dk2>
        <a:srgbClr val="006A8E"/>
      </a:dk2>
      <a:lt2>
        <a:srgbClr val="F1F2F2"/>
      </a:lt2>
      <a:accent1>
        <a:srgbClr val="006A8E"/>
      </a:accent1>
      <a:accent2>
        <a:srgbClr val="0D8531"/>
      </a:accent2>
      <a:accent3>
        <a:srgbClr val="0D8531"/>
      </a:accent3>
      <a:accent4>
        <a:srgbClr val="006A8E"/>
      </a:accent4>
      <a:accent5>
        <a:srgbClr val="006A8E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EAE7740DFE4284583903A8515E5D507" ma:contentTypeVersion="0" ma:contentTypeDescription="Luo uusi asiakirja." ma:contentTypeScope="" ma:versionID="eb30179f34b249716e1122a7096a8751">
  <xsd:schema xmlns:xsd="http://www.w3.org/2001/XMLSchema" xmlns:p="http://schemas.microsoft.com/office/2006/metadata/properties" targetNamespace="http://schemas.microsoft.com/office/2006/metadata/properties" ma:root="true" ma:fieldsID="22c9da951e987266d296bc1d7d04551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E72CA747-537C-4A92-AF79-34D6B8CDD0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3FC7C39-46EA-47C7-AEA6-7AE0AB5EA7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FA8D46-33AB-4470-8D99-EA46E7999BBE}">
  <ds:schemaRefs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viimeisin pp-pohjan luonnos</Template>
  <TotalTime>121</TotalTime>
  <Words>535</Words>
  <Application>Microsoft Office PowerPoint</Application>
  <PresentationFormat>Näytössä katseltava diaesitys (4:3)</PresentationFormat>
  <Paragraphs>51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9" baseType="lpstr">
      <vt:lpstr>Arial</vt:lpstr>
      <vt:lpstr>Calibri</vt:lpstr>
      <vt:lpstr>viimeisin pp-pohjan luonnos</vt:lpstr>
      <vt:lpstr>EPSO</vt:lpstr>
      <vt:lpstr>  Proposed theoretical framework  </vt:lpstr>
      <vt:lpstr>Proposed next steps for the Working Group  </vt:lpstr>
      <vt:lpstr>Learning from adverse events (AEs) in Dutch hospitals:  </vt:lpstr>
      <vt:lpstr>Learning from adverse events (AEs) in Dutch hospitals:  </vt:lpstr>
      <vt:lpstr>In search of solutions </vt:lpstr>
    </vt:vector>
  </TitlesOfParts>
  <Company>Valvira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Krekelä Tuuli</dc:creator>
  <cp:lastModifiedBy>Aejmelaeus Riitta</cp:lastModifiedBy>
  <cp:revision>15</cp:revision>
  <dcterms:created xsi:type="dcterms:W3CDTF">2015-09-11T14:22:04Z</dcterms:created>
  <dcterms:modified xsi:type="dcterms:W3CDTF">2017-04-24T05:34:19Z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0x0101008EAE7740DFE4284583903A8515E5D507</vt:lpwstr>
  </property>
</Properties>
</file>