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336" r:id="rId3"/>
    <p:sldId id="332" r:id="rId4"/>
    <p:sldId id="333" r:id="rId5"/>
    <p:sldId id="334" r:id="rId6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1B5963"/>
    <a:srgbClr val="E66E14"/>
    <a:srgbClr val="333F48"/>
    <a:srgbClr val="DAEDED"/>
    <a:srgbClr val="B1E4E3"/>
    <a:srgbClr val="E2E2E3"/>
    <a:srgbClr val="4C585F"/>
    <a:srgbClr val="006699"/>
    <a:srgbClr val="0073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Mörkt format 2 - Dekorfärg 3/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Ljust format 1 - Dekorfärg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Format med tema 1 - dekorfär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just format 1 - Dekorfärg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4615" autoAdjust="0"/>
  </p:normalViewPr>
  <p:slideViewPr>
    <p:cSldViewPr>
      <p:cViewPr>
        <p:scale>
          <a:sx n="90" d="100"/>
          <a:sy n="90" d="100"/>
        </p:scale>
        <p:origin x="-582" y="744"/>
      </p:cViewPr>
      <p:guideLst>
        <p:guide orient="horz" pos="3974"/>
        <p:guide pos="884"/>
        <p:guide pos="50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93705-6AC9-4F47-A38D-C176BEF0FF98}" type="datetimeFigureOut">
              <a:rPr lang="sv-SE" smtClean="0"/>
              <a:t>2017-04-23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AF604-D536-469F-B7C3-91FC69FA9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0478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7F5C0-C19A-4D14-8F90-76400BA7C92A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70AE6-921F-4F10-8E4C-98E99B56F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11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IVO_CMYK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2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_Tvåspal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pic>
        <p:nvPicPr>
          <p:cNvPr id="5" name="Bildobjekt 4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  <p:sp>
        <p:nvSpPr>
          <p:cNvPr id="6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3466832" cy="3384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innehåll 4"/>
          <p:cNvSpPr>
            <a:spLocks noGrp="1"/>
          </p:cNvSpPr>
          <p:nvPr>
            <p:ph sz="quarter" idx="11"/>
          </p:nvPr>
        </p:nvSpPr>
        <p:spPr>
          <a:xfrm>
            <a:off x="5148064" y="2494800"/>
            <a:ext cx="3466832" cy="3384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1879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Bård_Botten_RGB.emf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239"/>
          <a:stretch/>
        </p:blipFill>
        <p:spPr>
          <a:xfrm>
            <a:off x="0" y="6481086"/>
            <a:ext cx="9144000" cy="376914"/>
          </a:xfrm>
          <a:prstGeom prst="rect">
            <a:avLst/>
          </a:prstGeom>
        </p:spPr>
      </p:pic>
      <p:pic>
        <p:nvPicPr>
          <p:cNvPr id="6" name="Bildobjekt 5" descr="IVO_CMYK.e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5517232"/>
            <a:ext cx="2279461" cy="663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Blågrö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IVO_VIT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165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ljus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IVO_SVART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85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gr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IVO_SVART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420888"/>
            <a:ext cx="4032448" cy="11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38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ård_Löp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850165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ård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8441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ård_Tvåspal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4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3466832" cy="3384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1"/>
          </p:nvPr>
        </p:nvSpPr>
        <p:spPr>
          <a:xfrm>
            <a:off x="5148064" y="2494800"/>
            <a:ext cx="3466832" cy="3384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2479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+ bård_Löp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pic>
        <p:nvPicPr>
          <p:cNvPr id="4" name="Bildobjekt 3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  <p:sp>
        <p:nvSpPr>
          <p:cNvPr id="6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7237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+ bård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pic>
        <p:nvPicPr>
          <p:cNvPr id="4" name="Bildobjekt 3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539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+ bård_Tvåspal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4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3466832" cy="3384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1"/>
          </p:nvPr>
        </p:nvSpPr>
        <p:spPr>
          <a:xfrm>
            <a:off x="5148064" y="2494800"/>
            <a:ext cx="3466832" cy="3384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6" name="Bildobjekt 5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604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_Löp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pic>
        <p:nvPicPr>
          <p:cNvPr id="5" name="Bildobjekt 4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  <p:sp>
        <p:nvSpPr>
          <p:cNvPr id="6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67359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93200" y="1349896"/>
            <a:ext cx="7272808" cy="1143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4" name="Platshållare för innehåll 4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384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pic>
        <p:nvPicPr>
          <p:cNvPr id="5" name="Bildobjekt 4" descr="IVO_CMYK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469594" cy="42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632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03648" y="908720"/>
            <a:ext cx="7344816" cy="87316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404000" y="1990800"/>
            <a:ext cx="73656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4" name="Bildobjekt 3" descr="Bård_Botten_RGB.emf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239"/>
          <a:stretch/>
        </p:blipFill>
        <p:spPr>
          <a:xfrm>
            <a:off x="0" y="6481086"/>
            <a:ext cx="9144000" cy="376914"/>
          </a:xfrm>
          <a:prstGeom prst="rect">
            <a:avLst/>
          </a:prstGeom>
        </p:spPr>
      </p:pic>
      <p:sp>
        <p:nvSpPr>
          <p:cNvPr id="6" name="Platshållare för datum 1"/>
          <p:cNvSpPr>
            <a:spLocks noGrp="1"/>
          </p:cNvSpPr>
          <p:nvPr>
            <p:ph type="dt" sz="half" idx="2"/>
          </p:nvPr>
        </p:nvSpPr>
        <p:spPr>
          <a:xfrm>
            <a:off x="457200" y="623222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5ADB808F-BC8F-4455-B944-3447EB35B384}" type="datetimeFigureOut">
              <a:rPr lang="sv-SE" smtClean="0"/>
              <a:pPr/>
              <a:t>2017-04-23</a:t>
            </a:fld>
            <a:endParaRPr lang="sv-SE" dirty="0"/>
          </a:p>
        </p:txBody>
      </p:sp>
      <p:sp>
        <p:nvSpPr>
          <p:cNvPr id="7" name="Platshållare för bildnummer 3"/>
          <p:cNvSpPr>
            <a:spLocks noGrp="1"/>
          </p:cNvSpPr>
          <p:nvPr>
            <p:ph type="sldNum" sz="quarter" idx="4"/>
          </p:nvPr>
        </p:nvSpPr>
        <p:spPr>
          <a:xfrm>
            <a:off x="6553200" y="6232227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D448A7B9-03F7-4505-909A-A2F7DB88C35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08" r:id="rId2"/>
    <p:sldLayoutId id="2147483671" r:id="rId3"/>
    <p:sldLayoutId id="2147483686" r:id="rId4"/>
    <p:sldLayoutId id="2147483709" r:id="rId5"/>
    <p:sldLayoutId id="2147483706" r:id="rId6"/>
    <p:sldLayoutId id="2147483707" r:id="rId7"/>
    <p:sldLayoutId id="2147483711" r:id="rId8"/>
    <p:sldLayoutId id="2147483710" r:id="rId9"/>
    <p:sldLayoutId id="2147483712" r:id="rId10"/>
    <p:sldLayoutId id="2147483650" r:id="rId11"/>
    <p:sldLayoutId id="2147483662" r:id="rId12"/>
    <p:sldLayoutId id="2147483663" r:id="rId13"/>
    <p:sldLayoutId id="2147483664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7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9875" algn="l" defTabSz="914400" rtl="0" eaLnBrk="1" latinLnBrk="0" hangingPunct="1">
        <a:spcBef>
          <a:spcPct val="20000"/>
        </a:spcBef>
        <a:buFontTx/>
        <a:buBlip>
          <a:blip r:embed="rId18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20750" indent="-293688" algn="l" defTabSz="914400" rtl="0" eaLnBrk="1" latinLnBrk="0" hangingPunct="1">
        <a:spcBef>
          <a:spcPct val="20000"/>
        </a:spcBef>
        <a:buSzPct val="100000"/>
        <a:buFontTx/>
        <a:buBlip>
          <a:blip r:embed="rId19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1263" indent="-290513" algn="l" defTabSz="1339850" rtl="0" eaLnBrk="1" latinLnBrk="0" hangingPunct="1">
        <a:spcBef>
          <a:spcPct val="20000"/>
        </a:spcBef>
        <a:buSzPct val="100000"/>
        <a:buFontTx/>
        <a:buBlip>
          <a:blip r:embed="rId19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3038" indent="-225425" algn="l" defTabSz="914400" rtl="0" eaLnBrk="1" latinLnBrk="0" hangingPunct="1">
        <a:spcBef>
          <a:spcPct val="20000"/>
        </a:spcBef>
        <a:buFontTx/>
        <a:buBlip>
          <a:blip r:embed="rId19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520825" indent="-261938" algn="l" defTabSz="914400" rtl="0" eaLnBrk="1" latinLnBrk="0" hangingPunct="1">
        <a:spcBef>
          <a:spcPct val="20000"/>
        </a:spcBef>
        <a:buFontTx/>
        <a:buBlip>
          <a:blip r:embed="rId19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2420888"/>
            <a:ext cx="4214709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2483768" y="4092684"/>
            <a:ext cx="5544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/>
              <a:t>Multidisciplinary teams of professionals in supervisory </a:t>
            </a:r>
            <a:r>
              <a:rPr lang="en-US" b="1" dirty="0" smtClean="0"/>
              <a:t>practice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sz="1400" b="1" dirty="0" smtClean="0"/>
              <a:t>Introduction by Sabina Wikgren Orstam</a:t>
            </a:r>
            <a:br>
              <a:rPr lang="en-US" sz="1400" b="1" dirty="0" smtClean="0"/>
            </a:br>
            <a:r>
              <a:rPr lang="en-US" sz="1400" b="1" dirty="0"/>
              <a:t>EPSO – CQC Forum and network lunch 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London in 25</a:t>
            </a:r>
            <a:r>
              <a:rPr lang="en-US" sz="1400" b="1" baseline="30000" dirty="0" smtClean="0"/>
              <a:t>th</a:t>
            </a:r>
            <a:r>
              <a:rPr lang="en-US" sz="1400" b="1" dirty="0" smtClean="0"/>
              <a:t> of April 2017 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41315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Statements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truly understand the organization and the value it creates for the individual we need multidisciplinary teams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sv-SE" dirty="0" smtClean="0"/>
              <a:t> </a:t>
            </a:r>
            <a:r>
              <a:rPr lang="en-US" dirty="0"/>
              <a:t>The creation of multidisciplinary teams make the supervisory work more flexible to changing conditions.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987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As earlier mentioned the health care sector has been </a:t>
            </a:r>
            <a:r>
              <a:rPr lang="en-GB" dirty="0" smtClean="0"/>
              <a:t>characterised</a:t>
            </a:r>
            <a:r>
              <a:rPr lang="en-US" dirty="0" smtClean="0"/>
              <a:t> </a:t>
            </a:r>
            <a:r>
              <a:rPr lang="en-US" dirty="0" smtClean="0"/>
              <a:t>by </a:t>
            </a:r>
            <a:r>
              <a:rPr lang="en-US" dirty="0" smtClean="0"/>
              <a:t>deregulation.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It has led to many new providers both public and </a:t>
            </a:r>
            <a:r>
              <a:rPr lang="en-US" dirty="0" smtClean="0"/>
              <a:t>private.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majority of our inspectors are from the nurse or social care professional groups, some medical doctors as </a:t>
            </a:r>
            <a:r>
              <a:rPr lang="en-US" dirty="0" smtClean="0"/>
              <a:t>well.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355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multidisciplinary teams? 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1393200" y="2494800"/>
            <a:ext cx="7282800" cy="38145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Three main reasons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We want to supervision to create more value for patients and care </a:t>
            </a:r>
            <a:r>
              <a:rPr lang="en-US" dirty="0" smtClean="0"/>
              <a:t>receivers.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We </a:t>
            </a:r>
            <a:r>
              <a:rPr lang="en-US" dirty="0" smtClean="0"/>
              <a:t>need other types of competences that can detect unsuitable care </a:t>
            </a:r>
            <a:r>
              <a:rPr lang="en-US" dirty="0" smtClean="0"/>
              <a:t>providers</a:t>
            </a:r>
            <a:r>
              <a:rPr lang="en-US" sz="1400" dirty="0"/>
              <a:t>.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We </a:t>
            </a:r>
            <a:r>
              <a:rPr lang="en-US" dirty="0" smtClean="0"/>
              <a:t>need to have flexible teams that can supervise on different areas of our sector in accordance with our risk </a:t>
            </a:r>
            <a:r>
              <a:rPr lang="en-US" dirty="0" smtClean="0"/>
              <a:t>analysis.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9351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We do experience some resistance – arguments are put forward that we will loose our credibility with the professional </a:t>
            </a:r>
            <a:r>
              <a:rPr lang="en-US" dirty="0" smtClean="0"/>
              <a:t>groups.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But what about our credibility with the patients and care receivers?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Having multidisciplinary teams seems to not be enough, we also need to develop our way of </a:t>
            </a:r>
            <a:r>
              <a:rPr lang="en-US" dirty="0" smtClean="0"/>
              <a:t>working.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3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VO_mall_2016">
  <a:themeElements>
    <a:clrScheme name="IV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6E14"/>
      </a:accent1>
      <a:accent2>
        <a:srgbClr val="007377"/>
      </a:accent2>
      <a:accent3>
        <a:srgbClr val="B1E4E3"/>
      </a:accent3>
      <a:accent4>
        <a:srgbClr val="333F48"/>
      </a:accent4>
      <a:accent5>
        <a:srgbClr val="C7C9C7"/>
      </a:accent5>
      <a:accent6>
        <a:srgbClr val="B94700"/>
      </a:accent6>
      <a:hlink>
        <a:srgbClr val="0000FF"/>
      </a:hlink>
      <a:folHlink>
        <a:srgbClr val="800080"/>
      </a:folHlink>
    </a:clrScheme>
    <a:fontScheme name="Nordic Capit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IVO_mall_2016</Template>
  <TotalTime>0</TotalTime>
  <Words>203</Words>
  <Application>Microsoft Office PowerPoint</Application>
  <PresentationFormat>Bildspel på skärmen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IVO_mall_2016</vt:lpstr>
      <vt:lpstr>PowerPoint-presentation</vt:lpstr>
      <vt:lpstr>Statements</vt:lpstr>
      <vt:lpstr>Background</vt:lpstr>
      <vt:lpstr>Why multidisciplinary teams? </vt:lpstr>
      <vt:lpstr>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2017-04-11T06:05:23Z</dcterms:created>
  <dcterms:modified xsi:type="dcterms:W3CDTF">2017-04-23T15:18:30Z</dcterms:modified>
</cp:coreProperties>
</file>