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4"/>
  </p:notesMasterIdLst>
  <p:handoutMasterIdLst>
    <p:handoutMasterId r:id="rId15"/>
  </p:handoutMasterIdLst>
  <p:sldIdLst>
    <p:sldId id="331" r:id="rId2"/>
    <p:sldId id="357" r:id="rId3"/>
    <p:sldId id="366" r:id="rId4"/>
    <p:sldId id="360" r:id="rId5"/>
    <p:sldId id="333" r:id="rId6"/>
    <p:sldId id="367" r:id="rId7"/>
    <p:sldId id="371" r:id="rId8"/>
    <p:sldId id="372" r:id="rId9"/>
    <p:sldId id="373" r:id="rId10"/>
    <p:sldId id="374" r:id="rId11"/>
    <p:sldId id="375" r:id="rId12"/>
    <p:sldId id="376" r:id="rId13"/>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1B5963"/>
    <a:srgbClr val="E66E14"/>
    <a:srgbClr val="333F48"/>
    <a:srgbClr val="DAEDED"/>
    <a:srgbClr val="B1E4E3"/>
    <a:srgbClr val="E2E2E3"/>
    <a:srgbClr val="4C585F"/>
    <a:srgbClr val="006699"/>
    <a:srgbClr val="0073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EBBBCC-DAD2-459C-BE2E-F6DE35CF9A28}" styleName="Mörkt format 2 - Dekorfärg 3/Dekorfärg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C083E6E3-FA7D-4D7B-A595-EF9225AFEA82}" styleName="Ljust format 1 - Dekorfärg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27102A9-8310-4765-A935-A1911B00CA55}" styleName="Ljust format 1 - Dekorfärg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34587" autoAdjust="0"/>
    <p:restoredTop sz="86146" autoAdjust="0"/>
  </p:normalViewPr>
  <p:slideViewPr>
    <p:cSldViewPr>
      <p:cViewPr>
        <p:scale>
          <a:sx n="80" d="100"/>
          <a:sy n="80" d="100"/>
        </p:scale>
        <p:origin x="-1710" y="162"/>
      </p:cViewPr>
      <p:guideLst>
        <p:guide orient="horz" pos="3974"/>
        <p:guide pos="884"/>
        <p:guide pos="50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3870" y="-12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53693705-6AC9-4F47-A38D-C176BEF0FF98}" type="datetimeFigureOut">
              <a:rPr lang="sv-SE" smtClean="0"/>
              <a:t>2017-04-28</a:t>
            </a:fld>
            <a:endParaRPr lang="sv-SE"/>
          </a:p>
        </p:txBody>
      </p:sp>
      <p:sp>
        <p:nvSpPr>
          <p:cNvPr id="4" name="Platshållare för sidfot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DFFAF604-D536-469F-B7C3-91FC69FA9577}" type="slidenum">
              <a:rPr lang="sv-SE" smtClean="0"/>
              <a:t>‹#›</a:t>
            </a:fld>
            <a:endParaRPr lang="sv-SE"/>
          </a:p>
        </p:txBody>
      </p:sp>
    </p:spTree>
    <p:extLst>
      <p:ext uri="{BB962C8B-B14F-4D97-AF65-F5344CB8AC3E}">
        <p14:creationId xmlns:p14="http://schemas.microsoft.com/office/powerpoint/2010/main" val="2170478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B0A7F5C0-C19A-4D14-8F90-76400BA7C92A}" type="datetimeFigureOut">
              <a:rPr lang="en-GB" smtClean="0"/>
              <a:t>28/04/2017</a:t>
            </a:fld>
            <a:endParaRPr lang="en-GB"/>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7CB70AE6-921F-4F10-8E4C-98E99B56F4CD}" type="slidenum">
              <a:rPr lang="en-GB" smtClean="0"/>
              <a:t>‹#›</a:t>
            </a:fld>
            <a:endParaRPr lang="en-GB"/>
          </a:p>
        </p:txBody>
      </p:sp>
    </p:spTree>
    <p:extLst>
      <p:ext uri="{BB962C8B-B14F-4D97-AF65-F5344CB8AC3E}">
        <p14:creationId xmlns:p14="http://schemas.microsoft.com/office/powerpoint/2010/main" val="2290110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Macronivå: </a:t>
            </a:r>
          </a:p>
          <a:p>
            <a:r>
              <a:rPr lang="sv-SE" dirty="0" smtClean="0"/>
              <a:t>Tillsynspolicy, Nationella riskanalysen ( </a:t>
            </a:r>
            <a:r>
              <a:rPr lang="sv-SE" dirty="0" err="1" smtClean="0"/>
              <a:t>tex,Patientenkäten</a:t>
            </a:r>
            <a:r>
              <a:rPr lang="sv-SE" dirty="0" smtClean="0"/>
              <a:t> )</a:t>
            </a:r>
          </a:p>
          <a:p>
            <a:endParaRPr lang="sv-SE" dirty="0" smtClean="0"/>
          </a:p>
          <a:p>
            <a:r>
              <a:rPr lang="sv-SE" dirty="0" err="1" smtClean="0"/>
              <a:t>Mesonivå</a:t>
            </a:r>
            <a:r>
              <a:rPr lang="sv-SE" dirty="0" smtClean="0"/>
              <a:t>: </a:t>
            </a:r>
          </a:p>
          <a:p>
            <a:r>
              <a:rPr lang="sv-SE" dirty="0" smtClean="0"/>
              <a:t>Dialogforum med patient </a:t>
            </a:r>
            <a:r>
              <a:rPr lang="sv-SE" dirty="0" err="1" smtClean="0"/>
              <a:t>ovh</a:t>
            </a:r>
            <a:r>
              <a:rPr lang="sv-SE" dirty="0" smtClean="0"/>
              <a:t> brukarföreträdare, Särskilda analysrapporter (tex av EKPSL)</a:t>
            </a:r>
          </a:p>
          <a:p>
            <a:r>
              <a:rPr lang="sv-SE" dirty="0" smtClean="0"/>
              <a:t>Aggregerad sammanställning av tex barnintervjuer, bra underlag för återkoppling till högsta ledningen såväl som för verksamheterna och de intervjuade barnen. </a:t>
            </a:r>
          </a:p>
          <a:p>
            <a:endParaRPr lang="sv-SE" dirty="0" smtClean="0"/>
          </a:p>
          <a:p>
            <a:endParaRPr lang="sv-SE" dirty="0" smtClean="0"/>
          </a:p>
          <a:p>
            <a:r>
              <a:rPr lang="sv-SE" dirty="0" smtClean="0"/>
              <a:t>Micronivå: </a:t>
            </a:r>
          </a:p>
          <a:p>
            <a:r>
              <a:rPr lang="sv-SE" dirty="0" smtClean="0"/>
              <a:t>Involvera </a:t>
            </a:r>
            <a:r>
              <a:rPr lang="sv-SE" dirty="0" err="1" smtClean="0"/>
              <a:t>pat</a:t>
            </a:r>
            <a:r>
              <a:rPr lang="sv-SE" dirty="0" smtClean="0"/>
              <a:t>/brukare i den direkta inspektionen tex via intervjuer, enkäter, fokusgrupper. Kan ske redan inledningsvis vid designen av tillsynen, i samband med inspektionen och återföringen av resultatet. </a:t>
            </a:r>
          </a:p>
          <a:p>
            <a:endParaRPr lang="en-US" dirty="0"/>
          </a:p>
        </p:txBody>
      </p:sp>
      <p:sp>
        <p:nvSpPr>
          <p:cNvPr id="4" name="Platshållare för bildnummer 3"/>
          <p:cNvSpPr>
            <a:spLocks noGrp="1"/>
          </p:cNvSpPr>
          <p:nvPr>
            <p:ph type="sldNum" sz="quarter" idx="10"/>
          </p:nvPr>
        </p:nvSpPr>
        <p:spPr/>
        <p:txBody>
          <a:bodyPr/>
          <a:lstStyle/>
          <a:p>
            <a:fld id="{7CB70AE6-921F-4F10-8E4C-98E99B56F4CD}" type="slidenum">
              <a:rPr lang="en-GB" smtClean="0"/>
              <a:t>1</a:t>
            </a:fld>
            <a:endParaRPr lang="en-GB"/>
          </a:p>
        </p:txBody>
      </p:sp>
    </p:spTree>
    <p:extLst>
      <p:ext uri="{BB962C8B-B14F-4D97-AF65-F5344CB8AC3E}">
        <p14:creationId xmlns:p14="http://schemas.microsoft.com/office/powerpoint/2010/main" val="4257138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a:p>
        </p:txBody>
      </p:sp>
      <p:sp>
        <p:nvSpPr>
          <p:cNvPr id="4" name="Platshållare för bildnummer 3"/>
          <p:cNvSpPr>
            <a:spLocks noGrp="1"/>
          </p:cNvSpPr>
          <p:nvPr>
            <p:ph type="sldNum" sz="quarter" idx="10"/>
          </p:nvPr>
        </p:nvSpPr>
        <p:spPr/>
        <p:txBody>
          <a:bodyPr/>
          <a:lstStyle/>
          <a:p>
            <a:fld id="{7CB70AE6-921F-4F10-8E4C-98E99B56F4CD}" type="slidenum">
              <a:rPr lang="en-GB" smtClean="0"/>
              <a:t>2</a:t>
            </a:fld>
            <a:endParaRPr lang="en-GB"/>
          </a:p>
        </p:txBody>
      </p:sp>
    </p:spTree>
    <p:extLst>
      <p:ext uri="{BB962C8B-B14F-4D97-AF65-F5344CB8AC3E}">
        <p14:creationId xmlns:p14="http://schemas.microsoft.com/office/powerpoint/2010/main" val="1169599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smtClean="0"/>
              <a:t>Formal start of the working group chair Lena Weilandt, Sweden)(10 min); </a:t>
            </a:r>
          </a:p>
          <a:p>
            <a:r>
              <a:rPr lang="en-US" dirty="0" smtClean="0"/>
              <a:t>2. Introductory round by the participants of the working group. (30 min); </a:t>
            </a:r>
          </a:p>
          <a:p>
            <a:r>
              <a:rPr lang="en-US" dirty="0" smtClean="0"/>
              <a:t>3. Discussion of key issues, thoughts and questions (30 min); </a:t>
            </a:r>
          </a:p>
          <a:p>
            <a:r>
              <a:rPr lang="en-US" dirty="0" smtClean="0"/>
              <a:t>4.  Next step  (20 min). </a:t>
            </a:r>
          </a:p>
          <a:p>
            <a:endParaRPr lang="en-US" dirty="0"/>
          </a:p>
        </p:txBody>
      </p:sp>
      <p:sp>
        <p:nvSpPr>
          <p:cNvPr id="4" name="Platshållare för bildnummer 3"/>
          <p:cNvSpPr>
            <a:spLocks noGrp="1"/>
          </p:cNvSpPr>
          <p:nvPr>
            <p:ph type="sldNum" sz="quarter" idx="10"/>
          </p:nvPr>
        </p:nvSpPr>
        <p:spPr/>
        <p:txBody>
          <a:bodyPr/>
          <a:lstStyle/>
          <a:p>
            <a:fld id="{7CB70AE6-921F-4F10-8E4C-98E99B56F4CD}" type="slidenum">
              <a:rPr lang="en-GB" smtClean="0"/>
              <a:t>3</a:t>
            </a:fld>
            <a:endParaRPr lang="en-GB"/>
          </a:p>
        </p:txBody>
      </p:sp>
    </p:spTree>
    <p:extLst>
      <p:ext uri="{BB962C8B-B14F-4D97-AF65-F5344CB8AC3E}">
        <p14:creationId xmlns:p14="http://schemas.microsoft.com/office/powerpoint/2010/main" val="3202564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a:p>
        </p:txBody>
      </p:sp>
      <p:sp>
        <p:nvSpPr>
          <p:cNvPr id="4" name="Platshållare för bildnummer 3"/>
          <p:cNvSpPr>
            <a:spLocks noGrp="1"/>
          </p:cNvSpPr>
          <p:nvPr>
            <p:ph type="sldNum" sz="quarter" idx="10"/>
          </p:nvPr>
        </p:nvSpPr>
        <p:spPr/>
        <p:txBody>
          <a:bodyPr/>
          <a:lstStyle/>
          <a:p>
            <a:fld id="{7CB70AE6-921F-4F10-8E4C-98E99B56F4CD}" type="slidenum">
              <a:rPr lang="en-GB" smtClean="0"/>
              <a:t>4</a:t>
            </a:fld>
            <a:endParaRPr lang="en-GB"/>
          </a:p>
        </p:txBody>
      </p:sp>
    </p:spTree>
    <p:extLst>
      <p:ext uri="{BB962C8B-B14F-4D97-AF65-F5344CB8AC3E}">
        <p14:creationId xmlns:p14="http://schemas.microsoft.com/office/powerpoint/2010/main" val="548270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a:p>
        </p:txBody>
      </p:sp>
      <p:sp>
        <p:nvSpPr>
          <p:cNvPr id="4" name="Platshållare för bildnummer 3"/>
          <p:cNvSpPr>
            <a:spLocks noGrp="1"/>
          </p:cNvSpPr>
          <p:nvPr>
            <p:ph type="sldNum" sz="quarter" idx="10"/>
          </p:nvPr>
        </p:nvSpPr>
        <p:spPr/>
        <p:txBody>
          <a:bodyPr/>
          <a:lstStyle/>
          <a:p>
            <a:fld id="{7CB70AE6-921F-4F10-8E4C-98E99B56F4CD}" type="slidenum">
              <a:rPr lang="en-GB" smtClean="0"/>
              <a:t>5</a:t>
            </a:fld>
            <a:endParaRPr lang="en-GB"/>
          </a:p>
        </p:txBody>
      </p:sp>
    </p:spTree>
    <p:extLst>
      <p:ext uri="{BB962C8B-B14F-4D97-AF65-F5344CB8AC3E}">
        <p14:creationId xmlns:p14="http://schemas.microsoft.com/office/powerpoint/2010/main" val="4015836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a:bodyPr>
          <a:lstStyle/>
          <a:p>
            <a:pPr lvl="0" rtl="0"/>
            <a:r>
              <a:rPr lang="en-US" sz="1200" kern="1200" dirty="0" smtClean="0">
                <a:solidFill>
                  <a:schemeClr val="tx1"/>
                </a:solidFill>
                <a:effectLst/>
                <a:latin typeface="+mn-lt"/>
                <a:ea typeface="+mn-ea"/>
                <a:cs typeface="+mn-cs"/>
              </a:rPr>
              <a:t>The result showed that many of the participating organizations have patient and user involvement stated in their </a:t>
            </a:r>
            <a:r>
              <a:rPr lang="en-US" sz="1200" kern="1200" dirty="0" err="1" smtClean="0">
                <a:solidFill>
                  <a:schemeClr val="tx1"/>
                </a:solidFill>
                <a:effectLst/>
                <a:latin typeface="+mn-lt"/>
                <a:ea typeface="+mn-ea"/>
                <a:cs typeface="+mn-cs"/>
              </a:rPr>
              <a:t>policys</a:t>
            </a:r>
            <a:r>
              <a:rPr lang="en-US" sz="1200" kern="1200" dirty="0" smtClean="0">
                <a:solidFill>
                  <a:schemeClr val="tx1"/>
                </a:solidFill>
                <a:effectLst/>
                <a:latin typeface="+mn-lt"/>
                <a:ea typeface="+mn-ea"/>
                <a:cs typeface="+mn-cs"/>
              </a:rPr>
              <a:t>, and also use different sources of patient/user experience when planning supervisory activities. The main challenges focused on involving patient/user in the actual supervision. There answering </a:t>
            </a:r>
            <a:r>
              <a:rPr lang="en-US" sz="1200" kern="1200" dirty="0" err="1" smtClean="0">
                <a:solidFill>
                  <a:schemeClr val="tx1"/>
                </a:solidFill>
                <a:effectLst/>
                <a:latin typeface="+mn-lt"/>
                <a:ea typeface="+mn-ea"/>
                <a:cs typeface="+mn-cs"/>
              </a:rPr>
              <a:t>organisations</a:t>
            </a:r>
            <a:r>
              <a:rPr lang="en-US" sz="1200" kern="1200" dirty="0" smtClean="0">
                <a:solidFill>
                  <a:schemeClr val="tx1"/>
                </a:solidFill>
                <a:effectLst/>
                <a:latin typeface="+mn-lt"/>
                <a:ea typeface="+mn-ea"/>
                <a:cs typeface="+mn-cs"/>
              </a:rPr>
              <a:t> had done pilots but not yet done this in a systematic way. Only one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have hade patient/user as a partner in a supervisory team and only one or two have tried including patient organization when meeting organizations to give feedback after a supervision.</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The group discussed have patient and user involvement stated in their </a:t>
            </a:r>
            <a:r>
              <a:rPr lang="en-US" sz="1200" kern="1200" dirty="0" err="1" smtClean="0">
                <a:solidFill>
                  <a:schemeClr val="tx1"/>
                </a:solidFill>
                <a:effectLst/>
                <a:latin typeface="+mn-lt"/>
                <a:ea typeface="+mn-ea"/>
                <a:cs typeface="+mn-cs"/>
              </a:rPr>
              <a:t>policys</a:t>
            </a:r>
            <a:r>
              <a:rPr lang="en-US" sz="1200" kern="1200" dirty="0" smtClean="0">
                <a:solidFill>
                  <a:schemeClr val="tx1"/>
                </a:solidFill>
                <a:effectLst/>
                <a:latin typeface="+mn-lt"/>
                <a:ea typeface="+mn-ea"/>
                <a:cs typeface="+mn-cs"/>
              </a:rPr>
              <a:t>, and also use different sources of patient/user experience when planning supervisory activities. The main challenges focused on involving patient/user in the actual supervision. There answering </a:t>
            </a:r>
            <a:r>
              <a:rPr lang="en-US" sz="1200" kern="1200" dirty="0" err="1" smtClean="0">
                <a:solidFill>
                  <a:schemeClr val="tx1"/>
                </a:solidFill>
                <a:effectLst/>
                <a:latin typeface="+mn-lt"/>
                <a:ea typeface="+mn-ea"/>
                <a:cs typeface="+mn-cs"/>
              </a:rPr>
              <a:t>organisations</a:t>
            </a:r>
            <a:r>
              <a:rPr lang="en-US" sz="1200" kern="1200" dirty="0" smtClean="0">
                <a:solidFill>
                  <a:schemeClr val="tx1"/>
                </a:solidFill>
                <a:effectLst/>
                <a:latin typeface="+mn-lt"/>
                <a:ea typeface="+mn-ea"/>
                <a:cs typeface="+mn-cs"/>
              </a:rPr>
              <a:t> had done pilots but not yet done this in a systematic way. Only one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have hade patient/user as a partner in a supervisory team and only one or two have tried including patient organization when meeting organizations to give feedback after a supervision. </a:t>
            </a:r>
          </a:p>
          <a:p>
            <a:pPr lvl="0"/>
            <a:r>
              <a:rPr lang="en-US" sz="1200" kern="1200" dirty="0" smtClean="0">
                <a:solidFill>
                  <a:schemeClr val="tx1"/>
                </a:solidFill>
                <a:effectLst/>
                <a:latin typeface="+mn-lt"/>
                <a:ea typeface="+mn-ea"/>
                <a:cs typeface="+mn-cs"/>
              </a:rPr>
              <a:t>Discuss how research could help. Help to gather information to develop recommendations for "best practice" in supervision. Identify research questions for this purpose.</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Discuss if there are other methods or sources to give the patients a voice in supervision</a:t>
            </a:r>
          </a:p>
          <a:p>
            <a:endParaRPr lang="en-US" dirty="0"/>
          </a:p>
        </p:txBody>
      </p:sp>
      <p:sp>
        <p:nvSpPr>
          <p:cNvPr id="4" name="Platshållare för bildnummer 3"/>
          <p:cNvSpPr>
            <a:spLocks noGrp="1"/>
          </p:cNvSpPr>
          <p:nvPr>
            <p:ph type="sldNum" sz="quarter" idx="10"/>
          </p:nvPr>
        </p:nvSpPr>
        <p:spPr/>
        <p:txBody>
          <a:bodyPr/>
          <a:lstStyle/>
          <a:p>
            <a:fld id="{7CB70AE6-921F-4F10-8E4C-98E99B56F4CD}" type="slidenum">
              <a:rPr lang="en-GB" smtClean="0"/>
              <a:t>6</a:t>
            </a:fld>
            <a:endParaRPr lang="en-GB"/>
          </a:p>
        </p:txBody>
      </p:sp>
    </p:spTree>
    <p:extLst>
      <p:ext uri="{BB962C8B-B14F-4D97-AF65-F5344CB8AC3E}">
        <p14:creationId xmlns:p14="http://schemas.microsoft.com/office/powerpoint/2010/main" val="28795999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ledande sida - Vit">
    <p:spTree>
      <p:nvGrpSpPr>
        <p:cNvPr id="1" name=""/>
        <p:cNvGrpSpPr/>
        <p:nvPr/>
      </p:nvGrpSpPr>
      <p:grpSpPr>
        <a:xfrm>
          <a:off x="0" y="0"/>
          <a:ext cx="0" cy="0"/>
          <a:chOff x="0" y="0"/>
          <a:chExt cx="0" cy="0"/>
        </a:xfrm>
      </p:grpSpPr>
      <p:pic>
        <p:nvPicPr>
          <p:cNvPr id="2" name="Bildobjekt 1" descr="IVO_CMYK.em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55776" y="2420888"/>
            <a:ext cx="4032448" cy="1174125"/>
          </a:xfrm>
          <a:prstGeom prst="rect">
            <a:avLst/>
          </a:prstGeom>
        </p:spPr>
      </p:pic>
    </p:spTree>
    <p:extLst>
      <p:ext uri="{BB962C8B-B14F-4D97-AF65-F5344CB8AC3E}">
        <p14:creationId xmlns:p14="http://schemas.microsoft.com/office/powerpoint/2010/main" val="24790266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_Tvåspalt punktlista">
    <p:spTree>
      <p:nvGrpSpPr>
        <p:cNvPr id="1" name=""/>
        <p:cNvGrpSpPr/>
        <p:nvPr/>
      </p:nvGrpSpPr>
      <p:grpSpPr>
        <a:xfrm>
          <a:off x="0" y="0"/>
          <a:ext cx="0" cy="0"/>
          <a:chOff x="0" y="0"/>
          <a:chExt cx="0" cy="0"/>
        </a:xfrm>
      </p:grpSpPr>
      <p:sp>
        <p:nvSpPr>
          <p:cNvPr id="3" name="Title 1"/>
          <p:cNvSpPr>
            <a:spLocks noGrp="1"/>
          </p:cNvSpPr>
          <p:nvPr>
            <p:ph type="title"/>
          </p:nvPr>
        </p:nvSpPr>
        <p:spPr>
          <a:xfrm>
            <a:off x="1393200" y="1349896"/>
            <a:ext cx="7272808" cy="1143000"/>
          </a:xfrm>
        </p:spPr>
        <p:txBody>
          <a:bodyPr lIns="0" tIns="0" rIns="0" bIns="0" anchor="t" anchorCtr="0">
            <a:noAutofit/>
          </a:bodyPr>
          <a:lstStyle>
            <a:lvl1pPr algn="l">
              <a:defRPr sz="2400"/>
            </a:lvl1pPr>
          </a:lstStyle>
          <a:p>
            <a:r>
              <a:rPr lang="sv-SE" smtClean="0"/>
              <a:t>Klicka här för att ändra format</a:t>
            </a:r>
            <a:endParaRPr lang="en-GB" dirty="0"/>
          </a:p>
        </p:txBody>
      </p:sp>
      <p:pic>
        <p:nvPicPr>
          <p:cNvPr id="5" name="Bildobjekt 4" descr="IVO_CMYK.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332656"/>
            <a:ext cx="1469594" cy="427900"/>
          </a:xfrm>
          <a:prstGeom prst="rect">
            <a:avLst/>
          </a:prstGeom>
        </p:spPr>
      </p:pic>
      <p:sp>
        <p:nvSpPr>
          <p:cNvPr id="6" name="Platshållare för innehåll 4"/>
          <p:cNvSpPr>
            <a:spLocks noGrp="1"/>
          </p:cNvSpPr>
          <p:nvPr>
            <p:ph sz="quarter" idx="10"/>
          </p:nvPr>
        </p:nvSpPr>
        <p:spPr>
          <a:xfrm>
            <a:off x="1393200" y="2494800"/>
            <a:ext cx="3466832" cy="33840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innehåll 4"/>
          <p:cNvSpPr>
            <a:spLocks noGrp="1"/>
          </p:cNvSpPr>
          <p:nvPr>
            <p:ph sz="quarter" idx="11"/>
          </p:nvPr>
        </p:nvSpPr>
        <p:spPr>
          <a:xfrm>
            <a:off x="5148064" y="2494800"/>
            <a:ext cx="3466832" cy="33840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47187998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vslutningssida">
    <p:spTree>
      <p:nvGrpSpPr>
        <p:cNvPr id="1" name=""/>
        <p:cNvGrpSpPr/>
        <p:nvPr/>
      </p:nvGrpSpPr>
      <p:grpSpPr>
        <a:xfrm>
          <a:off x="0" y="0"/>
          <a:ext cx="0" cy="0"/>
          <a:chOff x="0" y="0"/>
          <a:chExt cx="0" cy="0"/>
        </a:xfrm>
      </p:grpSpPr>
      <p:pic>
        <p:nvPicPr>
          <p:cNvPr id="5" name="Bildobjekt 4" descr="Bård_Botten_RGB.emf"/>
          <p:cNvPicPr>
            <a:picLocks noChangeAspect="1"/>
          </p:cNvPicPr>
          <p:nvPr userDrawn="1"/>
        </p:nvPicPr>
        <p:blipFill rotWithShape="1">
          <a:blip r:embed="rId2" cstate="print">
            <a:extLst>
              <a:ext uri="{28A0092B-C50C-407E-A947-70E740481C1C}">
                <a14:useLocalDpi xmlns:a14="http://schemas.microsoft.com/office/drawing/2010/main" val="0"/>
              </a:ext>
            </a:extLst>
          </a:blip>
          <a:srcRect b="39239"/>
          <a:stretch/>
        </p:blipFill>
        <p:spPr>
          <a:xfrm>
            <a:off x="0" y="6481086"/>
            <a:ext cx="9144000" cy="376914"/>
          </a:xfrm>
          <a:prstGeom prst="rect">
            <a:avLst/>
          </a:prstGeom>
        </p:spPr>
      </p:pic>
      <p:pic>
        <p:nvPicPr>
          <p:cNvPr id="6" name="Bildobjekt 5" descr="IVO_CMYK.em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72200" y="5517232"/>
            <a:ext cx="2279461" cy="663708"/>
          </a:xfrm>
          <a:prstGeom prst="rect">
            <a:avLst/>
          </a:prstGeom>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ledande sida - Blågrön">
    <p:bg>
      <p:bgPr>
        <a:solidFill>
          <a:schemeClr val="accent2"/>
        </a:solidFill>
        <a:effectLst/>
      </p:bgPr>
    </p:bg>
    <p:spTree>
      <p:nvGrpSpPr>
        <p:cNvPr id="1" name=""/>
        <p:cNvGrpSpPr/>
        <p:nvPr/>
      </p:nvGrpSpPr>
      <p:grpSpPr>
        <a:xfrm>
          <a:off x="0" y="0"/>
          <a:ext cx="0" cy="0"/>
          <a:chOff x="0" y="0"/>
          <a:chExt cx="0" cy="0"/>
        </a:xfrm>
      </p:grpSpPr>
      <p:pic>
        <p:nvPicPr>
          <p:cNvPr id="3" name="Bildobjekt 2" descr="IVO_VIT.em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55776" y="2420888"/>
            <a:ext cx="4032448" cy="1174125"/>
          </a:xfrm>
          <a:prstGeom prst="rect">
            <a:avLst/>
          </a:prstGeom>
        </p:spPr>
      </p:pic>
    </p:spTree>
    <p:extLst>
      <p:ext uri="{BB962C8B-B14F-4D97-AF65-F5344CB8AC3E}">
        <p14:creationId xmlns:p14="http://schemas.microsoft.com/office/powerpoint/2010/main" val="33771659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ledande sida - ljusblå">
    <p:bg>
      <p:bgPr>
        <a:solidFill>
          <a:schemeClr val="accent3"/>
        </a:solidFill>
        <a:effectLst/>
      </p:bgPr>
    </p:bg>
    <p:spTree>
      <p:nvGrpSpPr>
        <p:cNvPr id="1" name=""/>
        <p:cNvGrpSpPr/>
        <p:nvPr/>
      </p:nvGrpSpPr>
      <p:grpSpPr>
        <a:xfrm>
          <a:off x="0" y="0"/>
          <a:ext cx="0" cy="0"/>
          <a:chOff x="0" y="0"/>
          <a:chExt cx="0" cy="0"/>
        </a:xfrm>
      </p:grpSpPr>
      <p:pic>
        <p:nvPicPr>
          <p:cNvPr id="2" name="Bildobjekt 1" descr="IVO_SVART.em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55776" y="2420888"/>
            <a:ext cx="4032448" cy="1174125"/>
          </a:xfrm>
          <a:prstGeom prst="rect">
            <a:avLst/>
          </a:prstGeom>
        </p:spPr>
      </p:pic>
    </p:spTree>
    <p:extLst>
      <p:ext uri="{BB962C8B-B14F-4D97-AF65-F5344CB8AC3E}">
        <p14:creationId xmlns:p14="http://schemas.microsoft.com/office/powerpoint/2010/main" val="28218550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ledande sida - grå">
    <p:bg>
      <p:bgPr>
        <a:solidFill>
          <a:schemeClr val="accent5"/>
        </a:solidFill>
        <a:effectLst/>
      </p:bgPr>
    </p:bg>
    <p:spTree>
      <p:nvGrpSpPr>
        <p:cNvPr id="1" name=""/>
        <p:cNvGrpSpPr/>
        <p:nvPr/>
      </p:nvGrpSpPr>
      <p:grpSpPr>
        <a:xfrm>
          <a:off x="0" y="0"/>
          <a:ext cx="0" cy="0"/>
          <a:chOff x="0" y="0"/>
          <a:chExt cx="0" cy="0"/>
        </a:xfrm>
      </p:grpSpPr>
      <p:pic>
        <p:nvPicPr>
          <p:cNvPr id="2" name="Bildobjekt 1" descr="IVO_SVART.em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55776" y="2420888"/>
            <a:ext cx="4032448" cy="1174125"/>
          </a:xfrm>
          <a:prstGeom prst="rect">
            <a:avLst/>
          </a:prstGeom>
        </p:spPr>
      </p:pic>
    </p:spTree>
    <p:extLst>
      <p:ext uri="{BB962C8B-B14F-4D97-AF65-F5344CB8AC3E}">
        <p14:creationId xmlns:p14="http://schemas.microsoft.com/office/powerpoint/2010/main" val="398963898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Rubrik och brödtext">
    <p:spTree>
      <p:nvGrpSpPr>
        <p:cNvPr id="1" name=""/>
        <p:cNvGrpSpPr/>
        <p:nvPr/>
      </p:nvGrpSpPr>
      <p:grpSpPr>
        <a:xfrm>
          <a:off x="0" y="0"/>
          <a:ext cx="0" cy="0"/>
          <a:chOff x="0" y="0"/>
          <a:chExt cx="0" cy="0"/>
        </a:xfrm>
      </p:grpSpPr>
      <p:pic>
        <p:nvPicPr>
          <p:cNvPr id="15" name="Bildobjekt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000" y="360000"/>
            <a:ext cx="2016000" cy="569166"/>
          </a:xfrm>
          <a:prstGeom prst="rect">
            <a:avLst/>
          </a:prstGeom>
        </p:spPr>
      </p:pic>
      <p:sp>
        <p:nvSpPr>
          <p:cNvPr id="7" name="Platshållare för text 6"/>
          <p:cNvSpPr>
            <a:spLocks noGrp="1"/>
          </p:cNvSpPr>
          <p:nvPr>
            <p:ph type="body" sz="quarter" idx="10" hasCustomPrompt="1"/>
          </p:nvPr>
        </p:nvSpPr>
        <p:spPr>
          <a:xfrm>
            <a:off x="971600" y="1628800"/>
            <a:ext cx="7128792" cy="719658"/>
          </a:xfrm>
        </p:spPr>
        <p:txBody>
          <a:bodyPr>
            <a:normAutofit/>
          </a:bodyPr>
          <a:lstStyle>
            <a:lvl1pPr marL="0" indent="0">
              <a:buNone/>
              <a:defRPr sz="2400" b="1">
                <a:latin typeface="Arial" pitchFamily="34" charset="0"/>
                <a:cs typeface="Arial" pitchFamily="34" charset="0"/>
              </a:defRPr>
            </a:lvl1pPr>
          </a:lstStyle>
          <a:p>
            <a:pPr lvl="0"/>
            <a:r>
              <a:rPr lang="sv-SE" dirty="0" smtClean="0"/>
              <a:t>Rubrik</a:t>
            </a:r>
            <a:endParaRPr lang="sv-SE" dirty="0"/>
          </a:p>
        </p:txBody>
      </p:sp>
      <p:sp>
        <p:nvSpPr>
          <p:cNvPr id="10" name="Platshållare för text 9"/>
          <p:cNvSpPr>
            <a:spLocks noGrp="1"/>
          </p:cNvSpPr>
          <p:nvPr>
            <p:ph type="body" sz="quarter" idx="11" hasCustomPrompt="1"/>
          </p:nvPr>
        </p:nvSpPr>
        <p:spPr>
          <a:xfrm>
            <a:off x="971600" y="2492896"/>
            <a:ext cx="7128792" cy="3168352"/>
          </a:xfrm>
        </p:spPr>
        <p:txBody>
          <a:bodyPr>
            <a:normAutofit/>
          </a:bodyPr>
          <a:lstStyle>
            <a:lvl1pPr marL="0" indent="0">
              <a:buNone/>
              <a:defRPr sz="2000">
                <a:latin typeface="Arial" pitchFamily="34" charset="0"/>
                <a:cs typeface="Arial" pitchFamily="34" charset="0"/>
              </a:defRPr>
            </a:lvl1pPr>
          </a:lstStyle>
          <a:p>
            <a:pPr lvl="0"/>
            <a:r>
              <a:rPr lang="sv-SE" dirty="0" smtClean="0"/>
              <a:t>Brödtext</a:t>
            </a:r>
            <a:endParaRPr lang="sv-SE" dirty="0"/>
          </a:p>
        </p:txBody>
      </p:sp>
    </p:spTree>
    <p:extLst>
      <p:ext uri="{BB962C8B-B14F-4D97-AF65-F5344CB8AC3E}">
        <p14:creationId xmlns:p14="http://schemas.microsoft.com/office/powerpoint/2010/main" val="28855796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Jämförelse">
    <p:spTree>
      <p:nvGrpSpPr>
        <p:cNvPr id="1" name=""/>
        <p:cNvGrpSpPr/>
        <p:nvPr/>
      </p:nvGrpSpPr>
      <p:grpSpPr>
        <a:xfrm>
          <a:off x="0" y="0"/>
          <a:ext cx="0" cy="0"/>
          <a:chOff x="0" y="0"/>
          <a:chExt cx="0" cy="0"/>
        </a:xfrm>
      </p:grpSpPr>
      <p:pic>
        <p:nvPicPr>
          <p:cNvPr id="3" name="Bildobjekt 2" descr="IVO_CMYK.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536" y="332656"/>
            <a:ext cx="2016224" cy="587063"/>
          </a:xfrm>
          <a:prstGeom prst="rect">
            <a:avLst/>
          </a:prstGeom>
        </p:spPr>
      </p:pic>
    </p:spTree>
    <p:extLst>
      <p:ext uri="{BB962C8B-B14F-4D97-AF65-F5344CB8AC3E}">
        <p14:creationId xmlns:p14="http://schemas.microsoft.com/office/powerpoint/2010/main" val="10367740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ård_Löptext">
    <p:spTree>
      <p:nvGrpSpPr>
        <p:cNvPr id="1" name=""/>
        <p:cNvGrpSpPr/>
        <p:nvPr/>
      </p:nvGrpSpPr>
      <p:grpSpPr>
        <a:xfrm>
          <a:off x="0" y="0"/>
          <a:ext cx="0" cy="0"/>
          <a:chOff x="0" y="0"/>
          <a:chExt cx="0" cy="0"/>
        </a:xfrm>
      </p:grpSpPr>
      <p:sp>
        <p:nvSpPr>
          <p:cNvPr id="2" name="Title 1"/>
          <p:cNvSpPr>
            <a:spLocks noGrp="1"/>
          </p:cNvSpPr>
          <p:nvPr>
            <p:ph type="title"/>
          </p:nvPr>
        </p:nvSpPr>
        <p:spPr>
          <a:xfrm>
            <a:off x="1393200" y="1349896"/>
            <a:ext cx="7272808" cy="1143000"/>
          </a:xfrm>
        </p:spPr>
        <p:txBody>
          <a:bodyPr lIns="0" tIns="0" rIns="0" bIns="0" anchor="t" anchorCtr="0">
            <a:noAutofit/>
          </a:bodyPr>
          <a:lstStyle>
            <a:lvl1pPr algn="l">
              <a:defRPr sz="2400"/>
            </a:lvl1pPr>
          </a:lstStyle>
          <a:p>
            <a:r>
              <a:rPr lang="sv-SE" smtClean="0"/>
              <a:t>Klicka här för att ändra format</a:t>
            </a:r>
            <a:endParaRPr lang="en-GB" dirty="0"/>
          </a:p>
        </p:txBody>
      </p:sp>
      <p:sp>
        <p:nvSpPr>
          <p:cNvPr id="5" name="Platshållare för innehåll 4"/>
          <p:cNvSpPr>
            <a:spLocks noGrp="1"/>
          </p:cNvSpPr>
          <p:nvPr>
            <p:ph sz="quarter" idx="10"/>
          </p:nvPr>
        </p:nvSpPr>
        <p:spPr>
          <a:xfrm>
            <a:off x="1393200" y="2494800"/>
            <a:ext cx="7282800" cy="3384000"/>
          </a:xfrm>
        </p:spPr>
        <p:txBody>
          <a:bodyPr/>
          <a:lstStyle>
            <a:lvl1pPr marL="0" indent="0">
              <a:buNone/>
              <a:defRPr/>
            </a:lvl1pPr>
          </a:lstStyle>
          <a:p>
            <a:pPr lvl="0"/>
            <a:r>
              <a:rPr lang="sv-SE" smtClean="0"/>
              <a:t>Klicka här för att ändra format på bakgrundstexten</a:t>
            </a:r>
          </a:p>
        </p:txBody>
      </p:sp>
    </p:spTree>
    <p:extLst>
      <p:ext uri="{BB962C8B-B14F-4D97-AF65-F5344CB8AC3E}">
        <p14:creationId xmlns:p14="http://schemas.microsoft.com/office/powerpoint/2010/main" val="8501650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ård_Punktlista">
    <p:spTree>
      <p:nvGrpSpPr>
        <p:cNvPr id="1" name=""/>
        <p:cNvGrpSpPr/>
        <p:nvPr/>
      </p:nvGrpSpPr>
      <p:grpSpPr>
        <a:xfrm>
          <a:off x="0" y="0"/>
          <a:ext cx="0" cy="0"/>
          <a:chOff x="0" y="0"/>
          <a:chExt cx="0" cy="0"/>
        </a:xfrm>
      </p:grpSpPr>
      <p:sp>
        <p:nvSpPr>
          <p:cNvPr id="2" name="Title 1"/>
          <p:cNvSpPr>
            <a:spLocks noGrp="1"/>
          </p:cNvSpPr>
          <p:nvPr>
            <p:ph type="title"/>
          </p:nvPr>
        </p:nvSpPr>
        <p:spPr>
          <a:xfrm>
            <a:off x="1393200" y="1349896"/>
            <a:ext cx="7272808" cy="1143000"/>
          </a:xfrm>
        </p:spPr>
        <p:txBody>
          <a:bodyPr lIns="0" tIns="0" rIns="0" bIns="0" anchor="t" anchorCtr="0">
            <a:noAutofit/>
          </a:bodyPr>
          <a:lstStyle>
            <a:lvl1pPr algn="l">
              <a:defRPr sz="2400"/>
            </a:lvl1pPr>
          </a:lstStyle>
          <a:p>
            <a:r>
              <a:rPr lang="sv-SE" smtClean="0"/>
              <a:t>Klicka här för att ändra format</a:t>
            </a:r>
            <a:endParaRPr lang="en-GB" dirty="0"/>
          </a:p>
        </p:txBody>
      </p:sp>
      <p:sp>
        <p:nvSpPr>
          <p:cNvPr id="5" name="Platshållare för innehåll 4"/>
          <p:cNvSpPr>
            <a:spLocks noGrp="1"/>
          </p:cNvSpPr>
          <p:nvPr>
            <p:ph sz="quarter" idx="10"/>
          </p:nvPr>
        </p:nvSpPr>
        <p:spPr>
          <a:xfrm>
            <a:off x="1393200" y="2494800"/>
            <a:ext cx="7282800" cy="33840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8984415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ård_Tvåspalt punktlista">
    <p:spTree>
      <p:nvGrpSpPr>
        <p:cNvPr id="1" name=""/>
        <p:cNvGrpSpPr/>
        <p:nvPr/>
      </p:nvGrpSpPr>
      <p:grpSpPr>
        <a:xfrm>
          <a:off x="0" y="0"/>
          <a:ext cx="0" cy="0"/>
          <a:chOff x="0" y="0"/>
          <a:chExt cx="0" cy="0"/>
        </a:xfrm>
      </p:grpSpPr>
      <p:sp>
        <p:nvSpPr>
          <p:cNvPr id="3" name="Title 1"/>
          <p:cNvSpPr>
            <a:spLocks noGrp="1"/>
          </p:cNvSpPr>
          <p:nvPr>
            <p:ph type="title"/>
          </p:nvPr>
        </p:nvSpPr>
        <p:spPr>
          <a:xfrm>
            <a:off x="1393200" y="1349896"/>
            <a:ext cx="7272808" cy="1143000"/>
          </a:xfrm>
        </p:spPr>
        <p:txBody>
          <a:bodyPr lIns="0" tIns="0" rIns="0" bIns="0" anchor="t" anchorCtr="0">
            <a:noAutofit/>
          </a:bodyPr>
          <a:lstStyle>
            <a:lvl1pPr algn="l">
              <a:defRPr sz="2400"/>
            </a:lvl1pPr>
          </a:lstStyle>
          <a:p>
            <a:r>
              <a:rPr lang="sv-SE" smtClean="0"/>
              <a:t>Klicka här för att ändra format</a:t>
            </a:r>
            <a:endParaRPr lang="en-GB" dirty="0"/>
          </a:p>
        </p:txBody>
      </p:sp>
      <p:sp>
        <p:nvSpPr>
          <p:cNvPr id="4" name="Platshållare för innehåll 4"/>
          <p:cNvSpPr>
            <a:spLocks noGrp="1"/>
          </p:cNvSpPr>
          <p:nvPr>
            <p:ph sz="quarter" idx="10"/>
          </p:nvPr>
        </p:nvSpPr>
        <p:spPr>
          <a:xfrm>
            <a:off x="1393200" y="2494800"/>
            <a:ext cx="3466832" cy="33840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innehåll 4"/>
          <p:cNvSpPr>
            <a:spLocks noGrp="1"/>
          </p:cNvSpPr>
          <p:nvPr>
            <p:ph sz="quarter" idx="11"/>
          </p:nvPr>
        </p:nvSpPr>
        <p:spPr>
          <a:xfrm>
            <a:off x="5148064" y="2494800"/>
            <a:ext cx="3466832" cy="33840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9524796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 bård_Löptext">
    <p:spTree>
      <p:nvGrpSpPr>
        <p:cNvPr id="1" name=""/>
        <p:cNvGrpSpPr/>
        <p:nvPr/>
      </p:nvGrpSpPr>
      <p:grpSpPr>
        <a:xfrm>
          <a:off x="0" y="0"/>
          <a:ext cx="0" cy="0"/>
          <a:chOff x="0" y="0"/>
          <a:chExt cx="0" cy="0"/>
        </a:xfrm>
      </p:grpSpPr>
      <p:sp>
        <p:nvSpPr>
          <p:cNvPr id="2" name="Title 1"/>
          <p:cNvSpPr>
            <a:spLocks noGrp="1"/>
          </p:cNvSpPr>
          <p:nvPr>
            <p:ph type="title"/>
          </p:nvPr>
        </p:nvSpPr>
        <p:spPr>
          <a:xfrm>
            <a:off x="1393200" y="1349896"/>
            <a:ext cx="7272808" cy="1143000"/>
          </a:xfrm>
        </p:spPr>
        <p:txBody>
          <a:bodyPr lIns="0" tIns="0" rIns="0" bIns="0" anchor="t" anchorCtr="0">
            <a:noAutofit/>
          </a:bodyPr>
          <a:lstStyle>
            <a:lvl1pPr algn="l">
              <a:defRPr sz="2400"/>
            </a:lvl1pPr>
          </a:lstStyle>
          <a:p>
            <a:r>
              <a:rPr lang="sv-SE" smtClean="0"/>
              <a:t>Klicka här för att ändra format</a:t>
            </a:r>
            <a:endParaRPr lang="en-GB" dirty="0"/>
          </a:p>
        </p:txBody>
      </p:sp>
      <p:pic>
        <p:nvPicPr>
          <p:cNvPr id="4" name="Bildobjekt 3" descr="IVO_CMYK.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332656"/>
            <a:ext cx="1469594" cy="427900"/>
          </a:xfrm>
          <a:prstGeom prst="rect">
            <a:avLst/>
          </a:prstGeom>
        </p:spPr>
      </p:pic>
      <p:sp>
        <p:nvSpPr>
          <p:cNvPr id="6" name="Platshållare för innehåll 4"/>
          <p:cNvSpPr>
            <a:spLocks noGrp="1"/>
          </p:cNvSpPr>
          <p:nvPr>
            <p:ph sz="quarter" idx="10"/>
          </p:nvPr>
        </p:nvSpPr>
        <p:spPr>
          <a:xfrm>
            <a:off x="1393200" y="2494800"/>
            <a:ext cx="7282800" cy="3384000"/>
          </a:xfrm>
        </p:spPr>
        <p:txBody>
          <a:bodyPr/>
          <a:lstStyle>
            <a:lvl1pPr marL="0" indent="0">
              <a:buNone/>
              <a:defRPr/>
            </a:lvl1pPr>
          </a:lstStyle>
          <a:p>
            <a:pPr lvl="0"/>
            <a:r>
              <a:rPr lang="sv-SE" smtClean="0"/>
              <a:t>Klicka här för att ändra format på bakgrundstexten</a:t>
            </a:r>
          </a:p>
        </p:txBody>
      </p:sp>
    </p:spTree>
    <p:extLst>
      <p:ext uri="{BB962C8B-B14F-4D97-AF65-F5344CB8AC3E}">
        <p14:creationId xmlns:p14="http://schemas.microsoft.com/office/powerpoint/2010/main" val="1272370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o + bård_Punktlista">
    <p:spTree>
      <p:nvGrpSpPr>
        <p:cNvPr id="1" name=""/>
        <p:cNvGrpSpPr/>
        <p:nvPr/>
      </p:nvGrpSpPr>
      <p:grpSpPr>
        <a:xfrm>
          <a:off x="0" y="0"/>
          <a:ext cx="0" cy="0"/>
          <a:chOff x="0" y="0"/>
          <a:chExt cx="0" cy="0"/>
        </a:xfrm>
      </p:grpSpPr>
      <p:sp>
        <p:nvSpPr>
          <p:cNvPr id="2" name="Title 1"/>
          <p:cNvSpPr>
            <a:spLocks noGrp="1"/>
          </p:cNvSpPr>
          <p:nvPr>
            <p:ph type="title"/>
          </p:nvPr>
        </p:nvSpPr>
        <p:spPr>
          <a:xfrm>
            <a:off x="1393200" y="1349896"/>
            <a:ext cx="7272808" cy="1143000"/>
          </a:xfrm>
        </p:spPr>
        <p:txBody>
          <a:bodyPr lIns="0" tIns="0" rIns="0" bIns="0" anchor="t" anchorCtr="0">
            <a:noAutofit/>
          </a:bodyPr>
          <a:lstStyle>
            <a:lvl1pPr algn="l">
              <a:defRPr sz="2400"/>
            </a:lvl1pPr>
          </a:lstStyle>
          <a:p>
            <a:r>
              <a:rPr lang="sv-SE" smtClean="0"/>
              <a:t>Klicka här för att ändra format</a:t>
            </a:r>
            <a:endParaRPr lang="en-GB" dirty="0"/>
          </a:p>
        </p:txBody>
      </p:sp>
      <p:sp>
        <p:nvSpPr>
          <p:cNvPr id="5" name="Platshållare för innehåll 4"/>
          <p:cNvSpPr>
            <a:spLocks noGrp="1"/>
          </p:cNvSpPr>
          <p:nvPr>
            <p:ph sz="quarter" idx="10"/>
          </p:nvPr>
        </p:nvSpPr>
        <p:spPr>
          <a:xfrm>
            <a:off x="1393200" y="2494800"/>
            <a:ext cx="7282800" cy="33840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4" name="Bildobjekt 3" descr="IVO_CMYK.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332656"/>
            <a:ext cx="1469594" cy="427900"/>
          </a:xfrm>
          <a:prstGeom prst="rect">
            <a:avLst/>
          </a:prstGeom>
        </p:spPr>
      </p:pic>
    </p:spTree>
    <p:extLst>
      <p:ext uri="{BB962C8B-B14F-4D97-AF65-F5344CB8AC3E}">
        <p14:creationId xmlns:p14="http://schemas.microsoft.com/office/powerpoint/2010/main" val="137953939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 bård_Tvåspalt punktlista">
    <p:spTree>
      <p:nvGrpSpPr>
        <p:cNvPr id="1" name=""/>
        <p:cNvGrpSpPr/>
        <p:nvPr/>
      </p:nvGrpSpPr>
      <p:grpSpPr>
        <a:xfrm>
          <a:off x="0" y="0"/>
          <a:ext cx="0" cy="0"/>
          <a:chOff x="0" y="0"/>
          <a:chExt cx="0" cy="0"/>
        </a:xfrm>
      </p:grpSpPr>
      <p:sp>
        <p:nvSpPr>
          <p:cNvPr id="3" name="Title 1"/>
          <p:cNvSpPr>
            <a:spLocks noGrp="1"/>
          </p:cNvSpPr>
          <p:nvPr>
            <p:ph type="title"/>
          </p:nvPr>
        </p:nvSpPr>
        <p:spPr>
          <a:xfrm>
            <a:off x="1393200" y="1349896"/>
            <a:ext cx="7272808" cy="1143000"/>
          </a:xfrm>
        </p:spPr>
        <p:txBody>
          <a:bodyPr lIns="0" tIns="0" rIns="0" bIns="0" anchor="t" anchorCtr="0">
            <a:noAutofit/>
          </a:bodyPr>
          <a:lstStyle>
            <a:lvl1pPr algn="l">
              <a:defRPr sz="2400"/>
            </a:lvl1pPr>
          </a:lstStyle>
          <a:p>
            <a:r>
              <a:rPr lang="sv-SE" smtClean="0"/>
              <a:t>Klicka här för att ändra format</a:t>
            </a:r>
            <a:endParaRPr lang="en-GB" dirty="0"/>
          </a:p>
        </p:txBody>
      </p:sp>
      <p:sp>
        <p:nvSpPr>
          <p:cNvPr id="4" name="Platshållare för innehåll 4"/>
          <p:cNvSpPr>
            <a:spLocks noGrp="1"/>
          </p:cNvSpPr>
          <p:nvPr>
            <p:ph sz="quarter" idx="10"/>
          </p:nvPr>
        </p:nvSpPr>
        <p:spPr>
          <a:xfrm>
            <a:off x="1393200" y="2494800"/>
            <a:ext cx="3466832" cy="33840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innehåll 4"/>
          <p:cNvSpPr>
            <a:spLocks noGrp="1"/>
          </p:cNvSpPr>
          <p:nvPr>
            <p:ph sz="quarter" idx="11"/>
          </p:nvPr>
        </p:nvSpPr>
        <p:spPr>
          <a:xfrm>
            <a:off x="5148064" y="2494800"/>
            <a:ext cx="3466832" cy="33840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pic>
        <p:nvPicPr>
          <p:cNvPr id="6" name="Bildobjekt 5" descr="IVO_CMYK.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332656"/>
            <a:ext cx="1469594" cy="427900"/>
          </a:xfrm>
          <a:prstGeom prst="rect">
            <a:avLst/>
          </a:prstGeom>
        </p:spPr>
      </p:pic>
    </p:spTree>
    <p:extLst>
      <p:ext uri="{BB962C8B-B14F-4D97-AF65-F5344CB8AC3E}">
        <p14:creationId xmlns:p14="http://schemas.microsoft.com/office/powerpoint/2010/main" val="32616044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_Löptext">
    <p:spTree>
      <p:nvGrpSpPr>
        <p:cNvPr id="1" name=""/>
        <p:cNvGrpSpPr/>
        <p:nvPr/>
      </p:nvGrpSpPr>
      <p:grpSpPr>
        <a:xfrm>
          <a:off x="0" y="0"/>
          <a:ext cx="0" cy="0"/>
          <a:chOff x="0" y="0"/>
          <a:chExt cx="0" cy="0"/>
        </a:xfrm>
      </p:grpSpPr>
      <p:sp>
        <p:nvSpPr>
          <p:cNvPr id="3" name="Title 1"/>
          <p:cNvSpPr>
            <a:spLocks noGrp="1"/>
          </p:cNvSpPr>
          <p:nvPr>
            <p:ph type="title"/>
          </p:nvPr>
        </p:nvSpPr>
        <p:spPr>
          <a:xfrm>
            <a:off x="1393200" y="1349896"/>
            <a:ext cx="7272808" cy="1143000"/>
          </a:xfrm>
        </p:spPr>
        <p:txBody>
          <a:bodyPr lIns="0" tIns="0" rIns="0" bIns="0" anchor="t" anchorCtr="0">
            <a:noAutofit/>
          </a:bodyPr>
          <a:lstStyle>
            <a:lvl1pPr algn="l">
              <a:defRPr sz="2400"/>
            </a:lvl1pPr>
          </a:lstStyle>
          <a:p>
            <a:r>
              <a:rPr lang="sv-SE" smtClean="0"/>
              <a:t>Klicka här för att ändra format</a:t>
            </a:r>
            <a:endParaRPr lang="en-GB" dirty="0"/>
          </a:p>
        </p:txBody>
      </p:sp>
      <p:pic>
        <p:nvPicPr>
          <p:cNvPr id="5" name="Bildobjekt 4" descr="IVO_CMYK.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332656"/>
            <a:ext cx="1469594" cy="427900"/>
          </a:xfrm>
          <a:prstGeom prst="rect">
            <a:avLst/>
          </a:prstGeom>
        </p:spPr>
      </p:pic>
      <p:sp>
        <p:nvSpPr>
          <p:cNvPr id="6" name="Platshållare för innehåll 4"/>
          <p:cNvSpPr>
            <a:spLocks noGrp="1"/>
          </p:cNvSpPr>
          <p:nvPr>
            <p:ph sz="quarter" idx="10"/>
          </p:nvPr>
        </p:nvSpPr>
        <p:spPr>
          <a:xfrm>
            <a:off x="1393200" y="2494800"/>
            <a:ext cx="7282800" cy="3384000"/>
          </a:xfrm>
        </p:spPr>
        <p:txBody>
          <a:bodyPr/>
          <a:lstStyle>
            <a:lvl1pPr marL="0" indent="0">
              <a:buNone/>
              <a:defRPr/>
            </a:lvl1pPr>
          </a:lstStyle>
          <a:p>
            <a:pPr lvl="0"/>
            <a:r>
              <a:rPr lang="sv-SE" smtClean="0"/>
              <a:t>Klicka här för att ändra format på bakgrundstexten</a:t>
            </a:r>
          </a:p>
        </p:txBody>
      </p:sp>
    </p:spTree>
    <p:extLst>
      <p:ext uri="{BB962C8B-B14F-4D97-AF65-F5344CB8AC3E}">
        <p14:creationId xmlns:p14="http://schemas.microsoft.com/office/powerpoint/2010/main" val="7673594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_Punktlista">
    <p:spTree>
      <p:nvGrpSpPr>
        <p:cNvPr id="1" name=""/>
        <p:cNvGrpSpPr/>
        <p:nvPr/>
      </p:nvGrpSpPr>
      <p:grpSpPr>
        <a:xfrm>
          <a:off x="0" y="0"/>
          <a:ext cx="0" cy="0"/>
          <a:chOff x="0" y="0"/>
          <a:chExt cx="0" cy="0"/>
        </a:xfrm>
      </p:grpSpPr>
      <p:sp>
        <p:nvSpPr>
          <p:cNvPr id="3" name="Title 1"/>
          <p:cNvSpPr>
            <a:spLocks noGrp="1"/>
          </p:cNvSpPr>
          <p:nvPr>
            <p:ph type="title"/>
          </p:nvPr>
        </p:nvSpPr>
        <p:spPr>
          <a:xfrm>
            <a:off x="1393200" y="1349896"/>
            <a:ext cx="7272808" cy="1143000"/>
          </a:xfrm>
        </p:spPr>
        <p:txBody>
          <a:bodyPr lIns="0" tIns="0" rIns="0" bIns="0" anchor="t" anchorCtr="0">
            <a:noAutofit/>
          </a:bodyPr>
          <a:lstStyle>
            <a:lvl1pPr algn="l">
              <a:defRPr sz="2400"/>
            </a:lvl1pPr>
          </a:lstStyle>
          <a:p>
            <a:r>
              <a:rPr lang="sv-SE" smtClean="0"/>
              <a:t>Klicka här för att ändra format</a:t>
            </a:r>
            <a:endParaRPr lang="en-GB" dirty="0"/>
          </a:p>
        </p:txBody>
      </p:sp>
      <p:sp>
        <p:nvSpPr>
          <p:cNvPr id="4" name="Platshållare för innehåll 4"/>
          <p:cNvSpPr>
            <a:spLocks noGrp="1"/>
          </p:cNvSpPr>
          <p:nvPr>
            <p:ph sz="quarter" idx="10"/>
          </p:nvPr>
        </p:nvSpPr>
        <p:spPr>
          <a:xfrm>
            <a:off x="1393200" y="2494800"/>
            <a:ext cx="7282800" cy="33840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5" name="Bildobjekt 4" descr="IVO_CMYK.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332656"/>
            <a:ext cx="1469594" cy="427900"/>
          </a:xfrm>
          <a:prstGeom prst="rect">
            <a:avLst/>
          </a:prstGeom>
        </p:spPr>
      </p:pic>
    </p:spTree>
    <p:extLst>
      <p:ext uri="{BB962C8B-B14F-4D97-AF65-F5344CB8AC3E}">
        <p14:creationId xmlns:p14="http://schemas.microsoft.com/office/powerpoint/2010/main" val="29046320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03648" y="908720"/>
            <a:ext cx="7344816" cy="873168"/>
          </a:xfrm>
          <a:prstGeom prst="rect">
            <a:avLst/>
          </a:prstGeom>
        </p:spPr>
        <p:txBody>
          <a:bodyPr vert="horz" lIns="0" tIns="0" rIns="0" bIns="0" rtlCol="0" anchor="b" anchorCtr="0">
            <a:noAutofit/>
          </a:bodyPr>
          <a:lstStyle/>
          <a:p>
            <a:r>
              <a:rPr lang="sv-SE" dirty="0" smtClean="0"/>
              <a:t>Klicka här för att ändra format</a:t>
            </a:r>
            <a:endParaRPr lang="en-GB" dirty="0"/>
          </a:p>
        </p:txBody>
      </p:sp>
      <p:sp>
        <p:nvSpPr>
          <p:cNvPr id="3" name="Platshållare för text 2"/>
          <p:cNvSpPr>
            <a:spLocks noGrp="1"/>
          </p:cNvSpPr>
          <p:nvPr>
            <p:ph type="body" idx="1"/>
          </p:nvPr>
        </p:nvSpPr>
        <p:spPr>
          <a:xfrm>
            <a:off x="1404000" y="1990800"/>
            <a:ext cx="7365600" cy="4525963"/>
          </a:xfrm>
          <a:prstGeom prst="rect">
            <a:avLst/>
          </a:prstGeom>
        </p:spPr>
        <p:txBody>
          <a:bodyPr vert="horz" lIns="0" tIns="0" rIns="0" bIns="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4" name="Bildobjekt 3" descr="Bård_Botten_RGB.emf"/>
          <p:cNvPicPr>
            <a:picLocks noChangeAspect="1"/>
          </p:cNvPicPr>
          <p:nvPr/>
        </p:nvPicPr>
        <p:blipFill rotWithShape="1">
          <a:blip r:embed="rId18" cstate="print">
            <a:extLst>
              <a:ext uri="{28A0092B-C50C-407E-A947-70E740481C1C}">
                <a14:useLocalDpi xmlns:a14="http://schemas.microsoft.com/office/drawing/2010/main" val="0"/>
              </a:ext>
            </a:extLst>
          </a:blip>
          <a:srcRect b="39239"/>
          <a:stretch/>
        </p:blipFill>
        <p:spPr>
          <a:xfrm>
            <a:off x="0" y="6481086"/>
            <a:ext cx="9144000" cy="376914"/>
          </a:xfrm>
          <a:prstGeom prst="rect">
            <a:avLst/>
          </a:prstGeom>
        </p:spPr>
      </p:pic>
      <p:sp>
        <p:nvSpPr>
          <p:cNvPr id="6" name="Platshållare för datum 1"/>
          <p:cNvSpPr>
            <a:spLocks noGrp="1"/>
          </p:cNvSpPr>
          <p:nvPr>
            <p:ph type="dt" sz="half" idx="2"/>
          </p:nvPr>
        </p:nvSpPr>
        <p:spPr>
          <a:xfrm>
            <a:off x="457200" y="6232227"/>
            <a:ext cx="2133600" cy="365125"/>
          </a:xfrm>
          <a:prstGeom prst="rect">
            <a:avLst/>
          </a:prstGeom>
        </p:spPr>
        <p:txBody>
          <a:bodyPr/>
          <a:lstStyle>
            <a:lvl1pPr>
              <a:defRPr sz="1200"/>
            </a:lvl1pPr>
          </a:lstStyle>
          <a:p>
            <a:fld id="{5ADB808F-BC8F-4455-B944-3447EB35B384}" type="datetimeFigureOut">
              <a:rPr lang="sv-SE" smtClean="0"/>
              <a:pPr/>
              <a:t>2017-04-28</a:t>
            </a:fld>
            <a:endParaRPr lang="sv-SE" dirty="0"/>
          </a:p>
        </p:txBody>
      </p:sp>
      <p:sp>
        <p:nvSpPr>
          <p:cNvPr id="7" name="Platshållare för bildnummer 3"/>
          <p:cNvSpPr>
            <a:spLocks noGrp="1"/>
          </p:cNvSpPr>
          <p:nvPr>
            <p:ph type="sldNum" sz="quarter" idx="4"/>
          </p:nvPr>
        </p:nvSpPr>
        <p:spPr>
          <a:xfrm>
            <a:off x="6553200" y="6232227"/>
            <a:ext cx="2133600" cy="365125"/>
          </a:xfrm>
          <a:prstGeom prst="rect">
            <a:avLst/>
          </a:prstGeom>
        </p:spPr>
        <p:txBody>
          <a:bodyPr/>
          <a:lstStyle>
            <a:lvl1pPr algn="r">
              <a:defRPr sz="1200"/>
            </a:lvl1pPr>
          </a:lstStyle>
          <a:p>
            <a:fld id="{D448A7B9-03F7-4505-909A-A2F7DB88C35A}" type="slidenum">
              <a:rPr lang="sv-SE" smtClean="0"/>
              <a:pPr/>
              <a:t>‹#›</a:t>
            </a:fld>
            <a:endParaRPr lang="sv-SE" dirty="0"/>
          </a:p>
        </p:txBody>
      </p:sp>
    </p:spTree>
  </p:cSld>
  <p:clrMap bg1="lt1" tx1="dk1" bg2="lt2" tx2="dk2" accent1="accent1" accent2="accent2" accent3="accent3" accent4="accent4" accent5="accent5" accent6="accent6" hlink="hlink" folHlink="folHlink"/>
  <p:sldLayoutIdLst>
    <p:sldLayoutId id="2147483660" r:id="rId1"/>
    <p:sldLayoutId id="2147483708" r:id="rId2"/>
    <p:sldLayoutId id="2147483671" r:id="rId3"/>
    <p:sldLayoutId id="2147483686" r:id="rId4"/>
    <p:sldLayoutId id="2147483709" r:id="rId5"/>
    <p:sldLayoutId id="2147483706" r:id="rId6"/>
    <p:sldLayoutId id="2147483707" r:id="rId7"/>
    <p:sldLayoutId id="2147483711" r:id="rId8"/>
    <p:sldLayoutId id="2147483710" r:id="rId9"/>
    <p:sldLayoutId id="2147483712" r:id="rId10"/>
    <p:sldLayoutId id="2147483650" r:id="rId11"/>
    <p:sldLayoutId id="2147483662" r:id="rId12"/>
    <p:sldLayoutId id="2147483663" r:id="rId13"/>
    <p:sldLayoutId id="2147483664" r:id="rId14"/>
    <p:sldLayoutId id="2147483713" r:id="rId15"/>
    <p:sldLayoutId id="2147483715" r:id="rId16"/>
  </p:sldLayoutIdLst>
  <p:timing>
    <p:tnLst>
      <p:par>
        <p:cTn id="1" dur="indefinite" restart="never" nodeType="tmRoot"/>
      </p:par>
    </p:tnLst>
  </p:timing>
  <p:hf hdr="0" ftr="0" dt="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Blip>
          <a:blip r:embed="rId19"/>
        </a:buBlip>
        <a:defRPr sz="2000" kern="1200">
          <a:solidFill>
            <a:schemeClr val="tx1"/>
          </a:solidFill>
          <a:latin typeface="+mn-lt"/>
          <a:ea typeface="+mn-ea"/>
          <a:cs typeface="+mn-cs"/>
        </a:defRPr>
      </a:lvl1pPr>
      <a:lvl2pPr marL="625475" indent="-269875" algn="l" defTabSz="914400" rtl="0" eaLnBrk="1" latinLnBrk="0" hangingPunct="1">
        <a:spcBef>
          <a:spcPct val="20000"/>
        </a:spcBef>
        <a:buFontTx/>
        <a:buBlip>
          <a:blip r:embed="rId20"/>
        </a:buBlip>
        <a:defRPr sz="1400" kern="1200">
          <a:solidFill>
            <a:schemeClr val="tx1"/>
          </a:solidFill>
          <a:latin typeface="+mn-lt"/>
          <a:ea typeface="+mn-ea"/>
          <a:cs typeface="+mn-cs"/>
        </a:defRPr>
      </a:lvl2pPr>
      <a:lvl3pPr marL="920750" indent="-293688" algn="l" defTabSz="914400" rtl="0" eaLnBrk="1" latinLnBrk="0" hangingPunct="1">
        <a:spcBef>
          <a:spcPct val="20000"/>
        </a:spcBef>
        <a:buSzPct val="100000"/>
        <a:buFontTx/>
        <a:buBlip>
          <a:blip r:embed="rId21"/>
        </a:buBlip>
        <a:defRPr sz="1400" kern="1200">
          <a:solidFill>
            <a:schemeClr val="tx1"/>
          </a:solidFill>
          <a:latin typeface="+mn-lt"/>
          <a:ea typeface="+mn-ea"/>
          <a:cs typeface="+mn-cs"/>
        </a:defRPr>
      </a:lvl3pPr>
      <a:lvl4pPr marL="1211263" indent="-290513" algn="l" defTabSz="1339850" rtl="0" eaLnBrk="1" latinLnBrk="0" hangingPunct="1">
        <a:spcBef>
          <a:spcPct val="20000"/>
        </a:spcBef>
        <a:buSzPct val="100000"/>
        <a:buFontTx/>
        <a:buBlip>
          <a:blip r:embed="rId21"/>
        </a:buBlip>
        <a:tabLst/>
        <a:defRPr sz="1400" kern="1200">
          <a:solidFill>
            <a:schemeClr val="tx1"/>
          </a:solidFill>
          <a:latin typeface="+mn-lt"/>
          <a:ea typeface="+mn-ea"/>
          <a:cs typeface="+mn-cs"/>
        </a:defRPr>
      </a:lvl4pPr>
      <a:lvl5pPr marL="1443038" indent="-225425" algn="l" defTabSz="914400" rtl="0" eaLnBrk="1" latinLnBrk="0" hangingPunct="1">
        <a:spcBef>
          <a:spcPct val="20000"/>
        </a:spcBef>
        <a:buFontTx/>
        <a:buBlip>
          <a:blip r:embed="rId21"/>
        </a:buBlip>
        <a:defRPr sz="1400" kern="1200">
          <a:solidFill>
            <a:schemeClr val="tx1"/>
          </a:solidFill>
          <a:latin typeface="+mn-lt"/>
          <a:ea typeface="+mn-ea"/>
          <a:cs typeface="+mn-cs"/>
        </a:defRPr>
      </a:lvl5pPr>
      <a:lvl6pPr marL="1520825" indent="-261938" algn="l" defTabSz="914400" rtl="0" eaLnBrk="1" latinLnBrk="0" hangingPunct="1">
        <a:spcBef>
          <a:spcPct val="20000"/>
        </a:spcBef>
        <a:buFontTx/>
        <a:buBlip>
          <a:blip r:embed="rId21"/>
        </a:buBlip>
        <a:tabLst/>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115616" y="4077072"/>
            <a:ext cx="6624736" cy="1754326"/>
          </a:xfrm>
          <a:prstGeom prst="rect">
            <a:avLst/>
          </a:prstGeom>
          <a:noFill/>
        </p:spPr>
        <p:txBody>
          <a:bodyPr wrap="square" rtlCol="0">
            <a:spAutoFit/>
          </a:bodyPr>
          <a:lstStyle/>
          <a:p>
            <a:pPr algn="ctr"/>
            <a:r>
              <a:rPr lang="sv-SE" i="1" dirty="0"/>
              <a:t>Lena Weilandt</a:t>
            </a:r>
          </a:p>
          <a:p>
            <a:endParaRPr lang="sv-SE" dirty="0"/>
          </a:p>
          <a:p>
            <a:pPr algn="ctr"/>
            <a:r>
              <a:rPr lang="sv-SE" dirty="0" err="1"/>
              <a:t>Inspectorate</a:t>
            </a:r>
            <a:r>
              <a:rPr lang="sv-SE" dirty="0"/>
              <a:t> </a:t>
            </a:r>
            <a:r>
              <a:rPr lang="sv-SE" dirty="0" err="1"/>
              <a:t>of</a:t>
            </a:r>
            <a:r>
              <a:rPr lang="sv-SE" dirty="0"/>
              <a:t> Health and </a:t>
            </a:r>
            <a:r>
              <a:rPr lang="sv-SE" dirty="0" err="1"/>
              <a:t>Socialcare</a:t>
            </a:r>
            <a:endParaRPr lang="sv-SE" dirty="0"/>
          </a:p>
          <a:p>
            <a:pPr algn="ctr"/>
            <a:r>
              <a:rPr lang="sv-SE" dirty="0" smtClean="0"/>
              <a:t>Sweden</a:t>
            </a:r>
            <a:endParaRPr lang="sv-SE" dirty="0"/>
          </a:p>
          <a:p>
            <a:pPr algn="ctr"/>
            <a:endParaRPr lang="sv-SE" i="1" dirty="0"/>
          </a:p>
          <a:p>
            <a:pPr algn="ctr"/>
            <a:r>
              <a:rPr lang="sv-SE" i="1" dirty="0" smtClean="0"/>
              <a:t>London 24th </a:t>
            </a:r>
            <a:r>
              <a:rPr lang="sv-SE" i="1" dirty="0" err="1" smtClean="0"/>
              <a:t>of</a:t>
            </a:r>
            <a:r>
              <a:rPr lang="sv-SE" i="1" dirty="0" smtClean="0"/>
              <a:t> April 2017</a:t>
            </a:r>
            <a:endParaRPr lang="sv-SE" dirty="0"/>
          </a:p>
        </p:txBody>
      </p:sp>
    </p:spTree>
    <p:extLst>
      <p:ext uri="{BB962C8B-B14F-4D97-AF65-F5344CB8AC3E}">
        <p14:creationId xmlns:p14="http://schemas.microsoft.com/office/powerpoint/2010/main" val="4131571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476672"/>
            <a:ext cx="7272808" cy="494928"/>
          </a:xfrm>
        </p:spPr>
        <p:txBody>
          <a:bodyPr/>
          <a:lstStyle/>
          <a:p>
            <a:r>
              <a:rPr lang="sv-SE" dirty="0" err="1" smtClean="0">
                <a:solidFill>
                  <a:schemeClr val="accent6"/>
                </a:solidFill>
              </a:rPr>
              <a:t>Example</a:t>
            </a:r>
            <a:r>
              <a:rPr lang="sv-SE" dirty="0" smtClean="0">
                <a:solidFill>
                  <a:schemeClr val="accent6"/>
                </a:solidFill>
              </a:rPr>
              <a:t> </a:t>
            </a:r>
            <a:r>
              <a:rPr lang="sv-SE" dirty="0" err="1" smtClean="0">
                <a:solidFill>
                  <a:schemeClr val="accent6"/>
                </a:solidFill>
              </a:rPr>
              <a:t>of</a:t>
            </a:r>
            <a:r>
              <a:rPr lang="sv-SE" dirty="0" smtClean="0">
                <a:solidFill>
                  <a:schemeClr val="accent6"/>
                </a:solidFill>
              </a:rPr>
              <a:t> </a:t>
            </a:r>
            <a:r>
              <a:rPr lang="sv-SE" dirty="0" err="1" smtClean="0">
                <a:solidFill>
                  <a:schemeClr val="accent6"/>
                </a:solidFill>
              </a:rPr>
              <a:t>ongoing</a:t>
            </a:r>
            <a:r>
              <a:rPr lang="sv-SE" dirty="0" smtClean="0">
                <a:solidFill>
                  <a:schemeClr val="accent6"/>
                </a:solidFill>
              </a:rPr>
              <a:t> </a:t>
            </a:r>
            <a:r>
              <a:rPr lang="sv-SE" dirty="0" err="1" smtClean="0">
                <a:solidFill>
                  <a:schemeClr val="accent6"/>
                </a:solidFill>
              </a:rPr>
              <a:t>work</a:t>
            </a:r>
            <a:endParaRPr lang="en-US" dirty="0">
              <a:solidFill>
                <a:schemeClr val="accent6"/>
              </a:solidFill>
            </a:endParaRPr>
          </a:p>
        </p:txBody>
      </p:sp>
      <p:graphicFrame>
        <p:nvGraphicFramePr>
          <p:cNvPr id="3" name="Tabell 2"/>
          <p:cNvGraphicFramePr>
            <a:graphicFrameLocks noGrp="1"/>
          </p:cNvGraphicFramePr>
          <p:nvPr>
            <p:extLst>
              <p:ext uri="{D42A27DB-BD31-4B8C-83A1-F6EECF244321}">
                <p14:modId xmlns:p14="http://schemas.microsoft.com/office/powerpoint/2010/main" val="4237750546"/>
              </p:ext>
            </p:extLst>
          </p:nvPr>
        </p:nvGraphicFramePr>
        <p:xfrm>
          <a:off x="467544" y="1052736"/>
          <a:ext cx="8280919" cy="5085353"/>
        </p:xfrm>
        <a:graphic>
          <a:graphicData uri="http://schemas.openxmlformats.org/drawingml/2006/table">
            <a:tbl>
              <a:tblPr firstRow="1" firstCol="1" bandRow="1"/>
              <a:tblGrid>
                <a:gridCol w="1515978"/>
                <a:gridCol w="2212626"/>
                <a:gridCol w="820581"/>
                <a:gridCol w="1516603"/>
                <a:gridCol w="2215131"/>
              </a:tblGrid>
              <a:tr h="1296144">
                <a:tc>
                  <a:txBody>
                    <a:bodyPr/>
                    <a:lstStyle/>
                    <a:p>
                      <a:pPr>
                        <a:lnSpc>
                          <a:spcPct val="115000"/>
                        </a:lnSpc>
                        <a:spcAft>
                          <a:spcPts val="0"/>
                        </a:spcAft>
                      </a:pPr>
                      <a:r>
                        <a:rPr lang="en-US" sz="900" b="1" dirty="0">
                          <a:effectLst/>
                          <a:latin typeface="Calibri"/>
                          <a:ea typeface="Calibri"/>
                          <a:cs typeface="Arial"/>
                        </a:rPr>
                        <a:t>Iceland</a:t>
                      </a:r>
                    </a:p>
                  </a:txBody>
                  <a:tcPr marL="56826" marR="5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171450" indent="-171450">
                        <a:lnSpc>
                          <a:spcPct val="115000"/>
                        </a:lnSpc>
                        <a:spcAft>
                          <a:spcPts val="0"/>
                        </a:spcAft>
                        <a:buFont typeface="Wingdings" panose="05000000000000000000" pitchFamily="2" charset="2"/>
                        <a:buChar char="§"/>
                      </a:pPr>
                      <a:r>
                        <a:rPr lang="en-US" sz="900" dirty="0">
                          <a:effectLst/>
                          <a:latin typeface="Calibri"/>
                          <a:ea typeface="Calibri"/>
                          <a:cs typeface="Arial"/>
                        </a:rPr>
                        <a:t>National Patient Survey</a:t>
                      </a:r>
                    </a:p>
                  </a:txBody>
                  <a:tcPr marL="56826" marR="5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Arial"/>
                        </a:rPr>
                        <a:t> </a:t>
                      </a:r>
                    </a:p>
                  </a:txBody>
                  <a:tcPr marL="56826" marR="5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nSpc>
                          <a:spcPct val="115000"/>
                        </a:lnSpc>
                        <a:spcAft>
                          <a:spcPts val="0"/>
                        </a:spcAft>
                      </a:pPr>
                      <a:r>
                        <a:rPr lang="en-US" sz="900" b="1" dirty="0">
                          <a:effectLst/>
                          <a:latin typeface="Calibri"/>
                          <a:ea typeface="Calibri"/>
                          <a:cs typeface="Arial"/>
                        </a:rPr>
                        <a:t>England CQC</a:t>
                      </a:r>
                    </a:p>
                  </a:txBody>
                  <a:tcPr marL="56826" marR="5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171450" indent="-171450">
                        <a:lnSpc>
                          <a:spcPct val="115000"/>
                        </a:lnSpc>
                        <a:spcAft>
                          <a:spcPts val="0"/>
                        </a:spcAft>
                        <a:buFont typeface="Wingdings" panose="05000000000000000000" pitchFamily="2" charset="2"/>
                        <a:buChar char="§"/>
                      </a:pPr>
                      <a:r>
                        <a:rPr lang="en-US" sz="900" dirty="0">
                          <a:effectLst/>
                          <a:latin typeface="Calibri"/>
                          <a:ea typeface="Calibri"/>
                          <a:cs typeface="Arial"/>
                        </a:rPr>
                        <a:t>Organization of service users – training </a:t>
                      </a:r>
                      <a:r>
                        <a:rPr lang="en-US" sz="900" dirty="0" err="1">
                          <a:effectLst/>
                          <a:latin typeface="Calibri"/>
                          <a:ea typeface="Calibri"/>
                          <a:cs typeface="Arial"/>
                        </a:rPr>
                        <a:t>programme</a:t>
                      </a:r>
                      <a:r>
                        <a:rPr lang="en-US" sz="900" dirty="0">
                          <a:effectLst/>
                          <a:latin typeface="Calibri"/>
                          <a:ea typeface="Calibri"/>
                          <a:cs typeface="Arial"/>
                        </a:rPr>
                        <a:t> how to report</a:t>
                      </a:r>
                    </a:p>
                    <a:p>
                      <a:pPr marL="171450" indent="-171450">
                        <a:lnSpc>
                          <a:spcPct val="115000"/>
                        </a:lnSpc>
                        <a:spcAft>
                          <a:spcPts val="0"/>
                        </a:spcAft>
                        <a:buFont typeface="Wingdings" panose="05000000000000000000" pitchFamily="2" charset="2"/>
                        <a:buChar char="§"/>
                      </a:pPr>
                      <a:r>
                        <a:rPr lang="en-US" sz="900" dirty="0">
                          <a:effectLst/>
                          <a:latin typeface="Calibri"/>
                          <a:ea typeface="Calibri"/>
                          <a:cs typeface="Arial"/>
                        </a:rPr>
                        <a:t>Expert by experience at inspections</a:t>
                      </a:r>
                    </a:p>
                    <a:p>
                      <a:pPr marL="171450" indent="-171450">
                        <a:lnSpc>
                          <a:spcPct val="115000"/>
                        </a:lnSpc>
                        <a:spcAft>
                          <a:spcPts val="0"/>
                        </a:spcAft>
                        <a:buFont typeface="Wingdings" panose="05000000000000000000" pitchFamily="2" charset="2"/>
                        <a:buChar char="§"/>
                      </a:pPr>
                      <a:r>
                        <a:rPr lang="en-US" sz="900" dirty="0">
                          <a:effectLst/>
                          <a:latin typeface="Calibri"/>
                          <a:ea typeface="Calibri"/>
                          <a:cs typeface="Arial"/>
                        </a:rPr>
                        <a:t>General information, social media </a:t>
                      </a:r>
                    </a:p>
                    <a:p>
                      <a:pPr marL="171450" indent="-171450">
                        <a:lnSpc>
                          <a:spcPct val="115000"/>
                        </a:lnSpc>
                        <a:spcAft>
                          <a:spcPts val="0"/>
                        </a:spcAft>
                        <a:buFont typeface="Wingdings" panose="05000000000000000000" pitchFamily="2" charset="2"/>
                        <a:buChar char="§"/>
                      </a:pPr>
                      <a:r>
                        <a:rPr lang="en-US" sz="900" dirty="0">
                          <a:effectLst/>
                          <a:latin typeface="Calibri"/>
                          <a:ea typeface="Calibri"/>
                          <a:cs typeface="Arial"/>
                        </a:rPr>
                        <a:t>Strengthen outcome of information/data from service users to drive change</a:t>
                      </a:r>
                    </a:p>
                    <a:p>
                      <a:pPr marL="171450" indent="-171450">
                        <a:lnSpc>
                          <a:spcPct val="115000"/>
                        </a:lnSpc>
                        <a:spcAft>
                          <a:spcPts val="0"/>
                        </a:spcAft>
                        <a:buFont typeface="Wingdings" panose="05000000000000000000" pitchFamily="2" charset="2"/>
                        <a:buChar char="§"/>
                      </a:pPr>
                      <a:r>
                        <a:rPr lang="en-US" sz="900" dirty="0">
                          <a:effectLst/>
                          <a:latin typeface="Calibri"/>
                          <a:ea typeface="Calibri"/>
                          <a:cs typeface="Arial"/>
                        </a:rPr>
                        <a:t>Feedback of results</a:t>
                      </a:r>
                    </a:p>
                  </a:txBody>
                  <a:tcPr marL="56826" marR="5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6144">
                <a:tc>
                  <a:txBody>
                    <a:bodyPr/>
                    <a:lstStyle/>
                    <a:p>
                      <a:pPr>
                        <a:lnSpc>
                          <a:spcPct val="115000"/>
                        </a:lnSpc>
                        <a:spcAft>
                          <a:spcPts val="0"/>
                        </a:spcAft>
                      </a:pPr>
                      <a:r>
                        <a:rPr lang="en-US" sz="900" b="1" dirty="0">
                          <a:effectLst/>
                          <a:latin typeface="Calibri"/>
                          <a:ea typeface="Calibri"/>
                          <a:cs typeface="Arial"/>
                        </a:rPr>
                        <a:t>Norway</a:t>
                      </a:r>
                    </a:p>
                  </a:txBody>
                  <a:tcPr marL="56826" marR="5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171450" indent="-171450">
                        <a:lnSpc>
                          <a:spcPct val="115000"/>
                        </a:lnSpc>
                        <a:spcAft>
                          <a:spcPts val="0"/>
                        </a:spcAft>
                        <a:buFont typeface="Wingdings" panose="05000000000000000000" pitchFamily="2" charset="2"/>
                        <a:buChar char="§"/>
                      </a:pPr>
                      <a:r>
                        <a:rPr lang="en-US" sz="900" dirty="0">
                          <a:effectLst/>
                          <a:latin typeface="Calibri"/>
                          <a:ea typeface="Calibri"/>
                          <a:cs typeface="Arial"/>
                        </a:rPr>
                        <a:t>Interviews children and users in welfare services and persons with </a:t>
                      </a:r>
                      <a:r>
                        <a:rPr lang="en-US" sz="900" dirty="0" err="1">
                          <a:effectLst/>
                          <a:latin typeface="Calibri"/>
                          <a:ea typeface="Calibri"/>
                          <a:cs typeface="Arial"/>
                        </a:rPr>
                        <a:t>drugrelated</a:t>
                      </a:r>
                      <a:r>
                        <a:rPr lang="en-US" sz="900" dirty="0">
                          <a:effectLst/>
                          <a:latin typeface="Calibri"/>
                          <a:ea typeface="Calibri"/>
                          <a:cs typeface="Arial"/>
                        </a:rPr>
                        <a:t> problems </a:t>
                      </a:r>
                    </a:p>
                    <a:p>
                      <a:pPr marL="171450" indent="-171450">
                        <a:lnSpc>
                          <a:spcPct val="115000"/>
                        </a:lnSpc>
                        <a:spcAft>
                          <a:spcPts val="0"/>
                        </a:spcAft>
                        <a:buFont typeface="Wingdings" panose="05000000000000000000" pitchFamily="2" charset="2"/>
                        <a:buChar char="§"/>
                      </a:pPr>
                      <a:r>
                        <a:rPr lang="en-US" sz="900" dirty="0">
                          <a:effectLst/>
                          <a:latin typeface="Calibri"/>
                          <a:ea typeface="Calibri"/>
                          <a:cs typeface="Arial"/>
                        </a:rPr>
                        <a:t>Expert by experience-pilots</a:t>
                      </a:r>
                    </a:p>
                    <a:p>
                      <a:pPr marL="171450" indent="-171450">
                        <a:lnSpc>
                          <a:spcPct val="115000"/>
                        </a:lnSpc>
                        <a:spcAft>
                          <a:spcPts val="0"/>
                        </a:spcAft>
                        <a:buFont typeface="Wingdings" panose="05000000000000000000" pitchFamily="2" charset="2"/>
                        <a:buChar char="§"/>
                      </a:pPr>
                      <a:r>
                        <a:rPr lang="en-US" sz="900" dirty="0">
                          <a:effectLst/>
                          <a:latin typeface="Calibri"/>
                          <a:ea typeface="Calibri"/>
                          <a:cs typeface="Arial"/>
                        </a:rPr>
                        <a:t>Research to identify cultural and organizational </a:t>
                      </a:r>
                      <a:r>
                        <a:rPr lang="en-US" sz="900" dirty="0" smtClean="0">
                          <a:effectLst/>
                          <a:latin typeface="Calibri"/>
                          <a:ea typeface="Calibri"/>
                          <a:cs typeface="Arial"/>
                        </a:rPr>
                        <a:t>barriers for pat/user involvement</a:t>
                      </a:r>
                      <a:endParaRPr lang="en-US" sz="900" dirty="0">
                        <a:effectLst/>
                        <a:latin typeface="Calibri"/>
                        <a:ea typeface="Calibri"/>
                        <a:cs typeface="Arial"/>
                      </a:endParaRPr>
                    </a:p>
                  </a:txBody>
                  <a:tcPr marL="56826" marR="5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dirty="0">
                          <a:effectLst/>
                          <a:latin typeface="Calibri"/>
                          <a:ea typeface="Calibri"/>
                          <a:cs typeface="Arial"/>
                        </a:rPr>
                        <a:t> </a:t>
                      </a:r>
                    </a:p>
                  </a:txBody>
                  <a:tcPr marL="56826" marR="5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nSpc>
                          <a:spcPct val="115000"/>
                        </a:lnSpc>
                        <a:spcAft>
                          <a:spcPts val="0"/>
                        </a:spcAft>
                      </a:pPr>
                      <a:r>
                        <a:rPr lang="en-US" sz="900" b="1">
                          <a:effectLst/>
                          <a:latin typeface="Calibri"/>
                          <a:ea typeface="Calibri"/>
                          <a:cs typeface="Arial"/>
                        </a:rPr>
                        <a:t>Wales</a:t>
                      </a:r>
                    </a:p>
                  </a:txBody>
                  <a:tcPr marL="56826" marR="5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171450" indent="-171450">
                        <a:lnSpc>
                          <a:spcPct val="115000"/>
                        </a:lnSpc>
                        <a:spcAft>
                          <a:spcPts val="0"/>
                        </a:spcAft>
                        <a:buFont typeface="Arial" panose="020B0604020202020204" pitchFamily="34" charset="0"/>
                        <a:buChar char="•"/>
                      </a:pPr>
                      <a:r>
                        <a:rPr lang="en-US" sz="900" dirty="0">
                          <a:effectLst/>
                          <a:latin typeface="Calibri"/>
                          <a:ea typeface="Calibri"/>
                          <a:cs typeface="Arial"/>
                        </a:rPr>
                        <a:t>Advisory board</a:t>
                      </a:r>
                    </a:p>
                    <a:p>
                      <a:pPr marL="171450" indent="-171450">
                        <a:lnSpc>
                          <a:spcPct val="115000"/>
                        </a:lnSpc>
                        <a:spcAft>
                          <a:spcPts val="0"/>
                        </a:spcAft>
                        <a:buFont typeface="Arial" panose="020B0604020202020204" pitchFamily="34" charset="0"/>
                        <a:buChar char="•"/>
                      </a:pPr>
                      <a:r>
                        <a:rPr lang="en-US" sz="900" dirty="0">
                          <a:effectLst/>
                          <a:latin typeface="Calibri"/>
                          <a:ea typeface="Calibri"/>
                          <a:cs typeface="Arial"/>
                        </a:rPr>
                        <a:t>Laymen reviews</a:t>
                      </a:r>
                    </a:p>
                    <a:p>
                      <a:pPr marL="171450" indent="-171450">
                        <a:lnSpc>
                          <a:spcPct val="115000"/>
                        </a:lnSpc>
                        <a:spcAft>
                          <a:spcPts val="0"/>
                        </a:spcAft>
                        <a:buFont typeface="Arial" panose="020B0604020202020204" pitchFamily="34" charset="0"/>
                        <a:buChar char="•"/>
                      </a:pPr>
                      <a:r>
                        <a:rPr lang="en-US" sz="900" dirty="0">
                          <a:effectLst/>
                          <a:latin typeface="Calibri"/>
                          <a:ea typeface="Calibri"/>
                          <a:cs typeface="Arial"/>
                        </a:rPr>
                        <a:t>Patient experience at inspections</a:t>
                      </a:r>
                    </a:p>
                  </a:txBody>
                  <a:tcPr marL="56826" marR="5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7253">
                <a:tc>
                  <a:txBody>
                    <a:bodyPr/>
                    <a:lstStyle/>
                    <a:p>
                      <a:pPr>
                        <a:lnSpc>
                          <a:spcPct val="115000"/>
                        </a:lnSpc>
                        <a:spcAft>
                          <a:spcPts val="0"/>
                        </a:spcAft>
                      </a:pPr>
                      <a:r>
                        <a:rPr lang="en-US" sz="900" b="1" dirty="0">
                          <a:effectLst/>
                          <a:latin typeface="Calibri"/>
                          <a:ea typeface="Calibri"/>
                          <a:cs typeface="Arial"/>
                        </a:rPr>
                        <a:t>Finland</a:t>
                      </a:r>
                    </a:p>
                  </a:txBody>
                  <a:tcPr marL="56826" marR="5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171450" indent="-171450">
                        <a:lnSpc>
                          <a:spcPct val="115000"/>
                        </a:lnSpc>
                        <a:spcAft>
                          <a:spcPts val="0"/>
                        </a:spcAft>
                        <a:buFont typeface="Wingdings" panose="05000000000000000000" pitchFamily="2" charset="2"/>
                        <a:buChar char="§"/>
                      </a:pPr>
                      <a:r>
                        <a:rPr lang="en-US" sz="900" dirty="0">
                          <a:effectLst/>
                          <a:latin typeface="Calibri"/>
                          <a:ea typeface="Calibri"/>
                          <a:cs typeface="Arial"/>
                        </a:rPr>
                        <a:t>hearings - Patient /user organizations – focus for supervision</a:t>
                      </a:r>
                    </a:p>
                  </a:txBody>
                  <a:tcPr marL="56826" marR="5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Arial"/>
                        </a:rPr>
                        <a:t> </a:t>
                      </a:r>
                    </a:p>
                  </a:txBody>
                  <a:tcPr marL="56826" marR="5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nSpc>
                          <a:spcPct val="115000"/>
                        </a:lnSpc>
                        <a:spcAft>
                          <a:spcPts val="0"/>
                        </a:spcAft>
                      </a:pPr>
                      <a:r>
                        <a:rPr lang="en-US" sz="900" b="1">
                          <a:effectLst/>
                          <a:latin typeface="Calibri"/>
                          <a:ea typeface="Calibri"/>
                          <a:cs typeface="Arial"/>
                        </a:rPr>
                        <a:t>Latvia</a:t>
                      </a:r>
                    </a:p>
                  </a:txBody>
                  <a:tcPr marL="56826" marR="5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171450" indent="-171450">
                        <a:lnSpc>
                          <a:spcPct val="115000"/>
                        </a:lnSpc>
                        <a:spcAft>
                          <a:spcPts val="0"/>
                        </a:spcAft>
                        <a:buFont typeface="Arial" panose="020B0604020202020204" pitchFamily="34" charset="0"/>
                        <a:buChar char="•"/>
                      </a:pPr>
                      <a:r>
                        <a:rPr lang="en-US" sz="900" dirty="0">
                          <a:effectLst/>
                          <a:latin typeface="Calibri"/>
                          <a:ea typeface="Calibri"/>
                          <a:cs typeface="Arial"/>
                        </a:rPr>
                        <a:t>Complaints as basis for supervision</a:t>
                      </a:r>
                    </a:p>
                  </a:txBody>
                  <a:tcPr marL="56826" marR="5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5777">
                <a:tc>
                  <a:txBody>
                    <a:bodyPr/>
                    <a:lstStyle/>
                    <a:p>
                      <a:pPr>
                        <a:lnSpc>
                          <a:spcPct val="115000"/>
                        </a:lnSpc>
                        <a:spcAft>
                          <a:spcPts val="0"/>
                        </a:spcAft>
                      </a:pPr>
                      <a:r>
                        <a:rPr lang="en-US" sz="900" b="1" dirty="0">
                          <a:effectLst/>
                          <a:latin typeface="Calibri"/>
                          <a:ea typeface="Calibri"/>
                          <a:cs typeface="Arial"/>
                        </a:rPr>
                        <a:t>Denmark </a:t>
                      </a:r>
                    </a:p>
                  </a:txBody>
                  <a:tcPr marL="56826" marR="5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171450" indent="-171450">
                        <a:lnSpc>
                          <a:spcPct val="115000"/>
                        </a:lnSpc>
                        <a:spcAft>
                          <a:spcPts val="0"/>
                        </a:spcAft>
                        <a:buFont typeface="Wingdings" panose="05000000000000000000" pitchFamily="2" charset="2"/>
                        <a:buChar char="§"/>
                      </a:pPr>
                      <a:r>
                        <a:rPr lang="en-US" sz="900" dirty="0">
                          <a:effectLst/>
                          <a:latin typeface="Calibri"/>
                          <a:ea typeface="Calibri"/>
                          <a:cs typeface="Arial"/>
                        </a:rPr>
                        <a:t>Patient involvement in </a:t>
                      </a:r>
                      <a:r>
                        <a:rPr lang="en-US" sz="900" dirty="0" err="1">
                          <a:effectLst/>
                          <a:latin typeface="Calibri"/>
                          <a:ea typeface="Calibri"/>
                          <a:cs typeface="Arial"/>
                        </a:rPr>
                        <a:t>info.project</a:t>
                      </a:r>
                      <a:endParaRPr lang="en-US" sz="900" dirty="0">
                        <a:effectLst/>
                        <a:latin typeface="Calibri"/>
                        <a:ea typeface="Calibri"/>
                        <a:cs typeface="Arial"/>
                      </a:endParaRPr>
                    </a:p>
                    <a:p>
                      <a:pPr marL="171450" indent="-171450">
                        <a:lnSpc>
                          <a:spcPct val="115000"/>
                        </a:lnSpc>
                        <a:spcAft>
                          <a:spcPts val="0"/>
                        </a:spcAft>
                        <a:buFont typeface="Wingdings" panose="05000000000000000000" pitchFamily="2" charset="2"/>
                        <a:buChar char="§"/>
                      </a:pPr>
                      <a:r>
                        <a:rPr lang="en-US" sz="900" dirty="0">
                          <a:effectLst/>
                          <a:latin typeface="Calibri"/>
                          <a:ea typeface="Calibri"/>
                          <a:cs typeface="Arial"/>
                        </a:rPr>
                        <a:t>Project 2017- Methods to strengthen user perspective</a:t>
                      </a:r>
                    </a:p>
                    <a:p>
                      <a:pPr marL="171450" indent="-171450">
                        <a:lnSpc>
                          <a:spcPct val="115000"/>
                        </a:lnSpc>
                        <a:spcAft>
                          <a:spcPts val="0"/>
                        </a:spcAft>
                        <a:buFont typeface="Wingdings" panose="05000000000000000000" pitchFamily="2" charset="2"/>
                        <a:buChar char="§"/>
                      </a:pPr>
                      <a:r>
                        <a:rPr lang="en-US" sz="900" dirty="0" err="1">
                          <a:effectLst/>
                          <a:latin typeface="Calibri"/>
                          <a:ea typeface="Calibri"/>
                          <a:cs typeface="Arial"/>
                        </a:rPr>
                        <a:t>Eg</a:t>
                      </a:r>
                      <a:r>
                        <a:rPr lang="en-US" sz="900" dirty="0">
                          <a:effectLst/>
                          <a:latin typeface="Calibri"/>
                          <a:ea typeface="Calibri"/>
                          <a:cs typeface="Arial"/>
                        </a:rPr>
                        <a:t>. Terminology, use of data, reliable methods to gather user experiences</a:t>
                      </a:r>
                    </a:p>
                  </a:txBody>
                  <a:tcPr marL="56826" marR="5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Arial"/>
                        </a:rPr>
                        <a:t> </a:t>
                      </a:r>
                    </a:p>
                  </a:txBody>
                  <a:tcPr marL="56826" marR="5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nSpc>
                          <a:spcPct val="115000"/>
                        </a:lnSpc>
                        <a:spcAft>
                          <a:spcPts val="0"/>
                        </a:spcAft>
                      </a:pPr>
                      <a:r>
                        <a:rPr lang="en-US" sz="900" b="1">
                          <a:effectLst/>
                          <a:latin typeface="Calibri"/>
                          <a:ea typeface="Calibri"/>
                          <a:cs typeface="Arial"/>
                        </a:rPr>
                        <a:t>Estonia</a:t>
                      </a:r>
                    </a:p>
                  </a:txBody>
                  <a:tcPr marL="56826" marR="5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171450" indent="-171450">
                        <a:lnSpc>
                          <a:spcPct val="115000"/>
                        </a:lnSpc>
                        <a:spcAft>
                          <a:spcPts val="0"/>
                        </a:spcAft>
                        <a:buFont typeface="Arial" panose="020B0604020202020204" pitchFamily="34" charset="0"/>
                        <a:buChar char="•"/>
                      </a:pPr>
                      <a:r>
                        <a:rPr lang="en-US" sz="900" dirty="0">
                          <a:effectLst/>
                          <a:latin typeface="Calibri"/>
                          <a:ea typeface="Calibri"/>
                          <a:cs typeface="Arial"/>
                        </a:rPr>
                        <a:t>Complaints as basis for supervision</a:t>
                      </a:r>
                    </a:p>
                    <a:p>
                      <a:pPr marL="171450" indent="-171450">
                        <a:lnSpc>
                          <a:spcPct val="115000"/>
                        </a:lnSpc>
                        <a:spcAft>
                          <a:spcPts val="0"/>
                        </a:spcAft>
                        <a:buFont typeface="Arial" panose="020B0604020202020204" pitchFamily="34" charset="0"/>
                        <a:buChar char="•"/>
                      </a:pPr>
                      <a:r>
                        <a:rPr lang="en-US" sz="900" dirty="0">
                          <a:effectLst/>
                          <a:latin typeface="Calibri"/>
                          <a:ea typeface="Calibri"/>
                          <a:cs typeface="Arial"/>
                        </a:rPr>
                        <a:t>Patient user organizations- meetings</a:t>
                      </a:r>
                    </a:p>
                    <a:p>
                      <a:pPr marL="171450" indent="-171450">
                        <a:lnSpc>
                          <a:spcPct val="115000"/>
                        </a:lnSpc>
                        <a:spcAft>
                          <a:spcPts val="0"/>
                        </a:spcAft>
                        <a:buFont typeface="Arial" panose="020B0604020202020204" pitchFamily="34" charset="0"/>
                        <a:buChar char="•"/>
                      </a:pPr>
                      <a:endParaRPr lang="en-US" sz="900" dirty="0">
                        <a:effectLst/>
                        <a:latin typeface="Calibri"/>
                        <a:ea typeface="Calibri"/>
                        <a:cs typeface="Arial"/>
                      </a:endParaRPr>
                    </a:p>
                  </a:txBody>
                  <a:tcPr marL="56826" marR="5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0035">
                <a:tc>
                  <a:txBody>
                    <a:bodyPr/>
                    <a:lstStyle/>
                    <a:p>
                      <a:pPr>
                        <a:lnSpc>
                          <a:spcPct val="115000"/>
                        </a:lnSpc>
                        <a:spcAft>
                          <a:spcPts val="0"/>
                        </a:spcAft>
                      </a:pPr>
                      <a:r>
                        <a:rPr lang="en-US" sz="900" b="1" dirty="0">
                          <a:effectLst/>
                          <a:latin typeface="Calibri"/>
                          <a:ea typeface="Calibri"/>
                          <a:cs typeface="Arial"/>
                        </a:rPr>
                        <a:t>Sweden</a:t>
                      </a:r>
                    </a:p>
                  </a:txBody>
                  <a:tcPr marL="56826" marR="5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171450" indent="-171450">
                        <a:lnSpc>
                          <a:spcPct val="115000"/>
                        </a:lnSpc>
                        <a:spcAft>
                          <a:spcPts val="0"/>
                        </a:spcAft>
                        <a:buFont typeface="Wingdings" panose="05000000000000000000" pitchFamily="2" charset="2"/>
                        <a:buChar char="§"/>
                      </a:pPr>
                      <a:r>
                        <a:rPr lang="sv-SE" sz="900" dirty="0" smtClean="0">
                          <a:effectLst/>
                          <a:latin typeface="Calibri"/>
                          <a:ea typeface="Calibri"/>
                          <a:cs typeface="Arial"/>
                        </a:rPr>
                        <a:t>Patientdata –</a:t>
                      </a:r>
                      <a:r>
                        <a:rPr lang="sv-SE" sz="900" baseline="0" dirty="0" smtClean="0">
                          <a:effectLst/>
                          <a:latin typeface="Calibri"/>
                          <a:ea typeface="Calibri"/>
                          <a:cs typeface="Arial"/>
                        </a:rPr>
                        <a:t> focus </a:t>
                      </a:r>
                      <a:r>
                        <a:rPr lang="sv-SE" sz="900" baseline="0" dirty="0" err="1" smtClean="0">
                          <a:effectLst/>
                          <a:latin typeface="Calibri"/>
                          <a:ea typeface="Calibri"/>
                          <a:cs typeface="Arial"/>
                        </a:rPr>
                        <a:t>of</a:t>
                      </a:r>
                      <a:r>
                        <a:rPr lang="sv-SE" sz="900" baseline="0" dirty="0" smtClean="0">
                          <a:effectLst/>
                          <a:latin typeface="Calibri"/>
                          <a:ea typeface="Calibri"/>
                          <a:cs typeface="Arial"/>
                        </a:rPr>
                        <a:t> supervison</a:t>
                      </a:r>
                      <a:endParaRPr lang="en-US" sz="900" dirty="0" smtClean="0">
                        <a:effectLst/>
                        <a:latin typeface="Calibri"/>
                        <a:ea typeface="Calibri"/>
                        <a:cs typeface="Arial"/>
                      </a:endParaRPr>
                    </a:p>
                    <a:p>
                      <a:pPr marL="171450" indent="-171450">
                        <a:lnSpc>
                          <a:spcPct val="115000"/>
                        </a:lnSpc>
                        <a:spcAft>
                          <a:spcPts val="0"/>
                        </a:spcAft>
                        <a:buFont typeface="Wingdings" panose="05000000000000000000" pitchFamily="2" charset="2"/>
                        <a:buChar char="§"/>
                      </a:pPr>
                      <a:r>
                        <a:rPr lang="en-US" sz="900" dirty="0" smtClean="0">
                          <a:effectLst/>
                          <a:latin typeface="Calibri"/>
                          <a:ea typeface="Calibri"/>
                          <a:cs typeface="Arial"/>
                        </a:rPr>
                        <a:t>Methods </a:t>
                      </a:r>
                      <a:r>
                        <a:rPr lang="en-US" sz="900" dirty="0">
                          <a:effectLst/>
                          <a:latin typeface="Calibri"/>
                          <a:ea typeface="Calibri"/>
                          <a:cs typeface="Arial"/>
                        </a:rPr>
                        <a:t>to involve </a:t>
                      </a:r>
                      <a:r>
                        <a:rPr lang="en-US" sz="900" dirty="0" smtClean="0">
                          <a:effectLst/>
                          <a:latin typeface="Calibri"/>
                          <a:ea typeface="Calibri"/>
                          <a:cs typeface="Arial"/>
                        </a:rPr>
                        <a:t>patients-pilots</a:t>
                      </a:r>
                      <a:endParaRPr lang="en-US" sz="900" dirty="0">
                        <a:effectLst/>
                        <a:latin typeface="Calibri"/>
                        <a:ea typeface="Calibri"/>
                        <a:cs typeface="Arial"/>
                      </a:endParaRPr>
                    </a:p>
                    <a:p>
                      <a:pPr marL="171450" indent="-171450">
                        <a:lnSpc>
                          <a:spcPct val="115000"/>
                        </a:lnSpc>
                        <a:spcAft>
                          <a:spcPts val="0"/>
                        </a:spcAft>
                        <a:buFont typeface="Wingdings" panose="05000000000000000000" pitchFamily="2" charset="2"/>
                        <a:buChar char="§"/>
                      </a:pPr>
                      <a:r>
                        <a:rPr lang="en-US" sz="900" dirty="0">
                          <a:effectLst/>
                          <a:latin typeface="Calibri"/>
                          <a:ea typeface="Calibri"/>
                          <a:cs typeface="Arial"/>
                        </a:rPr>
                        <a:t>Patient/user </a:t>
                      </a:r>
                      <a:r>
                        <a:rPr lang="en-US" sz="900" dirty="0" smtClean="0">
                          <a:effectLst/>
                          <a:latin typeface="Calibri"/>
                          <a:ea typeface="Calibri"/>
                          <a:cs typeface="Arial"/>
                        </a:rPr>
                        <a:t>organizations - pilots</a:t>
                      </a:r>
                      <a:endParaRPr lang="en-US" sz="900" dirty="0">
                        <a:effectLst/>
                        <a:latin typeface="Calibri"/>
                        <a:ea typeface="Calibri"/>
                        <a:cs typeface="Arial"/>
                      </a:endParaRPr>
                    </a:p>
                  </a:txBody>
                  <a:tcPr marL="56826" marR="5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Arial"/>
                        </a:rPr>
                        <a:t> </a:t>
                      </a:r>
                    </a:p>
                  </a:txBody>
                  <a:tcPr marL="56826" marR="5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nSpc>
                          <a:spcPct val="115000"/>
                        </a:lnSpc>
                        <a:spcAft>
                          <a:spcPts val="0"/>
                        </a:spcAft>
                      </a:pPr>
                      <a:r>
                        <a:rPr lang="en-US" sz="900" b="1" dirty="0">
                          <a:effectLst/>
                          <a:latin typeface="Calibri"/>
                          <a:ea typeface="Calibri"/>
                          <a:cs typeface="Arial"/>
                        </a:rPr>
                        <a:t>Netherlands</a:t>
                      </a:r>
                    </a:p>
                    <a:p>
                      <a:pPr>
                        <a:lnSpc>
                          <a:spcPct val="115000"/>
                        </a:lnSpc>
                        <a:spcAft>
                          <a:spcPts val="0"/>
                        </a:spcAft>
                      </a:pPr>
                      <a:r>
                        <a:rPr lang="en-US" sz="900" b="1" dirty="0">
                          <a:effectLst/>
                          <a:latin typeface="Calibri"/>
                          <a:ea typeface="Calibri"/>
                          <a:cs typeface="Arial"/>
                        </a:rPr>
                        <a:t>IGZ</a:t>
                      </a:r>
                    </a:p>
                  </a:txBody>
                  <a:tcPr marL="56826" marR="5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171450" indent="-171450">
                        <a:lnSpc>
                          <a:spcPct val="115000"/>
                        </a:lnSpc>
                        <a:spcAft>
                          <a:spcPts val="0"/>
                        </a:spcAft>
                        <a:buFont typeface="Arial" panose="020B0604020202020204" pitchFamily="34" charset="0"/>
                        <a:buChar char="•"/>
                      </a:pPr>
                      <a:r>
                        <a:rPr lang="en-US" sz="900" dirty="0" err="1">
                          <a:effectLst/>
                          <a:latin typeface="Calibri"/>
                          <a:ea typeface="Calibri"/>
                          <a:cs typeface="Arial"/>
                        </a:rPr>
                        <a:t>Zorgkaart</a:t>
                      </a:r>
                      <a:r>
                        <a:rPr lang="en-US" sz="900" dirty="0">
                          <a:effectLst/>
                          <a:latin typeface="Calibri"/>
                          <a:ea typeface="Calibri"/>
                          <a:cs typeface="Arial"/>
                        </a:rPr>
                        <a:t> and</a:t>
                      </a:r>
                    </a:p>
                    <a:p>
                      <a:pPr marL="171450" indent="-171450">
                        <a:lnSpc>
                          <a:spcPct val="115000"/>
                        </a:lnSpc>
                        <a:spcAft>
                          <a:spcPts val="0"/>
                        </a:spcAft>
                        <a:buFont typeface="Arial" panose="020B0604020202020204" pitchFamily="34" charset="0"/>
                        <a:buChar char="•"/>
                      </a:pPr>
                      <a:r>
                        <a:rPr lang="en-US" sz="900" dirty="0">
                          <a:effectLst/>
                          <a:latin typeface="Calibri"/>
                          <a:ea typeface="Calibri"/>
                          <a:cs typeface="Arial"/>
                        </a:rPr>
                        <a:t>National hotline on complaints</a:t>
                      </a:r>
                    </a:p>
                    <a:p>
                      <a:pPr marL="171450" indent="-171450">
                        <a:lnSpc>
                          <a:spcPct val="115000"/>
                        </a:lnSpc>
                        <a:spcAft>
                          <a:spcPts val="0"/>
                        </a:spcAft>
                        <a:buFont typeface="Arial" panose="020B0604020202020204" pitchFamily="34" charset="0"/>
                        <a:buChar char="•"/>
                      </a:pPr>
                      <a:r>
                        <a:rPr lang="en-US" sz="900" dirty="0">
                          <a:effectLst/>
                          <a:latin typeface="Calibri"/>
                          <a:ea typeface="Calibri"/>
                          <a:cs typeface="Arial"/>
                        </a:rPr>
                        <a:t>Consumer panel</a:t>
                      </a:r>
                    </a:p>
                    <a:p>
                      <a:pPr marL="0" indent="0">
                        <a:lnSpc>
                          <a:spcPct val="115000"/>
                        </a:lnSpc>
                        <a:spcAft>
                          <a:spcPts val="0"/>
                        </a:spcAft>
                        <a:buFont typeface="Arial" panose="020B0604020202020204" pitchFamily="34" charset="0"/>
                        <a:buNone/>
                      </a:pPr>
                      <a:endParaRPr lang="en-US" sz="900" dirty="0">
                        <a:effectLst/>
                        <a:latin typeface="Calibri"/>
                        <a:ea typeface="Calibri"/>
                        <a:cs typeface="Arial"/>
                      </a:endParaRPr>
                    </a:p>
                    <a:p>
                      <a:pPr marL="171450" indent="-171450">
                        <a:lnSpc>
                          <a:spcPct val="115000"/>
                        </a:lnSpc>
                        <a:spcAft>
                          <a:spcPts val="0"/>
                        </a:spcAft>
                        <a:buFont typeface="Arial" panose="020B0604020202020204" pitchFamily="34" charset="0"/>
                        <a:buChar char="•"/>
                      </a:pPr>
                      <a:r>
                        <a:rPr lang="en-US" sz="900" dirty="0">
                          <a:effectLst/>
                          <a:latin typeface="Calibri"/>
                          <a:ea typeface="Calibri"/>
                          <a:cs typeface="Arial"/>
                        </a:rPr>
                        <a:t>Experts by experience - pilot</a:t>
                      </a:r>
                    </a:p>
                  </a:txBody>
                  <a:tcPr marL="56826" marR="5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474859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 4"/>
          <p:cNvGraphicFramePr>
            <a:graphicFrameLocks noGrp="1"/>
          </p:cNvGraphicFramePr>
          <p:nvPr>
            <p:extLst>
              <p:ext uri="{D42A27DB-BD31-4B8C-83A1-F6EECF244321}">
                <p14:modId xmlns:p14="http://schemas.microsoft.com/office/powerpoint/2010/main" val="3257263471"/>
              </p:ext>
            </p:extLst>
          </p:nvPr>
        </p:nvGraphicFramePr>
        <p:xfrm>
          <a:off x="607115" y="1700808"/>
          <a:ext cx="7920878" cy="4472256"/>
        </p:xfrm>
        <a:graphic>
          <a:graphicData uri="http://schemas.openxmlformats.org/drawingml/2006/table">
            <a:tbl>
              <a:tblPr firstRow="1" firstCol="1" bandRow="1"/>
              <a:tblGrid>
                <a:gridCol w="1583936"/>
                <a:gridCol w="1583936"/>
                <a:gridCol w="1583936"/>
                <a:gridCol w="1584535"/>
                <a:gridCol w="1584535"/>
              </a:tblGrid>
              <a:tr h="477684">
                <a:tc>
                  <a:txBody>
                    <a:bodyPr/>
                    <a:lstStyle/>
                    <a:p>
                      <a:pPr>
                        <a:lnSpc>
                          <a:spcPct val="115000"/>
                        </a:lnSpc>
                        <a:spcAft>
                          <a:spcPts val="0"/>
                        </a:spcAft>
                      </a:pPr>
                      <a:r>
                        <a:rPr lang="en-US" sz="1400" b="1" dirty="0" smtClean="0">
                          <a:effectLst/>
                          <a:latin typeface="Calibri"/>
                          <a:ea typeface="Calibri"/>
                          <a:cs typeface="Arial"/>
                        </a:rPr>
                        <a:t> Methods</a:t>
                      </a:r>
                      <a:endParaRPr lang="en-US" sz="1400" dirty="0">
                        <a:effectLst/>
                        <a:latin typeface="Calibri"/>
                        <a:ea typeface="Calibri"/>
                        <a:cs typeface="Arial"/>
                      </a:endParaRPr>
                    </a:p>
                  </a:txBody>
                  <a:tcPr marL="60167" marR="60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nSpc>
                          <a:spcPct val="115000"/>
                        </a:lnSpc>
                        <a:spcAft>
                          <a:spcPts val="0"/>
                        </a:spcAft>
                      </a:pPr>
                      <a:r>
                        <a:rPr lang="en-US" sz="1400" b="1" dirty="0">
                          <a:effectLst/>
                          <a:latin typeface="Calibri"/>
                          <a:ea typeface="Calibri"/>
                          <a:cs typeface="Arial"/>
                        </a:rPr>
                        <a:t>Best practice</a:t>
                      </a:r>
                      <a:endParaRPr lang="en-US" sz="1400" dirty="0">
                        <a:effectLst/>
                        <a:latin typeface="Calibri"/>
                        <a:ea typeface="Calibri"/>
                        <a:cs typeface="Arial"/>
                      </a:endParaRPr>
                    </a:p>
                  </a:txBody>
                  <a:tcPr marL="60167" marR="60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nSpc>
                          <a:spcPct val="115000"/>
                        </a:lnSpc>
                        <a:spcAft>
                          <a:spcPts val="0"/>
                        </a:spcAft>
                      </a:pPr>
                      <a:r>
                        <a:rPr lang="en-US" sz="1400" b="1" dirty="0">
                          <a:effectLst/>
                          <a:latin typeface="Calibri"/>
                          <a:ea typeface="Calibri"/>
                          <a:cs typeface="Arial"/>
                        </a:rPr>
                        <a:t>Handling of data</a:t>
                      </a:r>
                      <a:endParaRPr lang="en-US" sz="1400" dirty="0">
                        <a:effectLst/>
                        <a:latin typeface="Calibri"/>
                        <a:ea typeface="Calibri"/>
                        <a:cs typeface="Arial"/>
                      </a:endParaRPr>
                    </a:p>
                  </a:txBody>
                  <a:tcPr marL="60167" marR="60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nSpc>
                          <a:spcPct val="115000"/>
                        </a:lnSpc>
                        <a:spcAft>
                          <a:spcPts val="0"/>
                        </a:spcAft>
                      </a:pPr>
                      <a:r>
                        <a:rPr lang="en-US" sz="1400" b="1" dirty="0">
                          <a:effectLst/>
                          <a:latin typeface="Calibri"/>
                          <a:ea typeface="Calibri"/>
                          <a:cs typeface="Arial"/>
                        </a:rPr>
                        <a:t>Evaluation of methods</a:t>
                      </a:r>
                      <a:endParaRPr lang="en-US" sz="1400" dirty="0">
                        <a:effectLst/>
                        <a:latin typeface="Calibri"/>
                        <a:ea typeface="Calibri"/>
                        <a:cs typeface="Arial"/>
                      </a:endParaRPr>
                    </a:p>
                  </a:txBody>
                  <a:tcPr marL="60167" marR="60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nSpc>
                          <a:spcPct val="115000"/>
                        </a:lnSpc>
                        <a:spcAft>
                          <a:spcPts val="0"/>
                        </a:spcAft>
                      </a:pPr>
                      <a:r>
                        <a:rPr lang="en-US" sz="1400" b="1" dirty="0">
                          <a:effectLst/>
                          <a:latin typeface="Calibri"/>
                          <a:ea typeface="Calibri"/>
                          <a:cs typeface="Arial"/>
                        </a:rPr>
                        <a:t>Other</a:t>
                      </a:r>
                      <a:endParaRPr lang="en-US" sz="1400" dirty="0">
                        <a:effectLst/>
                        <a:latin typeface="Calibri"/>
                        <a:ea typeface="Calibri"/>
                        <a:cs typeface="Arial"/>
                      </a:endParaRPr>
                    </a:p>
                  </a:txBody>
                  <a:tcPr marL="60167" marR="60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723754">
                <a:tc>
                  <a:txBody>
                    <a:bodyPr/>
                    <a:lstStyle/>
                    <a:p>
                      <a:pPr>
                        <a:lnSpc>
                          <a:spcPct val="115000"/>
                        </a:lnSpc>
                        <a:spcAft>
                          <a:spcPts val="0"/>
                        </a:spcAft>
                      </a:pPr>
                      <a:r>
                        <a:rPr lang="en-US" sz="1400" dirty="0" smtClean="0">
                          <a:effectLst/>
                          <a:latin typeface="Calibri"/>
                          <a:ea typeface="Calibri"/>
                          <a:cs typeface="Arial"/>
                        </a:rPr>
                        <a:t>Inventory</a:t>
                      </a:r>
                    </a:p>
                    <a:p>
                      <a:pPr>
                        <a:lnSpc>
                          <a:spcPct val="115000"/>
                        </a:lnSpc>
                        <a:spcAft>
                          <a:spcPts val="0"/>
                        </a:spcAft>
                      </a:pPr>
                      <a:r>
                        <a:rPr lang="sv-SE" sz="1400" dirty="0" err="1" smtClean="0">
                          <a:effectLst/>
                          <a:latin typeface="Calibri"/>
                          <a:ea typeface="Calibri"/>
                          <a:cs typeface="Arial"/>
                        </a:rPr>
                        <a:t>of</a:t>
                      </a:r>
                      <a:r>
                        <a:rPr lang="sv-SE" sz="1400" dirty="0" smtClean="0">
                          <a:effectLst/>
                          <a:latin typeface="Calibri"/>
                          <a:ea typeface="Calibri"/>
                          <a:cs typeface="Arial"/>
                        </a:rPr>
                        <a:t> </a:t>
                      </a:r>
                      <a:r>
                        <a:rPr lang="sv-SE" sz="1400" dirty="0" err="1" smtClean="0">
                          <a:effectLst/>
                          <a:latin typeface="Calibri"/>
                          <a:ea typeface="Calibri"/>
                          <a:cs typeface="Arial"/>
                        </a:rPr>
                        <a:t>methods</a:t>
                      </a:r>
                      <a:endParaRPr lang="en-US" sz="1400" dirty="0">
                        <a:effectLst/>
                        <a:latin typeface="Calibri"/>
                        <a:ea typeface="Calibri"/>
                        <a:cs typeface="Arial"/>
                      </a:endParaRPr>
                    </a:p>
                  </a:txBody>
                  <a:tcPr marL="60167" marR="60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Arial"/>
                        </a:rPr>
                        <a:t>Find patient/users to address</a:t>
                      </a:r>
                    </a:p>
                  </a:txBody>
                  <a:tcPr marL="60167" marR="60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effectLst/>
                          <a:latin typeface="Calibri"/>
                          <a:ea typeface="Calibri"/>
                          <a:cs typeface="Arial"/>
                        </a:rPr>
                        <a:t> </a:t>
                      </a:r>
                      <a:r>
                        <a:rPr lang="en-US" sz="1400" dirty="0" smtClean="0">
                          <a:effectLst/>
                          <a:latin typeface="Calibri"/>
                          <a:ea typeface="Calibri"/>
                          <a:cs typeface="Arial"/>
                        </a:rPr>
                        <a:t>Use of data in decision and analysis</a:t>
                      </a:r>
                      <a:endParaRPr lang="en-US" sz="1400" dirty="0">
                        <a:effectLst/>
                        <a:latin typeface="Calibri"/>
                        <a:ea typeface="Calibri"/>
                        <a:cs typeface="Arial"/>
                      </a:endParaRPr>
                    </a:p>
                  </a:txBody>
                  <a:tcPr marL="60167" marR="60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smtClean="0">
                          <a:effectLst/>
                          <a:latin typeface="Calibri"/>
                          <a:ea typeface="Calibri"/>
                          <a:cs typeface="Arial"/>
                        </a:rPr>
                        <a:t>Common protocol for evaluation of</a:t>
                      </a:r>
                      <a:r>
                        <a:rPr lang="en-US" sz="1400" baseline="0" dirty="0" smtClean="0">
                          <a:effectLst/>
                          <a:latin typeface="Calibri"/>
                          <a:ea typeface="Calibri"/>
                          <a:cs typeface="Arial"/>
                        </a:rPr>
                        <a:t> methods</a:t>
                      </a:r>
                      <a:endParaRPr lang="en-US" sz="1400" dirty="0">
                        <a:effectLst/>
                        <a:latin typeface="Calibri"/>
                        <a:ea typeface="Calibri"/>
                        <a:cs typeface="Arial"/>
                      </a:endParaRPr>
                    </a:p>
                  </a:txBody>
                  <a:tcPr marL="60167" marR="60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Arial"/>
                        </a:rPr>
                        <a:t>Training of inspectors</a:t>
                      </a:r>
                    </a:p>
                  </a:txBody>
                  <a:tcPr marL="60167" marR="60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7436">
                <a:tc>
                  <a:txBody>
                    <a:bodyPr/>
                    <a:lstStyle/>
                    <a:p>
                      <a:pPr>
                        <a:lnSpc>
                          <a:spcPct val="115000"/>
                        </a:lnSpc>
                        <a:spcAft>
                          <a:spcPts val="0"/>
                        </a:spcAft>
                      </a:pPr>
                      <a:r>
                        <a:rPr lang="en-US" sz="1400" dirty="0">
                          <a:effectLst/>
                          <a:latin typeface="Calibri"/>
                          <a:ea typeface="Calibri"/>
                          <a:cs typeface="Arial"/>
                        </a:rPr>
                        <a:t> </a:t>
                      </a:r>
                      <a:r>
                        <a:rPr lang="en-US" sz="1400" dirty="0" smtClean="0">
                          <a:effectLst/>
                          <a:latin typeface="Calibri"/>
                          <a:ea typeface="Calibri"/>
                          <a:cs typeface="Arial"/>
                        </a:rPr>
                        <a:t>Share experience and knowledge</a:t>
                      </a:r>
                      <a:endParaRPr lang="en-US" sz="1400" dirty="0">
                        <a:effectLst/>
                        <a:latin typeface="Calibri"/>
                        <a:ea typeface="Calibri"/>
                        <a:cs typeface="Arial"/>
                      </a:endParaRPr>
                    </a:p>
                  </a:txBody>
                  <a:tcPr marL="60167" marR="60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effectLst/>
                          <a:latin typeface="Calibri"/>
                          <a:ea typeface="Calibri"/>
                          <a:cs typeface="Arial"/>
                        </a:rPr>
                        <a:t>Pat/user no voice of their own</a:t>
                      </a:r>
                    </a:p>
                  </a:txBody>
                  <a:tcPr marL="60167" marR="60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effectLst/>
                          <a:latin typeface="Calibri"/>
                          <a:ea typeface="Calibri"/>
                          <a:cs typeface="Arial"/>
                        </a:rPr>
                        <a:t> </a:t>
                      </a:r>
                      <a:r>
                        <a:rPr lang="en-US" sz="1400" dirty="0" smtClean="0">
                          <a:effectLst/>
                          <a:latin typeface="Calibri"/>
                          <a:ea typeface="Calibri"/>
                          <a:cs typeface="Arial"/>
                        </a:rPr>
                        <a:t>Develop valid  and meaningful data</a:t>
                      </a:r>
                      <a:endParaRPr lang="en-US" sz="1400" dirty="0">
                        <a:effectLst/>
                        <a:latin typeface="Calibri"/>
                        <a:ea typeface="Calibri"/>
                        <a:cs typeface="Arial"/>
                      </a:endParaRPr>
                    </a:p>
                  </a:txBody>
                  <a:tcPr marL="60167" marR="60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effectLst/>
                          <a:latin typeface="Calibri"/>
                          <a:ea typeface="Calibri"/>
                          <a:cs typeface="Arial"/>
                        </a:rPr>
                        <a:t>Pat/user experience and result from </a:t>
                      </a:r>
                      <a:r>
                        <a:rPr lang="en-US" sz="1400" dirty="0" smtClean="0">
                          <a:effectLst/>
                          <a:latin typeface="Calibri"/>
                          <a:ea typeface="Calibri"/>
                          <a:cs typeface="Arial"/>
                        </a:rPr>
                        <a:t>supervision</a:t>
                      </a:r>
                      <a:r>
                        <a:rPr lang="en-US" sz="1400" baseline="0" dirty="0" smtClean="0">
                          <a:effectLst/>
                          <a:latin typeface="Calibri"/>
                          <a:ea typeface="Calibri"/>
                          <a:cs typeface="Arial"/>
                        </a:rPr>
                        <a:t> compared to a</a:t>
                      </a:r>
                      <a:r>
                        <a:rPr lang="en-US" sz="1400" dirty="0" smtClean="0">
                          <a:effectLst/>
                          <a:latin typeface="Calibri"/>
                          <a:ea typeface="Calibri"/>
                          <a:cs typeface="Arial"/>
                        </a:rPr>
                        <a:t>ssessed</a:t>
                      </a:r>
                      <a:r>
                        <a:rPr lang="en-US" sz="1400" baseline="0" dirty="0" smtClean="0">
                          <a:effectLst/>
                          <a:latin typeface="Calibri"/>
                          <a:ea typeface="Calibri"/>
                          <a:cs typeface="Arial"/>
                        </a:rPr>
                        <a:t>  q</a:t>
                      </a:r>
                      <a:r>
                        <a:rPr lang="en-US" sz="1400" dirty="0" smtClean="0">
                          <a:effectLst/>
                          <a:latin typeface="Calibri"/>
                          <a:ea typeface="Calibri"/>
                          <a:cs typeface="Arial"/>
                        </a:rPr>
                        <a:t>uality</a:t>
                      </a:r>
                      <a:endParaRPr lang="en-US" sz="1400" dirty="0">
                        <a:effectLst/>
                        <a:latin typeface="Calibri"/>
                        <a:ea typeface="Calibri"/>
                        <a:cs typeface="Arial"/>
                      </a:endParaRPr>
                    </a:p>
                  </a:txBody>
                  <a:tcPr marL="60167" marR="60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effectLst/>
                          <a:latin typeface="Calibri"/>
                          <a:ea typeface="Calibri"/>
                          <a:cs typeface="Arial"/>
                        </a:rPr>
                        <a:t>Influence of social media</a:t>
                      </a:r>
                    </a:p>
                  </a:txBody>
                  <a:tcPr marL="60167" marR="60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nSpc>
                          <a:spcPct val="115000"/>
                        </a:lnSpc>
                        <a:spcAft>
                          <a:spcPts val="0"/>
                        </a:spcAft>
                      </a:pPr>
                      <a:endParaRPr lang="en-US" sz="1400">
                        <a:effectLst/>
                        <a:latin typeface="Calibri"/>
                        <a:ea typeface="Calibri"/>
                        <a:cs typeface="Arial"/>
                      </a:endParaRPr>
                    </a:p>
                  </a:txBody>
                  <a:tcPr marL="60167" marR="60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v-SE" sz="1400" dirty="0" err="1" smtClean="0">
                          <a:effectLst/>
                          <a:latin typeface="Calibri"/>
                          <a:ea typeface="Calibri"/>
                          <a:cs typeface="Arial"/>
                        </a:rPr>
                        <a:t>Advantages</a:t>
                      </a:r>
                      <a:r>
                        <a:rPr lang="sv-SE" sz="1400" dirty="0" smtClean="0">
                          <a:effectLst/>
                          <a:latin typeface="Calibri"/>
                          <a:ea typeface="Calibri"/>
                          <a:cs typeface="Arial"/>
                        </a:rPr>
                        <a:t> and potential risks</a:t>
                      </a:r>
                      <a:endParaRPr lang="en-US" sz="1400" dirty="0">
                        <a:effectLst/>
                        <a:latin typeface="Calibri"/>
                        <a:ea typeface="Calibri"/>
                        <a:cs typeface="Arial"/>
                      </a:endParaRPr>
                    </a:p>
                  </a:txBody>
                  <a:tcPr marL="60167" marR="60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400">
                        <a:effectLst/>
                        <a:latin typeface="Calibri"/>
                        <a:ea typeface="Calibri"/>
                        <a:cs typeface="Arial"/>
                      </a:endParaRPr>
                    </a:p>
                  </a:txBody>
                  <a:tcPr marL="60167" marR="60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400" dirty="0">
                        <a:effectLst/>
                        <a:latin typeface="Calibri"/>
                        <a:ea typeface="Calibri"/>
                        <a:cs typeface="Arial"/>
                      </a:endParaRPr>
                    </a:p>
                  </a:txBody>
                  <a:tcPr marL="60167" marR="60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dirty="0" smtClean="0">
                          <a:effectLst/>
                          <a:latin typeface="Calibri"/>
                          <a:ea typeface="Calibri"/>
                          <a:cs typeface="Arial"/>
                        </a:rPr>
                        <a:t>Complaints, taxonomy</a:t>
                      </a:r>
                    </a:p>
                    <a:p>
                      <a:pPr>
                        <a:lnSpc>
                          <a:spcPct val="115000"/>
                        </a:lnSpc>
                        <a:spcAft>
                          <a:spcPts val="0"/>
                        </a:spcAft>
                      </a:pPr>
                      <a:endParaRPr lang="en-US" sz="1400" dirty="0">
                        <a:effectLst/>
                        <a:latin typeface="Calibri"/>
                        <a:ea typeface="Calibri"/>
                        <a:cs typeface="Arial"/>
                      </a:endParaRPr>
                    </a:p>
                  </a:txBody>
                  <a:tcPr marL="60167" marR="60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3754">
                <a:tc>
                  <a:txBody>
                    <a:bodyPr/>
                    <a:lstStyle/>
                    <a:p>
                      <a:pPr>
                        <a:lnSpc>
                          <a:spcPct val="115000"/>
                        </a:lnSpc>
                        <a:spcAft>
                          <a:spcPts val="0"/>
                        </a:spcAft>
                      </a:pPr>
                      <a:r>
                        <a:rPr lang="en-US" sz="1400">
                          <a:effectLst/>
                          <a:latin typeface="Calibri"/>
                          <a:ea typeface="Calibri"/>
                          <a:cs typeface="Arial"/>
                        </a:rPr>
                        <a:t> </a:t>
                      </a:r>
                    </a:p>
                  </a:txBody>
                  <a:tcPr marL="60167" marR="60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effectLst/>
                          <a:latin typeface="Calibri"/>
                          <a:ea typeface="Calibri"/>
                          <a:cs typeface="Arial"/>
                        </a:rPr>
                        <a:t>Experts by experience/laymen</a:t>
                      </a:r>
                    </a:p>
                  </a:txBody>
                  <a:tcPr marL="60167" marR="60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Arial"/>
                        </a:rPr>
                        <a:t> </a:t>
                      </a:r>
                    </a:p>
                  </a:txBody>
                  <a:tcPr marL="60167" marR="60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effectLst/>
                          <a:latin typeface="Calibri"/>
                          <a:ea typeface="Calibri"/>
                          <a:cs typeface="Arial"/>
                        </a:rPr>
                        <a:t> </a:t>
                      </a:r>
                    </a:p>
                  </a:txBody>
                  <a:tcPr marL="60167" marR="60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dirty="0" smtClean="0">
                          <a:effectLst/>
                          <a:latin typeface="Calibri"/>
                          <a:ea typeface="Calibri"/>
                          <a:cs typeface="Arial"/>
                        </a:rPr>
                        <a:t>Connect research to this topic</a:t>
                      </a:r>
                    </a:p>
                    <a:p>
                      <a:pPr>
                        <a:lnSpc>
                          <a:spcPct val="115000"/>
                        </a:lnSpc>
                        <a:spcAft>
                          <a:spcPts val="0"/>
                        </a:spcAft>
                      </a:pPr>
                      <a:endParaRPr lang="en-US" sz="1400" dirty="0">
                        <a:effectLst/>
                        <a:latin typeface="Calibri"/>
                        <a:ea typeface="Calibri"/>
                        <a:cs typeface="Arial"/>
                      </a:endParaRPr>
                    </a:p>
                  </a:txBody>
                  <a:tcPr marL="60167" marR="60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432">
                <a:tc>
                  <a:txBody>
                    <a:bodyPr/>
                    <a:lstStyle/>
                    <a:p>
                      <a:pPr>
                        <a:lnSpc>
                          <a:spcPct val="115000"/>
                        </a:lnSpc>
                        <a:spcAft>
                          <a:spcPts val="0"/>
                        </a:spcAft>
                      </a:pPr>
                      <a:r>
                        <a:rPr lang="en-US" sz="1400">
                          <a:effectLst/>
                          <a:latin typeface="Calibri"/>
                          <a:ea typeface="Calibri"/>
                          <a:cs typeface="Arial"/>
                        </a:rPr>
                        <a:t> </a:t>
                      </a:r>
                    </a:p>
                  </a:txBody>
                  <a:tcPr marL="60167" marR="60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Arial"/>
                        </a:rPr>
                        <a:t>Patient/user organizations</a:t>
                      </a:r>
                    </a:p>
                  </a:txBody>
                  <a:tcPr marL="60167" marR="60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Arial"/>
                        </a:rPr>
                        <a:t> </a:t>
                      </a:r>
                    </a:p>
                  </a:txBody>
                  <a:tcPr marL="60167" marR="60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Arial"/>
                        </a:rPr>
                        <a:t> </a:t>
                      </a:r>
                    </a:p>
                  </a:txBody>
                  <a:tcPr marL="60167" marR="60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effectLst/>
                          <a:latin typeface="Calibri"/>
                          <a:ea typeface="Calibri"/>
                          <a:cs typeface="Arial"/>
                        </a:rPr>
                        <a:t> </a:t>
                      </a:r>
                    </a:p>
                  </a:txBody>
                  <a:tcPr marL="60167" marR="60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ruta 5"/>
          <p:cNvSpPr txBox="1"/>
          <p:nvPr/>
        </p:nvSpPr>
        <p:spPr>
          <a:xfrm>
            <a:off x="667248" y="1145083"/>
            <a:ext cx="6122189" cy="369332"/>
          </a:xfrm>
          <a:prstGeom prst="rect">
            <a:avLst/>
          </a:prstGeom>
          <a:noFill/>
        </p:spPr>
        <p:txBody>
          <a:bodyPr wrap="none" rtlCol="0">
            <a:spAutoFit/>
          </a:bodyPr>
          <a:lstStyle/>
          <a:p>
            <a:r>
              <a:rPr lang="en-US" b="1" dirty="0">
                <a:solidFill>
                  <a:schemeClr val="accent6"/>
                </a:solidFill>
              </a:rPr>
              <a:t>Expectations from the </a:t>
            </a:r>
            <a:r>
              <a:rPr lang="en-US" b="1" dirty="0" smtClean="0">
                <a:solidFill>
                  <a:schemeClr val="accent6"/>
                </a:solidFill>
              </a:rPr>
              <a:t>members of the working </a:t>
            </a:r>
            <a:r>
              <a:rPr lang="en-US" b="1" dirty="0">
                <a:solidFill>
                  <a:schemeClr val="accent6"/>
                </a:solidFill>
              </a:rPr>
              <a:t>group </a:t>
            </a:r>
          </a:p>
        </p:txBody>
      </p:sp>
    </p:spTree>
    <p:extLst>
      <p:ext uri="{BB962C8B-B14F-4D97-AF65-F5344CB8AC3E}">
        <p14:creationId xmlns:p14="http://schemas.microsoft.com/office/powerpoint/2010/main" val="1686436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94" y="2204864"/>
            <a:ext cx="5975350" cy="29876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ktangel 1"/>
          <p:cNvSpPr/>
          <p:nvPr/>
        </p:nvSpPr>
        <p:spPr>
          <a:xfrm rot="19996256">
            <a:off x="672015" y="1487152"/>
            <a:ext cx="3715504" cy="769441"/>
          </a:xfrm>
          <a:prstGeom prst="rect">
            <a:avLst/>
          </a:prstGeom>
          <a:ln>
            <a:solidFill>
              <a:schemeClr val="accent1"/>
            </a:solidFill>
          </a:ln>
        </p:spPr>
        <p:txBody>
          <a:bodyPr wrap="none">
            <a:spAutoFit/>
          </a:bodyPr>
          <a:lstStyle/>
          <a:p>
            <a:r>
              <a:rPr lang="sv-SE" sz="4400" b="1" dirty="0">
                <a:solidFill>
                  <a:schemeClr val="accent6"/>
                </a:solidFill>
              </a:rPr>
              <a:t>THANK </a:t>
            </a:r>
            <a:r>
              <a:rPr lang="sv-SE" sz="4400" b="1" dirty="0" smtClean="0">
                <a:solidFill>
                  <a:schemeClr val="accent6"/>
                </a:solidFill>
              </a:rPr>
              <a:t>YOU!</a:t>
            </a:r>
            <a:endParaRPr lang="en-US" sz="4400" b="1" dirty="0">
              <a:solidFill>
                <a:schemeClr val="accent6"/>
              </a:solidFill>
            </a:endParaRPr>
          </a:p>
        </p:txBody>
      </p:sp>
      <p:sp>
        <p:nvSpPr>
          <p:cNvPr id="3" name="textruta 2"/>
          <p:cNvSpPr txBox="1"/>
          <p:nvPr/>
        </p:nvSpPr>
        <p:spPr>
          <a:xfrm>
            <a:off x="4716016" y="5597077"/>
            <a:ext cx="2454518" cy="923330"/>
          </a:xfrm>
          <a:prstGeom prst="rect">
            <a:avLst/>
          </a:prstGeom>
          <a:noFill/>
        </p:spPr>
        <p:txBody>
          <a:bodyPr wrap="none" rtlCol="0">
            <a:spAutoFit/>
          </a:bodyPr>
          <a:lstStyle/>
          <a:p>
            <a:r>
              <a:rPr lang="sv-SE" dirty="0" smtClean="0"/>
              <a:t>……and New </a:t>
            </a:r>
            <a:r>
              <a:rPr lang="sv-SE" dirty="0" smtClean="0"/>
              <a:t>Zealand</a:t>
            </a:r>
          </a:p>
          <a:p>
            <a:endParaRPr lang="sv-SE" dirty="0"/>
          </a:p>
          <a:p>
            <a:endParaRPr lang="en-US" dirty="0"/>
          </a:p>
        </p:txBody>
      </p:sp>
    </p:spTree>
    <p:extLst>
      <p:ext uri="{BB962C8B-B14F-4D97-AF65-F5344CB8AC3E}">
        <p14:creationId xmlns:p14="http://schemas.microsoft.com/office/powerpoint/2010/main" val="175871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58591" y="908720"/>
            <a:ext cx="7272808" cy="1143000"/>
          </a:xfrm>
        </p:spPr>
        <p:txBody>
          <a:bodyPr/>
          <a:lstStyle/>
          <a:p>
            <a:pPr algn="ctr"/>
            <a:r>
              <a:rPr lang="sv-SE" sz="3600" dirty="0" err="1" smtClean="0">
                <a:solidFill>
                  <a:schemeClr val="accent6"/>
                </a:solidFill>
              </a:rPr>
              <a:t>Good</a:t>
            </a:r>
            <a:r>
              <a:rPr lang="sv-SE" sz="3600" dirty="0" smtClean="0">
                <a:solidFill>
                  <a:schemeClr val="accent6"/>
                </a:solidFill>
              </a:rPr>
              <a:t> </a:t>
            </a:r>
            <a:r>
              <a:rPr lang="sv-SE" sz="3600" dirty="0" err="1" smtClean="0">
                <a:solidFill>
                  <a:schemeClr val="accent6"/>
                </a:solidFill>
              </a:rPr>
              <a:t>Morning</a:t>
            </a:r>
            <a:r>
              <a:rPr lang="sv-SE" sz="3600" dirty="0" smtClean="0">
                <a:solidFill>
                  <a:schemeClr val="accent6"/>
                </a:solidFill>
              </a:rPr>
              <a:t> and </a:t>
            </a:r>
            <a:r>
              <a:rPr lang="sv-SE" sz="3600" dirty="0" err="1" smtClean="0">
                <a:solidFill>
                  <a:schemeClr val="accent6"/>
                </a:solidFill>
              </a:rPr>
              <a:t>Welcome</a:t>
            </a:r>
            <a:r>
              <a:rPr lang="sv-SE" sz="3600" dirty="0" smtClean="0">
                <a:solidFill>
                  <a:schemeClr val="accent6"/>
                </a:solidFill>
              </a:rPr>
              <a:t>!</a:t>
            </a:r>
            <a:endParaRPr lang="en-US" sz="3600" dirty="0">
              <a:solidFill>
                <a:schemeClr val="accent6"/>
              </a:solidFill>
            </a:endParaRPr>
          </a:p>
        </p:txBody>
      </p:sp>
      <p:pic>
        <p:nvPicPr>
          <p:cNvPr id="1026" name="Picture 2" descr="C:\Users\lawt01\AppData\Local\Microsoft\Windows\Temporary Internet Files\Content.IE5\XT1RZQS7\westminster-363882_19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1916832"/>
            <a:ext cx="6912768" cy="407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688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03648" y="836712"/>
            <a:ext cx="7272808" cy="1143000"/>
          </a:xfrm>
        </p:spPr>
        <p:txBody>
          <a:bodyPr/>
          <a:lstStyle/>
          <a:p>
            <a:r>
              <a:rPr lang="sv-SE" dirty="0" smtClean="0"/>
              <a:t>AGENDA</a:t>
            </a:r>
            <a:endParaRPr lang="en-US" dirty="0"/>
          </a:p>
        </p:txBody>
      </p:sp>
      <p:sp>
        <p:nvSpPr>
          <p:cNvPr id="3" name="Platshållare för innehåll 2"/>
          <p:cNvSpPr>
            <a:spLocks noGrp="1"/>
          </p:cNvSpPr>
          <p:nvPr>
            <p:ph sz="quarter" idx="10"/>
          </p:nvPr>
        </p:nvSpPr>
        <p:spPr>
          <a:xfrm>
            <a:off x="1393200" y="1556792"/>
            <a:ext cx="7282800" cy="4322008"/>
          </a:xfrm>
        </p:spPr>
        <p:txBody>
          <a:bodyPr/>
          <a:lstStyle/>
          <a:p>
            <a:r>
              <a:rPr lang="sv-SE" dirty="0" err="1" smtClean="0"/>
              <a:t>Welcome</a:t>
            </a:r>
            <a:r>
              <a:rPr lang="sv-SE" dirty="0" smtClean="0"/>
              <a:t> </a:t>
            </a:r>
          </a:p>
          <a:p>
            <a:endParaRPr lang="sv-SE" dirty="0"/>
          </a:p>
          <a:p>
            <a:r>
              <a:rPr lang="en-US" dirty="0"/>
              <a:t>How to engage people that uses services, Chris Day, Director of Communication, CQC, England</a:t>
            </a:r>
          </a:p>
          <a:p>
            <a:endParaRPr lang="en-US" dirty="0"/>
          </a:p>
          <a:p>
            <a:r>
              <a:rPr lang="sv-SE" dirty="0" err="1" smtClean="0"/>
              <a:t>Earlier</a:t>
            </a:r>
            <a:r>
              <a:rPr lang="sv-SE" dirty="0" smtClean="0"/>
              <a:t> </a:t>
            </a:r>
            <a:r>
              <a:rPr lang="sv-SE" dirty="0" err="1" smtClean="0"/>
              <a:t>work</a:t>
            </a:r>
            <a:r>
              <a:rPr lang="sv-SE" dirty="0" smtClean="0"/>
              <a:t> and back </a:t>
            </a:r>
            <a:r>
              <a:rPr lang="sv-SE" dirty="0" err="1" smtClean="0"/>
              <a:t>ground</a:t>
            </a:r>
            <a:r>
              <a:rPr lang="sv-SE" dirty="0" smtClean="0"/>
              <a:t> </a:t>
            </a:r>
          </a:p>
          <a:p>
            <a:endParaRPr lang="en-US" dirty="0"/>
          </a:p>
          <a:p>
            <a:r>
              <a:rPr lang="en-US" dirty="0" smtClean="0"/>
              <a:t>Users </a:t>
            </a:r>
            <a:r>
              <a:rPr lang="en-US" dirty="0"/>
              <a:t>perspective in supervision of social services in Denmark.  Henrik Frostholm, Lars Jensen, Danish Board of Social </a:t>
            </a:r>
            <a:r>
              <a:rPr lang="en-US" dirty="0" smtClean="0"/>
              <a:t>Services</a:t>
            </a:r>
          </a:p>
          <a:p>
            <a:endParaRPr lang="en-US" dirty="0"/>
          </a:p>
          <a:p>
            <a:r>
              <a:rPr lang="en-US" dirty="0" smtClean="0"/>
              <a:t>What </a:t>
            </a:r>
            <a:r>
              <a:rPr lang="en-US" dirty="0"/>
              <a:t>is going on in the member states </a:t>
            </a:r>
            <a:r>
              <a:rPr lang="en-US" dirty="0" smtClean="0"/>
              <a:t>- an </a:t>
            </a:r>
            <a:r>
              <a:rPr lang="en-US" dirty="0"/>
              <a:t>overview  </a:t>
            </a:r>
            <a:endParaRPr lang="en-US" dirty="0" smtClean="0"/>
          </a:p>
          <a:p>
            <a:endParaRPr lang="en-US" dirty="0"/>
          </a:p>
          <a:p>
            <a:r>
              <a:rPr lang="en-US" dirty="0" smtClean="0"/>
              <a:t>Next </a:t>
            </a:r>
            <a:r>
              <a:rPr lang="en-US" dirty="0"/>
              <a:t>steps and commitments </a:t>
            </a:r>
          </a:p>
        </p:txBody>
      </p:sp>
    </p:spTree>
    <p:extLst>
      <p:ext uri="{BB962C8B-B14F-4D97-AF65-F5344CB8AC3E}">
        <p14:creationId xmlns:p14="http://schemas.microsoft.com/office/powerpoint/2010/main" val="30483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rcRect/>
          <a:stretch>
            <a:fillRect/>
          </a:stretch>
        </p:blipFill>
        <p:spPr bwMode="auto">
          <a:xfrm>
            <a:off x="1115616" y="1052736"/>
            <a:ext cx="6156684" cy="4302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ktangel 3"/>
          <p:cNvSpPr/>
          <p:nvPr/>
        </p:nvSpPr>
        <p:spPr>
          <a:xfrm>
            <a:off x="5806095" y="5439674"/>
            <a:ext cx="2952328" cy="1200329"/>
          </a:xfrm>
          <a:prstGeom prst="rect">
            <a:avLst/>
          </a:prstGeom>
        </p:spPr>
        <p:txBody>
          <a:bodyPr wrap="square">
            <a:spAutoFit/>
          </a:bodyPr>
          <a:lstStyle/>
          <a:p>
            <a:pPr lvl="0">
              <a:spcBef>
                <a:spcPct val="0"/>
              </a:spcBef>
            </a:pPr>
            <a:r>
              <a:rPr lang="sv-SE" sz="2400" b="1" i="1" dirty="0" smtClean="0">
                <a:solidFill>
                  <a:schemeClr val="accent6"/>
                </a:solidFill>
                <a:ea typeface="+mj-ea"/>
                <a:cs typeface="+mj-cs"/>
              </a:rPr>
              <a:t>A </a:t>
            </a:r>
            <a:r>
              <a:rPr lang="sv-SE" sz="2400" b="1" i="1" dirty="0" err="1" smtClean="0">
                <a:solidFill>
                  <a:schemeClr val="accent6"/>
                </a:solidFill>
                <a:ea typeface="+mj-ea"/>
                <a:cs typeface="+mj-cs"/>
              </a:rPr>
              <a:t>theme</a:t>
            </a:r>
            <a:r>
              <a:rPr lang="sv-SE" sz="2400" b="1" i="1" dirty="0" smtClean="0">
                <a:solidFill>
                  <a:schemeClr val="accent6"/>
                </a:solidFill>
                <a:ea typeface="+mj-ea"/>
                <a:cs typeface="+mj-cs"/>
              </a:rPr>
              <a:t> in the EPSO </a:t>
            </a:r>
            <a:r>
              <a:rPr lang="sv-SE" sz="2400" b="1" i="1" dirty="0" err="1" smtClean="0">
                <a:solidFill>
                  <a:schemeClr val="accent6"/>
                </a:solidFill>
                <a:ea typeface="+mj-ea"/>
                <a:cs typeface="+mj-cs"/>
              </a:rPr>
              <a:t>work</a:t>
            </a:r>
            <a:r>
              <a:rPr lang="sv-SE" sz="2400" b="1" i="1" dirty="0">
                <a:solidFill>
                  <a:prstClr val="black"/>
                </a:solidFill>
                <a:ea typeface="+mj-ea"/>
                <a:cs typeface="+mj-cs"/>
              </a:rPr>
              <a:t/>
            </a:r>
            <a:br>
              <a:rPr lang="sv-SE" sz="2400" b="1" i="1" dirty="0">
                <a:solidFill>
                  <a:prstClr val="black"/>
                </a:solidFill>
                <a:ea typeface="+mj-ea"/>
                <a:cs typeface="+mj-cs"/>
              </a:rPr>
            </a:br>
            <a:endParaRPr lang="en-US" sz="2400" b="1" i="1" dirty="0">
              <a:solidFill>
                <a:prstClr val="black"/>
              </a:solidFill>
              <a:ea typeface="+mj-ea"/>
              <a:cs typeface="+mj-cs"/>
            </a:endParaRPr>
          </a:p>
        </p:txBody>
      </p:sp>
    </p:spTree>
    <p:extLst>
      <p:ext uri="{BB962C8B-B14F-4D97-AF65-F5344CB8AC3E}">
        <p14:creationId xmlns:p14="http://schemas.microsoft.com/office/powerpoint/2010/main" val="607416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393200" y="1349896"/>
            <a:ext cx="7272808" cy="422920"/>
          </a:xfrm>
        </p:spPr>
        <p:txBody>
          <a:bodyPr/>
          <a:lstStyle/>
          <a:p>
            <a:r>
              <a:rPr lang="sv-SE" dirty="0" smtClean="0"/>
              <a:t>Definitions</a:t>
            </a:r>
            <a:br>
              <a:rPr lang="sv-SE" dirty="0" smtClean="0"/>
            </a:br>
            <a:r>
              <a:rPr lang="sv-SE" dirty="0"/>
              <a:t/>
            </a:r>
            <a:br>
              <a:rPr lang="sv-SE" dirty="0"/>
            </a:br>
            <a:endParaRPr lang="en-US" dirty="0"/>
          </a:p>
        </p:txBody>
      </p:sp>
      <p:sp>
        <p:nvSpPr>
          <p:cNvPr id="3" name="Platshållare för innehåll 2"/>
          <p:cNvSpPr>
            <a:spLocks noGrp="1"/>
          </p:cNvSpPr>
          <p:nvPr>
            <p:ph sz="quarter" idx="10"/>
          </p:nvPr>
        </p:nvSpPr>
        <p:spPr>
          <a:xfrm>
            <a:off x="1403648" y="1916832"/>
            <a:ext cx="7282800" cy="3672032"/>
          </a:xfrm>
        </p:spPr>
        <p:txBody>
          <a:bodyPr/>
          <a:lstStyle/>
          <a:p>
            <a:pPr fontAlgn="auto">
              <a:spcBef>
                <a:spcPts val="0"/>
              </a:spcBef>
              <a:spcAft>
                <a:spcPts val="0"/>
              </a:spcAft>
              <a:buClr>
                <a:prstClr val="black"/>
              </a:buClr>
              <a:buSzPct val="50000"/>
              <a:defRPr/>
            </a:pPr>
            <a:r>
              <a:rPr lang="en-GB" dirty="0" smtClean="0">
                <a:solidFill>
                  <a:prstClr val="black"/>
                </a:solidFill>
                <a:latin typeface="Calibri"/>
                <a:ea typeface="Calibri"/>
                <a:cs typeface="Times New Roman"/>
              </a:rPr>
              <a:t> </a:t>
            </a:r>
            <a:endParaRPr lang="en-GB" dirty="0">
              <a:solidFill>
                <a:prstClr val="black"/>
              </a:solidFill>
              <a:latin typeface="Calibri"/>
              <a:ea typeface="Calibri"/>
              <a:cs typeface="Times New Roman"/>
            </a:endParaRPr>
          </a:p>
          <a:p>
            <a:pPr fontAlgn="auto">
              <a:spcBef>
                <a:spcPts val="0"/>
              </a:spcBef>
              <a:spcAft>
                <a:spcPts val="0"/>
              </a:spcAft>
              <a:buClr>
                <a:prstClr val="black"/>
              </a:buClr>
              <a:buSzPct val="50000"/>
              <a:defRPr/>
            </a:pPr>
            <a:r>
              <a:rPr lang="en-GB" dirty="0">
                <a:solidFill>
                  <a:prstClr val="black"/>
                </a:solidFill>
                <a:latin typeface="Calibri"/>
                <a:ea typeface="Calibri"/>
                <a:cs typeface="Times New Roman"/>
              </a:rPr>
              <a:t>‘</a:t>
            </a:r>
            <a:r>
              <a:rPr lang="en-GB" b="1" i="1" dirty="0"/>
              <a:t>User participation’ is part of a policy to actively involve users of health care or social care (or their relations), to include their opinions in the policy of the supervisor, with the aim to improve the quality of health care or social care.</a:t>
            </a:r>
          </a:p>
          <a:p>
            <a:pPr fontAlgn="auto">
              <a:spcBef>
                <a:spcPts val="0"/>
              </a:spcBef>
              <a:spcAft>
                <a:spcPts val="0"/>
              </a:spcAft>
              <a:buClr>
                <a:prstClr val="black"/>
              </a:buClr>
              <a:buSzPct val="50000"/>
              <a:defRPr/>
            </a:pPr>
            <a:endParaRPr lang="en-GB" dirty="0"/>
          </a:p>
          <a:p>
            <a:r>
              <a:rPr lang="en-US" dirty="0"/>
              <a:t>Perspective –and emphasis on consequences and results for patient/ service users</a:t>
            </a:r>
          </a:p>
          <a:p>
            <a:r>
              <a:rPr lang="en-US" dirty="0"/>
              <a:t>- a starting point in planning, risk analysis </a:t>
            </a:r>
          </a:p>
          <a:p>
            <a:endParaRPr lang="en-US" dirty="0" smtClean="0"/>
          </a:p>
          <a:p>
            <a:r>
              <a:rPr lang="en-US" dirty="0" smtClean="0"/>
              <a:t>Giving the patient/users a voice - participation </a:t>
            </a:r>
            <a:r>
              <a:rPr lang="en-US" dirty="0"/>
              <a:t>in supervisory activities</a:t>
            </a:r>
          </a:p>
          <a:p>
            <a:endParaRPr lang="en-US" dirty="0" smtClean="0"/>
          </a:p>
          <a:p>
            <a:endParaRPr lang="en-US" dirty="0" smtClean="0"/>
          </a:p>
          <a:p>
            <a:endParaRPr lang="en-US" dirty="0" smtClean="0"/>
          </a:p>
          <a:p>
            <a:endParaRPr lang="sv-SE" dirty="0"/>
          </a:p>
          <a:p>
            <a:endParaRPr lang="sv-SE" dirty="0" smtClean="0"/>
          </a:p>
          <a:p>
            <a:endParaRPr lang="sv-SE" dirty="0"/>
          </a:p>
          <a:p>
            <a:endParaRPr lang="sv-SE" dirty="0" smtClean="0"/>
          </a:p>
          <a:p>
            <a:endParaRPr lang="en-US" dirty="0"/>
          </a:p>
        </p:txBody>
      </p:sp>
    </p:spTree>
    <p:extLst>
      <p:ext uri="{BB962C8B-B14F-4D97-AF65-F5344CB8AC3E}">
        <p14:creationId xmlns:p14="http://schemas.microsoft.com/office/powerpoint/2010/main" val="2392437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1560" y="1412776"/>
            <a:ext cx="7272808" cy="1143000"/>
          </a:xfrm>
        </p:spPr>
        <p:txBody>
          <a:bodyPr/>
          <a:lstStyle/>
          <a:p>
            <a:r>
              <a:rPr lang="sv-SE" dirty="0" smtClean="0"/>
              <a:t>Starting </a:t>
            </a:r>
            <a:r>
              <a:rPr lang="sv-SE" dirty="0" err="1" smtClean="0"/>
              <a:t>point</a:t>
            </a:r>
            <a:r>
              <a:rPr lang="sv-SE" dirty="0" smtClean="0"/>
              <a:t>  - The meeting in</a:t>
            </a:r>
            <a:r>
              <a:rPr lang="en-US" dirty="0"/>
              <a:t/>
            </a:r>
            <a:br>
              <a:rPr lang="en-US" dirty="0"/>
            </a:br>
            <a:r>
              <a:rPr lang="sv-SE" dirty="0" smtClean="0"/>
              <a:t>Stockholm </a:t>
            </a:r>
            <a:r>
              <a:rPr lang="sv-SE" dirty="0" err="1"/>
              <a:t>O</a:t>
            </a:r>
            <a:r>
              <a:rPr lang="sv-SE" dirty="0" err="1" smtClean="0"/>
              <a:t>ctober</a:t>
            </a:r>
            <a:r>
              <a:rPr lang="sv-SE" dirty="0" smtClean="0"/>
              <a:t> 2016</a:t>
            </a:r>
            <a:endParaRPr lang="en-US" dirty="0"/>
          </a:p>
        </p:txBody>
      </p:sp>
      <p:sp>
        <p:nvSpPr>
          <p:cNvPr id="3" name="Platshållare för innehåll 2"/>
          <p:cNvSpPr>
            <a:spLocks noGrp="1"/>
          </p:cNvSpPr>
          <p:nvPr>
            <p:ph sz="quarter" idx="10"/>
          </p:nvPr>
        </p:nvSpPr>
        <p:spPr>
          <a:xfrm>
            <a:off x="683568" y="2494800"/>
            <a:ext cx="7992432" cy="3384000"/>
          </a:xfrm>
        </p:spPr>
        <p:txBody>
          <a:bodyPr/>
          <a:lstStyle/>
          <a:p>
            <a:pPr marL="342900" indent="-342900">
              <a:buFont typeface="Arial" panose="020B0604020202020204" pitchFamily="34" charset="0"/>
              <a:buChar char="•"/>
            </a:pPr>
            <a:r>
              <a:rPr lang="en-US" dirty="0" smtClean="0"/>
              <a:t>All organizations had </a:t>
            </a:r>
            <a:r>
              <a:rPr lang="en-US" dirty="0"/>
              <a:t>patient and user involvement stated in their </a:t>
            </a:r>
            <a:r>
              <a:rPr lang="en-US" dirty="0" err="1" smtClean="0"/>
              <a:t>policys</a:t>
            </a:r>
            <a:endParaRPr lang="en-US" dirty="0" smtClean="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Many used </a:t>
            </a:r>
            <a:r>
              <a:rPr lang="en-US" dirty="0"/>
              <a:t>different sources of patient/user experience </a:t>
            </a:r>
            <a:r>
              <a:rPr lang="en-US" dirty="0" smtClean="0"/>
              <a:t>like patients complaints when </a:t>
            </a:r>
            <a:r>
              <a:rPr lang="en-US" dirty="0"/>
              <a:t>planning supervisory activities. </a:t>
            </a:r>
            <a:endParaRPr lang="en-US"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The </a:t>
            </a:r>
            <a:r>
              <a:rPr lang="en-US" dirty="0"/>
              <a:t>main challenges focused on involving patient/user in the actual supervision. </a:t>
            </a:r>
          </a:p>
        </p:txBody>
      </p:sp>
    </p:spTree>
    <p:extLst>
      <p:ext uri="{BB962C8B-B14F-4D97-AF65-F5344CB8AC3E}">
        <p14:creationId xmlns:p14="http://schemas.microsoft.com/office/powerpoint/2010/main" val="3367119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EPSO Forum</a:t>
            </a:r>
            <a:endParaRPr lang="en-US" dirty="0"/>
          </a:p>
        </p:txBody>
      </p:sp>
      <p:sp>
        <p:nvSpPr>
          <p:cNvPr id="3" name="Platshållare för innehåll 2"/>
          <p:cNvSpPr>
            <a:spLocks noGrp="1"/>
          </p:cNvSpPr>
          <p:nvPr>
            <p:ph sz="quarter" idx="10"/>
          </p:nvPr>
        </p:nvSpPr>
        <p:spPr>
          <a:xfrm>
            <a:off x="1403648" y="2060848"/>
            <a:ext cx="7282800" cy="3384000"/>
          </a:xfrm>
        </p:spPr>
        <p:txBody>
          <a:bodyPr/>
          <a:lstStyle/>
          <a:p>
            <a:pPr marL="342900" indent="-342900">
              <a:buFont typeface="Arial" panose="020B0604020202020204" pitchFamily="34" charset="0"/>
              <a:buChar char="•"/>
            </a:pPr>
            <a:r>
              <a:rPr lang="en-US" dirty="0" smtClean="0"/>
              <a:t>Patient </a:t>
            </a:r>
            <a:r>
              <a:rPr lang="en-US" dirty="0"/>
              <a:t>and user involvement in supervisory practice in Norway by Bente Smedbråten </a:t>
            </a:r>
            <a:endParaRPr lang="en-US" dirty="0" smtClean="0"/>
          </a:p>
          <a:p>
            <a:r>
              <a:rPr lang="en-US" sz="1200" dirty="0"/>
              <a:t>	</a:t>
            </a:r>
            <a:r>
              <a:rPr lang="en-US" sz="1200" dirty="0" err="1" smtClean="0"/>
              <a:t>Helsetilsynet</a:t>
            </a:r>
            <a:r>
              <a:rPr lang="en-US" sz="1200" dirty="0" smtClean="0"/>
              <a:t>- </a:t>
            </a:r>
            <a:r>
              <a:rPr lang="en-US" sz="1200" dirty="0"/>
              <a:t>Norwegian Board of Health Supervision. </a:t>
            </a:r>
            <a:r>
              <a:rPr lang="en-US" sz="1200" dirty="0" smtClean="0"/>
              <a:t>Norway</a:t>
            </a:r>
          </a:p>
          <a:p>
            <a:endParaRPr lang="en-US" dirty="0"/>
          </a:p>
          <a:p>
            <a:pPr marL="342900" indent="-342900">
              <a:buFont typeface="Arial" panose="020B0604020202020204" pitchFamily="34" charset="0"/>
              <a:buChar char="•"/>
            </a:pPr>
            <a:r>
              <a:rPr lang="en-US" dirty="0" smtClean="0"/>
              <a:t>Public </a:t>
            </a:r>
            <a:r>
              <a:rPr lang="en-US" dirty="0"/>
              <a:t>voice about healthcare quality and patient perspective in the regulatory process by Renee </a:t>
            </a:r>
            <a:r>
              <a:rPr lang="en-US" dirty="0" err="1"/>
              <a:t>Bouwman</a:t>
            </a:r>
            <a:r>
              <a:rPr lang="en-US" dirty="0"/>
              <a:t> </a:t>
            </a:r>
            <a:endParaRPr lang="en-US" dirty="0" smtClean="0"/>
          </a:p>
          <a:p>
            <a:r>
              <a:rPr lang="en-US" sz="1200" dirty="0"/>
              <a:t>	</a:t>
            </a:r>
            <a:r>
              <a:rPr lang="en-US" sz="1200" dirty="0" smtClean="0"/>
              <a:t>NIVEL (Netherlands </a:t>
            </a:r>
            <a:r>
              <a:rPr lang="en-US" sz="1200" dirty="0"/>
              <a:t>Institute for Health Services Research) The </a:t>
            </a:r>
            <a:r>
              <a:rPr lang="en-US" sz="1200" dirty="0" smtClean="0"/>
              <a:t>Netherlands</a:t>
            </a:r>
          </a:p>
          <a:p>
            <a:endParaRPr lang="en-US" sz="1200" dirty="0"/>
          </a:p>
          <a:p>
            <a:pPr marL="342900" indent="-342900">
              <a:buFont typeface="Arial" panose="020B0604020202020204" pitchFamily="34" charset="0"/>
              <a:buChar char="•"/>
            </a:pPr>
            <a:r>
              <a:rPr lang="en-US" dirty="0" smtClean="0"/>
              <a:t>Patient </a:t>
            </a:r>
            <a:r>
              <a:rPr lang="en-US" dirty="0"/>
              <a:t>and user involvement in supervisory practice in the Netherlands by prof Paul Robben and </a:t>
            </a:r>
            <a:r>
              <a:rPr lang="en-US" dirty="0" err="1"/>
              <a:t>Sorien</a:t>
            </a:r>
            <a:r>
              <a:rPr lang="en-US" dirty="0"/>
              <a:t> </a:t>
            </a:r>
            <a:r>
              <a:rPr lang="en-US" dirty="0" err="1"/>
              <a:t>Kleefstra</a:t>
            </a:r>
            <a:r>
              <a:rPr lang="en-US" dirty="0"/>
              <a:t> </a:t>
            </a:r>
            <a:endParaRPr lang="en-US" dirty="0" smtClean="0"/>
          </a:p>
          <a:p>
            <a:r>
              <a:rPr lang="en-US" sz="1200" dirty="0" smtClean="0"/>
              <a:t>	( </a:t>
            </a:r>
            <a:r>
              <a:rPr lang="en-US" sz="1200" dirty="0"/>
              <a:t>IGZ), The Netherlands;</a:t>
            </a:r>
          </a:p>
        </p:txBody>
      </p:sp>
    </p:spTree>
    <p:extLst>
      <p:ext uri="{BB962C8B-B14F-4D97-AF65-F5344CB8AC3E}">
        <p14:creationId xmlns:p14="http://schemas.microsoft.com/office/powerpoint/2010/main" val="27624522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393200" y="1349896"/>
            <a:ext cx="7272808" cy="2079104"/>
          </a:xfrm>
        </p:spPr>
        <p:txBody>
          <a:bodyPr/>
          <a:lstStyle/>
          <a:p>
            <a:r>
              <a:rPr lang="en-US" sz="3200" dirty="0"/>
              <a:t>How to engage people that uses </a:t>
            </a:r>
            <a:r>
              <a:rPr lang="en-US" sz="3200" dirty="0" smtClean="0"/>
              <a:t>services</a:t>
            </a:r>
            <a:r>
              <a:rPr lang="en-US" dirty="0" smtClean="0"/>
              <a:t/>
            </a:r>
            <a:br>
              <a:rPr lang="en-US" dirty="0" smtClean="0"/>
            </a:br>
            <a:r>
              <a:rPr lang="en-US" dirty="0"/>
              <a:t/>
            </a:r>
            <a:br>
              <a:rPr lang="en-US" dirty="0"/>
            </a:br>
            <a:r>
              <a:rPr lang="en-US" dirty="0" smtClean="0"/>
              <a:t> </a:t>
            </a:r>
            <a:endParaRPr lang="en-US" b="0" dirty="0"/>
          </a:p>
        </p:txBody>
      </p:sp>
      <p:sp>
        <p:nvSpPr>
          <p:cNvPr id="3" name="Platshållare för innehåll 2"/>
          <p:cNvSpPr>
            <a:spLocks noGrp="1"/>
          </p:cNvSpPr>
          <p:nvPr>
            <p:ph sz="quarter" idx="10"/>
          </p:nvPr>
        </p:nvSpPr>
        <p:spPr>
          <a:xfrm>
            <a:off x="1393200" y="2924944"/>
            <a:ext cx="7282800" cy="2953856"/>
          </a:xfrm>
        </p:spPr>
        <p:txBody>
          <a:bodyPr/>
          <a:lstStyle/>
          <a:p>
            <a:r>
              <a:rPr lang="sv-SE" dirty="0"/>
              <a:t>Chris Day, Director </a:t>
            </a:r>
            <a:r>
              <a:rPr lang="sv-SE" dirty="0" err="1"/>
              <a:t>of</a:t>
            </a:r>
            <a:r>
              <a:rPr lang="sv-SE" dirty="0"/>
              <a:t> Communication</a:t>
            </a:r>
            <a:br>
              <a:rPr lang="sv-SE" dirty="0"/>
            </a:br>
            <a:r>
              <a:rPr lang="sv-SE" dirty="0" err="1"/>
              <a:t>Quality</a:t>
            </a:r>
            <a:r>
              <a:rPr lang="sv-SE" dirty="0"/>
              <a:t> Care </a:t>
            </a:r>
            <a:r>
              <a:rPr lang="sv-SE" dirty="0" smtClean="0"/>
              <a:t>Commission</a:t>
            </a:r>
            <a:endParaRPr lang="en-US" dirty="0"/>
          </a:p>
        </p:txBody>
      </p:sp>
    </p:spTree>
    <p:extLst>
      <p:ext uri="{BB962C8B-B14F-4D97-AF65-F5344CB8AC3E}">
        <p14:creationId xmlns:p14="http://schemas.microsoft.com/office/powerpoint/2010/main" val="768884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a:t>Users perspective in supervision of social services in Denmark</a:t>
            </a:r>
          </a:p>
        </p:txBody>
      </p:sp>
      <p:sp>
        <p:nvSpPr>
          <p:cNvPr id="3" name="Platshållare för innehåll 2"/>
          <p:cNvSpPr>
            <a:spLocks noGrp="1"/>
          </p:cNvSpPr>
          <p:nvPr>
            <p:ph sz="quarter" idx="10"/>
          </p:nvPr>
        </p:nvSpPr>
        <p:spPr/>
        <p:txBody>
          <a:bodyPr/>
          <a:lstStyle/>
          <a:p>
            <a:r>
              <a:rPr lang="en-US" dirty="0" smtClean="0"/>
              <a:t>Henrik Frostholm and  </a:t>
            </a:r>
            <a:r>
              <a:rPr lang="en-US" dirty="0"/>
              <a:t>Lars Jensen, </a:t>
            </a:r>
            <a:endParaRPr lang="en-US" dirty="0" smtClean="0"/>
          </a:p>
          <a:p>
            <a:r>
              <a:rPr lang="en-US" dirty="0" smtClean="0"/>
              <a:t>Danish </a:t>
            </a:r>
            <a:r>
              <a:rPr lang="en-US" dirty="0"/>
              <a:t>Board of Social Services</a:t>
            </a:r>
          </a:p>
          <a:p>
            <a:endParaRPr lang="en-US" dirty="0"/>
          </a:p>
        </p:txBody>
      </p:sp>
    </p:spTree>
    <p:extLst>
      <p:ext uri="{BB962C8B-B14F-4D97-AF65-F5344CB8AC3E}">
        <p14:creationId xmlns:p14="http://schemas.microsoft.com/office/powerpoint/2010/main" val="3788055929"/>
      </p:ext>
    </p:extLst>
  </p:cSld>
  <p:clrMapOvr>
    <a:masterClrMapping/>
  </p:clrMapOvr>
  <p:timing>
    <p:tnLst>
      <p:par>
        <p:cTn id="1" dur="indefinite" restart="never" nodeType="tmRoot"/>
      </p:par>
    </p:tnLst>
  </p:timing>
</p:sld>
</file>

<file path=ppt/theme/theme1.xml><?xml version="1.0" encoding="utf-8"?>
<a:theme xmlns:a="http://schemas.openxmlformats.org/drawingml/2006/main" name="IVO_mall_2016">
  <a:themeElements>
    <a:clrScheme name="IVO">
      <a:dk1>
        <a:sysClr val="windowText" lastClr="000000"/>
      </a:dk1>
      <a:lt1>
        <a:sysClr val="window" lastClr="FFFFFF"/>
      </a:lt1>
      <a:dk2>
        <a:srgbClr val="1F497D"/>
      </a:dk2>
      <a:lt2>
        <a:srgbClr val="EEECE1"/>
      </a:lt2>
      <a:accent1>
        <a:srgbClr val="E66E14"/>
      </a:accent1>
      <a:accent2>
        <a:srgbClr val="007377"/>
      </a:accent2>
      <a:accent3>
        <a:srgbClr val="B1E4E3"/>
      </a:accent3>
      <a:accent4>
        <a:srgbClr val="333F48"/>
      </a:accent4>
      <a:accent5>
        <a:srgbClr val="C7C9C7"/>
      </a:accent5>
      <a:accent6>
        <a:srgbClr val="B94700"/>
      </a:accent6>
      <a:hlink>
        <a:srgbClr val="0000FF"/>
      </a:hlink>
      <a:folHlink>
        <a:srgbClr val="800080"/>
      </a:folHlink>
    </a:clrScheme>
    <a:fontScheme name="Nordic Capit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IVO_mall_2016</Template>
  <TotalTime>0</TotalTime>
  <Words>730</Words>
  <Application>Microsoft Office PowerPoint</Application>
  <PresentationFormat>Bildspel på skärmen (4:3)</PresentationFormat>
  <Paragraphs>155</Paragraphs>
  <Slides>12</Slides>
  <Notes>6</Notes>
  <HiddenSlides>0</HiddenSlides>
  <MMClips>0</MMClips>
  <ScaleCrop>false</ScaleCrop>
  <HeadingPairs>
    <vt:vector size="4" baseType="variant">
      <vt:variant>
        <vt:lpstr>Tema</vt:lpstr>
      </vt:variant>
      <vt:variant>
        <vt:i4>1</vt:i4>
      </vt:variant>
      <vt:variant>
        <vt:lpstr>Bildrubriker</vt:lpstr>
      </vt:variant>
      <vt:variant>
        <vt:i4>12</vt:i4>
      </vt:variant>
    </vt:vector>
  </HeadingPairs>
  <TitlesOfParts>
    <vt:vector size="13" baseType="lpstr">
      <vt:lpstr>IVO_mall_2016</vt:lpstr>
      <vt:lpstr>PowerPoint-presentation</vt:lpstr>
      <vt:lpstr>Good Morning and Welcome!</vt:lpstr>
      <vt:lpstr>AGENDA</vt:lpstr>
      <vt:lpstr>PowerPoint-presentation</vt:lpstr>
      <vt:lpstr>Definitions  </vt:lpstr>
      <vt:lpstr>Starting point  - The meeting in Stockholm October 2016</vt:lpstr>
      <vt:lpstr>EPSO Forum</vt:lpstr>
      <vt:lpstr>How to engage people that uses services   </vt:lpstr>
      <vt:lpstr>Users perspective in supervision of social services in Denmark</vt:lpstr>
      <vt:lpstr>Example of ongoing work</vt:lpstr>
      <vt:lpstr>PowerPoint-presentation</vt:lpstr>
      <vt:lpstr>PowerPoint-presentation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2016-09-21T17:13:00Z</dcterms:created>
  <dcterms:modified xsi:type="dcterms:W3CDTF">2017-04-28T10:42:37Z</dcterms:modified>
</cp:coreProperties>
</file>