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6" r:id="rId3"/>
    <p:sldId id="260" r:id="rId4"/>
    <p:sldId id="308" r:id="rId5"/>
    <p:sldId id="310" r:id="rId6"/>
    <p:sldId id="311" r:id="rId7"/>
    <p:sldId id="312" r:id="rId8"/>
    <p:sldId id="261" r:id="rId9"/>
    <p:sldId id="313" r:id="rId10"/>
    <p:sldId id="314" r:id="rId11"/>
    <p:sldId id="273" r:id="rId12"/>
    <p:sldId id="304" r:id="rId13"/>
    <p:sldId id="267" r:id="rId14"/>
    <p:sldId id="266" r:id="rId15"/>
    <p:sldId id="268" r:id="rId16"/>
    <p:sldId id="315" r:id="rId17"/>
    <p:sldId id="316" r:id="rId18"/>
    <p:sldId id="269" r:id="rId19"/>
    <p:sldId id="275" r:id="rId20"/>
    <p:sldId id="276" r:id="rId21"/>
    <p:sldId id="271" r:id="rId22"/>
    <p:sldId id="280" r:id="rId23"/>
    <p:sldId id="284" r:id="rId24"/>
    <p:sldId id="281" r:id="rId25"/>
    <p:sldId id="282" r:id="rId26"/>
    <p:sldId id="283" r:id="rId27"/>
    <p:sldId id="287" r:id="rId28"/>
    <p:sldId id="318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0A8D74-3B0E-465E-9664-F39A1D086B87}">
          <p14:sldIdLst>
            <p14:sldId id="256"/>
            <p14:sldId id="306"/>
            <p14:sldId id="260"/>
            <p14:sldId id="308"/>
            <p14:sldId id="310"/>
            <p14:sldId id="311"/>
            <p14:sldId id="312"/>
            <p14:sldId id="261"/>
            <p14:sldId id="313"/>
            <p14:sldId id="314"/>
            <p14:sldId id="273"/>
            <p14:sldId id="304"/>
            <p14:sldId id="267"/>
            <p14:sldId id="266"/>
            <p14:sldId id="268"/>
            <p14:sldId id="315"/>
            <p14:sldId id="316"/>
            <p14:sldId id="269"/>
            <p14:sldId id="275"/>
            <p14:sldId id="276"/>
            <p14:sldId id="271"/>
            <p14:sldId id="280"/>
            <p14:sldId id="284"/>
            <p14:sldId id="281"/>
          </p14:sldIdLst>
        </p14:section>
        <p14:section name="Untitled Section" id="{38EB7EC3-58FF-4F76-9A6D-14A2A0832CCB}">
          <p14:sldIdLst>
            <p14:sldId id="282"/>
            <p14:sldId id="283"/>
            <p14:sldId id="28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F6A"/>
    <a:srgbClr val="23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494AF-62E3-483C-BEBA-898990A19216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4D814B40-8694-4E1F-BB7C-2D0C3AE626FB}">
      <dgm:prSet phldrT="[Text]"/>
      <dgm:spPr/>
      <dgm:t>
        <a:bodyPr/>
        <a:lstStyle/>
        <a:p>
          <a:r>
            <a:rPr lang="en-GB" b="1" dirty="0" smtClean="0"/>
            <a:t>Compassion</a:t>
          </a:r>
          <a:endParaRPr lang="en-GB" b="1" dirty="0"/>
        </a:p>
      </dgm:t>
    </dgm:pt>
    <dgm:pt modelId="{01B78B40-E19A-4C13-85AA-1D2EA00D9040}" type="parTrans" cxnId="{5B5A599A-7B96-426B-A76A-EA3AF77E9956}">
      <dgm:prSet/>
      <dgm:spPr/>
      <dgm:t>
        <a:bodyPr/>
        <a:lstStyle/>
        <a:p>
          <a:endParaRPr lang="en-GB"/>
        </a:p>
      </dgm:t>
    </dgm:pt>
    <dgm:pt modelId="{330EFD18-31E4-47A2-B4B8-3C7ABA74340B}" type="sibTrans" cxnId="{5B5A599A-7B96-426B-A76A-EA3AF77E9956}">
      <dgm:prSet/>
      <dgm:spPr/>
      <dgm:t>
        <a:bodyPr/>
        <a:lstStyle/>
        <a:p>
          <a:endParaRPr lang="en-GB"/>
        </a:p>
      </dgm:t>
    </dgm:pt>
    <dgm:pt modelId="{A8D836A0-F07F-498E-AD64-00950D1FECA1}">
      <dgm:prSet phldrT="[Text]"/>
      <dgm:spPr/>
      <dgm:t>
        <a:bodyPr/>
        <a:lstStyle/>
        <a:p>
          <a:r>
            <a:rPr lang="en-GB" b="1" dirty="0" smtClean="0"/>
            <a:t>Be included</a:t>
          </a:r>
          <a:endParaRPr lang="en-GB" b="1" dirty="0"/>
        </a:p>
      </dgm:t>
    </dgm:pt>
    <dgm:pt modelId="{54FB4C40-377E-4555-AC10-8A109C60555D}" type="parTrans" cxnId="{84DBD56B-6C72-4961-A7CD-9CC96104FF1B}">
      <dgm:prSet/>
      <dgm:spPr/>
      <dgm:t>
        <a:bodyPr/>
        <a:lstStyle/>
        <a:p>
          <a:endParaRPr lang="en-GB"/>
        </a:p>
      </dgm:t>
    </dgm:pt>
    <dgm:pt modelId="{66624A28-4940-4830-B1D6-2A6A10302F6B}" type="sibTrans" cxnId="{84DBD56B-6C72-4961-A7CD-9CC96104FF1B}">
      <dgm:prSet/>
      <dgm:spPr/>
      <dgm:t>
        <a:bodyPr/>
        <a:lstStyle/>
        <a:p>
          <a:endParaRPr lang="en-GB"/>
        </a:p>
      </dgm:t>
    </dgm:pt>
    <dgm:pt modelId="{14D866DE-0EC5-4649-ADC2-377CCBDC43A8}">
      <dgm:prSet phldrT="[Text]"/>
      <dgm:spPr/>
      <dgm:t>
        <a:bodyPr/>
        <a:lstStyle/>
        <a:p>
          <a:r>
            <a:rPr lang="en-GB" b="1" dirty="0" smtClean="0"/>
            <a:t>Dignity and respect</a:t>
          </a:r>
          <a:endParaRPr lang="en-GB" b="1" dirty="0"/>
        </a:p>
      </dgm:t>
    </dgm:pt>
    <dgm:pt modelId="{3EB4B4B0-3C23-4858-8B6A-60D39DAC6BA0}" type="parTrans" cxnId="{64EA14D7-F446-4583-AD53-9DDBF289D5E0}">
      <dgm:prSet/>
      <dgm:spPr/>
      <dgm:t>
        <a:bodyPr/>
        <a:lstStyle/>
        <a:p>
          <a:endParaRPr lang="en-GB"/>
        </a:p>
      </dgm:t>
    </dgm:pt>
    <dgm:pt modelId="{B64E73AB-75D8-4BD0-BB07-9BCFA42DF1BF}" type="sibTrans" cxnId="{64EA14D7-F446-4583-AD53-9DDBF289D5E0}">
      <dgm:prSet/>
      <dgm:spPr/>
      <dgm:t>
        <a:bodyPr/>
        <a:lstStyle/>
        <a:p>
          <a:endParaRPr lang="en-GB"/>
        </a:p>
      </dgm:t>
    </dgm:pt>
    <dgm:pt modelId="{4D62B0F5-B9CC-4FAF-981E-2B6A76222EDD}">
      <dgm:prSet/>
      <dgm:spPr/>
      <dgm:t>
        <a:bodyPr/>
        <a:lstStyle/>
        <a:p>
          <a:r>
            <a:rPr lang="en-GB" b="1" dirty="0" smtClean="0"/>
            <a:t>Responsive care &amp; support</a:t>
          </a:r>
          <a:endParaRPr lang="en-GB" b="1" dirty="0"/>
        </a:p>
      </dgm:t>
    </dgm:pt>
    <dgm:pt modelId="{42F40194-445A-466F-839A-625609493633}" type="parTrans" cxnId="{8F2CC54C-1255-4C73-9EAB-6C8DEC61B8DA}">
      <dgm:prSet/>
      <dgm:spPr/>
      <dgm:t>
        <a:bodyPr/>
        <a:lstStyle/>
        <a:p>
          <a:endParaRPr lang="en-GB"/>
        </a:p>
      </dgm:t>
    </dgm:pt>
    <dgm:pt modelId="{514A1CF3-EEAE-4B2B-A33B-81982FB30CE4}" type="sibTrans" cxnId="{8F2CC54C-1255-4C73-9EAB-6C8DEC61B8DA}">
      <dgm:prSet/>
      <dgm:spPr/>
      <dgm:t>
        <a:bodyPr/>
        <a:lstStyle/>
        <a:p>
          <a:endParaRPr lang="en-GB"/>
        </a:p>
      </dgm:t>
    </dgm:pt>
    <dgm:pt modelId="{62614CCD-D1EC-4280-AA13-CA7070961418}">
      <dgm:prSet custT="1"/>
      <dgm:spPr/>
      <dgm:t>
        <a:bodyPr/>
        <a:lstStyle/>
        <a:p>
          <a:r>
            <a:rPr lang="en-GB" sz="2000" b="1" dirty="0" smtClean="0"/>
            <a:t>Wellbeing</a:t>
          </a:r>
          <a:endParaRPr lang="en-GB" sz="2000" b="1" dirty="0"/>
        </a:p>
      </dgm:t>
    </dgm:pt>
    <dgm:pt modelId="{0941AB50-BE25-4E00-84D2-97478FDD65AD}" type="parTrans" cxnId="{0EFE991D-0C5A-4184-9CD3-BE265452716F}">
      <dgm:prSet/>
      <dgm:spPr/>
      <dgm:t>
        <a:bodyPr/>
        <a:lstStyle/>
        <a:p>
          <a:endParaRPr lang="en-GB"/>
        </a:p>
      </dgm:t>
    </dgm:pt>
    <dgm:pt modelId="{E0ACF78B-D263-4931-8B5A-614DB18EF5E8}" type="sibTrans" cxnId="{0EFE991D-0C5A-4184-9CD3-BE265452716F}">
      <dgm:prSet/>
      <dgm:spPr/>
      <dgm:t>
        <a:bodyPr/>
        <a:lstStyle/>
        <a:p>
          <a:endParaRPr lang="en-GB"/>
        </a:p>
      </dgm:t>
    </dgm:pt>
    <dgm:pt modelId="{E2FC0621-3611-4C13-BF61-AB856EC2DF73}" type="pres">
      <dgm:prSet presAssocID="{FC0494AF-62E3-483C-BEBA-898990A19216}" presName="compositeShape" presStyleCnt="0">
        <dgm:presLayoutVars>
          <dgm:chMax val="7"/>
          <dgm:dir/>
          <dgm:resizeHandles val="exact"/>
        </dgm:presLayoutVars>
      </dgm:prSet>
      <dgm:spPr/>
    </dgm:pt>
    <dgm:pt modelId="{BFFFF383-03A7-4E6E-8016-556EBF6BA111}" type="pres">
      <dgm:prSet presAssocID="{FC0494AF-62E3-483C-BEBA-898990A19216}" presName="wedge1" presStyleLbl="node1" presStyleIdx="0" presStyleCnt="5"/>
      <dgm:spPr/>
      <dgm:t>
        <a:bodyPr/>
        <a:lstStyle/>
        <a:p>
          <a:endParaRPr lang="en-GB"/>
        </a:p>
      </dgm:t>
    </dgm:pt>
    <dgm:pt modelId="{9BA4DCBA-6BF0-442C-846E-8CB5B7AFA83E}" type="pres">
      <dgm:prSet presAssocID="{FC0494AF-62E3-483C-BEBA-898990A19216}" presName="dummy1a" presStyleCnt="0"/>
      <dgm:spPr/>
    </dgm:pt>
    <dgm:pt modelId="{05B60CDF-B7D5-412A-8747-E9F269282230}" type="pres">
      <dgm:prSet presAssocID="{FC0494AF-62E3-483C-BEBA-898990A19216}" presName="dummy1b" presStyleCnt="0"/>
      <dgm:spPr/>
    </dgm:pt>
    <dgm:pt modelId="{C7EFE403-0F16-4F8D-813F-EC9D446A32BA}" type="pres">
      <dgm:prSet presAssocID="{FC0494AF-62E3-483C-BEBA-898990A1921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601593-B4DB-4AF2-82C2-D1EFA9C6C99F}" type="pres">
      <dgm:prSet presAssocID="{FC0494AF-62E3-483C-BEBA-898990A19216}" presName="wedge2" presStyleLbl="node1" presStyleIdx="1" presStyleCnt="5"/>
      <dgm:spPr/>
      <dgm:t>
        <a:bodyPr/>
        <a:lstStyle/>
        <a:p>
          <a:endParaRPr lang="en-GB"/>
        </a:p>
      </dgm:t>
    </dgm:pt>
    <dgm:pt modelId="{0CB31612-9927-4AEE-8103-B9F92112EE8D}" type="pres">
      <dgm:prSet presAssocID="{FC0494AF-62E3-483C-BEBA-898990A19216}" presName="dummy2a" presStyleCnt="0"/>
      <dgm:spPr/>
    </dgm:pt>
    <dgm:pt modelId="{A27ED3C2-DF76-4D92-8598-3FD49F774789}" type="pres">
      <dgm:prSet presAssocID="{FC0494AF-62E3-483C-BEBA-898990A19216}" presName="dummy2b" presStyleCnt="0"/>
      <dgm:spPr/>
    </dgm:pt>
    <dgm:pt modelId="{4839DB88-C008-498C-978C-43C8354EF792}" type="pres">
      <dgm:prSet presAssocID="{FC0494AF-62E3-483C-BEBA-898990A1921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520BA-2EF1-4B23-8595-58F9044DABD5}" type="pres">
      <dgm:prSet presAssocID="{FC0494AF-62E3-483C-BEBA-898990A19216}" presName="wedge3" presStyleLbl="node1" presStyleIdx="2" presStyleCnt="5"/>
      <dgm:spPr/>
      <dgm:t>
        <a:bodyPr/>
        <a:lstStyle/>
        <a:p>
          <a:endParaRPr lang="en-GB"/>
        </a:p>
      </dgm:t>
    </dgm:pt>
    <dgm:pt modelId="{81E00C23-3516-42E0-B2DB-0B74A53BE0D7}" type="pres">
      <dgm:prSet presAssocID="{FC0494AF-62E3-483C-BEBA-898990A19216}" presName="dummy3a" presStyleCnt="0"/>
      <dgm:spPr/>
    </dgm:pt>
    <dgm:pt modelId="{BAD2A7E0-5461-43F5-981A-810FF7F8B80E}" type="pres">
      <dgm:prSet presAssocID="{FC0494AF-62E3-483C-BEBA-898990A19216}" presName="dummy3b" presStyleCnt="0"/>
      <dgm:spPr/>
    </dgm:pt>
    <dgm:pt modelId="{6B88528D-D597-4C7A-9D11-73C171217C5A}" type="pres">
      <dgm:prSet presAssocID="{FC0494AF-62E3-483C-BEBA-898990A1921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DD3A9D-6B69-49DA-931C-542664DF92D0}" type="pres">
      <dgm:prSet presAssocID="{FC0494AF-62E3-483C-BEBA-898990A19216}" presName="wedge4" presStyleLbl="node1" presStyleIdx="3" presStyleCnt="5"/>
      <dgm:spPr/>
      <dgm:t>
        <a:bodyPr/>
        <a:lstStyle/>
        <a:p>
          <a:endParaRPr lang="en-GB"/>
        </a:p>
      </dgm:t>
    </dgm:pt>
    <dgm:pt modelId="{0DDB7A02-E067-4A30-941B-C9A6DF3CE870}" type="pres">
      <dgm:prSet presAssocID="{FC0494AF-62E3-483C-BEBA-898990A19216}" presName="dummy4a" presStyleCnt="0"/>
      <dgm:spPr/>
    </dgm:pt>
    <dgm:pt modelId="{1A9C0B54-04E4-468A-8CDF-F3A4F0E46430}" type="pres">
      <dgm:prSet presAssocID="{FC0494AF-62E3-483C-BEBA-898990A19216}" presName="dummy4b" presStyleCnt="0"/>
      <dgm:spPr/>
    </dgm:pt>
    <dgm:pt modelId="{7A1A3A24-6770-4DDF-B20E-290CFD283C19}" type="pres">
      <dgm:prSet presAssocID="{FC0494AF-62E3-483C-BEBA-898990A1921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2B68D-B60D-47D7-A918-9C196A98EE20}" type="pres">
      <dgm:prSet presAssocID="{FC0494AF-62E3-483C-BEBA-898990A19216}" presName="wedge5" presStyleLbl="node1" presStyleIdx="4" presStyleCnt="5"/>
      <dgm:spPr/>
      <dgm:t>
        <a:bodyPr/>
        <a:lstStyle/>
        <a:p>
          <a:endParaRPr lang="en-GB"/>
        </a:p>
      </dgm:t>
    </dgm:pt>
    <dgm:pt modelId="{F4595223-CCAB-4DAC-846B-9A7AD6ED41CE}" type="pres">
      <dgm:prSet presAssocID="{FC0494AF-62E3-483C-BEBA-898990A19216}" presName="dummy5a" presStyleCnt="0"/>
      <dgm:spPr/>
    </dgm:pt>
    <dgm:pt modelId="{627D78D6-A409-4022-AE42-C5D7A2764A83}" type="pres">
      <dgm:prSet presAssocID="{FC0494AF-62E3-483C-BEBA-898990A19216}" presName="dummy5b" presStyleCnt="0"/>
      <dgm:spPr/>
    </dgm:pt>
    <dgm:pt modelId="{F79AAA0A-6FD7-43BC-BA8F-18AE5A17EA06}" type="pres">
      <dgm:prSet presAssocID="{FC0494AF-62E3-483C-BEBA-898990A1921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182650-B4B5-41DA-813A-34CFBFBC830C}" type="pres">
      <dgm:prSet presAssocID="{330EFD18-31E4-47A2-B4B8-3C7ABA74340B}" presName="arrowWedge1" presStyleLbl="fgSibTrans2D1" presStyleIdx="0" presStyleCnt="5"/>
      <dgm:spPr/>
    </dgm:pt>
    <dgm:pt modelId="{F58BB806-E610-45AC-A99C-01F4A7883E5F}" type="pres">
      <dgm:prSet presAssocID="{514A1CF3-EEAE-4B2B-A33B-81982FB30CE4}" presName="arrowWedge2" presStyleLbl="fgSibTrans2D1" presStyleIdx="1" presStyleCnt="5"/>
      <dgm:spPr/>
    </dgm:pt>
    <dgm:pt modelId="{1FEB058E-DC15-44EA-9CBD-EF4DBAB5B1C7}" type="pres">
      <dgm:prSet presAssocID="{E0ACF78B-D263-4931-8B5A-614DB18EF5E8}" presName="arrowWedge3" presStyleLbl="fgSibTrans2D1" presStyleIdx="2" presStyleCnt="5"/>
      <dgm:spPr/>
    </dgm:pt>
    <dgm:pt modelId="{DEE479E2-3AC6-4709-846D-7F978B5ED699}" type="pres">
      <dgm:prSet presAssocID="{66624A28-4940-4830-B1D6-2A6A10302F6B}" presName="arrowWedge4" presStyleLbl="fgSibTrans2D1" presStyleIdx="3" presStyleCnt="5"/>
      <dgm:spPr/>
    </dgm:pt>
    <dgm:pt modelId="{177A8EA0-EE83-401D-B2A0-5095353C9742}" type="pres">
      <dgm:prSet presAssocID="{B64E73AB-75D8-4BD0-BB07-9BCFA42DF1BF}" presName="arrowWedge5" presStyleLbl="fgSibTrans2D1" presStyleIdx="4" presStyleCnt="5"/>
      <dgm:spPr/>
    </dgm:pt>
  </dgm:ptLst>
  <dgm:cxnLst>
    <dgm:cxn modelId="{8F2CC54C-1255-4C73-9EAB-6C8DEC61B8DA}" srcId="{FC0494AF-62E3-483C-BEBA-898990A19216}" destId="{4D62B0F5-B9CC-4FAF-981E-2B6A76222EDD}" srcOrd="1" destOrd="0" parTransId="{42F40194-445A-466F-839A-625609493633}" sibTransId="{514A1CF3-EEAE-4B2B-A33B-81982FB30CE4}"/>
    <dgm:cxn modelId="{B35FEA3F-521C-4132-806E-1693F36B0490}" type="presOf" srcId="{4D62B0F5-B9CC-4FAF-981E-2B6A76222EDD}" destId="{7E601593-B4DB-4AF2-82C2-D1EFA9C6C99F}" srcOrd="0" destOrd="0" presId="urn:microsoft.com/office/officeart/2005/8/layout/cycle8"/>
    <dgm:cxn modelId="{64EA14D7-F446-4583-AD53-9DDBF289D5E0}" srcId="{FC0494AF-62E3-483C-BEBA-898990A19216}" destId="{14D866DE-0EC5-4649-ADC2-377CCBDC43A8}" srcOrd="4" destOrd="0" parTransId="{3EB4B4B0-3C23-4858-8B6A-60D39DAC6BA0}" sibTransId="{B64E73AB-75D8-4BD0-BB07-9BCFA42DF1BF}"/>
    <dgm:cxn modelId="{C7615B16-FC64-4697-AF47-76B85E1F4960}" type="presOf" srcId="{A8D836A0-F07F-498E-AD64-00950D1FECA1}" destId="{7A1A3A24-6770-4DDF-B20E-290CFD283C19}" srcOrd="1" destOrd="0" presId="urn:microsoft.com/office/officeart/2005/8/layout/cycle8"/>
    <dgm:cxn modelId="{7C35FFBB-D676-464E-BC1E-03C8E2267F61}" type="presOf" srcId="{4D62B0F5-B9CC-4FAF-981E-2B6A76222EDD}" destId="{4839DB88-C008-498C-978C-43C8354EF792}" srcOrd="1" destOrd="0" presId="urn:microsoft.com/office/officeart/2005/8/layout/cycle8"/>
    <dgm:cxn modelId="{12266551-4A82-4040-9E7C-5B7529D127DB}" type="presOf" srcId="{FC0494AF-62E3-483C-BEBA-898990A19216}" destId="{E2FC0621-3611-4C13-BF61-AB856EC2DF73}" srcOrd="0" destOrd="0" presId="urn:microsoft.com/office/officeart/2005/8/layout/cycle8"/>
    <dgm:cxn modelId="{24636544-3F37-4198-A121-E256F323C274}" type="presOf" srcId="{4D814B40-8694-4E1F-BB7C-2D0C3AE626FB}" destId="{C7EFE403-0F16-4F8D-813F-EC9D446A32BA}" srcOrd="1" destOrd="0" presId="urn:microsoft.com/office/officeart/2005/8/layout/cycle8"/>
    <dgm:cxn modelId="{84DBD56B-6C72-4961-A7CD-9CC96104FF1B}" srcId="{FC0494AF-62E3-483C-BEBA-898990A19216}" destId="{A8D836A0-F07F-498E-AD64-00950D1FECA1}" srcOrd="3" destOrd="0" parTransId="{54FB4C40-377E-4555-AC10-8A109C60555D}" sibTransId="{66624A28-4940-4830-B1D6-2A6A10302F6B}"/>
    <dgm:cxn modelId="{3CC7B570-DF3F-43CA-AD27-6700FA90264F}" type="presOf" srcId="{14D866DE-0EC5-4649-ADC2-377CCBDC43A8}" destId="{FD42B68D-B60D-47D7-A918-9C196A98EE20}" srcOrd="0" destOrd="0" presId="urn:microsoft.com/office/officeart/2005/8/layout/cycle8"/>
    <dgm:cxn modelId="{015720DC-B1CC-4D6C-BA36-FEA319E23455}" type="presOf" srcId="{62614CCD-D1EC-4280-AA13-CA7070961418}" destId="{A09520BA-2EF1-4B23-8595-58F9044DABD5}" srcOrd="0" destOrd="0" presId="urn:microsoft.com/office/officeart/2005/8/layout/cycle8"/>
    <dgm:cxn modelId="{12D978B9-041C-4852-BAB3-BD189FBB7B50}" type="presOf" srcId="{4D814B40-8694-4E1F-BB7C-2D0C3AE626FB}" destId="{BFFFF383-03A7-4E6E-8016-556EBF6BA111}" srcOrd="0" destOrd="0" presId="urn:microsoft.com/office/officeart/2005/8/layout/cycle8"/>
    <dgm:cxn modelId="{4BD9A4AA-F2A2-487C-9B58-AB6B9081696A}" type="presOf" srcId="{14D866DE-0EC5-4649-ADC2-377CCBDC43A8}" destId="{F79AAA0A-6FD7-43BC-BA8F-18AE5A17EA06}" srcOrd="1" destOrd="0" presId="urn:microsoft.com/office/officeart/2005/8/layout/cycle8"/>
    <dgm:cxn modelId="{0EFE991D-0C5A-4184-9CD3-BE265452716F}" srcId="{FC0494AF-62E3-483C-BEBA-898990A19216}" destId="{62614CCD-D1EC-4280-AA13-CA7070961418}" srcOrd="2" destOrd="0" parTransId="{0941AB50-BE25-4E00-84D2-97478FDD65AD}" sibTransId="{E0ACF78B-D263-4931-8B5A-614DB18EF5E8}"/>
    <dgm:cxn modelId="{D252EB2C-CBE9-43E9-8DF3-723581B89F64}" type="presOf" srcId="{62614CCD-D1EC-4280-AA13-CA7070961418}" destId="{6B88528D-D597-4C7A-9D11-73C171217C5A}" srcOrd="1" destOrd="0" presId="urn:microsoft.com/office/officeart/2005/8/layout/cycle8"/>
    <dgm:cxn modelId="{6972BD66-60FF-4CE9-B789-3CFA0FF60CF8}" type="presOf" srcId="{A8D836A0-F07F-498E-AD64-00950D1FECA1}" destId="{B5DD3A9D-6B69-49DA-931C-542664DF92D0}" srcOrd="0" destOrd="0" presId="urn:microsoft.com/office/officeart/2005/8/layout/cycle8"/>
    <dgm:cxn modelId="{5B5A599A-7B96-426B-A76A-EA3AF77E9956}" srcId="{FC0494AF-62E3-483C-BEBA-898990A19216}" destId="{4D814B40-8694-4E1F-BB7C-2D0C3AE626FB}" srcOrd="0" destOrd="0" parTransId="{01B78B40-E19A-4C13-85AA-1D2EA00D9040}" sibTransId="{330EFD18-31E4-47A2-B4B8-3C7ABA74340B}"/>
    <dgm:cxn modelId="{C9E39A30-2CB3-48E0-B35E-CC871A0F72E9}" type="presParOf" srcId="{E2FC0621-3611-4C13-BF61-AB856EC2DF73}" destId="{BFFFF383-03A7-4E6E-8016-556EBF6BA111}" srcOrd="0" destOrd="0" presId="urn:microsoft.com/office/officeart/2005/8/layout/cycle8"/>
    <dgm:cxn modelId="{73FFC7FD-4460-4329-AD97-F5D1631140F4}" type="presParOf" srcId="{E2FC0621-3611-4C13-BF61-AB856EC2DF73}" destId="{9BA4DCBA-6BF0-442C-846E-8CB5B7AFA83E}" srcOrd="1" destOrd="0" presId="urn:microsoft.com/office/officeart/2005/8/layout/cycle8"/>
    <dgm:cxn modelId="{842A1D6A-FB8C-4D18-AA9F-ADDB5C89EC59}" type="presParOf" srcId="{E2FC0621-3611-4C13-BF61-AB856EC2DF73}" destId="{05B60CDF-B7D5-412A-8747-E9F269282230}" srcOrd="2" destOrd="0" presId="urn:microsoft.com/office/officeart/2005/8/layout/cycle8"/>
    <dgm:cxn modelId="{92EE346F-BD7F-436C-A925-D58F44E6FE08}" type="presParOf" srcId="{E2FC0621-3611-4C13-BF61-AB856EC2DF73}" destId="{C7EFE403-0F16-4F8D-813F-EC9D446A32BA}" srcOrd="3" destOrd="0" presId="urn:microsoft.com/office/officeart/2005/8/layout/cycle8"/>
    <dgm:cxn modelId="{63DE12F0-3338-4124-80AC-3CB8247AD0FC}" type="presParOf" srcId="{E2FC0621-3611-4C13-BF61-AB856EC2DF73}" destId="{7E601593-B4DB-4AF2-82C2-D1EFA9C6C99F}" srcOrd="4" destOrd="0" presId="urn:microsoft.com/office/officeart/2005/8/layout/cycle8"/>
    <dgm:cxn modelId="{08FD74E4-AB19-43C7-B640-4744D98345F9}" type="presParOf" srcId="{E2FC0621-3611-4C13-BF61-AB856EC2DF73}" destId="{0CB31612-9927-4AEE-8103-B9F92112EE8D}" srcOrd="5" destOrd="0" presId="urn:microsoft.com/office/officeart/2005/8/layout/cycle8"/>
    <dgm:cxn modelId="{DFBD0E71-D849-4939-860B-8D495A8AE3AB}" type="presParOf" srcId="{E2FC0621-3611-4C13-BF61-AB856EC2DF73}" destId="{A27ED3C2-DF76-4D92-8598-3FD49F774789}" srcOrd="6" destOrd="0" presId="urn:microsoft.com/office/officeart/2005/8/layout/cycle8"/>
    <dgm:cxn modelId="{C7D5EAEB-6674-4603-8B92-837A3C6214C0}" type="presParOf" srcId="{E2FC0621-3611-4C13-BF61-AB856EC2DF73}" destId="{4839DB88-C008-498C-978C-43C8354EF792}" srcOrd="7" destOrd="0" presId="urn:microsoft.com/office/officeart/2005/8/layout/cycle8"/>
    <dgm:cxn modelId="{B1DCD65A-B026-4F3C-917C-D354E9A90C0C}" type="presParOf" srcId="{E2FC0621-3611-4C13-BF61-AB856EC2DF73}" destId="{A09520BA-2EF1-4B23-8595-58F9044DABD5}" srcOrd="8" destOrd="0" presId="urn:microsoft.com/office/officeart/2005/8/layout/cycle8"/>
    <dgm:cxn modelId="{AED0274F-C816-428D-85BE-566BE8A72C4F}" type="presParOf" srcId="{E2FC0621-3611-4C13-BF61-AB856EC2DF73}" destId="{81E00C23-3516-42E0-B2DB-0B74A53BE0D7}" srcOrd="9" destOrd="0" presId="urn:microsoft.com/office/officeart/2005/8/layout/cycle8"/>
    <dgm:cxn modelId="{3177BE34-BD58-47C9-90EC-A16DBED7EA36}" type="presParOf" srcId="{E2FC0621-3611-4C13-BF61-AB856EC2DF73}" destId="{BAD2A7E0-5461-43F5-981A-810FF7F8B80E}" srcOrd="10" destOrd="0" presId="urn:microsoft.com/office/officeart/2005/8/layout/cycle8"/>
    <dgm:cxn modelId="{01843CF8-24DC-4DB7-ABF8-4A40861D1269}" type="presParOf" srcId="{E2FC0621-3611-4C13-BF61-AB856EC2DF73}" destId="{6B88528D-D597-4C7A-9D11-73C171217C5A}" srcOrd="11" destOrd="0" presId="urn:microsoft.com/office/officeart/2005/8/layout/cycle8"/>
    <dgm:cxn modelId="{EB0FDCB3-697C-4292-A255-C46687D3AB80}" type="presParOf" srcId="{E2FC0621-3611-4C13-BF61-AB856EC2DF73}" destId="{B5DD3A9D-6B69-49DA-931C-542664DF92D0}" srcOrd="12" destOrd="0" presId="urn:microsoft.com/office/officeart/2005/8/layout/cycle8"/>
    <dgm:cxn modelId="{BB4302B2-3406-4646-8E22-FF56DB317BC4}" type="presParOf" srcId="{E2FC0621-3611-4C13-BF61-AB856EC2DF73}" destId="{0DDB7A02-E067-4A30-941B-C9A6DF3CE870}" srcOrd="13" destOrd="0" presId="urn:microsoft.com/office/officeart/2005/8/layout/cycle8"/>
    <dgm:cxn modelId="{A2E7E139-F63F-420D-B1C3-BA887CB34419}" type="presParOf" srcId="{E2FC0621-3611-4C13-BF61-AB856EC2DF73}" destId="{1A9C0B54-04E4-468A-8CDF-F3A4F0E46430}" srcOrd="14" destOrd="0" presId="urn:microsoft.com/office/officeart/2005/8/layout/cycle8"/>
    <dgm:cxn modelId="{252439BD-6537-4DDF-BA31-9453EE371B4F}" type="presParOf" srcId="{E2FC0621-3611-4C13-BF61-AB856EC2DF73}" destId="{7A1A3A24-6770-4DDF-B20E-290CFD283C19}" srcOrd="15" destOrd="0" presId="urn:microsoft.com/office/officeart/2005/8/layout/cycle8"/>
    <dgm:cxn modelId="{7989539D-FC82-40CC-9F01-8B8E336AD619}" type="presParOf" srcId="{E2FC0621-3611-4C13-BF61-AB856EC2DF73}" destId="{FD42B68D-B60D-47D7-A918-9C196A98EE20}" srcOrd="16" destOrd="0" presId="urn:microsoft.com/office/officeart/2005/8/layout/cycle8"/>
    <dgm:cxn modelId="{253775A8-B44B-449F-B959-5E3412B196D9}" type="presParOf" srcId="{E2FC0621-3611-4C13-BF61-AB856EC2DF73}" destId="{F4595223-CCAB-4DAC-846B-9A7AD6ED41CE}" srcOrd="17" destOrd="0" presId="urn:microsoft.com/office/officeart/2005/8/layout/cycle8"/>
    <dgm:cxn modelId="{3AD733AD-8DEF-455D-81E2-754DF76744EB}" type="presParOf" srcId="{E2FC0621-3611-4C13-BF61-AB856EC2DF73}" destId="{627D78D6-A409-4022-AE42-C5D7A2764A83}" srcOrd="18" destOrd="0" presId="urn:microsoft.com/office/officeart/2005/8/layout/cycle8"/>
    <dgm:cxn modelId="{0987B85B-AB3B-469C-BF7F-E9CD2717A5D1}" type="presParOf" srcId="{E2FC0621-3611-4C13-BF61-AB856EC2DF73}" destId="{F79AAA0A-6FD7-43BC-BA8F-18AE5A17EA06}" srcOrd="19" destOrd="0" presId="urn:microsoft.com/office/officeart/2005/8/layout/cycle8"/>
    <dgm:cxn modelId="{7252BECE-771C-4D55-9003-F707C8519A51}" type="presParOf" srcId="{E2FC0621-3611-4C13-BF61-AB856EC2DF73}" destId="{CC182650-B4B5-41DA-813A-34CFBFBC830C}" srcOrd="20" destOrd="0" presId="urn:microsoft.com/office/officeart/2005/8/layout/cycle8"/>
    <dgm:cxn modelId="{7588E901-6902-442A-AFBE-E29266BDCE48}" type="presParOf" srcId="{E2FC0621-3611-4C13-BF61-AB856EC2DF73}" destId="{F58BB806-E610-45AC-A99C-01F4A7883E5F}" srcOrd="21" destOrd="0" presId="urn:microsoft.com/office/officeart/2005/8/layout/cycle8"/>
    <dgm:cxn modelId="{6B6145B7-C043-4DD4-AEF6-792488DA1D93}" type="presParOf" srcId="{E2FC0621-3611-4C13-BF61-AB856EC2DF73}" destId="{1FEB058E-DC15-44EA-9CBD-EF4DBAB5B1C7}" srcOrd="22" destOrd="0" presId="urn:microsoft.com/office/officeart/2005/8/layout/cycle8"/>
    <dgm:cxn modelId="{4C58FE09-5974-4F2C-B0A8-ECF2CB3070EE}" type="presParOf" srcId="{E2FC0621-3611-4C13-BF61-AB856EC2DF73}" destId="{DEE479E2-3AC6-4709-846D-7F978B5ED699}" srcOrd="23" destOrd="0" presId="urn:microsoft.com/office/officeart/2005/8/layout/cycle8"/>
    <dgm:cxn modelId="{2319E733-4EF3-404D-8F9F-3BA7F5071C70}" type="presParOf" srcId="{E2FC0621-3611-4C13-BF61-AB856EC2DF73}" destId="{177A8EA0-EE83-401D-B2A0-5095353C974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03E8-BEF6-4F8D-9F72-347801602F89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ABCE-3B3A-4B4E-845B-F3AF1C356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41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D512-E719-4176-B9D8-09186B318F0A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EE48-DE6F-439E-B6A2-495E9205C9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09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3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2FD3-9453-49B3-A0DB-D0ED6FF0DF60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5867208"/>
            <a:ext cx="1128935" cy="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528-951D-4A57-BC62-0EE6335A06F6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3968-7835-42E4-86C4-D6A9D6663C55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F7D-8AD0-4C2C-99E1-D5CA43208441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867208"/>
            <a:ext cx="1128934" cy="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ED8-AEC7-44F8-A4E0-59E5A75DC78A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745D-0F5F-4AF1-9824-60F58F256C18}" type="datetime1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5BEE-91B9-489D-8382-7F165D404724}" type="datetime1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DDC3-45FE-4B63-B586-558221576C7B}" type="datetime1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1AA8-A264-40E6-AA68-0CF4DE537C38}" type="datetime1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F44-B335-4532-B694-9E42651C1B43}" type="datetime1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7BA9-FAE9-40E2-B847-B534A8F1CBFD}" type="datetime1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7B09-44CA-4123-BA3D-12FF7264E2A5}" type="datetime1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3C3E-9C5B-4624-9136-EA224E4F9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.uk/url?url=https://thenounproject.com/term/quotation-marks/385935/&amp;rct=j&amp;frm=1&amp;q=&amp;esrc=s&amp;sa=U&amp;ved=0ahUKEwjhtpzCwa7WAhXLAcAKHU8bDUEQwW4IHjAE&amp;usg=AFQjCNGFfUrWWh-EjyxCHa29k3ny905FP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.uk/url?url=https://thenounproject.com/term/quotation-marks/385935/&amp;rct=j&amp;frm=1&amp;q=&amp;esrc=s&amp;sa=U&amp;ved=0ahUKEwjhtpzCwa7WAhXLAcAKHU8bDUEQwW4IHjAE&amp;usg=AFQjCNGFfUrWWh-EjyxCHa29k3ny905FPw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441" y="1028733"/>
            <a:ext cx="7772400" cy="3168352"/>
          </a:xfrm>
          <a:solidFill>
            <a:srgbClr val="232050"/>
          </a:solidFill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Towards an outcome-focused model of scrutiny and improvement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5867208"/>
            <a:ext cx="1056927" cy="7301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829" y="4677140"/>
            <a:ext cx="5976664" cy="1536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Rami Okasha</a:t>
            </a:r>
            <a:br>
              <a:rPr lang="en-GB" sz="2800" b="1" dirty="0" smtClean="0"/>
            </a:br>
            <a:r>
              <a:rPr lang="en-GB" sz="2000" dirty="0" smtClean="0"/>
              <a:t>Executive Director of Strategy and Improvement</a:t>
            </a:r>
          </a:p>
          <a:p>
            <a:pPr algn="l"/>
            <a:r>
              <a:rPr lang="en-GB" sz="2000" dirty="0" smtClean="0"/>
              <a:t>Care Inspectorate, Scotland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3" y="6038220"/>
            <a:ext cx="146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ramiokasha</a:t>
            </a:r>
            <a:endParaRPr lang="en-GB" dirty="0"/>
          </a:p>
        </p:txBody>
      </p:sp>
      <p:pic>
        <p:nvPicPr>
          <p:cNvPr id="1026" name="Picture 2" descr="https://encrypted-tbn0.gstatic.com/images?q=tbn:ANd9GcRiRyvSE98nv_UAGEfkN58kk0jV2aERwqEkL-h8y4comV8Lr5y5TfgArd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0" y="6139810"/>
            <a:ext cx="289268" cy="2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61923"/>
            <a:ext cx="9324528" cy="694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87624" y="164637"/>
            <a:ext cx="5122912" cy="69493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What are you doing wrong?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8480" y="1125141"/>
            <a:ext cx="6771495" cy="6720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Are you doing this right?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2504" y="3347001"/>
            <a:ext cx="4746092" cy="194007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</a:rPr>
              <a:t>Are the outcomes good?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Is the leadership good?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Are key processes in place?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5507290"/>
            <a:ext cx="7200800" cy="954107"/>
          </a:xfrm>
          <a:prstGeom prst="rect">
            <a:avLst/>
          </a:prstGeom>
          <a:solidFill>
            <a:srgbClr val="BE1F6A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Combined self-evaluation / inspection framework</a:t>
            </a:r>
            <a:r>
              <a:rPr lang="en-GB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from April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154709"/>
            <a:ext cx="3276872" cy="954107"/>
          </a:xfrm>
          <a:prstGeom prst="rect">
            <a:avLst/>
          </a:prstGeom>
          <a:solidFill>
            <a:srgbClr val="BE1F6A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cs typeface="Arial" pitchFamily="34" charset="0"/>
              </a:rPr>
              <a:t>Focus </a:t>
            </a:r>
            <a:r>
              <a:rPr lang="en-GB" sz="2800" dirty="0">
                <a:solidFill>
                  <a:schemeClr val="bg1"/>
                </a:solidFill>
                <a:cs typeface="Arial" pitchFamily="34" charset="0"/>
              </a:rPr>
              <a:t>on </a:t>
            </a:r>
            <a:r>
              <a:rPr lang="en-GB" sz="2800" b="1" dirty="0" smtClean="0">
                <a:solidFill>
                  <a:schemeClr val="bg1"/>
                </a:solidFill>
                <a:cs typeface="Arial" pitchFamily="34" charset="0"/>
              </a:rPr>
              <a:t>supporting improvement</a:t>
            </a:r>
            <a:endParaRPr lang="en-GB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87624" y="1941754"/>
            <a:ext cx="7140996" cy="13102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Evidence what you are doing works well.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0862"/>
            <a:ext cx="2818656" cy="3945303"/>
          </a:xfrm>
          <a:solidFill>
            <a:srgbClr val="232050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Every care service inspected in all 4 quality areas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19872" y="2180861"/>
            <a:ext cx="5040560" cy="3949899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/>
            <a:r>
              <a:rPr lang="en-GB" dirty="0" smtClean="0">
                <a:solidFill>
                  <a:schemeClr val="bg1"/>
                </a:solidFill>
              </a:rPr>
              <a:t>Intelligence led</a:t>
            </a:r>
          </a:p>
          <a:p>
            <a:pPr marL="268288" indent="-268288"/>
            <a:r>
              <a:rPr lang="en-GB" dirty="0" smtClean="0">
                <a:solidFill>
                  <a:schemeClr val="bg1"/>
                </a:solidFill>
              </a:rPr>
              <a:t>Better performing services inspected in 2 quality areas</a:t>
            </a:r>
          </a:p>
          <a:p>
            <a:pPr marL="268288" indent="-268288"/>
            <a:r>
              <a:rPr lang="en-GB" dirty="0" smtClean="0">
                <a:solidFill>
                  <a:schemeClr val="bg1"/>
                </a:solidFill>
              </a:rPr>
              <a:t>Shorter inspection reports</a:t>
            </a:r>
          </a:p>
          <a:p>
            <a:pPr marL="180975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180975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7824" y="5167352"/>
            <a:ext cx="576064" cy="962349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176" y="36228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22889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" y="1700808"/>
            <a:ext cx="8003232" cy="1305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232050"/>
                </a:solidFill>
              </a:rPr>
              <a:t>Where a care service identifies a weakness in self-evaluation but has a plan in place…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852" y="26064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Self-evaluation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332991"/>
            <a:ext cx="3826768" cy="2793173"/>
          </a:xfrm>
          <a:solidFill>
            <a:srgbClr val="232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Often we would treat this as an example of poor quality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58816" y="3332989"/>
            <a:ext cx="3569568" cy="2797771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Now we see it as a management strength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93448" y="5167352"/>
            <a:ext cx="576064" cy="962349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80862"/>
            <a:ext cx="3322712" cy="3945303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In 2014/15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80% of care good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6,000 requirements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Breach of regulations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176" y="35212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Power to make a requirement for change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23928" y="2180863"/>
            <a:ext cx="4536504" cy="3945301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only when </a:t>
            </a:r>
            <a:r>
              <a:rPr lang="en-GB" b="1" dirty="0" smtClean="0">
                <a:solidFill>
                  <a:schemeClr val="bg1"/>
                </a:solidFill>
              </a:rPr>
              <a:t>outcomes for people</a:t>
            </a:r>
            <a:r>
              <a:rPr lang="en-GB" dirty="0" smtClean="0">
                <a:solidFill>
                  <a:schemeClr val="bg1"/>
                </a:solidFill>
              </a:rPr>
              <a:t> are poor… or potentially poor</a:t>
            </a:r>
          </a:p>
        </p:txBody>
      </p:sp>
      <p:sp>
        <p:nvSpPr>
          <p:cNvPr id="5" name="Chevron 4"/>
          <p:cNvSpPr/>
          <p:nvPr/>
        </p:nvSpPr>
        <p:spPr>
          <a:xfrm>
            <a:off x="3491880" y="5163816"/>
            <a:ext cx="576064" cy="962349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0862"/>
            <a:ext cx="2818656" cy="3945303"/>
          </a:xfrm>
          <a:solidFill>
            <a:srgbClr val="23205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Read policies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Check procedures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19872" y="2180861"/>
            <a:ext cx="5040560" cy="3949899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Inspections start by speaking to people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Short Observational Framework for Inspectors (SOFI)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26064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More observation of people’s care</a:t>
            </a:r>
          </a:p>
        </p:txBody>
      </p:sp>
      <p:sp>
        <p:nvSpPr>
          <p:cNvPr id="7" name="Chevron 6"/>
          <p:cNvSpPr/>
          <p:nvPr/>
        </p:nvSpPr>
        <p:spPr>
          <a:xfrm>
            <a:off x="2987824" y="5166159"/>
            <a:ext cx="576064" cy="962349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6064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Involving people who experience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11" y="1700808"/>
            <a:ext cx="1409521" cy="1248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828" y="3071402"/>
            <a:ext cx="1523628" cy="125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5" y="1700810"/>
            <a:ext cx="1524000" cy="1279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74" y="3068960"/>
            <a:ext cx="1423358" cy="125454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707431"/>
            <a:ext cx="4834880" cy="848512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70 inspection volunteers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660915"/>
            <a:ext cx="4834880" cy="1152128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Join the inspector on an inspections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905614"/>
            <a:ext cx="4834880" cy="634876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“Experts by experience”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4830812" y="4324045"/>
            <a:ext cx="491335" cy="432889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8041" y="4780941"/>
            <a:ext cx="4834880" cy="1240347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4 inspection volunteers with a diagnosis of dementia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589" y="1988841"/>
            <a:ext cx="3078803" cy="4523601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91302" y="1988840"/>
            <a:ext cx="4021848" cy="452360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0360" y="2372885"/>
            <a:ext cx="2485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Expert health team</a:t>
            </a:r>
          </a:p>
          <a:p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 inspections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8734" y="2178279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Expert improvement support team</a:t>
            </a:r>
          </a:p>
          <a:p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 after an inspection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/ local improvement programmes</a:t>
            </a:r>
          </a:p>
        </p:txBody>
      </p:sp>
      <p:sp>
        <p:nvSpPr>
          <p:cNvPr id="11" name="Chevron 10"/>
          <p:cNvSpPr/>
          <p:nvPr/>
        </p:nvSpPr>
        <p:spPr>
          <a:xfrm>
            <a:off x="3261542" y="5068408"/>
            <a:ext cx="828675" cy="1460965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1520" y="356660"/>
            <a:ext cx="7279564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Supporting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2666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-xhty8vwaadl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38"/>
            <a:ext cx="2493972" cy="376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1"/>
          <a:stretch/>
        </p:blipFill>
        <p:spPr bwMode="auto">
          <a:xfrm>
            <a:off x="2987825" y="164638"/>
            <a:ext cx="2618954" cy="376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hub.careinspectorate.com/media/232476/continence-poster-health-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96" y="164638"/>
            <a:ext cx="2676208" cy="3767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73287" y="5925277"/>
            <a:ext cx="4256755" cy="720080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hub.careinspectorate.com</a:t>
            </a:r>
          </a:p>
        </p:txBody>
      </p:sp>
    </p:spTree>
    <p:extLst>
      <p:ext uri="{BB962C8B-B14F-4D97-AF65-F5344CB8AC3E}">
        <p14:creationId xmlns:p14="http://schemas.microsoft.com/office/powerpoint/2010/main" val="703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0473"/>
            <a:ext cx="8961339" cy="46530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238372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A continuum of different approaches</a:t>
            </a:r>
          </a:p>
        </p:txBody>
      </p:sp>
    </p:spTree>
    <p:extLst>
      <p:ext uri="{BB962C8B-B14F-4D97-AF65-F5344CB8AC3E}">
        <p14:creationId xmlns:p14="http://schemas.microsoft.com/office/powerpoint/2010/main" val="35657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8560" y="422"/>
            <a:ext cx="10104331" cy="68741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711" y="5541232"/>
            <a:ext cx="5575425" cy="768085"/>
            <a:chOff x="426160" y="5460187"/>
            <a:chExt cx="9073441" cy="576064"/>
          </a:xfrm>
          <a:solidFill>
            <a:srgbClr val="232050"/>
          </a:solidFill>
        </p:grpSpPr>
        <p:sp>
          <p:nvSpPr>
            <p:cNvPr id="6" name="Rectangle 5"/>
            <p:cNvSpPr/>
            <p:nvPr/>
          </p:nvSpPr>
          <p:spPr>
            <a:xfrm>
              <a:off x="426160" y="5460187"/>
              <a:ext cx="9073441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5444" y="5519304"/>
              <a:ext cx="8609346" cy="392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National Care Standards</a:t>
              </a:r>
              <a:endParaRPr lang="en-GB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9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2223" y="300926"/>
            <a:ext cx="8497471" cy="4424217"/>
            <a:chOff x="395536" y="699542"/>
            <a:chExt cx="7056784" cy="3674122"/>
          </a:xfrm>
        </p:grpSpPr>
        <p:sp>
          <p:nvSpPr>
            <p:cNvPr id="5" name="Oval 4"/>
            <p:cNvSpPr/>
            <p:nvPr/>
          </p:nvSpPr>
          <p:spPr>
            <a:xfrm>
              <a:off x="3635896" y="699542"/>
              <a:ext cx="3816424" cy="36724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32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95536" y="701256"/>
              <a:ext cx="3816424" cy="3672408"/>
            </a:xfrm>
            <a:prstGeom prst="ellipse">
              <a:avLst/>
            </a:prstGeom>
            <a:noFill/>
            <a:ln>
              <a:solidFill>
                <a:srgbClr val="232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635646"/>
              <a:ext cx="2736304" cy="7724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673" y="1344592"/>
              <a:ext cx="1814249" cy="116219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52223" y="5805263"/>
            <a:ext cx="4335021" cy="867089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dirty="0" smtClean="0"/>
              <a:t>Two separate organisations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780928"/>
            <a:ext cx="286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Formal name: </a:t>
            </a:r>
          </a:p>
          <a:p>
            <a:r>
              <a:rPr lang="en-GB" dirty="0" smtClean="0"/>
              <a:t>“Social Care and Social Work Improvement Scotland”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1997356"/>
              </p:ext>
            </p:extLst>
          </p:nvPr>
        </p:nvGraphicFramePr>
        <p:xfrm>
          <a:off x="-36512" y="620688"/>
          <a:ext cx="5904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940152" y="1892829"/>
            <a:ext cx="298782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“Safety is what my carer says when they want me to stop doing something”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Part of “wellbeing”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0152" y="260649"/>
            <a:ext cx="2987824" cy="1224135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600" dirty="0" smtClean="0">
                <a:solidFill>
                  <a:schemeClr val="bg1"/>
                </a:solidFill>
              </a:rPr>
              <a:t>Safety?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260648"/>
            <a:ext cx="8219256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July 2017: Health and Social Care Standards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470" y="5949280"/>
            <a:ext cx="4256755" cy="720080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www.NewCareStandards.scot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4434" y="2132856"/>
            <a:ext cx="8500054" cy="2088231"/>
            <a:chOff x="464434" y="3017562"/>
            <a:chExt cx="6955480" cy="2524736"/>
          </a:xfrm>
        </p:grpSpPr>
        <p:sp>
          <p:nvSpPr>
            <p:cNvPr id="9" name="Rectangle 8"/>
            <p:cNvSpPr/>
            <p:nvPr/>
          </p:nvSpPr>
          <p:spPr>
            <a:xfrm>
              <a:off x="464435" y="3017562"/>
              <a:ext cx="6955479" cy="1480017"/>
            </a:xfrm>
            <a:prstGeom prst="rect">
              <a:avLst/>
            </a:prstGeom>
            <a:solidFill>
              <a:srgbClr val="23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434" y="4681836"/>
              <a:ext cx="6955479" cy="860462"/>
            </a:xfrm>
            <a:prstGeom prst="rect">
              <a:avLst/>
            </a:prstGeom>
            <a:solidFill>
              <a:srgbClr val="23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544" y="3150104"/>
              <a:ext cx="3674517" cy="954107"/>
            </a:xfrm>
            <a:prstGeom prst="rect">
              <a:avLst/>
            </a:prstGeom>
            <a:solidFill>
              <a:srgbClr val="232050"/>
            </a:solidFill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One set of standards across all health and social services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652" y="4758760"/>
              <a:ext cx="3674517" cy="632589"/>
            </a:xfrm>
            <a:prstGeom prst="rect">
              <a:avLst/>
            </a:prstGeom>
            <a:solidFill>
              <a:srgbClr val="232050"/>
            </a:solidFill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150 statements</a:t>
              </a:r>
              <a:endParaRPr lang="en-GB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7292">
            <a:off x="5218241" y="1568368"/>
            <a:ext cx="3227862" cy="4390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03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03651" y="176808"/>
            <a:ext cx="8338897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232050"/>
                </a:solidFill>
              </a:rPr>
              <a:t>Human rights and wellbeing</a:t>
            </a:r>
            <a:endParaRPr lang="en-GB" b="1" dirty="0">
              <a:solidFill>
                <a:srgbClr val="232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13" y="1700809"/>
            <a:ext cx="3078803" cy="4735225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79912" y="1700808"/>
            <a:ext cx="3902002" cy="4735224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4628" y="3147933"/>
            <a:ext cx="277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professionals must do to meet the minimum quality.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909" y="3147933"/>
            <a:ext cx="3250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quality I should experience.</a:t>
            </a:r>
          </a:p>
          <a:p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Person-led approach</a:t>
            </a:r>
          </a:p>
          <a:p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759" y="481216"/>
            <a:ext cx="895594" cy="9151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404632" y="5808206"/>
            <a:ext cx="360040" cy="632177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65" y="1858967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2001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86909" y="1872963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2017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un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un"/>
          <p:cNvSpPr>
            <a:spLocks noChangeAspect="1" noChangeArrowheads="1"/>
          </p:cNvSpPr>
          <p:nvPr/>
        </p:nvSpPr>
        <p:spPr bwMode="auto">
          <a:xfrm>
            <a:off x="307975" y="105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9573" y="-111224"/>
            <a:ext cx="816956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232050"/>
                </a:solidFill>
              </a:rPr>
              <a:t>Decoupled from settings</a:t>
            </a:r>
            <a:endParaRPr lang="en-GB" b="1" dirty="0">
              <a:solidFill>
                <a:srgbClr val="232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223273"/>
            <a:ext cx="895594" cy="8550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713" y="1700809"/>
            <a:ext cx="3078803" cy="4735225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79912" y="1700808"/>
            <a:ext cx="3902002" cy="4735224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4628" y="2522314"/>
            <a:ext cx="277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Delivery in a single care service.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911" y="2522312"/>
            <a:ext cx="3637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Assessment of needs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Commissioning by local authorities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Delivery in care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404632" y="5808206"/>
            <a:ext cx="360040" cy="632177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65" y="1858967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2001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86909" y="1872963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2017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0049" y="-111224"/>
            <a:ext cx="830503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232050"/>
                </a:solidFill>
              </a:rPr>
              <a:t>Person-led</a:t>
            </a:r>
            <a:endParaRPr lang="en-GB" b="1" dirty="0">
              <a:solidFill>
                <a:srgbClr val="232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3" y="1431072"/>
            <a:ext cx="3328007" cy="5166280"/>
          </a:xfrm>
          <a:prstGeom prst="rect">
            <a:avLst/>
          </a:prstGeom>
          <a:solidFill>
            <a:srgbClr val="232050"/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Staff will treat you politely at all times.</a:t>
            </a:r>
          </a:p>
          <a:p>
            <a:pPr marL="0" indent="0">
              <a:buNone/>
              <a:defRPr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Staff call you by your preferred name or title at all times.</a:t>
            </a:r>
          </a:p>
          <a:p>
            <a:pPr marL="0" indent="0">
              <a:buNone/>
              <a:defRPr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If you need help, your request will be dealt with as soon as possible.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72217" y="1431075"/>
            <a:ext cx="3968135" cy="5166279"/>
          </a:xfrm>
          <a:prstGeom prst="rect">
            <a:avLst/>
          </a:prstGeom>
          <a:solidFill>
            <a:srgbClr val="BE1F6A"/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I </a:t>
            </a:r>
            <a:r>
              <a:rPr lang="en-GB" sz="2400" b="1" dirty="0">
                <a:solidFill>
                  <a:schemeClr val="bg1"/>
                </a:solidFill>
              </a:rPr>
              <a:t>get the most out of life because </a:t>
            </a:r>
            <a:r>
              <a:rPr lang="en-GB" sz="2400" b="1" dirty="0" smtClean="0">
                <a:solidFill>
                  <a:schemeClr val="bg1"/>
                </a:solidFill>
              </a:rPr>
              <a:t>people have </a:t>
            </a:r>
            <a:r>
              <a:rPr lang="en-GB" sz="2400" b="1" dirty="0">
                <a:solidFill>
                  <a:schemeClr val="bg1"/>
                </a:solidFill>
              </a:rPr>
              <a:t>an enabling </a:t>
            </a:r>
            <a:r>
              <a:rPr lang="en-GB" sz="2400" b="1" dirty="0" smtClean="0">
                <a:solidFill>
                  <a:schemeClr val="bg1"/>
                </a:solidFill>
              </a:rPr>
              <a:t>attitude.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GB" sz="16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I </a:t>
            </a:r>
            <a:r>
              <a:rPr lang="en-GB" sz="2400" b="1" dirty="0">
                <a:solidFill>
                  <a:schemeClr val="bg1"/>
                </a:solidFill>
              </a:rPr>
              <a:t>experience warmth, kindness and </a:t>
            </a:r>
            <a:r>
              <a:rPr lang="en-GB" sz="2400" b="1" dirty="0" smtClean="0">
                <a:solidFill>
                  <a:schemeClr val="bg1"/>
                </a:solidFill>
              </a:rPr>
              <a:t>compassion, </a:t>
            </a:r>
            <a:r>
              <a:rPr lang="en-GB" sz="2400" b="1" dirty="0">
                <a:solidFill>
                  <a:schemeClr val="bg1"/>
                </a:solidFill>
              </a:rPr>
              <a:t>including physical comfort when </a:t>
            </a:r>
            <a:r>
              <a:rPr lang="en-GB" sz="2400" b="1" dirty="0" smtClean="0">
                <a:solidFill>
                  <a:schemeClr val="bg1"/>
                </a:solidFill>
              </a:rPr>
              <a:t>appropriate.</a:t>
            </a:r>
          </a:p>
          <a:p>
            <a:pPr>
              <a:defRPr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I </a:t>
            </a:r>
            <a:r>
              <a:rPr lang="en-GB" sz="2400" b="1" dirty="0">
                <a:solidFill>
                  <a:schemeClr val="bg1"/>
                </a:solidFill>
              </a:rPr>
              <a:t>experience care and support where all people are respected and </a:t>
            </a:r>
            <a:r>
              <a:rPr lang="en-GB" sz="2400" b="1" dirty="0" smtClean="0">
                <a:solidFill>
                  <a:schemeClr val="bg1"/>
                </a:solidFill>
              </a:rPr>
              <a:t>valued.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404632" y="5965177"/>
            <a:ext cx="360040" cy="632177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3" y="229188"/>
            <a:ext cx="895594" cy="8431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5057" y="6079303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chemeClr val="bg1"/>
                </a:solidFill>
              </a:rPr>
              <a:t>2001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6296" y="6051286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chemeClr val="bg1"/>
                </a:solidFill>
              </a:rPr>
              <a:t>2017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1755" y="-15213"/>
            <a:ext cx="812723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232050"/>
                </a:solidFill>
              </a:rPr>
              <a:t>The outcome focus</a:t>
            </a:r>
            <a:endParaRPr lang="en-GB" b="1" dirty="0">
              <a:solidFill>
                <a:srgbClr val="232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4855"/>
              </p:ext>
            </p:extLst>
          </p:nvPr>
        </p:nvGraphicFramePr>
        <p:xfrm>
          <a:off x="323529" y="1933009"/>
          <a:ext cx="3312368" cy="447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</a:tblGrid>
              <a:tr h="69088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3700" b="1" dirty="0" smtClean="0">
                          <a:solidFill>
                            <a:schemeClr val="bg1"/>
                          </a:solidFill>
                          <a:effectLst/>
                        </a:rPr>
                        <a:t>Space size</a:t>
                      </a:r>
                      <a:endParaRPr lang="en-GB" sz="37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9060" marR="99060" marT="60960" marB="60960" anchor="ctr">
                    <a:solidFill>
                      <a:srgbClr val="232050"/>
                    </a:solidFill>
                  </a:tcPr>
                </a:tc>
              </a:tr>
              <a:tr h="86461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800" dirty="0" smtClean="0">
                          <a:effectLst/>
                          <a:latin typeface="+mj-lt"/>
                        </a:rPr>
                        <a:t>12.5 </a:t>
                      </a:r>
                      <a:r>
                        <a:rPr lang="en-GB" sz="2800" dirty="0" err="1" smtClean="0">
                          <a:effectLst/>
                          <a:latin typeface="+mj-lt"/>
                        </a:rPr>
                        <a:t>sq.</a:t>
                      </a:r>
                      <a:r>
                        <a:rPr lang="en-GB" sz="2800" baseline="0" dirty="0" err="1" smtClean="0">
                          <a:effectLst/>
                          <a:latin typeface="+mj-lt"/>
                        </a:rPr>
                        <a:t>m</a:t>
                      </a:r>
                      <a:r>
                        <a:rPr lang="en-GB" sz="2800" baseline="0" dirty="0" smtClean="0">
                          <a:effectLst/>
                          <a:latin typeface="+mj-lt"/>
                        </a:rPr>
                        <a:t>.</a:t>
                      </a:r>
                      <a:endParaRPr lang="en-GB" sz="2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9060" marR="9906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38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+mj-lt"/>
                        </a:rPr>
                        <a:t>3.5 </a:t>
                      </a:r>
                      <a:r>
                        <a:rPr lang="en-GB" sz="2800" dirty="0" err="1" smtClean="0">
                          <a:latin typeface="+mj-lt"/>
                        </a:rPr>
                        <a:t>sq.m</a:t>
                      </a:r>
                      <a:r>
                        <a:rPr lang="en-GB" sz="2800" dirty="0" smtClean="0">
                          <a:latin typeface="+mj-lt"/>
                        </a:rPr>
                        <a:t>. for </a:t>
                      </a:r>
                      <a:r>
                        <a:rPr lang="en-GB" sz="2800" baseline="0" dirty="0" smtClean="0">
                          <a:latin typeface="+mj-lt"/>
                        </a:rPr>
                        <a:t>toilet</a:t>
                      </a:r>
                      <a:endParaRPr lang="en-GB" sz="2800" dirty="0">
                        <a:latin typeface="+mj-lt"/>
                      </a:endParaRPr>
                    </a:p>
                  </a:txBody>
                  <a:tcPr marL="99060" marR="9906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638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800" dirty="0" smtClean="0">
                          <a:effectLst/>
                          <a:latin typeface="+mj-lt"/>
                        </a:rPr>
                        <a:t>3.9 </a:t>
                      </a:r>
                      <a:r>
                        <a:rPr lang="en-GB" sz="2800" dirty="0" err="1" smtClean="0">
                          <a:effectLst/>
                          <a:latin typeface="+mj-lt"/>
                        </a:rPr>
                        <a:t>sq.</a:t>
                      </a:r>
                      <a:r>
                        <a:rPr lang="en-GB" sz="2800" baseline="0" dirty="0" err="1" smtClean="0">
                          <a:effectLst/>
                          <a:latin typeface="+mj-lt"/>
                        </a:rPr>
                        <a:t>m</a:t>
                      </a:r>
                      <a:r>
                        <a:rPr lang="en-GB" sz="2800" baseline="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en-GB" sz="2800" dirty="0" smtClean="0">
                          <a:effectLst/>
                          <a:latin typeface="+mj-lt"/>
                        </a:rPr>
                        <a:t>/ person communal space</a:t>
                      </a:r>
                      <a:endParaRPr lang="en-GB" sz="2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9060" marR="9906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51520" y="313198"/>
            <a:ext cx="895594" cy="8671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51920" y="1978576"/>
            <a:ext cx="3240360" cy="4416491"/>
          </a:xfrm>
          <a:solidFill>
            <a:srgbClr val="BE1F6A"/>
          </a:solidFill>
        </p:spPr>
        <p:txBody>
          <a:bodyPr/>
          <a:lstStyle/>
          <a:p>
            <a:pPr marL="0" indent="0">
              <a:buNone/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chemeClr val="bg1"/>
                </a:solidFill>
              </a:rPr>
              <a:t>I </a:t>
            </a:r>
            <a:r>
              <a:rPr lang="en-GB" b="1" dirty="0">
                <a:solidFill>
                  <a:schemeClr val="bg1"/>
                </a:solidFill>
              </a:rPr>
              <a:t>have enough physical space to meet my needs and </a:t>
            </a:r>
            <a:r>
              <a:rPr lang="en-GB" b="1" dirty="0" smtClean="0">
                <a:solidFill>
                  <a:schemeClr val="bg1"/>
                </a:solidFill>
              </a:rPr>
              <a:t>wishes.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23300" y="5763373"/>
            <a:ext cx="360040" cy="632177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1111" y="2090543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2001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55055" y="2104539"/>
            <a:ext cx="658698" cy="45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</a:rPr>
              <a:t>2017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3610" y="468029"/>
            <a:ext cx="8580879" cy="1809289"/>
          </a:xfrm>
          <a:prstGeom prst="rect">
            <a:avLst/>
          </a:prstGeom>
          <a:solidFill>
            <a:srgbClr val="232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Care Inspectorate registers all care services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We will publish expectations on room sizes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3612" y="3714475"/>
            <a:ext cx="3396303" cy="28828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u="sng" dirty="0" smtClean="0">
                <a:solidFill>
                  <a:schemeClr val="bg1"/>
                </a:solidFill>
              </a:rPr>
              <a:t>Guidance</a:t>
            </a:r>
            <a:r>
              <a:rPr lang="en-GB" dirty="0" smtClean="0">
                <a:solidFill>
                  <a:schemeClr val="bg1"/>
                </a:solidFill>
              </a:rPr>
              <a:t> describes inputs we expect to see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48064" y="3701532"/>
            <a:ext cx="3816424" cy="2892753"/>
          </a:xfrm>
          <a:prstGeom prst="rect">
            <a:avLst/>
          </a:prstGeom>
          <a:solidFill>
            <a:srgbClr val="BE1F6A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u="sng" dirty="0" smtClean="0">
                <a:solidFill>
                  <a:schemeClr val="bg1"/>
                </a:solidFill>
              </a:rPr>
              <a:t>Quality</a:t>
            </a:r>
            <a:r>
              <a:rPr lang="en-GB" dirty="0" smtClean="0">
                <a:solidFill>
                  <a:schemeClr val="bg1"/>
                </a:solidFill>
              </a:rPr>
              <a:t> is measured through the lens of a person’s experience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6712378">
            <a:off x="2335022" y="2588206"/>
            <a:ext cx="759851" cy="824873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211960" y="4681457"/>
            <a:ext cx="569888" cy="1099831"/>
          </a:xfrm>
          <a:prstGeom prst="chevron">
            <a:avLst>
              <a:gd name="adj" fmla="val 4655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589" y="2017101"/>
            <a:ext cx="3078803" cy="4495339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51920" y="2017101"/>
            <a:ext cx="3805854" cy="4523600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0360" y="2522089"/>
            <a:ext cx="248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this a good care service?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1991" y="2545543"/>
            <a:ext cx="3138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what extent are people getting the right care to meet their needs and wishes?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261542" y="5068408"/>
            <a:ext cx="828675" cy="1460965"/>
          </a:xfrm>
          <a:prstGeom prst="chevron">
            <a:avLst>
              <a:gd name="adj" fmla="val 46552"/>
            </a:avLst>
          </a:prstGeom>
          <a:solidFill>
            <a:srgbClr val="232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586" y="452671"/>
            <a:ext cx="7279564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Changing the question for inspectors</a:t>
            </a:r>
          </a:p>
        </p:txBody>
      </p:sp>
    </p:spTree>
    <p:extLst>
      <p:ext uri="{BB962C8B-B14F-4D97-AF65-F5344CB8AC3E}">
        <p14:creationId xmlns:p14="http://schemas.microsoft.com/office/powerpoint/2010/main" val="505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63839" y="2320541"/>
            <a:ext cx="3096344" cy="364471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5712" y="2333907"/>
            <a:ext cx="4460304" cy="363134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712" y="1700808"/>
            <a:ext cx="4460304" cy="57606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chemeClr val="bg1"/>
                </a:solidFill>
              </a:rPr>
              <a:t>Enablers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2552562"/>
            <a:ext cx="284760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How good is the care?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What difference does it make?</a:t>
            </a:r>
          </a:p>
          <a:p>
            <a:endParaRPr lang="en-GB" b="1" dirty="0"/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/>
              <a:t>Dignity and compassion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/>
              <a:t>Health and wellbeing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/>
              <a:t>People in control of their own lives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938" y="2333906"/>
            <a:ext cx="254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How do we know?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90902"/>
              </p:ext>
            </p:extLst>
          </p:nvPr>
        </p:nvGraphicFramePr>
        <p:xfrm>
          <a:off x="414382" y="2988925"/>
          <a:ext cx="4170063" cy="162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21"/>
                <a:gridCol w="1390021"/>
                <a:gridCol w="1390021"/>
              </a:tblGrid>
              <a:tr h="162027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  <a:cs typeface="Arial" pitchFamily="34" charset="0"/>
                        </a:rPr>
                        <a:t>Leadership</a:t>
                      </a:r>
                      <a:endParaRPr lang="en-GB" sz="2000" dirty="0">
                        <a:latin typeface="+mj-lt"/>
                        <a:cs typeface="Arial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  <a:cs typeface="Arial" pitchFamily="34" charset="0"/>
                        </a:rPr>
                        <a:t>Staffing</a:t>
                      </a:r>
                      <a:endParaRPr lang="en-GB" sz="2000" dirty="0">
                        <a:latin typeface="+mj-lt"/>
                        <a:cs typeface="Arial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  <a:cs typeface="Arial" pitchFamily="34" charset="0"/>
                        </a:rPr>
                        <a:t>Setting</a:t>
                      </a:r>
                      <a:endParaRPr lang="en-GB" sz="2000" dirty="0">
                        <a:latin typeface="+mj-lt"/>
                        <a:cs typeface="Arial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893927" y="1700808"/>
            <a:ext cx="3066256" cy="57606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chemeClr val="bg1"/>
                </a:solidFill>
              </a:rPr>
              <a:t>Results</a:t>
            </a:r>
            <a:endParaRPr lang="en-GB" dirty="0" smtClean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86487"/>
              </p:ext>
            </p:extLst>
          </p:nvPr>
        </p:nvGraphicFramePr>
        <p:xfrm>
          <a:off x="401938" y="4453086"/>
          <a:ext cx="4163660" cy="1363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830"/>
                <a:gridCol w="2081830"/>
              </a:tblGrid>
              <a:tr h="136331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  <a:cs typeface="Arial" pitchFamily="34" charset="0"/>
                        </a:rPr>
                        <a:t>Key</a:t>
                      </a:r>
                      <a:r>
                        <a:rPr lang="en-GB" sz="2000" baseline="0" dirty="0" smtClean="0">
                          <a:latin typeface="+mj-lt"/>
                          <a:cs typeface="Arial" pitchFamily="34" charset="0"/>
                        </a:rPr>
                        <a:t> processes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+mj-lt"/>
                          <a:cs typeface="Arial" pitchFamily="34" charset="0"/>
                        </a:rPr>
                        <a:t>care planning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+mj-lt"/>
                          <a:cs typeface="Arial" pitchFamily="34" charset="0"/>
                        </a:rPr>
                        <a:t>Involvement</a:t>
                      </a:r>
                      <a:endParaRPr lang="en-GB" sz="1800" dirty="0">
                        <a:latin typeface="+mj-lt"/>
                        <a:cs typeface="Arial" pitchFamily="34" charset="0"/>
                      </a:endParaRPr>
                    </a:p>
                  </a:txBody>
                  <a:tcPr marT="60960" marB="6096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j-lt"/>
                          <a:cs typeface="Arial" pitchFamily="34" charset="0"/>
                        </a:rPr>
                        <a:t>Commissioning</a:t>
                      </a:r>
                    </a:p>
                  </a:txBody>
                  <a:tcPr marT="60960" marB="6096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10802" y="6165304"/>
            <a:ext cx="7385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Quality illustrations  from the new standards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0802" y="260648"/>
            <a:ext cx="7279564" cy="9121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Combined self-evaluation / inspection framework from April 2018</a:t>
            </a:r>
          </a:p>
        </p:txBody>
      </p:sp>
    </p:spTree>
    <p:extLst>
      <p:ext uri="{BB962C8B-B14F-4D97-AF65-F5344CB8AC3E}">
        <p14:creationId xmlns:p14="http://schemas.microsoft.com/office/powerpoint/2010/main" val="9125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23528" y="3429000"/>
            <a:ext cx="8424936" cy="0"/>
          </a:xfrm>
          <a:prstGeom prst="line">
            <a:avLst/>
          </a:prstGeom>
          <a:ln w="38100">
            <a:solidFill>
              <a:srgbClr val="C3418B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0173674" cy="59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4196053"/>
            <a:ext cx="4392488" cy="960107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 smtClean="0"/>
              <a:t>7,500 inspections of care services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347864" y="5277205"/>
            <a:ext cx="4392488" cy="960107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2400" b="1" dirty="0" smtClean="0"/>
              <a:t>9 – 12 large local area inspections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347864" y="932724"/>
            <a:ext cx="4392488" cy="2208245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&gt; 80% inspections show good, very good or excellent care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847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massmentoring.files.wordpress.com/2014/09/don-berwick-headshot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4378" r="28944" b="18119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95536" y="6021288"/>
            <a:ext cx="684076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London 2016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34024" r="10331" b="18608"/>
          <a:stretch/>
        </p:blipFill>
        <p:spPr bwMode="auto">
          <a:xfrm>
            <a:off x="6948264" y="6021288"/>
            <a:ext cx="199145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24936" cy="568863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… slow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, impoverished, scientifically-unfounded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methods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latin typeface="Arial" pitchFamily="34" charset="0"/>
                <a:cs typeface="Arial" pitchFamily="34" charset="0"/>
              </a:rPr>
              <a:t>You want quality? You define it, you measure it, and then you act on the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deficient few… you close them…</a:t>
            </a:r>
            <a:br>
              <a:rPr lang="en-GB" sz="3600" b="1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latin typeface="Arial" pitchFamily="34" charset="0"/>
                <a:cs typeface="Arial" pitchFamily="34" charset="0"/>
              </a:rPr>
              <a:t>Reliance on inspection does not work.</a:t>
            </a:r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quotation mar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quotation mar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055" y="116632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uotation mar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17232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quotation mar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055" y="116632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104158"/>
            <a:ext cx="7772400" cy="4968552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Inspection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does not achieve continual,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never-ending,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pervasive improvement.</a:t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>It doesn't foster creativity, learning or pride. It poisons them.</a:t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>The main harvest of inspection isn't learning. It is fear.</a:t>
            </a:r>
          </a:p>
        </p:txBody>
      </p:sp>
    </p:spTree>
    <p:extLst>
      <p:ext uri="{BB962C8B-B14F-4D97-AF65-F5344CB8AC3E}">
        <p14:creationId xmlns:p14="http://schemas.microsoft.com/office/powerpoint/2010/main" val="7115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" y="692696"/>
            <a:ext cx="4163111" cy="584833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731">
            <a:off x="953275" y="1406098"/>
            <a:ext cx="7867761" cy="200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http://www.epsonet.eu/mediapool/72/723588/resourc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98148"/>
            <a:ext cx="1008112" cy="4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7424" y="616530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London conference, April 2017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198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528" y="452669"/>
            <a:ext cx="6832768" cy="960107"/>
          </a:xfrm>
          <a:prstGeom prst="rect">
            <a:avLst/>
          </a:prstGeom>
          <a:solidFill>
            <a:srgbClr val="23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3200" b="1" dirty="0" smtClean="0"/>
              <a:t>A new organisational vision in 2014/15 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03528" y="1892829"/>
            <a:ext cx="6177424" cy="1681111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Compliance</a:t>
            </a:r>
            <a:endParaRPr lang="en-GB" sz="9600" b="1" dirty="0"/>
          </a:p>
        </p:txBody>
      </p:sp>
      <p:sp>
        <p:nvSpPr>
          <p:cNvPr id="6" name="Rectangle 5"/>
          <p:cNvSpPr/>
          <p:nvPr/>
        </p:nvSpPr>
        <p:spPr>
          <a:xfrm>
            <a:off x="408132" y="4101075"/>
            <a:ext cx="6180092" cy="1681837"/>
          </a:xfrm>
          <a:prstGeom prst="rect">
            <a:avLst/>
          </a:prstGeom>
          <a:solidFill>
            <a:srgbClr val="BE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8000" b="1" dirty="0" smtClean="0"/>
              <a:t>Collaboration</a:t>
            </a:r>
            <a:endParaRPr lang="en-GB" sz="8000" b="1" dirty="0"/>
          </a:p>
        </p:txBody>
      </p:sp>
      <p:sp>
        <p:nvSpPr>
          <p:cNvPr id="9" name="AutoShape 2" descr="Image result for tick"/>
          <p:cNvSpPr>
            <a:spLocks noChangeAspect="1" noChangeArrowheads="1"/>
          </p:cNvSpPr>
          <p:nvPr/>
        </p:nvSpPr>
        <p:spPr bwMode="auto">
          <a:xfrm>
            <a:off x="155575" y="-3829051"/>
            <a:ext cx="6096000" cy="79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3528" y="1893167"/>
            <a:ext cx="6184696" cy="16811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r>
              <a:rPr lang="en-GB" sz="9600" b="1" dirty="0" smtClean="0"/>
              <a:t>Compliance</a:t>
            </a:r>
            <a:endParaRPr lang="en-GB" sz="9600" b="1" dirty="0"/>
          </a:p>
        </p:txBody>
      </p:sp>
      <p:pic>
        <p:nvPicPr>
          <p:cNvPr id="7" name="Picture 6" descr="C:\Users\okashar\AppData\Local\Microsoft\Windows\Temporary Internet Files\Content.IE5\2H0GCU1M\len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13303"/>
            <a:ext cx="2005940" cy="14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kashar\AppData\Local\Microsoft\Windows\Temporary Internet Files\Content.IE5\IAPWM44I\ledialogu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59250"/>
            <a:ext cx="1656184" cy="15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99613"/>
            <a:ext cx="6641769" cy="63417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60232" y="332656"/>
            <a:ext cx="2232248" cy="1758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The ‘Scottish model’ of scrutiny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19524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646</Words>
  <Application>Microsoft Office PowerPoint</Application>
  <PresentationFormat>Diavoorstelling (4:3)</PresentationFormat>
  <Paragraphs>145</Paragraphs>
  <Slides>28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Office Theme</vt:lpstr>
      <vt:lpstr>Towards an outcome-focused model of scrutiny and improvement</vt:lpstr>
      <vt:lpstr>PowerPoint-presentatie</vt:lpstr>
      <vt:lpstr>PowerPoint-presentatie</vt:lpstr>
      <vt:lpstr>PowerPoint-presentatie</vt:lpstr>
      <vt:lpstr>… slow, impoverished, scientifically-unfounded methods  You want quality? You define it, you measure it, and then you act on the deficient few… you close them…  Reliance on inspection does not work. </vt:lpstr>
      <vt:lpstr>Inspection does not achieve continual, never-ending, pervasive improvement.  It doesn't foster creativity, learning or pride. It poisons them.  The main harvest of inspection isn't learning. It is fear.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scrutiny body which supports improvement: the experience from Scotland</dc:title>
  <dc:creator>Rami</dc:creator>
  <cp:lastModifiedBy>Mari Murel</cp:lastModifiedBy>
  <cp:revision>89</cp:revision>
  <cp:lastPrinted>2017-09-10T19:48:51Z</cp:lastPrinted>
  <dcterms:created xsi:type="dcterms:W3CDTF">2017-09-08T20:10:25Z</dcterms:created>
  <dcterms:modified xsi:type="dcterms:W3CDTF">2017-09-18T13:18:04Z</dcterms:modified>
</cp:coreProperties>
</file>