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3" r:id="rId6"/>
    <p:sldId id="262" r:id="rId7"/>
    <p:sldId id="270" r:id="rId8"/>
    <p:sldId id="271" r:id="rId9"/>
    <p:sldId id="266" r:id="rId10"/>
    <p:sldId id="264" r:id="rId11"/>
    <p:sldId id="265" r:id="rId12"/>
    <p:sldId id="267" r:id="rId13"/>
    <p:sldId id="259" r:id="rId14"/>
    <p:sldId id="268" r:id="rId15"/>
    <p:sldId id="272" r:id="rId16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01" autoAdjust="0"/>
  </p:normalViewPr>
  <p:slideViewPr>
    <p:cSldViewPr>
      <p:cViewPr>
        <p:scale>
          <a:sx n="77" d="100"/>
          <a:sy n="77" d="100"/>
        </p:scale>
        <p:origin x="-106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471CA-638B-4882-BE95-11366EC0EF94}" type="datetimeFigureOut">
              <a:rPr lang="fi-FI" smtClean="0"/>
              <a:t>29.6.2017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B51FA-1EE4-4BAB-AB4B-4E5E0612039E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605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9595A-156A-441C-9773-58D96C5FB3BE}" type="datetimeFigureOut">
              <a:rPr lang="fi-FI" smtClean="0"/>
              <a:t>29.6.2017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08E8-F54D-4B6E-8D81-6DF4DB12CAF7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98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  <a:br>
              <a:rPr lang="fi-FI" dirty="0"/>
            </a:br>
            <a:r>
              <a:rPr lang="fi-FI" dirty="0"/>
              <a:t>(esityksen nimi)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 </a:t>
            </a:r>
            <a:r>
              <a:rPr lang="fi-FI" dirty="0" err="1"/>
              <a:t>Arial</a:t>
            </a:r>
            <a:r>
              <a:rPr lang="fi-FI" dirty="0"/>
              <a:t> 20, johon merkitään tilaisuuden nimi, esityspaikka ja esittäjä</a:t>
            </a:r>
          </a:p>
        </p:txBody>
      </p:sp>
      <p:sp>
        <p:nvSpPr>
          <p:cNvPr id="5" name="Tekstiruutu 4"/>
          <p:cNvSpPr txBox="1"/>
          <p:nvPr userDrawn="1"/>
        </p:nvSpPr>
        <p:spPr>
          <a:xfrm>
            <a:off x="701316" y="6381328"/>
            <a:ext cx="774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>
                <a:solidFill>
                  <a:schemeClr val="tx1"/>
                </a:solidFill>
              </a:rPr>
              <a:t>Valvira valvoo valtakunnallisesti jokaisen oikeutta hyvinvointiin, laadukkaisiin palveluihin ja turvallisiin elinoloihin</a:t>
            </a:r>
            <a:r>
              <a:rPr lang="fi-FI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ekstiruutu 3"/>
          <p:cNvSpPr txBox="1"/>
          <p:nvPr userDrawn="1"/>
        </p:nvSpPr>
        <p:spPr>
          <a:xfrm>
            <a:off x="3383868" y="5848994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solidFill>
                  <a:schemeClr val="accent1"/>
                </a:solidFill>
              </a:rPr>
              <a:t>Valvira.fi</a:t>
            </a:r>
            <a:r>
              <a:rPr lang="fi-FI" sz="1400" b="1" dirty="0">
                <a:solidFill>
                  <a:schemeClr val="accent1"/>
                </a:solidFill>
              </a:rPr>
              <a:t>, @</a:t>
            </a:r>
            <a:r>
              <a:rPr lang="fi-FI" sz="1400" b="1" dirty="0" err="1">
                <a:solidFill>
                  <a:schemeClr val="accent1"/>
                </a:solidFill>
              </a:rPr>
              <a:t>ValviraViestii</a:t>
            </a:r>
            <a:endParaRPr lang="fi-FI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6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28E-B0EE-4C0C-9DCF-40B609A21F90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97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000"/>
            </a:lvl1pPr>
            <a:lvl2pPr>
              <a:buClr>
                <a:schemeClr val="accent2"/>
              </a:buClr>
              <a:defRPr sz="1800"/>
            </a:lvl2pPr>
            <a:lvl3pPr>
              <a:buClr>
                <a:schemeClr val="accent2"/>
              </a:buCl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5311-C1C1-4784-A751-80BF2C228115}" type="datetime1">
              <a:rPr lang="fi-FI" smtClean="0"/>
              <a:t>29.6.2017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‹nr.›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22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72548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2990" y="274638"/>
            <a:ext cx="78538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70247" y="6399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A77D6F-CBF2-4A3F-8104-BD7CE6AA5961}" type="datetime1">
              <a:rPr lang="fi-FI" smtClean="0"/>
              <a:t>29.6.2017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982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9AC1B-EE7E-45F4-B4E3-11CE497F167C}" type="slidenum">
              <a:rPr lang="fi-FI" smtClean="0"/>
              <a:pPr/>
              <a:t>‹nr.›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b="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Multidisiplinary</a:t>
            </a:r>
            <a:r>
              <a:rPr lang="fi-FI" dirty="0"/>
              <a:t> </a:t>
            </a:r>
            <a:r>
              <a:rPr lang="fi-FI" dirty="0" err="1"/>
              <a:t>inspection</a:t>
            </a:r>
            <a:r>
              <a:rPr lang="fi-FI" dirty="0"/>
              <a:t> </a:t>
            </a:r>
            <a:r>
              <a:rPr lang="fi-FI" dirty="0" err="1"/>
              <a:t>teams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Saarenmaa 4.7.2017</a:t>
            </a:r>
          </a:p>
          <a:p>
            <a:endParaRPr lang="fi-FI" dirty="0"/>
          </a:p>
          <a:p>
            <a:r>
              <a:rPr lang="fi-FI" dirty="0"/>
              <a:t>Riitta Aejmelaeus</a:t>
            </a:r>
          </a:p>
        </p:txBody>
      </p:sp>
    </p:spTree>
    <p:extLst>
      <p:ext uri="{BB962C8B-B14F-4D97-AF65-F5344CB8AC3E}">
        <p14:creationId xmlns:p14="http://schemas.microsoft.com/office/powerpoint/2010/main" val="2227224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0246" y="1979712"/>
            <a:ext cx="8216553" cy="4146451"/>
          </a:xfrm>
        </p:spPr>
        <p:txBody>
          <a:bodyPr/>
          <a:lstStyle/>
          <a:p>
            <a:r>
              <a:rPr lang="fi-FI" dirty="0" err="1"/>
              <a:t>Large</a:t>
            </a:r>
            <a:r>
              <a:rPr lang="fi-FI" dirty="0"/>
              <a:t> </a:t>
            </a:r>
            <a:r>
              <a:rPr lang="fi-FI" dirty="0" err="1"/>
              <a:t>teams</a:t>
            </a:r>
            <a:r>
              <a:rPr lang="fi-FI" dirty="0"/>
              <a:t> - </a:t>
            </a:r>
            <a:r>
              <a:rPr lang="fi-FI" dirty="0" err="1"/>
              <a:t>problems</a:t>
            </a:r>
            <a:r>
              <a:rPr lang="fi-FI" dirty="0"/>
              <a:t> in </a:t>
            </a:r>
            <a:r>
              <a:rPr lang="fi-FI" dirty="0" err="1"/>
              <a:t>manageability</a:t>
            </a:r>
            <a:endParaRPr lang="fi-FI" dirty="0"/>
          </a:p>
          <a:p>
            <a:r>
              <a:rPr lang="fi-FI" dirty="0" err="1"/>
              <a:t>Selection</a:t>
            </a:r>
            <a:r>
              <a:rPr lang="fi-FI" dirty="0"/>
              <a:t>/</a:t>
            </a:r>
            <a:r>
              <a:rPr lang="fi-FI" dirty="0" err="1"/>
              <a:t>training</a:t>
            </a:r>
            <a:r>
              <a:rPr lang="fi-FI" dirty="0"/>
              <a:t> </a:t>
            </a:r>
          </a:p>
          <a:p>
            <a:r>
              <a:rPr lang="fi-FI" dirty="0" err="1"/>
              <a:t>Prior</a:t>
            </a:r>
            <a:r>
              <a:rPr lang="fi-FI" dirty="0"/>
              <a:t> </a:t>
            </a:r>
            <a:r>
              <a:rPr lang="fi-FI" dirty="0" err="1"/>
              <a:t>experience</a:t>
            </a:r>
            <a:r>
              <a:rPr lang="fi-FI" dirty="0"/>
              <a:t> </a:t>
            </a:r>
            <a:r>
              <a:rPr lang="fi-FI" dirty="0" err="1"/>
              <a:t>needed</a:t>
            </a:r>
            <a:r>
              <a:rPr lang="fi-FI" dirty="0"/>
              <a:t> – feedback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previous</a:t>
            </a:r>
            <a:r>
              <a:rPr lang="fi-FI" dirty="0"/>
              <a:t> </a:t>
            </a:r>
            <a:r>
              <a:rPr lang="fi-FI" dirty="0" err="1"/>
              <a:t>visits</a:t>
            </a:r>
            <a:endParaRPr lang="fi-FI" dirty="0"/>
          </a:p>
          <a:p>
            <a:r>
              <a:rPr lang="fi-FI" dirty="0"/>
              <a:t>Learning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experience</a:t>
            </a:r>
            <a:r>
              <a:rPr lang="fi-FI" dirty="0"/>
              <a:t> is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,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occasions</a:t>
            </a:r>
            <a:r>
              <a:rPr lang="fi-FI" dirty="0"/>
              <a:t> to </a:t>
            </a:r>
            <a:r>
              <a:rPr lang="fi-FI" dirty="0" err="1"/>
              <a:t>participate</a:t>
            </a:r>
            <a:endParaRPr lang="fi-FI" dirty="0"/>
          </a:p>
          <a:p>
            <a:r>
              <a:rPr lang="fi-FI" dirty="0" err="1"/>
              <a:t>Skill</a:t>
            </a:r>
            <a:r>
              <a:rPr lang="fi-FI" dirty="0"/>
              <a:t> </a:t>
            </a:r>
            <a:r>
              <a:rPr lang="fi-FI" dirty="0" err="1"/>
              <a:t>gaps</a:t>
            </a: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C048-7B1E-405C-9063-47F350CDD7AF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10</a:t>
            </a:fld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3203848" y="836712"/>
            <a:ext cx="2103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>
                <a:solidFill>
                  <a:schemeClr val="accent5">
                    <a:lumMod val="75000"/>
                  </a:schemeClr>
                </a:solidFill>
              </a:rPr>
              <a:t>Challenges</a:t>
            </a:r>
            <a:endParaRPr lang="fi-FI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9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Expert</a:t>
            </a:r>
            <a:r>
              <a:rPr lang="fi-FI" dirty="0"/>
              <a:t> </a:t>
            </a:r>
            <a:r>
              <a:rPr lang="fi-FI" dirty="0" err="1"/>
              <a:t>Recruitment</a:t>
            </a:r>
            <a:r>
              <a:rPr lang="fi-FI" dirty="0"/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5576" y="2276872"/>
            <a:ext cx="7931224" cy="3849291"/>
          </a:xfrm>
        </p:spPr>
        <p:txBody>
          <a:bodyPr/>
          <a:lstStyle/>
          <a:p>
            <a:r>
              <a:rPr lang="fi-FI" dirty="0" err="1"/>
              <a:t>Formal</a:t>
            </a:r>
            <a:r>
              <a:rPr lang="fi-FI" dirty="0"/>
              <a:t>/</a:t>
            </a:r>
            <a:r>
              <a:rPr lang="fi-FI" dirty="0" err="1"/>
              <a:t>informal</a:t>
            </a:r>
            <a:r>
              <a:rPr lang="fi-FI" dirty="0"/>
              <a:t> </a:t>
            </a:r>
            <a:r>
              <a:rPr lang="fi-FI" dirty="0" err="1"/>
              <a:t>networks</a:t>
            </a:r>
            <a:endParaRPr lang="fi-FI" dirty="0"/>
          </a:p>
          <a:p>
            <a:r>
              <a:rPr lang="fi-FI" dirty="0" err="1"/>
              <a:t>Advertising</a:t>
            </a:r>
            <a:r>
              <a:rPr lang="fi-FI" dirty="0"/>
              <a:t> </a:t>
            </a:r>
            <a:r>
              <a:rPr lang="fi-FI" dirty="0" err="1"/>
              <a:t>process</a:t>
            </a:r>
            <a:endParaRPr lang="fi-FI" dirty="0"/>
          </a:p>
          <a:p>
            <a:r>
              <a:rPr lang="fi-FI" dirty="0" err="1"/>
              <a:t>Prior</a:t>
            </a:r>
            <a:r>
              <a:rPr lang="fi-FI" dirty="0"/>
              <a:t> </a:t>
            </a:r>
            <a:r>
              <a:rPr lang="fi-FI" dirty="0" err="1"/>
              <a:t>involvement</a:t>
            </a:r>
            <a:r>
              <a:rPr lang="fi-FI" dirty="0"/>
              <a:t> in </a:t>
            </a:r>
            <a:r>
              <a:rPr lang="fi-FI" dirty="0" err="1"/>
              <a:t>regulation</a:t>
            </a:r>
            <a:r>
              <a:rPr lang="fi-FI" dirty="0"/>
              <a:t>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845A-666A-41E6-8510-B8FFAEFAAFBB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32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Aitäh</a:t>
            </a:r>
            <a:r>
              <a:rPr lang="fi-FI" dirty="0"/>
              <a:t>!</a:t>
            </a:r>
          </a:p>
        </p:txBody>
      </p:sp>
      <p:pic>
        <p:nvPicPr>
          <p:cNvPr id="7" name="Sisällön paikkamerkki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628800"/>
            <a:ext cx="6584603" cy="4103784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928E-B0EE-4C0C-9DCF-40B609A21F90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349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Multidiciplinary</a:t>
            </a:r>
            <a:r>
              <a:rPr lang="fi-FI" dirty="0"/>
              <a:t> </a:t>
            </a:r>
            <a:r>
              <a:rPr lang="fi-FI" dirty="0" err="1"/>
              <a:t>teams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selection of the people involved in the inquiry starts with </a:t>
            </a:r>
            <a:r>
              <a:rPr lang="en-US" b="1" dirty="0"/>
              <a:t>framing and analyzing the problem</a:t>
            </a:r>
            <a:r>
              <a:rPr lang="en-US" dirty="0"/>
              <a:t> and the risk . </a:t>
            </a:r>
          </a:p>
          <a:p>
            <a:r>
              <a:rPr lang="en-US" dirty="0"/>
              <a:t>In most of the cases, medical experts focus in medical errors and experts with social, political or administrative background see a different context, and the higher in administration we go, the more system or cross-border problems the inspectors detect.  </a:t>
            </a:r>
          </a:p>
          <a:p>
            <a:endParaRPr lang="en-US" dirty="0"/>
          </a:p>
          <a:p>
            <a:r>
              <a:rPr lang="en-US" dirty="0"/>
              <a:t>Guideline to know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   	When a team is needed?</a:t>
            </a:r>
          </a:p>
          <a:p>
            <a:pPr marL="0" indent="0">
              <a:buNone/>
            </a:pPr>
            <a:r>
              <a:rPr lang="en-US" dirty="0"/>
              <a:t>2.   	What kind of a team (specialists)? </a:t>
            </a:r>
          </a:p>
          <a:p>
            <a:pPr marL="0" indent="0">
              <a:buNone/>
            </a:pPr>
            <a:r>
              <a:rPr lang="en-US" dirty="0"/>
              <a:t>3.	How to specify their roles?</a:t>
            </a:r>
          </a:p>
          <a:p>
            <a:pPr marL="0" indent="0">
              <a:buNone/>
            </a:pPr>
            <a:r>
              <a:rPr lang="en-US" dirty="0"/>
              <a:t>4.	What kind of proceeding education the team needs?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804C5-4A4A-4BFD-9830-BEEEAAC03A0A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Riitta Aejmelaeus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763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use of multidisciplinary teams in Finland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So far mainly best (regional) specialists available.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 take into consideration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1. Importance of the targeted service </a:t>
            </a:r>
          </a:p>
          <a:p>
            <a:pPr marL="0" indent="0">
              <a:buNone/>
            </a:pPr>
            <a:r>
              <a:rPr lang="en-US" dirty="0"/>
              <a:t>	- How vulnerable the clients are </a:t>
            </a:r>
          </a:p>
          <a:p>
            <a:pPr marL="0" indent="0">
              <a:buNone/>
            </a:pPr>
            <a:r>
              <a:rPr lang="en-US" dirty="0"/>
              <a:t>	- What is the number of service users</a:t>
            </a:r>
          </a:p>
          <a:p>
            <a:pPr marL="0" indent="0">
              <a:buNone/>
            </a:pPr>
            <a:r>
              <a:rPr lang="en-US" dirty="0"/>
              <a:t>2. Knowledge needed</a:t>
            </a:r>
          </a:p>
          <a:p>
            <a:pPr marL="0" indent="0">
              <a:buNone/>
            </a:pPr>
            <a:r>
              <a:rPr lang="en-US" dirty="0"/>
              <a:t>3. Cost-effectiveness</a:t>
            </a:r>
          </a:p>
          <a:p>
            <a:endParaRPr lang="en-US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FA3-5B9B-4478-8D91-FFB5BE1908FF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907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Visits</a:t>
            </a:r>
            <a:r>
              <a:rPr lang="fi-FI" dirty="0"/>
              <a:t>/</a:t>
            </a:r>
            <a:r>
              <a:rPr lang="fi-FI" dirty="0" err="1"/>
              <a:t>Inspections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err="1">
                <a:solidFill>
                  <a:srgbClr val="FF0000"/>
                </a:solidFill>
              </a:rPr>
              <a:t>Assesment</a:t>
            </a:r>
            <a:r>
              <a:rPr lang="fi-FI" dirty="0">
                <a:solidFill>
                  <a:srgbClr val="FF0000"/>
                </a:solidFill>
              </a:rPr>
              <a:t> and </a:t>
            </a:r>
            <a:r>
              <a:rPr lang="fi-FI" dirty="0" err="1">
                <a:solidFill>
                  <a:srgbClr val="FF0000"/>
                </a:solidFill>
              </a:rPr>
              <a:t>guiding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vis</a:t>
            </a:r>
            <a:r>
              <a:rPr lang="fi-FI" b="1" dirty="0" err="1">
                <a:solidFill>
                  <a:srgbClr val="FF0000"/>
                </a:solidFill>
              </a:rPr>
              <a:t>it</a:t>
            </a:r>
            <a:r>
              <a:rPr lang="fi-FI" dirty="0" err="1">
                <a:solidFill>
                  <a:srgbClr val="FF0000"/>
                </a:solidFill>
              </a:rPr>
              <a:t>s</a:t>
            </a:r>
            <a:endParaRPr lang="fi-FI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co-operation</a:t>
            </a:r>
            <a:r>
              <a:rPr lang="fi-FI" dirty="0"/>
              <a:t> and </a:t>
            </a:r>
            <a:r>
              <a:rPr lang="fi-FI" dirty="0" err="1"/>
              <a:t>mutual</a:t>
            </a:r>
            <a:r>
              <a:rPr lang="fi-FI" dirty="0"/>
              <a:t> </a:t>
            </a:r>
            <a:r>
              <a:rPr lang="fi-FI" dirty="0" err="1"/>
              <a:t>trust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Together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regional</a:t>
            </a:r>
            <a:r>
              <a:rPr lang="fi-FI" dirty="0"/>
              <a:t> </a:t>
            </a:r>
            <a:r>
              <a:rPr lang="fi-FI" dirty="0" err="1"/>
              <a:t>offices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Always</a:t>
            </a:r>
            <a:r>
              <a:rPr lang="fi-FI" dirty="0"/>
              <a:t> </a:t>
            </a:r>
            <a:r>
              <a:rPr lang="fi-FI" dirty="0" err="1"/>
              <a:t>annouced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Integrated</a:t>
            </a:r>
            <a:r>
              <a:rPr lang="fi-FI" dirty="0"/>
              <a:t> (</a:t>
            </a:r>
            <a:r>
              <a:rPr lang="fi-FI" dirty="0" err="1"/>
              <a:t>social</a:t>
            </a:r>
            <a:r>
              <a:rPr lang="fi-FI" dirty="0"/>
              <a:t> and </a:t>
            </a:r>
            <a:r>
              <a:rPr lang="fi-FI" dirty="0" err="1"/>
              <a:t>health</a:t>
            </a:r>
            <a:r>
              <a:rPr lang="fi-FI" dirty="0"/>
              <a:t> </a:t>
            </a:r>
            <a:r>
              <a:rPr lang="fi-FI" dirty="0" err="1"/>
              <a:t>care</a:t>
            </a:r>
            <a:r>
              <a:rPr lang="fi-FI" dirty="0"/>
              <a:t>)</a:t>
            </a:r>
          </a:p>
          <a:p>
            <a:pPr>
              <a:buFontTx/>
              <a:buChar char="-"/>
            </a:pPr>
            <a:r>
              <a:rPr lang="fi-FI" dirty="0" err="1"/>
              <a:t>Experts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needed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Published</a:t>
            </a:r>
            <a:r>
              <a:rPr lang="fi-FI" dirty="0"/>
              <a:t> </a:t>
            </a:r>
            <a:r>
              <a:rPr lang="fi-FI" dirty="0" err="1"/>
              <a:t>reports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units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exellent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Assessment</a:t>
            </a:r>
            <a:r>
              <a:rPr lang="fi-FI" dirty="0"/>
              <a:t> of </a:t>
            </a:r>
            <a:r>
              <a:rPr lang="fi-FI" dirty="0" err="1"/>
              <a:t>effectiveness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visit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 Valvira </a:t>
            </a:r>
            <a:r>
              <a:rPr lang="fi-FI" dirty="0" err="1"/>
              <a:t>visited</a:t>
            </a:r>
            <a:r>
              <a:rPr lang="fi-FI" dirty="0"/>
              <a:t> </a:t>
            </a:r>
            <a:r>
              <a:rPr lang="fi-FI" dirty="0" err="1"/>
              <a:t>Ers</a:t>
            </a:r>
            <a:r>
              <a:rPr lang="fi-FI" dirty="0"/>
              <a:t> </a:t>
            </a:r>
            <a:r>
              <a:rPr lang="fi-FI" dirty="0" err="1"/>
              <a:t>using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concept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 </a:t>
            </a:r>
          </a:p>
          <a:p>
            <a:pPr>
              <a:buFontTx/>
              <a:buChar char="-"/>
            </a:pPr>
            <a:endParaRPr lang="fi-FI" dirty="0"/>
          </a:p>
          <a:p>
            <a:pPr>
              <a:buFontTx/>
              <a:buChar char="-"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err="1">
                <a:solidFill>
                  <a:srgbClr val="FF0000"/>
                </a:solidFill>
              </a:rPr>
              <a:t>Inspections</a:t>
            </a:r>
            <a:endParaRPr lang="fi-FI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dirty="0"/>
              <a:t>Based on general supervisory legislation </a:t>
            </a:r>
            <a:endParaRPr lang="fi-FI" dirty="0"/>
          </a:p>
          <a:p>
            <a:pPr>
              <a:buFontTx/>
              <a:buChar char="-"/>
            </a:pPr>
            <a:r>
              <a:rPr lang="fi-FI" dirty="0" err="1"/>
              <a:t>Observable</a:t>
            </a:r>
            <a:r>
              <a:rPr lang="fi-FI" dirty="0"/>
              <a:t> </a:t>
            </a:r>
            <a:r>
              <a:rPr lang="en-US" dirty="0"/>
              <a:t>unsatisfactory state of affairs or legal basis (Mental Health Act)</a:t>
            </a:r>
          </a:p>
          <a:p>
            <a:pPr>
              <a:buFontTx/>
              <a:buChar char="-"/>
            </a:pPr>
            <a:r>
              <a:rPr lang="en-US" dirty="0"/>
              <a:t>Announced, unannounced or partially </a:t>
            </a:r>
            <a:r>
              <a:rPr lang="en-US" dirty="0" err="1"/>
              <a:t>annonced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More formal</a:t>
            </a:r>
          </a:p>
          <a:p>
            <a:pPr>
              <a:buFontTx/>
              <a:buChar char="-"/>
            </a:pPr>
            <a:r>
              <a:rPr lang="en-US" dirty="0"/>
              <a:t>Follow up-inspections, also after guiding visits, if we notice unsatisfactory conditions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AFFC-BDF4-4EE0-BA43-D00F13B21FE8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259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Specialists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0246" y="1844824"/>
            <a:ext cx="8216553" cy="4281339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Valvira has 400 medical specialist available</a:t>
            </a:r>
          </a:p>
          <a:p>
            <a:r>
              <a:rPr lang="en-US" dirty="0"/>
              <a:t>Selected for 4-year period </a:t>
            </a:r>
          </a:p>
          <a:p>
            <a:r>
              <a:rPr lang="en-US" dirty="0"/>
              <a:t>Selection is based on recommendations from Universities, Medical Associations, colleagues </a:t>
            </a:r>
          </a:p>
          <a:p>
            <a:pPr>
              <a:buFontTx/>
              <a:buChar char="-"/>
            </a:pPr>
            <a:r>
              <a:rPr lang="en-US" dirty="0"/>
              <a:t>Mainly senior advisers in complaint handling</a:t>
            </a:r>
          </a:p>
          <a:p>
            <a:pPr>
              <a:buFontTx/>
              <a:buChar char="-"/>
            </a:pPr>
            <a:r>
              <a:rPr lang="en-US" dirty="0"/>
              <a:t>Occasionally take part in visits  </a:t>
            </a:r>
          </a:p>
          <a:p>
            <a:endParaRPr lang="en-US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BC90-8B9B-4A43-833C-14FBE5C1A172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36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CQC </a:t>
            </a:r>
            <a:r>
              <a:rPr lang="fi-FI" dirty="0" err="1"/>
              <a:t>report</a:t>
            </a:r>
            <a:r>
              <a:rPr lang="fi-FI" dirty="0"/>
              <a:t>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0246" y="2132856"/>
            <a:ext cx="8216553" cy="3993307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A </a:t>
            </a:r>
            <a:r>
              <a:rPr lang="en-US" dirty="0" err="1"/>
              <a:t>citate</a:t>
            </a:r>
            <a:r>
              <a:rPr lang="en-US" dirty="0"/>
              <a:t>: A basic model of regulation </a:t>
            </a:r>
          </a:p>
          <a:p>
            <a:pPr marL="0" indent="0" algn="ctr">
              <a:buNone/>
            </a:pPr>
            <a:r>
              <a:rPr lang="en-US" dirty="0"/>
              <a:t>using a small number of generic inspectors on an acute hospital, combined with not a great deal of intelligence, </a:t>
            </a:r>
          </a:p>
          <a:p>
            <a:pPr marL="0" indent="0" algn="ctr">
              <a:buNone/>
            </a:pPr>
            <a:r>
              <a:rPr lang="en-US" dirty="0"/>
              <a:t>or not a sufficient amount of intelligence. </a:t>
            </a:r>
          </a:p>
          <a:p>
            <a:pPr marL="0" indent="0" algn="ctr">
              <a:buNone/>
            </a:pPr>
            <a:r>
              <a:rPr lang="en-US" dirty="0"/>
              <a:t>It isn’t  sustainable.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8B1FD-D1BB-4C83-A38C-6B369768ED32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9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Core</a:t>
            </a:r>
            <a:r>
              <a:rPr lang="fi-FI" dirty="0"/>
              <a:t> </a:t>
            </a:r>
            <a:r>
              <a:rPr lang="fi-FI" dirty="0" err="1"/>
              <a:t>elements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Focus </a:t>
            </a:r>
            <a:r>
              <a:rPr lang="fi-FI" dirty="0" err="1"/>
              <a:t>area</a:t>
            </a:r>
            <a:r>
              <a:rPr lang="fi-FI" dirty="0"/>
              <a:t>(s)</a:t>
            </a:r>
          </a:p>
          <a:p>
            <a:r>
              <a:rPr lang="fi-FI" dirty="0" err="1"/>
              <a:t>Defined</a:t>
            </a:r>
            <a:r>
              <a:rPr lang="fi-FI" dirty="0"/>
              <a:t> </a:t>
            </a:r>
            <a:r>
              <a:rPr lang="fi-FI" dirty="0" err="1"/>
              <a:t>domains</a:t>
            </a:r>
            <a:r>
              <a:rPr lang="fi-FI" dirty="0"/>
              <a:t> of </a:t>
            </a:r>
            <a:r>
              <a:rPr lang="fi-FI" dirty="0" err="1"/>
              <a:t>investigation</a:t>
            </a:r>
            <a:endParaRPr lang="fi-FI" dirty="0"/>
          </a:p>
          <a:p>
            <a:r>
              <a:rPr lang="fi-FI" dirty="0"/>
              <a:t>Rating </a:t>
            </a:r>
            <a:r>
              <a:rPr lang="fi-FI" dirty="0" err="1"/>
              <a:t>performance</a:t>
            </a:r>
            <a:r>
              <a:rPr lang="fi-FI" dirty="0"/>
              <a:t> 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Versus</a:t>
            </a:r>
            <a:r>
              <a:rPr lang="fi-FI" dirty="0"/>
              <a:t>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Essential</a:t>
            </a:r>
            <a:r>
              <a:rPr lang="fi-FI" dirty="0"/>
              <a:t> </a:t>
            </a:r>
            <a:r>
              <a:rPr lang="fi-FI" dirty="0" err="1"/>
              <a:t>stadards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 err="1"/>
              <a:t>Extrapolation</a:t>
            </a:r>
            <a:r>
              <a:rPr lang="fi-FI" dirty="0"/>
              <a:t> of </a:t>
            </a:r>
            <a:r>
              <a:rPr lang="fi-FI" dirty="0" err="1"/>
              <a:t>those</a:t>
            </a:r>
            <a:r>
              <a:rPr lang="fi-FI" dirty="0"/>
              <a:t> </a:t>
            </a:r>
            <a:r>
              <a:rPr lang="fi-FI" dirty="0" err="1"/>
              <a:t>findings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04FA7-4392-4260-AB29-D8E0275231DC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691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process</a:t>
            </a:r>
            <a:r>
              <a:rPr lang="fi-FI" dirty="0"/>
              <a:t>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pPr marL="0" indent="0">
              <a:buNone/>
            </a:pPr>
            <a:r>
              <a:rPr lang="fi-FI" b="1" dirty="0"/>
              <a:t>Planning, </a:t>
            </a:r>
            <a:r>
              <a:rPr lang="fi-FI" b="1" dirty="0" err="1"/>
              <a:t>preparing</a:t>
            </a:r>
            <a:r>
              <a:rPr lang="fi-FI" b="1" dirty="0"/>
              <a:t>, </a:t>
            </a:r>
            <a:r>
              <a:rPr lang="fi-FI" b="1" dirty="0" err="1"/>
              <a:t>undertaking</a:t>
            </a:r>
            <a:r>
              <a:rPr lang="fi-FI" b="1" dirty="0"/>
              <a:t>, </a:t>
            </a:r>
            <a:r>
              <a:rPr lang="fi-FI" b="1" dirty="0" err="1"/>
              <a:t>reporting</a:t>
            </a:r>
            <a:r>
              <a:rPr lang="fi-FI" b="1" dirty="0"/>
              <a:t>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Early</a:t>
            </a:r>
            <a:r>
              <a:rPr lang="fi-FI" dirty="0"/>
              <a:t> </a:t>
            </a:r>
            <a:r>
              <a:rPr lang="fi-FI" dirty="0" err="1"/>
              <a:t>engagement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</a:t>
            </a:r>
            <a:r>
              <a:rPr lang="fi-FI" dirty="0" err="1"/>
              <a:t>provider</a:t>
            </a:r>
            <a:r>
              <a:rPr lang="fi-FI" dirty="0"/>
              <a:t> </a:t>
            </a:r>
          </a:p>
          <a:p>
            <a:r>
              <a:rPr lang="en-US" dirty="0"/>
              <a:t>Organizing the logistics of the inspection</a:t>
            </a:r>
          </a:p>
          <a:p>
            <a:r>
              <a:rPr lang="en-US" dirty="0"/>
              <a:t>Scale and depth of prior data collection</a:t>
            </a:r>
          </a:p>
          <a:p>
            <a:r>
              <a:rPr lang="en-US" dirty="0"/>
              <a:t>Clinical areas covered</a:t>
            </a:r>
          </a:p>
          <a:p>
            <a:r>
              <a:rPr lang="en-US" dirty="0"/>
              <a:t>Ratings</a:t>
            </a:r>
          </a:p>
          <a:p>
            <a:r>
              <a:rPr lang="en-US" dirty="0"/>
              <a:t>Report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07CB-2D53-40B5-979C-5DDB1517B64F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835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5095" y="692696"/>
            <a:ext cx="785380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Building </a:t>
            </a:r>
            <a:r>
              <a:rPr lang="fi-FI" dirty="0" err="1"/>
              <a:t>the</a:t>
            </a:r>
            <a:r>
              <a:rPr lang="fi-FI" dirty="0"/>
              <a:t> team</a:t>
            </a:r>
            <a:br>
              <a:rPr lang="fi-FI" dirty="0"/>
            </a:br>
            <a:r>
              <a:rPr lang="fi-FI" dirty="0"/>
              <a:t>  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Leader</a:t>
            </a:r>
          </a:p>
          <a:p>
            <a:pPr>
              <a:buFontTx/>
              <a:buChar char="-"/>
            </a:pPr>
            <a:r>
              <a:rPr lang="en-US" dirty="0"/>
              <a:t>Professional inspectors</a:t>
            </a:r>
          </a:p>
          <a:p>
            <a:pPr>
              <a:buFontTx/>
              <a:buChar char="-"/>
            </a:pPr>
            <a:r>
              <a:rPr lang="en-US" dirty="0"/>
              <a:t>Clinicians (practicing professionals, including seniors and juniors)</a:t>
            </a:r>
          </a:p>
          <a:p>
            <a:pPr>
              <a:buFontTx/>
              <a:buChar char="-"/>
            </a:pPr>
            <a:r>
              <a:rPr lang="en-US" dirty="0"/>
              <a:t>Managers</a:t>
            </a:r>
          </a:p>
          <a:p>
            <a:pPr>
              <a:buFontTx/>
              <a:buChar char="-"/>
            </a:pPr>
            <a:r>
              <a:rPr lang="en-US" dirty="0"/>
              <a:t>Experts by experience</a:t>
            </a:r>
          </a:p>
          <a:p>
            <a:pPr>
              <a:buFontTx/>
              <a:buChar char="-"/>
            </a:pPr>
            <a:r>
              <a:rPr lang="en-US" dirty="0"/>
              <a:t>Experts of health economy (especially in cases involving contracts)</a:t>
            </a:r>
          </a:p>
          <a:p>
            <a:pPr>
              <a:buFontTx/>
              <a:buChar char="-"/>
            </a:pPr>
            <a:r>
              <a:rPr lang="en-US" dirty="0"/>
              <a:t>Lawyer</a:t>
            </a:r>
          </a:p>
          <a:p>
            <a:pPr>
              <a:buFontTx/>
              <a:buChar char="-"/>
            </a:pPr>
            <a:r>
              <a:rPr lang="en-US" dirty="0"/>
              <a:t>What else?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AF87-28B0-412D-A7CF-650FC04B7720}" type="datetime1">
              <a:rPr lang="fi-FI" smtClean="0"/>
              <a:t>29.6.2017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Riitta Aejmelaeus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819891"/>
      </p:ext>
    </p:extLst>
  </p:cSld>
  <p:clrMapOvr>
    <a:masterClrMapping/>
  </p:clrMapOvr>
</p:sld>
</file>

<file path=ppt/theme/theme1.xml><?xml version="1.0" encoding="utf-8"?>
<a:theme xmlns:a="http://schemas.openxmlformats.org/drawingml/2006/main" name="viimeisin pp-pohjan luonnos">
  <a:themeElements>
    <a:clrScheme name="VALVIRA">
      <a:dk1>
        <a:srgbClr val="191919"/>
      </a:dk1>
      <a:lt1>
        <a:srgbClr val="FFFFFF"/>
      </a:lt1>
      <a:dk2>
        <a:srgbClr val="006A8E"/>
      </a:dk2>
      <a:lt2>
        <a:srgbClr val="F1F2F2"/>
      </a:lt2>
      <a:accent1>
        <a:srgbClr val="006A8E"/>
      </a:accent1>
      <a:accent2>
        <a:srgbClr val="0D8531"/>
      </a:accent2>
      <a:accent3>
        <a:srgbClr val="0D8531"/>
      </a:accent3>
      <a:accent4>
        <a:srgbClr val="006A8E"/>
      </a:accent4>
      <a:accent5>
        <a:srgbClr val="006A8E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AE7740DFE4284583903A8515E5D507" ma:contentTypeVersion="0" ma:contentTypeDescription="Luo uusi asiakirja." ma:contentTypeScope="" ma:versionID="eb30179f34b249716e1122a7096a8751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3FC7C39-46EA-47C7-AEA6-7AE0AB5EA7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FA8D46-33AB-4470-8D99-EA46E7999BB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2CA747-537C-4A92-AF79-34D6B8CD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viimeisin pp-pohjan luonnos</Template>
  <TotalTime>571</TotalTime>
  <Words>453</Words>
  <Application>Microsoft Office PowerPoint</Application>
  <PresentationFormat>Diavoorstelling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viimeisin pp-pohjan luonnos</vt:lpstr>
      <vt:lpstr>Multidisiplinary inspection teams</vt:lpstr>
      <vt:lpstr>Multidiciplinary teams</vt:lpstr>
      <vt:lpstr>The use of multidisciplinary teams in Finland</vt:lpstr>
      <vt:lpstr>Visits/Inspections</vt:lpstr>
      <vt:lpstr>Specialists</vt:lpstr>
      <vt:lpstr>CQC report:</vt:lpstr>
      <vt:lpstr>Core elements of the visit</vt:lpstr>
      <vt:lpstr>The process:</vt:lpstr>
      <vt:lpstr>Building the team    </vt:lpstr>
      <vt:lpstr> </vt:lpstr>
      <vt:lpstr>Expert Recruitment?</vt:lpstr>
      <vt:lpstr>Aitäh!</vt:lpstr>
    </vt:vector>
  </TitlesOfParts>
  <Company>Valvira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Krekelä Tuuli</dc:creator>
  <cp:lastModifiedBy>Mari Murel</cp:lastModifiedBy>
  <cp:revision>40</cp:revision>
  <cp:lastPrinted>2017-06-26T07:34:16Z</cp:lastPrinted>
  <dcterms:created xsi:type="dcterms:W3CDTF">2015-09-11T14:22:04Z</dcterms:created>
  <dcterms:modified xsi:type="dcterms:W3CDTF">2017-06-29T08:34:44Z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0x0101008EAE7740DFE4284583903A8515E5D507</vt:lpwstr>
  </property>
</Properties>
</file>