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0" r:id="rId5"/>
    <p:sldId id="261" r:id="rId6"/>
    <p:sldId id="262" r:id="rId7"/>
    <p:sldId id="263" r:id="rId8"/>
    <p:sldId id="265" r:id="rId9"/>
    <p:sldId id="266" r:id="rId10"/>
    <p:sldId id="267" r:id="rId11"/>
    <p:sldId id="264"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23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B54812-8910-4A22-A7B2-6301A3A50BEA}" type="datetimeFigureOut">
              <a:rPr lang="nl-NL" smtClean="0"/>
              <a:pPr/>
              <a:t>28-6-2017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E80389-E5E3-4E52-8ED7-5AF40AE58D97}" type="slidenum">
              <a:rPr lang="nl-NL" smtClean="0"/>
              <a:pPr/>
              <a:t>‹nr.›</a:t>
            </a:fld>
            <a:endParaRPr lang="nl-NL"/>
          </a:p>
        </p:txBody>
      </p:sp>
    </p:spTree>
    <p:extLst>
      <p:ext uri="{BB962C8B-B14F-4D97-AF65-F5344CB8AC3E}">
        <p14:creationId xmlns:p14="http://schemas.microsoft.com/office/powerpoint/2010/main" val="3379558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noFill/>
          <a:ln/>
        </p:spPr>
        <p:txBody>
          <a:bodyPr/>
          <a:lstStyle/>
          <a:p>
            <a:r>
              <a:rPr lang="nl-NL" dirty="0" smtClean="0"/>
              <a:t>Hier ziet u wat cijfers die onze context schetsen:</a:t>
            </a:r>
          </a:p>
          <a:p>
            <a:endParaRPr lang="nl-NL" dirty="0" smtClean="0"/>
          </a:p>
          <a:p>
            <a:r>
              <a:rPr lang="nl-NL" dirty="0" smtClean="0"/>
              <a:t>In Nederland zijn er maar liefst 28 wetten</a:t>
            </a:r>
            <a:r>
              <a:rPr lang="nl-NL" baseline="0" dirty="0" smtClean="0"/>
              <a:t> die met de zorg te maken hebben. Wij controleren of zorgverleners zich houden aan alle wetten die voor hem of haar van toepassing zijn.</a:t>
            </a:r>
          </a:p>
          <a:p>
            <a:endParaRPr lang="nl-NL" baseline="0" dirty="0" smtClean="0"/>
          </a:p>
          <a:p>
            <a:r>
              <a:rPr lang="nl-NL" baseline="0" dirty="0" smtClean="0"/>
              <a:t>Naast die wetten zijn er nog duizenden richtlijnen </a:t>
            </a:r>
            <a:r>
              <a:rPr lang="nl-NL" b="1" baseline="0" dirty="0" smtClean="0"/>
              <a:t>die de zorgpartijen zelf hebben opgesteld</a:t>
            </a:r>
            <a:r>
              <a:rPr lang="nl-NL" baseline="0" dirty="0" smtClean="0"/>
              <a:t>. Wij controleren ook of zorgverleners zich aan die richtlijnen houden.</a:t>
            </a:r>
          </a:p>
          <a:p>
            <a:endParaRPr lang="nl-NL" baseline="0" dirty="0" smtClean="0"/>
          </a:p>
          <a:p>
            <a:r>
              <a:rPr lang="nl-NL" baseline="0" dirty="0" smtClean="0"/>
              <a:t>Het budget voor de zorg in Nederland is enorm. Het is de grootste kostenpost voor de Nederlandse overheid </a:t>
            </a:r>
            <a:r>
              <a:rPr lang="nl-NL" baseline="0" dirty="0" smtClean="0">
                <a:solidFill>
                  <a:srgbClr val="FF0000"/>
                </a:solidFill>
              </a:rPr>
              <a:t>(</a:t>
            </a:r>
            <a:r>
              <a:rPr lang="nl-NL" i="1" baseline="0" dirty="0" smtClean="0">
                <a:solidFill>
                  <a:srgbClr val="FF0000"/>
                </a:solidFill>
              </a:rPr>
              <a:t>Lesley: klopt dit?)</a:t>
            </a:r>
          </a:p>
          <a:p>
            <a:endParaRPr lang="nl-NL" baseline="0" dirty="0" smtClean="0"/>
          </a:p>
          <a:p>
            <a:r>
              <a:rPr lang="nl-NL" baseline="0" dirty="0" smtClean="0"/>
              <a:t>Er zijn maar liefst 1,2 miljoen mensen die op een of andere manier in de zorg werkzaam zijn. Dat is pakweg 1 zorgverlener per 14 Nederlanders. Velen van hen werken in een organisatie, maar steeds meer zien we zorgprofessionals die als ZZP/solist werkzaam zijn.</a:t>
            </a:r>
          </a:p>
          <a:p>
            <a:endParaRPr lang="nl-NL" baseline="0" dirty="0" smtClean="0"/>
          </a:p>
          <a:p>
            <a:r>
              <a:rPr lang="nl-NL" baseline="0" dirty="0" smtClean="0"/>
              <a:t>Er zijn pakweg 40.000 locaties waar zorg wordt verleend. Het aantal organisaties is minder, omdat er vaak per organisatie meer locaties zijn. Toch is voor ons het aantal locaties belangrijk, omdat de kwaliteit en veiligheid per locatie binnen één instelling nogal kunnen verschillen.</a:t>
            </a:r>
          </a:p>
          <a:p>
            <a:endParaRPr lang="nl-NL" baseline="0" dirty="0" smtClean="0"/>
          </a:p>
          <a:p>
            <a:endParaRPr lang="nl-NL" baseline="0" dirty="0" smtClean="0"/>
          </a:p>
          <a:p>
            <a:r>
              <a:rPr lang="nl-NL" baseline="0" dirty="0" smtClean="0"/>
              <a:t>  </a:t>
            </a:r>
            <a:endParaRPr lang="nl-NL" dirty="0" smtClean="0"/>
          </a:p>
        </p:txBody>
      </p:sp>
      <p:sp>
        <p:nvSpPr>
          <p:cNvPr id="18436" name="Tijdelijke aanduiding voor dianummer 3"/>
          <p:cNvSpPr>
            <a:spLocks noGrp="1"/>
          </p:cNvSpPr>
          <p:nvPr>
            <p:ph type="sldNum" sz="quarter" idx="5"/>
          </p:nvPr>
        </p:nvSpPr>
        <p:spPr>
          <a:noFill/>
        </p:spPr>
        <p:txBody>
          <a:bodyPr/>
          <a:lstStyle/>
          <a:p>
            <a:fld id="{6E0D68E5-E2BC-4074-B5DC-0E2C2E47C2A1}" type="slidenum">
              <a:rPr lang="nl-NL" smtClean="0"/>
              <a:pPr/>
              <a:t>8</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Hier ziet u de partijen waar we toezicht op houden.</a:t>
            </a:r>
          </a:p>
          <a:p>
            <a:r>
              <a:rPr lang="nl-NL" dirty="0" smtClean="0"/>
              <a:t>Dit zorgveld</a:t>
            </a:r>
            <a:r>
              <a:rPr lang="nl-NL" baseline="0" dirty="0" smtClean="0"/>
              <a:t> is zeer uitgebreid</a:t>
            </a:r>
          </a:p>
          <a:p>
            <a:r>
              <a:rPr lang="nl-NL" baseline="0" dirty="0" smtClean="0"/>
              <a:t>De weergave hier is zeker niet compleet.</a:t>
            </a:r>
          </a:p>
          <a:p>
            <a:endParaRPr lang="nl-NL" baseline="0" dirty="0" smtClean="0"/>
          </a:p>
          <a:p>
            <a:r>
              <a:rPr lang="nl-NL" baseline="0" dirty="0" smtClean="0"/>
              <a:t>We hebben sinds kort ook de plicht om toezicht te houden op de cosmetische sector en de alternatieve zorg.  Wij zijn nu bezig die sectoren voor onszelf in kaart te brengen en nieuwe toezichtkaders daarvoor te ontwikkelen.</a:t>
            </a:r>
          </a:p>
          <a:p>
            <a:endParaRPr lang="nl-NL" dirty="0"/>
          </a:p>
        </p:txBody>
      </p:sp>
      <p:sp>
        <p:nvSpPr>
          <p:cNvPr id="4" name="Tijdelijke aanduiding voor dianummer 3"/>
          <p:cNvSpPr>
            <a:spLocks noGrp="1"/>
          </p:cNvSpPr>
          <p:nvPr>
            <p:ph type="sldNum" sz="quarter" idx="10"/>
          </p:nvPr>
        </p:nvSpPr>
        <p:spPr/>
        <p:txBody>
          <a:bodyPr/>
          <a:lstStyle/>
          <a:p>
            <a:fld id="{41B5152A-3B06-480E-AD60-F973F706FCB8}" type="slidenum">
              <a:rPr lang="nl-NL" altLang="nl-NL" smtClean="0"/>
              <a:pPr/>
              <a:t>9</a:t>
            </a:fld>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p:cNvSpPr>
            <a:spLocks noGrp="1" noRot="1" noChangeAspect="1" noTextEdit="1"/>
          </p:cNvSpPr>
          <p:nvPr>
            <p:ph type="sldImg"/>
          </p:nvPr>
        </p:nvSpPr>
        <p:spPr>
          <a:ln/>
        </p:spPr>
      </p:sp>
      <p:sp>
        <p:nvSpPr>
          <p:cNvPr id="18435" name="Tijdelijke aanduiding voor notities 2"/>
          <p:cNvSpPr>
            <a:spLocks noGrp="1"/>
          </p:cNvSpPr>
          <p:nvPr>
            <p:ph type="body" idx="1"/>
          </p:nvPr>
        </p:nvSpPr>
        <p:spPr>
          <a:noFill/>
          <a:ln/>
        </p:spPr>
        <p:txBody>
          <a:bodyPr/>
          <a:lstStyle/>
          <a:p>
            <a:pPr>
              <a:buFontTx/>
              <a:buNone/>
            </a:pPr>
            <a:r>
              <a:rPr lang="nl-NL" dirty="0" smtClean="0"/>
              <a:t>Onze kernwaarden hebben we vertaald naar uitgangspunten:</a:t>
            </a:r>
            <a:br>
              <a:rPr lang="nl-NL" dirty="0" smtClean="0"/>
            </a:br>
            <a:endParaRPr lang="nl-NL" dirty="0" smtClean="0"/>
          </a:p>
          <a:p>
            <a:pPr>
              <a:buFontTx/>
              <a:buChar char="•"/>
            </a:pPr>
            <a:r>
              <a:rPr lang="nl-NL" dirty="0" smtClean="0"/>
              <a:t> Vertrouwen in de eigen motivatie van zorgverleners om goede zorg te bieden</a:t>
            </a:r>
          </a:p>
          <a:p>
            <a:pPr marL="0" marR="0" indent="0" algn="l" defTabSz="914400" rtl="0" eaLnBrk="0" fontAlgn="base" latinLnBrk="0" hangingPunct="0">
              <a:lnSpc>
                <a:spcPct val="100000"/>
              </a:lnSpc>
              <a:spcBef>
                <a:spcPct val="30000"/>
              </a:spcBef>
              <a:spcAft>
                <a:spcPct val="0"/>
              </a:spcAft>
              <a:buClrTx/>
              <a:buSzTx/>
              <a:buFontTx/>
              <a:buChar char="•"/>
              <a:tabLst/>
              <a:defRPr/>
            </a:pPr>
            <a:r>
              <a:rPr lang="nl-NL" dirty="0" smtClean="0"/>
              <a:t>  Balans tussen leren / maatregelen nemen. Kijken daarbij naar lerend vermogen en ontwikkelfase. </a:t>
            </a:r>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Onze visie de afgelopen jaren was: hoe beter de naleving, des te beter de risicobeheersing, des te beter de kwaliteit van zorg. </a:t>
            </a:r>
          </a:p>
          <a:p>
            <a:r>
              <a:rPr lang="nl-NL" dirty="0" smtClean="0"/>
              <a:t>Groeiende overtuiging: waar angst regeert wordt niet geleerd! </a:t>
            </a:r>
            <a:r>
              <a:rPr lang="nl-NL" dirty="0" smtClean="0">
                <a:sym typeface="Wingdings" pitchFamily="2" charset="2"/>
              </a:rPr>
              <a:t> </a:t>
            </a:r>
            <a:r>
              <a:rPr lang="nl-NL" dirty="0" smtClean="0"/>
              <a:t>In de dynamiek van de ontwikkelingen in de zorg leggen we meer de verbinding  naar vertrouwen, openheid en het lerend vermogen. Maar: niet willen/kunnen leren </a:t>
            </a:r>
            <a:r>
              <a:rPr lang="nl-NL" dirty="0" smtClean="0">
                <a:sym typeface="Wingdings" pitchFamily="2" charset="2"/>
              </a:rPr>
              <a:t> scherp handhaven</a:t>
            </a:r>
            <a:endParaRPr lang="nl-NL" dirty="0" smtClean="0"/>
          </a:p>
          <a:p>
            <a:pPr>
              <a:buFontTx/>
              <a:buChar char="•"/>
            </a:pPr>
            <a:endParaRPr lang="nl-NL" dirty="0" smtClean="0"/>
          </a:p>
          <a:p>
            <a:pPr>
              <a:buFontTx/>
              <a:buChar char="•"/>
            </a:pPr>
            <a:r>
              <a:rPr lang="nl-NL" dirty="0" smtClean="0"/>
              <a:t> We kijken vanuit mensen in onze samenleving. Hoe beleven zij de zorg, wat zijn hun verwachtingen en ervaringen, uitkomsten van zorg? Dat is leidend voor ons gesprek met het zorgveld</a:t>
            </a:r>
          </a:p>
          <a:p>
            <a:pPr>
              <a:buFontTx/>
              <a:buChar char="•"/>
            </a:pPr>
            <a:endParaRPr lang="nl-NL" dirty="0" smtClean="0"/>
          </a:p>
          <a:p>
            <a:pPr>
              <a:buFontTx/>
              <a:buChar char="•"/>
            </a:pPr>
            <a:r>
              <a:rPr lang="nl-NL" dirty="0" smtClean="0"/>
              <a:t>Meest effectief betekent kijken naar wat het beste werkt op dat moment, bij die ene zorgverlener, zorgaanbieder of fabrikant. Kijken naar ontwikkelfase. Dat betekent soms stimuleren, soms een maatregel nemen D.m.v. groter palet aan interventies. </a:t>
            </a:r>
          </a:p>
          <a:p>
            <a:pPr>
              <a:buFontTx/>
              <a:buChar char="-"/>
            </a:pPr>
            <a:endParaRPr lang="nl-NL" dirty="0" smtClean="0"/>
          </a:p>
          <a:p>
            <a:endParaRPr lang="nl-NL" dirty="0" smtClean="0"/>
          </a:p>
          <a:p>
            <a:endParaRPr lang="nl-NL" dirty="0" smtClean="0"/>
          </a:p>
        </p:txBody>
      </p:sp>
      <p:sp>
        <p:nvSpPr>
          <p:cNvPr id="18436" name="Tijdelijke aanduiding voor dianummer 3"/>
          <p:cNvSpPr>
            <a:spLocks noGrp="1"/>
          </p:cNvSpPr>
          <p:nvPr>
            <p:ph type="sldNum" sz="quarter" idx="5"/>
          </p:nvPr>
        </p:nvSpPr>
        <p:spPr>
          <a:noFill/>
        </p:spPr>
        <p:txBody>
          <a:bodyPr/>
          <a:lstStyle/>
          <a:p>
            <a:fld id="{6E0D68E5-E2BC-4074-B5DC-0E2C2E47C2A1}" type="slidenum">
              <a:rPr lang="nl-NL" smtClean="0"/>
              <a:pPr/>
              <a:t>10</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CC7E6C0F-4926-478F-A2A4-CD7787F5756D}" type="datetimeFigureOut">
              <a:rPr lang="nl-NL" smtClean="0"/>
              <a:pPr/>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7E6C0F-4926-478F-A2A4-CD7787F5756D}" type="datetimeFigureOut">
              <a:rPr lang="nl-NL" smtClean="0"/>
              <a:pPr/>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7E6C0F-4926-478F-A2A4-CD7787F5756D}" type="datetimeFigureOut">
              <a:rPr lang="nl-NL" smtClean="0"/>
              <a:pPr/>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6318250"/>
            <a:ext cx="9144000" cy="539750"/>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sp>
        <p:nvSpPr>
          <p:cNvPr id="5" name="shpTekst"/>
          <p:cNvSpPr>
            <a:spLocks noChangeArrowheads="1"/>
          </p:cNvSpPr>
          <p:nvPr/>
        </p:nvSpPr>
        <p:spPr bwMode="auto">
          <a:xfrm>
            <a:off x="0" y="0"/>
            <a:ext cx="9144000" cy="1071563"/>
          </a:xfrm>
          <a:prstGeom prst="rect">
            <a:avLst/>
          </a:prstGeom>
          <a:solidFill>
            <a:srgbClr val="046F96"/>
          </a:solidFill>
          <a:ln w="25400" algn="ctr">
            <a:noFill/>
            <a:miter lim="800000"/>
            <a:headEnd/>
            <a:tailEnd/>
          </a:ln>
        </p:spPr>
        <p:txBody>
          <a:bodyPr anchor="ctr"/>
          <a:lstStyle/>
          <a:p>
            <a:pPr algn="ctr" eaLnBrk="1" hangingPunct="1"/>
            <a:endParaRPr lang="nl-NL" sz="1800">
              <a:solidFill>
                <a:srgbClr val="FFFFFF"/>
              </a:solidFill>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857250"/>
          </a:xfrm>
          <a:prstGeom prst="rect">
            <a:avLst/>
          </a:prstGeom>
          <a:noFill/>
          <a:ln w="9525">
            <a:noFill/>
            <a:miter lim="800000"/>
            <a:headEnd/>
            <a:tailEnd/>
          </a:ln>
        </p:spPr>
      </p:pic>
      <p:sp>
        <p:nvSpPr>
          <p:cNvPr id="2" name="Titel 1"/>
          <p:cNvSpPr>
            <a:spLocks noGrp="1"/>
          </p:cNvSpPr>
          <p:nvPr>
            <p:ph type="title"/>
          </p:nvPr>
        </p:nvSpPr>
        <p:spPr>
          <a:xfrm>
            <a:off x="368300" y="1233039"/>
            <a:ext cx="7847038" cy="571504"/>
          </a:xfrm>
          <a:prstGeom prst="rect">
            <a:avLst/>
          </a:prstGeom>
        </p:spPr>
        <p:txBody>
          <a:bodyPr>
            <a:normAutofit/>
          </a:bodyPr>
          <a:lstStyle>
            <a:lvl1pPr algn="l">
              <a:defRPr sz="2600" spc="-60"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798626"/>
            <a:ext cx="7858180"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p:txBody>
          <a:bodyPr/>
          <a:lstStyle>
            <a:lvl1pPr>
              <a:defRPr smtClean="0"/>
            </a:lvl1pPr>
          </a:lstStyle>
          <a:p>
            <a:pPr>
              <a:defRPr/>
            </a:pPr>
            <a:r>
              <a:rPr lang="nl-NL" altLang="nl-NL"/>
              <a:t>Titel van presentatie | datum van presentatie</a:t>
            </a:r>
          </a:p>
        </p:txBody>
      </p:sp>
      <p:sp>
        <p:nvSpPr>
          <p:cNvPr id="8" name="shpBeeldmerk"/>
          <p:cNvSpPr>
            <a:spLocks noGrp="1" noChangeArrowheads="1"/>
          </p:cNvSpPr>
          <p:nvPr>
            <p:ph type="sldNum" sz="quarter" idx="11"/>
          </p:nvPr>
        </p:nvSpPr>
        <p:spPr/>
        <p:txBody>
          <a:bodyPr/>
          <a:lstStyle>
            <a:lvl1pPr>
              <a:defRPr/>
            </a:lvl1pPr>
          </a:lstStyle>
          <a:p>
            <a:fld id="{3673C7FF-546B-41A1-B77C-E5EB019239CA}" type="slidenum">
              <a:rPr lang="nl-NL" altLang="nl-NL"/>
              <a:pPr/>
              <a:t>‹nr.›</a:t>
            </a:fld>
            <a:endParaRPr lang="nl-NL" alt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C7E6C0F-4926-478F-A2A4-CD7787F5756D}" type="datetimeFigureOut">
              <a:rPr lang="nl-NL" smtClean="0"/>
              <a:pPr/>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C7E6C0F-4926-478F-A2A4-CD7787F5756D}" type="datetimeFigureOut">
              <a:rPr lang="nl-NL" smtClean="0"/>
              <a:pPr/>
              <a:t>28-6-2017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CC7E6C0F-4926-478F-A2A4-CD7787F5756D}" type="datetimeFigureOut">
              <a:rPr lang="nl-NL" smtClean="0"/>
              <a:pPr/>
              <a:t>28-6-2017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C7E6C0F-4926-478F-A2A4-CD7787F5756D}" type="datetimeFigureOut">
              <a:rPr lang="nl-NL" smtClean="0"/>
              <a:pPr/>
              <a:t>28-6-2017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CC7E6C0F-4926-478F-A2A4-CD7787F5756D}" type="datetimeFigureOut">
              <a:rPr lang="nl-NL" smtClean="0"/>
              <a:pPr/>
              <a:t>28-6-2017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C7E6C0F-4926-478F-A2A4-CD7787F5756D}" type="datetimeFigureOut">
              <a:rPr lang="nl-NL" smtClean="0"/>
              <a:pPr/>
              <a:t>28-6-2017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7E6C0F-4926-478F-A2A4-CD7787F5756D}" type="datetimeFigureOut">
              <a:rPr lang="nl-NL" smtClean="0"/>
              <a:pPr/>
              <a:t>28-6-2017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C7E6C0F-4926-478F-A2A4-CD7787F5756D}" type="datetimeFigureOut">
              <a:rPr lang="nl-NL" smtClean="0"/>
              <a:pPr/>
              <a:t>28-6-2017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D8F7BEA1-675C-433E-9B2F-31E796A1916A}"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E6C0F-4926-478F-A2A4-CD7787F5756D}" type="datetimeFigureOut">
              <a:rPr lang="nl-NL" smtClean="0"/>
              <a:pPr/>
              <a:t>28-6-2017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7BEA1-675C-433E-9B2F-31E796A1916A}"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4293096"/>
            <a:ext cx="8640960" cy="1470025"/>
          </a:xfrm>
        </p:spPr>
        <p:txBody>
          <a:bodyPr>
            <a:normAutofit fontScale="90000"/>
          </a:bodyPr>
          <a:lstStyle/>
          <a:p>
            <a:r>
              <a:rPr lang="nl-NL" dirty="0" smtClean="0"/>
              <a:t>EPSO Conference</a:t>
            </a:r>
            <a:br>
              <a:rPr lang="nl-NL" dirty="0" smtClean="0"/>
            </a:br>
            <a:r>
              <a:rPr lang="nl-NL" dirty="0" smtClean="0"/>
              <a:t/>
            </a:r>
            <a:br>
              <a:rPr lang="nl-NL" dirty="0" smtClean="0"/>
            </a:br>
            <a:r>
              <a:rPr lang="nl-NL" dirty="0" smtClean="0"/>
              <a:t>The </a:t>
            </a:r>
            <a:r>
              <a:rPr lang="nl-NL" dirty="0" err="1" smtClean="0"/>
              <a:t>Hague</a:t>
            </a:r>
            <a:r>
              <a:rPr lang="nl-NL" dirty="0" smtClean="0"/>
              <a:t>, April (11-) 12-13, 2018</a:t>
            </a:r>
            <a:endParaRPr lang="nl-NL" dirty="0"/>
          </a:p>
        </p:txBody>
      </p:sp>
      <p:pic>
        <p:nvPicPr>
          <p:cNvPr id="4" name="Afbeelding 3" descr="naamloos.png"/>
          <p:cNvPicPr>
            <a:picLocks noChangeAspect="1"/>
          </p:cNvPicPr>
          <p:nvPr/>
        </p:nvPicPr>
        <p:blipFill>
          <a:blip r:embed="rId2" cstate="print"/>
          <a:stretch>
            <a:fillRect/>
          </a:stretch>
        </p:blipFill>
        <p:spPr>
          <a:xfrm>
            <a:off x="1043608" y="1556792"/>
            <a:ext cx="6866114" cy="14188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bwMode="auto">
          <a:xfrm>
            <a:off x="275003" y="1936263"/>
            <a:ext cx="6672062" cy="4203280"/>
          </a:xfrm>
          <a:prstGeom prst="homePlate">
            <a:avLst>
              <a:gd name="adj" fmla="val 24536"/>
            </a:avLst>
          </a:prstGeom>
          <a:solidFill>
            <a:srgbClr val="D1E2E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smtClean="0">
              <a:ln>
                <a:noFill/>
              </a:ln>
              <a:solidFill>
                <a:srgbClr val="000000"/>
              </a:solidFill>
              <a:effectLst/>
              <a:latin typeface="Verdana" pitchFamily="34" charset="0"/>
              <a:cs typeface="Arial" charset="0"/>
            </a:endParaRPr>
          </a:p>
        </p:txBody>
      </p:sp>
      <p:sp>
        <p:nvSpPr>
          <p:cNvPr id="9221" name="Tijdelijke aanduiding voor dianummer 4"/>
          <p:cNvSpPr>
            <a:spLocks noGrp="1"/>
          </p:cNvSpPr>
          <p:nvPr>
            <p:ph type="sldNum" sz="quarter" idx="11"/>
          </p:nvPr>
        </p:nvSpPr>
        <p:spPr>
          <a:noFill/>
        </p:spPr>
        <p:txBody>
          <a:bodyPr/>
          <a:lstStyle/>
          <a:p>
            <a:fld id="{E32BC57F-7B3E-4E9D-96B9-12630F32F502}" type="slidenum">
              <a:rPr lang="nl-NL" smtClean="0"/>
              <a:pPr/>
              <a:t>10</a:t>
            </a:fld>
            <a:endParaRPr lang="nl-NL" smtClean="0"/>
          </a:p>
        </p:txBody>
      </p:sp>
      <p:sp>
        <p:nvSpPr>
          <p:cNvPr id="9219" name="Tijdelijke aanduiding voor inhoud 2"/>
          <p:cNvSpPr>
            <a:spLocks noGrp="1"/>
          </p:cNvSpPr>
          <p:nvPr>
            <p:ph idx="1"/>
          </p:nvPr>
        </p:nvSpPr>
        <p:spPr>
          <a:xfrm>
            <a:off x="915223" y="2081431"/>
            <a:ext cx="5723701" cy="3833594"/>
          </a:xfrm>
          <a:noFill/>
        </p:spPr>
        <p:txBody>
          <a:bodyPr>
            <a:noAutofit/>
          </a:bodyPr>
          <a:lstStyle/>
          <a:p>
            <a:pPr>
              <a:spcAft>
                <a:spcPts val="600"/>
              </a:spcAft>
            </a:pPr>
            <a:r>
              <a:rPr lang="en-US" sz="2000" dirty="0" smtClean="0"/>
              <a:t>We trust in the intrinsic motivation of healthcare professionals</a:t>
            </a:r>
            <a:br>
              <a:rPr lang="en-US" sz="2000" dirty="0" smtClean="0"/>
            </a:br>
            <a:endParaRPr lang="en-US" sz="2000" dirty="0" smtClean="0"/>
          </a:p>
          <a:p>
            <a:pPr>
              <a:spcAft>
                <a:spcPts val="600"/>
              </a:spcAft>
            </a:pPr>
            <a:r>
              <a:rPr lang="en-US" sz="2000" dirty="0" smtClean="0">
                <a:solidFill>
                  <a:schemeClr val="tx1"/>
                </a:solidFill>
                <a:cs typeface="Arial" charset="0"/>
              </a:rPr>
              <a:t>We strive for a balance between giving the opportunity to learn and taking measures</a:t>
            </a:r>
          </a:p>
          <a:p>
            <a:pPr>
              <a:spcAft>
                <a:spcPts val="600"/>
              </a:spcAft>
            </a:pPr>
            <a:endParaRPr lang="en-US" sz="2000" dirty="0" smtClean="0">
              <a:solidFill>
                <a:schemeClr val="tx1"/>
              </a:solidFill>
              <a:cs typeface="Arial" charset="0"/>
            </a:endParaRPr>
          </a:p>
          <a:p>
            <a:pPr>
              <a:spcAft>
                <a:spcPts val="600"/>
              </a:spcAft>
            </a:pPr>
            <a:r>
              <a:rPr lang="en-US" sz="2000" dirty="0" smtClean="0"/>
              <a:t>The perspective of society leads us</a:t>
            </a:r>
          </a:p>
          <a:p>
            <a:pPr>
              <a:spcAft>
                <a:spcPts val="600"/>
              </a:spcAft>
            </a:pPr>
            <a:endParaRPr lang="en-US" sz="2000" dirty="0" smtClean="0"/>
          </a:p>
          <a:p>
            <a:pPr>
              <a:spcAft>
                <a:spcPts val="600"/>
              </a:spcAft>
            </a:pPr>
            <a:r>
              <a:rPr lang="en-US" sz="2000" dirty="0" smtClean="0"/>
              <a:t>For each situation we chose the most effective intervention</a:t>
            </a:r>
          </a:p>
          <a:p>
            <a:pPr>
              <a:spcAft>
                <a:spcPts val="600"/>
              </a:spcAft>
            </a:pPr>
            <a:endParaRPr lang="en-US" sz="2000" dirty="0" smtClean="0"/>
          </a:p>
        </p:txBody>
      </p:sp>
      <p:sp>
        <p:nvSpPr>
          <p:cNvPr id="5" name="Tekstvak 4"/>
          <p:cNvSpPr txBox="1"/>
          <p:nvPr/>
        </p:nvSpPr>
        <p:spPr>
          <a:xfrm>
            <a:off x="6897185" y="3437128"/>
            <a:ext cx="2218417" cy="1200329"/>
          </a:xfrm>
          <a:prstGeom prst="rect">
            <a:avLst/>
          </a:prstGeom>
          <a:noFill/>
        </p:spPr>
        <p:txBody>
          <a:bodyPr wrap="square" rtlCol="0">
            <a:spAutoFit/>
          </a:bodyPr>
          <a:lstStyle/>
          <a:p>
            <a:pPr algn="ctr"/>
            <a:r>
              <a:rPr lang="en-US" sz="2400" b="1" dirty="0" smtClean="0">
                <a:solidFill>
                  <a:srgbClr val="491966"/>
                </a:solidFill>
              </a:rPr>
              <a:t>Healthy sense of trust</a:t>
            </a:r>
            <a:endParaRPr lang="en-US" sz="2400" b="1" dirty="0">
              <a:solidFill>
                <a:srgbClr val="491966"/>
              </a:solidFill>
            </a:endParaRPr>
          </a:p>
        </p:txBody>
      </p:sp>
      <p:sp>
        <p:nvSpPr>
          <p:cNvPr id="19" name="Tekstvak 18"/>
          <p:cNvSpPr txBox="1"/>
          <p:nvPr/>
        </p:nvSpPr>
        <p:spPr>
          <a:xfrm flipH="1">
            <a:off x="138576" y="1337158"/>
            <a:ext cx="4548249" cy="430887"/>
          </a:xfrm>
          <a:prstGeom prst="rect">
            <a:avLst/>
          </a:prstGeom>
          <a:noFill/>
        </p:spPr>
        <p:txBody>
          <a:bodyPr wrap="square" rtlCol="0">
            <a:spAutoFit/>
          </a:bodyPr>
          <a:lstStyle/>
          <a:p>
            <a:r>
              <a:rPr lang="en-US" sz="2200" b="1" dirty="0" smtClean="0">
                <a:solidFill>
                  <a:srgbClr val="002060"/>
                </a:solidFill>
              </a:rPr>
              <a:t> Our principles</a:t>
            </a:r>
            <a:endParaRPr lang="en-US" sz="2200" b="1" dirty="0">
              <a:solidFill>
                <a:srgbClr val="002060"/>
              </a:solidFill>
            </a:endParaRPr>
          </a:p>
        </p:txBody>
      </p:sp>
      <p:pic>
        <p:nvPicPr>
          <p:cNvPr id="13" name="Afbeelding 12" descr="4154 mensen in kracht zetten.png"/>
          <p:cNvPicPr>
            <a:picLocks noChangeAspect="1"/>
          </p:cNvPicPr>
          <p:nvPr/>
        </p:nvPicPr>
        <p:blipFill>
          <a:blip r:embed="rId3" cstate="print">
            <a:duotone>
              <a:schemeClr val="accent1">
                <a:shade val="45000"/>
                <a:satMod val="135000"/>
              </a:schemeClr>
              <a:prstClr val="white"/>
            </a:duotone>
          </a:blip>
          <a:stretch>
            <a:fillRect/>
          </a:stretch>
        </p:blipFill>
        <p:spPr>
          <a:xfrm>
            <a:off x="287596" y="2078180"/>
            <a:ext cx="641268" cy="641268"/>
          </a:xfrm>
          <a:prstGeom prst="rect">
            <a:avLst/>
          </a:prstGeom>
        </p:spPr>
      </p:pic>
      <p:pic>
        <p:nvPicPr>
          <p:cNvPr id="14" name="Afbeelding 13" descr="0015 groep mensen.png"/>
          <p:cNvPicPr>
            <a:picLocks noChangeAspect="1"/>
          </p:cNvPicPr>
          <p:nvPr/>
        </p:nvPicPr>
        <p:blipFill>
          <a:blip r:embed="rId4" cstate="print">
            <a:duotone>
              <a:schemeClr val="accent1">
                <a:shade val="45000"/>
                <a:satMod val="135000"/>
              </a:schemeClr>
              <a:prstClr val="white"/>
            </a:duotone>
          </a:blip>
          <a:stretch>
            <a:fillRect/>
          </a:stretch>
        </p:blipFill>
        <p:spPr>
          <a:xfrm>
            <a:off x="316121" y="4323051"/>
            <a:ext cx="650296" cy="650296"/>
          </a:xfrm>
          <a:prstGeom prst="rect">
            <a:avLst/>
          </a:prstGeom>
        </p:spPr>
      </p:pic>
      <p:pic>
        <p:nvPicPr>
          <p:cNvPr id="15" name="Afbeelding 14" descr="1029 Gemeenschappelijk doel.png"/>
          <p:cNvPicPr>
            <a:picLocks noChangeAspect="1"/>
          </p:cNvPicPr>
          <p:nvPr/>
        </p:nvPicPr>
        <p:blipFill>
          <a:blip r:embed="rId5" cstate="print">
            <a:duotone>
              <a:schemeClr val="accent1">
                <a:shade val="45000"/>
                <a:satMod val="135000"/>
              </a:schemeClr>
              <a:prstClr val="white"/>
            </a:duotone>
          </a:blip>
          <a:stretch>
            <a:fillRect/>
          </a:stretch>
        </p:blipFill>
        <p:spPr>
          <a:xfrm>
            <a:off x="334622" y="5367644"/>
            <a:ext cx="664638" cy="664638"/>
          </a:xfrm>
          <a:prstGeom prst="rect">
            <a:avLst/>
          </a:prstGeom>
        </p:spPr>
      </p:pic>
      <p:pic>
        <p:nvPicPr>
          <p:cNvPr id="1026" name="Picture 2" descr="\\SSCDATA05.frd.shsdir.nl\LT_671336$\Desktop\8026 neutraal.pn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42900" y="3190875"/>
            <a:ext cx="609600" cy="609600"/>
          </a:xfrm>
          <a:prstGeom prst="rect">
            <a:avLst/>
          </a:prstGeom>
          <a:noFill/>
        </p:spPr>
      </p:pic>
    </p:spTree>
    <p:extLst>
      <p:ext uri="{BB962C8B-B14F-4D97-AF65-F5344CB8AC3E}">
        <p14:creationId xmlns:p14="http://schemas.microsoft.com/office/powerpoint/2010/main" val="4274784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47664" y="2780928"/>
            <a:ext cx="6912768" cy="1323439"/>
          </a:xfrm>
          <a:prstGeom prst="rect">
            <a:avLst/>
          </a:prstGeom>
          <a:noFill/>
        </p:spPr>
        <p:txBody>
          <a:bodyPr wrap="square" rtlCol="0">
            <a:spAutoFit/>
          </a:bodyPr>
          <a:lstStyle/>
          <a:p>
            <a:r>
              <a:rPr lang="nl-NL" sz="4000" b="1" dirty="0" smtClean="0"/>
              <a:t>Topics </a:t>
            </a:r>
            <a:r>
              <a:rPr lang="nl-NL" sz="4000" b="1" dirty="0" err="1" smtClean="0"/>
              <a:t>for</a:t>
            </a:r>
            <a:r>
              <a:rPr lang="nl-NL" sz="4000" b="1" dirty="0" smtClean="0"/>
              <a:t> EPSO NL 2018</a:t>
            </a:r>
          </a:p>
          <a:p>
            <a:r>
              <a:rPr lang="nl-NL" sz="4000" b="1" dirty="0" err="1" smtClean="0"/>
              <a:t>will</a:t>
            </a:r>
            <a:r>
              <a:rPr lang="nl-NL" sz="4000" b="1" dirty="0" smtClean="0"/>
              <a:t> </a:t>
            </a:r>
            <a:r>
              <a:rPr lang="nl-NL" sz="4000" b="1" dirty="0" err="1" smtClean="0"/>
              <a:t>follow</a:t>
            </a:r>
            <a:r>
              <a:rPr lang="nl-NL" sz="4000" b="1" dirty="0" smtClean="0"/>
              <a:t> </a:t>
            </a:r>
            <a:r>
              <a:rPr lang="nl-NL" sz="4000" b="1" dirty="0" err="1" smtClean="0"/>
              <a:t>soon</a:t>
            </a:r>
            <a:r>
              <a:rPr lang="nl-NL" sz="4000" b="1" dirty="0" smtClean="0"/>
              <a:t>…..</a:t>
            </a:r>
            <a:endParaRPr lang="nl-NL"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bigstock-Tulips-fields-and-windmills-64511575.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culturele-verschillen-nederland-argentinie_l.jpg"/>
          <p:cNvPicPr>
            <a:picLocks noChangeAspect="1"/>
          </p:cNvPicPr>
          <p:nvPr/>
        </p:nvPicPr>
        <p:blipFill>
          <a:blip r:embed="rId2" cstate="print"/>
          <a:stretch>
            <a:fillRect/>
          </a:stretch>
        </p:blipFill>
        <p:spPr>
          <a:xfrm>
            <a:off x="47625" y="95250"/>
            <a:ext cx="9048750" cy="6667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03648" y="2780928"/>
            <a:ext cx="6264696" cy="707886"/>
          </a:xfrm>
          <a:prstGeom prst="rect">
            <a:avLst/>
          </a:prstGeom>
          <a:noFill/>
        </p:spPr>
        <p:txBody>
          <a:bodyPr wrap="square" rtlCol="0">
            <a:spAutoFit/>
          </a:bodyPr>
          <a:lstStyle/>
          <a:p>
            <a:pPr algn="ctr"/>
            <a:r>
              <a:rPr lang="nl-NL" sz="4000" b="1" dirty="0" smtClean="0"/>
              <a:t>The </a:t>
            </a:r>
            <a:r>
              <a:rPr lang="nl-NL" sz="4000" b="1" dirty="0" err="1" smtClean="0"/>
              <a:t>Hague</a:t>
            </a:r>
            <a:endParaRPr lang="nl-NL" sz="4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Den-Haag-plei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resident-foto-sander-grip.jpg"/>
          <p:cNvPicPr>
            <a:picLocks noChangeAspect="1"/>
          </p:cNvPicPr>
          <p:nvPr/>
        </p:nvPicPr>
        <p:blipFill>
          <a:blip r:embed="rId2" cstate="print"/>
          <a:stretch>
            <a:fillRect/>
          </a:stretch>
        </p:blipFill>
        <p:spPr>
          <a:xfrm>
            <a:off x="6114" y="-4592"/>
            <a:ext cx="9137885" cy="68625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Ronnie-van-Diemen_824x675.jpg"/>
          <p:cNvPicPr>
            <a:picLocks noChangeAspect="1"/>
          </p:cNvPicPr>
          <p:nvPr/>
        </p:nvPicPr>
        <p:blipFill>
          <a:blip r:embed="rId2" cstate="print"/>
          <a:stretch>
            <a:fillRect/>
          </a:stretch>
        </p:blipFill>
        <p:spPr>
          <a:xfrm>
            <a:off x="-66886" y="377300"/>
            <a:ext cx="9210886" cy="61480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jfhoek 3"/>
          <p:cNvSpPr/>
          <p:nvPr/>
        </p:nvSpPr>
        <p:spPr bwMode="auto">
          <a:xfrm>
            <a:off x="324066" y="1841372"/>
            <a:ext cx="7807948" cy="4292009"/>
          </a:xfrm>
          <a:prstGeom prst="homePlate">
            <a:avLst>
              <a:gd name="adj" fmla="val 24536"/>
            </a:avLst>
          </a:prstGeom>
          <a:solidFill>
            <a:srgbClr val="D1E2E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600" b="0" i="0" u="none" strike="noStrike" cap="none" normalizeH="0" baseline="0" smtClean="0">
              <a:ln>
                <a:noFill/>
              </a:ln>
              <a:solidFill>
                <a:srgbClr val="000000"/>
              </a:solidFill>
              <a:effectLst/>
              <a:latin typeface="Verdana" pitchFamily="34" charset="0"/>
              <a:cs typeface="Arial" charset="0"/>
            </a:endParaRPr>
          </a:p>
        </p:txBody>
      </p:sp>
      <p:sp>
        <p:nvSpPr>
          <p:cNvPr id="9221" name="Tijdelijke aanduiding voor dianummer 4"/>
          <p:cNvSpPr>
            <a:spLocks noGrp="1"/>
          </p:cNvSpPr>
          <p:nvPr>
            <p:ph type="sldNum" sz="quarter" idx="11"/>
          </p:nvPr>
        </p:nvSpPr>
        <p:spPr>
          <a:noFill/>
        </p:spPr>
        <p:txBody>
          <a:bodyPr/>
          <a:lstStyle/>
          <a:p>
            <a:fld id="{E32BC57F-7B3E-4E9D-96B9-12630F32F502}" type="slidenum">
              <a:rPr lang="nl-NL" smtClean="0"/>
              <a:pPr/>
              <a:t>8</a:t>
            </a:fld>
            <a:endParaRPr lang="nl-NL" smtClean="0"/>
          </a:p>
        </p:txBody>
      </p:sp>
      <p:sp>
        <p:nvSpPr>
          <p:cNvPr id="9219" name="Tijdelijke aanduiding voor inhoud 2"/>
          <p:cNvSpPr>
            <a:spLocks noGrp="1"/>
          </p:cNvSpPr>
          <p:nvPr>
            <p:ph idx="1"/>
          </p:nvPr>
        </p:nvSpPr>
        <p:spPr>
          <a:xfrm>
            <a:off x="1061874" y="2115936"/>
            <a:ext cx="6270579" cy="2995745"/>
          </a:xfrm>
          <a:noFill/>
        </p:spPr>
        <p:txBody>
          <a:bodyPr>
            <a:noAutofit/>
          </a:bodyPr>
          <a:lstStyle/>
          <a:p>
            <a:pPr>
              <a:spcAft>
                <a:spcPts val="600"/>
              </a:spcAft>
            </a:pPr>
            <a:r>
              <a:rPr lang="en-US" sz="2000" dirty="0" smtClean="0"/>
              <a:t>28 laws</a:t>
            </a:r>
            <a:br>
              <a:rPr lang="en-US" sz="2000" dirty="0" smtClean="0"/>
            </a:br>
            <a:endParaRPr lang="en-US" sz="2000" dirty="0" smtClean="0"/>
          </a:p>
          <a:p>
            <a:pPr>
              <a:spcAft>
                <a:spcPts val="600"/>
              </a:spcAft>
            </a:pPr>
            <a:r>
              <a:rPr lang="en-US" sz="2000" dirty="0" smtClean="0">
                <a:solidFill>
                  <a:schemeClr val="tx1"/>
                </a:solidFill>
                <a:cs typeface="Arial" pitchFamily="34" charset="0"/>
              </a:rPr>
              <a:t>Thousands of guidelines </a:t>
            </a:r>
            <a:r>
              <a:rPr lang="en-US" sz="1400" dirty="0" smtClean="0">
                <a:cs typeface="Arial" pitchFamily="34" charset="0"/>
              </a:rPr>
              <a:t>(made by healthcare profs)</a:t>
            </a:r>
            <a:endParaRPr lang="en-US" sz="1400" dirty="0" smtClean="0"/>
          </a:p>
          <a:p>
            <a:pPr>
              <a:spcAft>
                <a:spcPts val="600"/>
              </a:spcAft>
            </a:pPr>
            <a:endParaRPr lang="en-US" sz="2000" dirty="0" smtClean="0"/>
          </a:p>
          <a:p>
            <a:pPr>
              <a:spcAft>
                <a:spcPts val="600"/>
              </a:spcAft>
            </a:pPr>
            <a:r>
              <a:rPr lang="en-US" sz="2000" dirty="0" smtClean="0"/>
              <a:t>Budget </a:t>
            </a:r>
            <a:r>
              <a:rPr lang="en-US" sz="2000" dirty="0" smtClean="0">
                <a:solidFill>
                  <a:schemeClr val="tx1"/>
                </a:solidFill>
              </a:rPr>
              <a:t>healthcare </a:t>
            </a:r>
            <a:r>
              <a:rPr lang="en-US" altLang="nl-NL" sz="2000" dirty="0" smtClean="0">
                <a:solidFill>
                  <a:schemeClr val="tx1"/>
                </a:solidFill>
                <a:cs typeface="Arial" pitchFamily="34" charset="0"/>
              </a:rPr>
              <a:t>€94 billion</a:t>
            </a:r>
          </a:p>
          <a:p>
            <a:pPr>
              <a:spcAft>
                <a:spcPts val="600"/>
              </a:spcAft>
            </a:pPr>
            <a:endParaRPr lang="en-US" sz="2000" dirty="0" smtClean="0">
              <a:solidFill>
                <a:schemeClr val="tx1"/>
              </a:solidFill>
              <a:cs typeface="Arial" pitchFamily="34" charset="0"/>
            </a:endParaRPr>
          </a:p>
          <a:p>
            <a:pPr>
              <a:spcAft>
                <a:spcPts val="600"/>
              </a:spcAft>
            </a:pPr>
            <a:r>
              <a:rPr lang="en-US" sz="2000" dirty="0" smtClean="0">
                <a:solidFill>
                  <a:schemeClr val="tx1"/>
                </a:solidFill>
                <a:cs typeface="Arial" pitchFamily="34" charset="0"/>
              </a:rPr>
              <a:t>	1,2 million healthcare professionals</a:t>
            </a:r>
          </a:p>
          <a:p>
            <a:pPr>
              <a:spcAft>
                <a:spcPts val="600"/>
              </a:spcAft>
            </a:pPr>
            <a:endParaRPr lang="en-US" sz="2000" dirty="0" smtClean="0">
              <a:solidFill>
                <a:schemeClr val="tx1"/>
              </a:solidFill>
              <a:cs typeface="Arial" pitchFamily="34" charset="0"/>
            </a:endParaRPr>
          </a:p>
          <a:p>
            <a:pPr>
              <a:spcAft>
                <a:spcPts val="600"/>
              </a:spcAft>
            </a:pPr>
            <a:r>
              <a:rPr lang="en-US" sz="2000" dirty="0" smtClean="0">
                <a:solidFill>
                  <a:schemeClr val="tx1"/>
                </a:solidFill>
                <a:cs typeface="Arial" pitchFamily="34" charset="0"/>
              </a:rPr>
              <a:t>	Over 40.000 locations</a:t>
            </a:r>
          </a:p>
        </p:txBody>
      </p:sp>
      <p:sp>
        <p:nvSpPr>
          <p:cNvPr id="19" name="Tekstvak 18"/>
          <p:cNvSpPr txBox="1"/>
          <p:nvPr/>
        </p:nvSpPr>
        <p:spPr>
          <a:xfrm flipH="1">
            <a:off x="336982" y="1294026"/>
            <a:ext cx="6838517" cy="430887"/>
          </a:xfrm>
          <a:prstGeom prst="rect">
            <a:avLst/>
          </a:prstGeom>
          <a:noFill/>
        </p:spPr>
        <p:txBody>
          <a:bodyPr wrap="square" rtlCol="0">
            <a:spAutoFit/>
          </a:bodyPr>
          <a:lstStyle/>
          <a:p>
            <a:r>
              <a:rPr lang="en-US" sz="2200" b="1" dirty="0" smtClean="0">
                <a:solidFill>
                  <a:srgbClr val="002060"/>
                </a:solidFill>
              </a:rPr>
              <a:t>Context Dutch Healthcare Inspectorate</a:t>
            </a:r>
            <a:endParaRPr lang="en-US" sz="2200" b="1" dirty="0">
              <a:solidFill>
                <a:srgbClr val="002060"/>
              </a:solidFill>
            </a:endParaRPr>
          </a:p>
        </p:txBody>
      </p:sp>
      <p:pic>
        <p:nvPicPr>
          <p:cNvPr id="24" name="Afbeelding 23" descr="7003 wet.png"/>
          <p:cNvPicPr>
            <a:picLocks noChangeAspect="1"/>
          </p:cNvPicPr>
          <p:nvPr/>
        </p:nvPicPr>
        <p:blipFill>
          <a:blip r:embed="rId3" cstate="print">
            <a:duotone>
              <a:schemeClr val="accent1">
                <a:shade val="45000"/>
                <a:satMod val="135000"/>
              </a:schemeClr>
              <a:prstClr val="white"/>
            </a:duotone>
          </a:blip>
          <a:stretch>
            <a:fillRect/>
          </a:stretch>
        </p:blipFill>
        <p:spPr>
          <a:xfrm>
            <a:off x="377423" y="1965746"/>
            <a:ext cx="631979" cy="631979"/>
          </a:xfrm>
          <a:prstGeom prst="rect">
            <a:avLst/>
          </a:prstGeom>
        </p:spPr>
      </p:pic>
      <p:pic>
        <p:nvPicPr>
          <p:cNvPr id="25" name="Afbeelding 24" descr="2021 overig.png"/>
          <p:cNvPicPr>
            <a:picLocks noChangeAspect="1"/>
          </p:cNvPicPr>
          <p:nvPr/>
        </p:nvPicPr>
        <p:blipFill>
          <a:blip r:embed="rId4" cstate="print">
            <a:duotone>
              <a:schemeClr val="accent1">
                <a:shade val="45000"/>
                <a:satMod val="135000"/>
              </a:schemeClr>
              <a:prstClr val="white"/>
            </a:duotone>
          </a:blip>
          <a:stretch>
            <a:fillRect/>
          </a:stretch>
        </p:blipFill>
        <p:spPr>
          <a:xfrm>
            <a:off x="363621" y="2759468"/>
            <a:ext cx="650296" cy="650296"/>
          </a:xfrm>
          <a:prstGeom prst="rect">
            <a:avLst/>
          </a:prstGeom>
        </p:spPr>
      </p:pic>
      <p:pic>
        <p:nvPicPr>
          <p:cNvPr id="26" name="Afbeelding 25" descr="9000 budget.png"/>
          <p:cNvPicPr>
            <a:picLocks noChangeAspect="1"/>
          </p:cNvPicPr>
          <p:nvPr/>
        </p:nvPicPr>
        <p:blipFill>
          <a:blip r:embed="rId5" cstate="print">
            <a:duotone>
              <a:schemeClr val="accent1">
                <a:shade val="45000"/>
                <a:satMod val="135000"/>
              </a:schemeClr>
              <a:prstClr val="white"/>
            </a:duotone>
          </a:blip>
          <a:stretch>
            <a:fillRect/>
          </a:stretch>
        </p:blipFill>
        <p:spPr>
          <a:xfrm>
            <a:off x="351744" y="3535878"/>
            <a:ext cx="740785" cy="740785"/>
          </a:xfrm>
          <a:prstGeom prst="rect">
            <a:avLst/>
          </a:prstGeom>
        </p:spPr>
      </p:pic>
      <p:pic>
        <p:nvPicPr>
          <p:cNvPr id="27" name="Afbeelding 26" descr="4004 verzorgingstehuis.png"/>
          <p:cNvPicPr>
            <a:picLocks noChangeAspect="1"/>
          </p:cNvPicPr>
          <p:nvPr/>
        </p:nvPicPr>
        <p:blipFill>
          <a:blip r:embed="rId6" cstate="print">
            <a:duotone>
              <a:schemeClr val="accent1">
                <a:shade val="45000"/>
                <a:satMod val="135000"/>
              </a:schemeClr>
              <a:prstClr val="white"/>
            </a:duotone>
          </a:blip>
          <a:stretch>
            <a:fillRect/>
          </a:stretch>
        </p:blipFill>
        <p:spPr>
          <a:xfrm>
            <a:off x="363621" y="5424242"/>
            <a:ext cx="650296" cy="650296"/>
          </a:xfrm>
          <a:prstGeom prst="rect">
            <a:avLst/>
          </a:prstGeom>
        </p:spPr>
      </p:pic>
      <p:pic>
        <p:nvPicPr>
          <p:cNvPr id="28" name="Afbeelding 27" descr="4016 ziekenhuis.png"/>
          <p:cNvPicPr>
            <a:picLocks noChangeAspect="1"/>
          </p:cNvPicPr>
          <p:nvPr/>
        </p:nvPicPr>
        <p:blipFill>
          <a:blip r:embed="rId7" cstate="print">
            <a:duotone>
              <a:schemeClr val="accent1">
                <a:shade val="45000"/>
                <a:satMod val="135000"/>
              </a:schemeClr>
              <a:prstClr val="white"/>
            </a:duotone>
          </a:blip>
          <a:stretch>
            <a:fillRect/>
          </a:stretch>
        </p:blipFill>
        <p:spPr>
          <a:xfrm>
            <a:off x="862384" y="5248894"/>
            <a:ext cx="773441" cy="773441"/>
          </a:xfrm>
          <a:prstGeom prst="rect">
            <a:avLst/>
          </a:prstGeom>
        </p:spPr>
      </p:pic>
      <p:pic>
        <p:nvPicPr>
          <p:cNvPr id="29" name="Afbeelding 28" descr="4069 behandeling met opname.png"/>
          <p:cNvPicPr>
            <a:picLocks noChangeAspect="1"/>
          </p:cNvPicPr>
          <p:nvPr/>
        </p:nvPicPr>
        <p:blipFill>
          <a:blip r:embed="rId8" cstate="print">
            <a:duotone>
              <a:schemeClr val="accent1">
                <a:shade val="45000"/>
                <a:satMod val="135000"/>
              </a:schemeClr>
              <a:prstClr val="white"/>
            </a:duotone>
          </a:blip>
          <a:stretch>
            <a:fillRect/>
          </a:stretch>
        </p:blipFill>
        <p:spPr>
          <a:xfrm>
            <a:off x="1374949" y="5308269"/>
            <a:ext cx="712139" cy="712139"/>
          </a:xfrm>
          <a:prstGeom prst="rect">
            <a:avLst/>
          </a:prstGeom>
        </p:spPr>
      </p:pic>
      <p:pic>
        <p:nvPicPr>
          <p:cNvPr id="30" name="Afbeelding 29" descr="4012 verpleegkundige.png"/>
          <p:cNvPicPr>
            <a:picLocks noChangeAspect="1"/>
          </p:cNvPicPr>
          <p:nvPr/>
        </p:nvPicPr>
        <p:blipFill>
          <a:blip r:embed="rId9" cstate="print">
            <a:duotone>
              <a:schemeClr val="accent1">
                <a:shade val="45000"/>
                <a:satMod val="135000"/>
              </a:schemeClr>
              <a:prstClr val="white"/>
            </a:duotone>
          </a:blip>
          <a:stretch>
            <a:fillRect/>
          </a:stretch>
        </p:blipFill>
        <p:spPr>
          <a:xfrm>
            <a:off x="294719" y="4567299"/>
            <a:ext cx="630938" cy="630938"/>
          </a:xfrm>
          <a:prstGeom prst="rect">
            <a:avLst/>
          </a:prstGeom>
        </p:spPr>
      </p:pic>
      <p:pic>
        <p:nvPicPr>
          <p:cNvPr id="31" name="Afbeelding 30" descr="4044 begeleiding gehandicapten.png"/>
          <p:cNvPicPr>
            <a:picLocks noChangeAspect="1"/>
          </p:cNvPicPr>
          <p:nvPr/>
        </p:nvPicPr>
        <p:blipFill>
          <a:blip r:embed="rId10" cstate="print">
            <a:duotone>
              <a:schemeClr val="accent1">
                <a:shade val="45000"/>
                <a:satMod val="135000"/>
              </a:schemeClr>
              <a:prstClr val="white"/>
            </a:duotone>
          </a:blip>
          <a:stretch>
            <a:fillRect/>
          </a:stretch>
        </p:blipFill>
        <p:spPr>
          <a:xfrm>
            <a:off x="793059" y="4533404"/>
            <a:ext cx="643856" cy="643856"/>
          </a:xfrm>
          <a:prstGeom prst="rect">
            <a:avLst/>
          </a:prstGeom>
        </p:spPr>
      </p:pic>
      <p:pic>
        <p:nvPicPr>
          <p:cNvPr id="32" name="Afbeelding 31" descr="4105 apotheker.png"/>
          <p:cNvPicPr>
            <a:picLocks noChangeAspect="1"/>
          </p:cNvPicPr>
          <p:nvPr/>
        </p:nvPicPr>
        <p:blipFill>
          <a:blip r:embed="rId11" cstate="print">
            <a:duotone>
              <a:schemeClr val="accent1">
                <a:shade val="45000"/>
                <a:satMod val="135000"/>
              </a:schemeClr>
              <a:prstClr val="white"/>
            </a:duotone>
          </a:blip>
          <a:stretch>
            <a:fillRect/>
          </a:stretch>
        </p:blipFill>
        <p:spPr>
          <a:xfrm>
            <a:off x="1398701" y="4548248"/>
            <a:ext cx="629013" cy="629013"/>
          </a:xfrm>
          <a:prstGeom prst="rect">
            <a:avLst/>
          </a:prstGeom>
          <a:noFill/>
          <a:ln>
            <a:noFill/>
          </a:ln>
        </p:spPr>
      </p:pic>
    </p:spTree>
    <p:extLst>
      <p:ext uri="{BB962C8B-B14F-4D97-AF65-F5344CB8AC3E}">
        <p14:creationId xmlns:p14="http://schemas.microsoft.com/office/powerpoint/2010/main" val="4274784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fld id="{50211E0B-2B2B-4528-93DA-452945FA877D}" type="slidenum">
              <a:rPr lang="nl-NL" altLang="nl-NL" smtClean="0"/>
              <a:pPr/>
              <a:t>9</a:t>
            </a:fld>
            <a:endParaRPr lang="nl-NL" altLang="nl-NL"/>
          </a:p>
        </p:txBody>
      </p:sp>
      <p:sp>
        <p:nvSpPr>
          <p:cNvPr id="22" name="Rechthoek 21"/>
          <p:cNvSpPr/>
          <p:nvPr/>
        </p:nvSpPr>
        <p:spPr bwMode="auto">
          <a:xfrm>
            <a:off x="1397000" y="5133974"/>
            <a:ext cx="3022600" cy="1076325"/>
          </a:xfrm>
          <a:prstGeom prst="rect">
            <a:avLst/>
          </a:prstGeom>
          <a:solidFill>
            <a:srgbClr val="D1E2EB">
              <a:alpha val="87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Verdana" pitchFamily="34" charset="0"/>
                <a:cs typeface="Arial" charset="0"/>
              </a:rPr>
              <a:t>Public</a:t>
            </a:r>
            <a:r>
              <a:rPr kumimoji="0" lang="en-US" sz="1600" b="1" i="0" u="none" strike="noStrike" cap="none" normalizeH="0" dirty="0" smtClean="0">
                <a:ln>
                  <a:noFill/>
                </a:ln>
                <a:solidFill>
                  <a:srgbClr val="000000"/>
                </a:solidFill>
                <a:effectLst/>
                <a:latin typeface="Verdana" pitchFamily="34" charset="0"/>
                <a:cs typeface="Arial" charset="0"/>
              </a:rPr>
              <a:t> health</a:t>
            </a:r>
            <a:endParaRPr kumimoji="0" lang="en-US" sz="1600" b="1"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Municipal health services</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Prevention</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00"/>
                </a:solidFill>
                <a:effectLst/>
                <a:latin typeface="Verdana" pitchFamily="34" charset="0"/>
                <a:cs typeface="Arial" charset="0"/>
              </a:rPr>
              <a:t>Crisisteams</a:t>
            </a:r>
            <a:endParaRPr kumimoji="0" lang="en-US" sz="1600" b="0" i="0" u="none" strike="noStrike" cap="none" normalizeH="0" baseline="0" dirty="0" smtClean="0">
              <a:ln>
                <a:noFill/>
              </a:ln>
              <a:solidFill>
                <a:srgbClr val="000000"/>
              </a:solidFill>
              <a:effectLst/>
              <a:latin typeface="Verdana" pitchFamily="34" charset="0"/>
              <a:cs typeface="Arial" charset="0"/>
            </a:endParaRPr>
          </a:p>
        </p:txBody>
      </p:sp>
      <p:sp>
        <p:nvSpPr>
          <p:cNvPr id="23" name="Rechthoek 22"/>
          <p:cNvSpPr/>
          <p:nvPr/>
        </p:nvSpPr>
        <p:spPr bwMode="auto">
          <a:xfrm>
            <a:off x="5114923" y="4429497"/>
            <a:ext cx="3905251" cy="1638794"/>
          </a:xfrm>
          <a:prstGeom prst="rect">
            <a:avLst/>
          </a:prstGeom>
          <a:solidFill>
            <a:srgbClr val="D1E2EB">
              <a:alpha val="87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Primary care &amp; solo practitioners</a:t>
            </a:r>
            <a:endParaRPr kumimoji="0" lang="en-US" sz="1600" b="1"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General Practitioners</a:t>
            </a:r>
          </a:p>
          <a:p>
            <a:r>
              <a:rPr lang="en-US" sz="1600" dirty="0" err="1" smtClean="0"/>
              <a:t>Farmacies</a:t>
            </a:r>
            <a:endParaRPr lang="en-US" sz="1600" dirty="0" smtClean="0"/>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Dental care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Obstetric</a:t>
            </a:r>
            <a:r>
              <a:rPr kumimoji="0" lang="en-US" sz="1600" b="0" i="0" u="none" strike="noStrike" cap="none" normalizeH="0" dirty="0" smtClean="0">
                <a:ln>
                  <a:noFill/>
                </a:ln>
                <a:solidFill>
                  <a:srgbClr val="000000"/>
                </a:solidFill>
                <a:effectLst/>
                <a:latin typeface="Verdana" pitchFamily="34" charset="0"/>
                <a:cs typeface="Arial" charset="0"/>
              </a:rPr>
              <a:t> &amp; maternity care</a:t>
            </a:r>
          </a:p>
        </p:txBody>
      </p:sp>
      <p:sp>
        <p:nvSpPr>
          <p:cNvPr id="24" name="Rechthoek 23"/>
          <p:cNvSpPr/>
          <p:nvPr/>
        </p:nvSpPr>
        <p:spPr bwMode="auto">
          <a:xfrm>
            <a:off x="323850" y="2943223"/>
            <a:ext cx="3448050" cy="1830657"/>
          </a:xfrm>
          <a:prstGeom prst="rect">
            <a:avLst/>
          </a:prstGeom>
          <a:solidFill>
            <a:srgbClr val="D1E2EB">
              <a:alpha val="87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Verdana" pitchFamily="34" charset="0"/>
                <a:cs typeface="Arial" charset="0"/>
              </a:rPr>
              <a:t>Manufacturers/distributors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cs typeface="Arial" charset="0"/>
              </a:rPr>
              <a:t>Blood(products) &amp;</a:t>
            </a:r>
            <a:r>
              <a:rPr kumimoji="0" lang="en-US" sz="1600" b="0" i="0" u="none" strike="noStrike" cap="none" normalizeH="0" dirty="0" smtClean="0">
                <a:ln>
                  <a:noFill/>
                </a:ln>
                <a:solidFill>
                  <a:srgbClr val="000000"/>
                </a:solidFill>
                <a:effectLst/>
                <a:latin typeface="Verdana" pitchFamily="34" charset="0"/>
                <a:cs typeface="Arial" charset="0"/>
              </a:rPr>
              <a:t> tissue</a:t>
            </a:r>
            <a:endParaRPr kumimoji="0" lang="en-US" sz="1600" b="0"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err="1" smtClean="0"/>
              <a:t>Farmaceuticals</a:t>
            </a:r>
            <a:endParaRPr kumimoji="0" lang="en-US" sz="1600" b="0"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Medical devices &amp; technology</a:t>
            </a:r>
          </a:p>
          <a:p>
            <a:pPr marL="0" marR="0" indent="0" algn="l" defTabSz="914400" rtl="0" eaLnBrk="0" fontAlgn="base" latinLnBrk="0" hangingPunct="0">
              <a:lnSpc>
                <a:spcPct val="100000"/>
              </a:lnSpc>
              <a:spcBef>
                <a:spcPct val="0"/>
              </a:spcBef>
              <a:spcAft>
                <a:spcPct val="0"/>
              </a:spcAft>
              <a:buClrTx/>
              <a:buSzTx/>
              <a:buFontTx/>
              <a:buNone/>
              <a:tabLst/>
            </a:pPr>
            <a:endParaRPr lang="en-US" sz="1600" dirty="0" smtClean="0"/>
          </a:p>
          <a:p>
            <a:pPr marL="0" marR="0" indent="0" algn="l" defTabSz="914400" rtl="0" eaLnBrk="0" fontAlgn="base" latinLnBrk="0" hangingPunct="0">
              <a:lnSpc>
                <a:spcPct val="100000"/>
              </a:lnSpc>
              <a:spcBef>
                <a:spcPct val="0"/>
              </a:spcBef>
              <a:spcAft>
                <a:spcPct val="0"/>
              </a:spcAft>
              <a:buClrTx/>
              <a:buSzTx/>
              <a:buFontTx/>
              <a:buNone/>
              <a:tabLst/>
            </a:pPr>
            <a:r>
              <a:rPr lang="en-US" sz="1600" b="1" dirty="0" smtClean="0"/>
              <a:t>Laboratories</a:t>
            </a:r>
            <a:endParaRPr kumimoji="0" lang="en-US" sz="1600" b="1" i="0" u="none" strike="noStrike" cap="none" normalizeH="0" baseline="0" dirty="0" smtClean="0">
              <a:ln>
                <a:noFill/>
              </a:ln>
              <a:solidFill>
                <a:srgbClr val="000000"/>
              </a:solidFill>
              <a:effectLst/>
              <a:latin typeface="Verdana" pitchFamily="34" charset="0"/>
              <a:cs typeface="Arial" charset="0"/>
            </a:endParaRPr>
          </a:p>
        </p:txBody>
      </p:sp>
      <p:sp>
        <p:nvSpPr>
          <p:cNvPr id="25" name="Rechthoek 24"/>
          <p:cNvSpPr/>
          <p:nvPr/>
        </p:nvSpPr>
        <p:spPr bwMode="auto">
          <a:xfrm>
            <a:off x="5486400" y="2952750"/>
            <a:ext cx="3491345" cy="1203614"/>
          </a:xfrm>
          <a:prstGeom prst="rect">
            <a:avLst/>
          </a:prstGeom>
          <a:solidFill>
            <a:srgbClr val="D1E2EB">
              <a:alpha val="87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Verdana" pitchFamily="34" charset="0"/>
                <a:cs typeface="Arial" charset="0"/>
              </a:rPr>
              <a:t>Social</a:t>
            </a:r>
            <a:r>
              <a:rPr kumimoji="0" lang="en-US" sz="1600" b="1" i="0" u="none" strike="noStrike" cap="none" normalizeH="0" dirty="0" smtClean="0">
                <a:ln>
                  <a:noFill/>
                </a:ln>
                <a:solidFill>
                  <a:srgbClr val="000000"/>
                </a:solidFill>
                <a:effectLst/>
                <a:latin typeface="Verdana" pitchFamily="34" charset="0"/>
                <a:cs typeface="Arial" charset="0"/>
              </a:rPr>
              <a:t> care</a:t>
            </a:r>
            <a:endParaRPr kumimoji="0" lang="en-US" sz="1600" b="1"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Elderly homes</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Care for disabled</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cs typeface="Arial" charset="0"/>
              </a:rPr>
              <a:t>Home care</a:t>
            </a:r>
          </a:p>
        </p:txBody>
      </p:sp>
      <p:sp>
        <p:nvSpPr>
          <p:cNvPr id="26" name="Rechthoek 25"/>
          <p:cNvSpPr/>
          <p:nvPr/>
        </p:nvSpPr>
        <p:spPr bwMode="auto">
          <a:xfrm>
            <a:off x="2952749" y="1781175"/>
            <a:ext cx="3733801" cy="985776"/>
          </a:xfrm>
          <a:prstGeom prst="rect">
            <a:avLst/>
          </a:prstGeom>
          <a:solidFill>
            <a:srgbClr val="D1E2EB">
              <a:alpha val="87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Verdana" pitchFamily="34" charset="0"/>
                <a:cs typeface="Arial" charset="0"/>
              </a:rPr>
              <a:t>Acute care</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t>Hospitals</a:t>
            </a: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cs typeface="Arial" charset="0"/>
              </a:rPr>
              <a:t>Private</a:t>
            </a:r>
            <a:r>
              <a:rPr kumimoji="0" lang="en-US" sz="1600" b="0" i="0" u="none" strike="noStrike" cap="none" normalizeH="0" dirty="0" smtClean="0">
                <a:ln>
                  <a:noFill/>
                </a:ln>
                <a:solidFill>
                  <a:srgbClr val="000000"/>
                </a:solidFill>
                <a:effectLst/>
                <a:latin typeface="Verdana" pitchFamily="34" charset="0"/>
                <a:cs typeface="Arial" charset="0"/>
              </a:rPr>
              <a:t> clinics</a:t>
            </a:r>
            <a:endParaRPr kumimoji="0" lang="en-US" sz="1600" b="0" i="0" u="none" strike="noStrike" cap="none" normalizeH="0" baseline="0" dirty="0" smtClean="0">
              <a:ln>
                <a:noFill/>
              </a:ln>
              <a:solidFill>
                <a:srgbClr val="000000"/>
              </a:solidFill>
              <a:effectLst/>
              <a:latin typeface="Verdana" pitchFamily="34" charset="0"/>
              <a:cs typeface="Arial"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cs typeface="Arial" charset="0"/>
              </a:rPr>
              <a:t>Mental</a:t>
            </a:r>
            <a:r>
              <a:rPr kumimoji="0" lang="en-US" sz="1600" b="0" i="0" u="none" strike="noStrike" cap="none" normalizeH="0" dirty="0" smtClean="0">
                <a:ln>
                  <a:noFill/>
                </a:ln>
                <a:solidFill>
                  <a:srgbClr val="000000"/>
                </a:solidFill>
                <a:effectLst/>
                <a:latin typeface="Verdana" pitchFamily="34" charset="0"/>
                <a:cs typeface="Arial" charset="0"/>
              </a:rPr>
              <a:t> care</a:t>
            </a:r>
            <a:endParaRPr kumimoji="0" lang="en-US" sz="1600" b="0" i="0" u="none" strike="noStrike" cap="none" normalizeH="0" baseline="0" dirty="0" smtClean="0">
              <a:ln>
                <a:noFill/>
              </a:ln>
              <a:solidFill>
                <a:srgbClr val="000000"/>
              </a:solidFill>
              <a:effectLst/>
              <a:latin typeface="Verdana" pitchFamily="34" charset="0"/>
              <a:cs typeface="Arial" charset="0"/>
            </a:endParaRPr>
          </a:p>
        </p:txBody>
      </p:sp>
      <p:pic>
        <p:nvPicPr>
          <p:cNvPr id="19" name="Afbeelding 18" descr="4020 gebouw igz.png"/>
          <p:cNvPicPr>
            <a:picLocks noChangeAspect="1"/>
          </p:cNvPicPr>
          <p:nvPr/>
        </p:nvPicPr>
        <p:blipFill>
          <a:blip r:embed="rId3" cstate="print">
            <a:duotone>
              <a:schemeClr val="accent1">
                <a:shade val="45000"/>
                <a:satMod val="135000"/>
              </a:schemeClr>
              <a:prstClr val="white"/>
            </a:duotone>
          </a:blip>
          <a:stretch>
            <a:fillRect/>
          </a:stretch>
        </p:blipFill>
        <p:spPr>
          <a:xfrm>
            <a:off x="4056851" y="3103851"/>
            <a:ext cx="1135639" cy="1135639"/>
          </a:xfrm>
          <a:prstGeom prst="rect">
            <a:avLst/>
          </a:prstGeom>
        </p:spPr>
      </p:pic>
      <p:pic>
        <p:nvPicPr>
          <p:cNvPr id="21" name="Afbeelding 20" descr="4043 sociale wijkteams.png"/>
          <p:cNvPicPr>
            <a:picLocks noChangeAspect="1"/>
          </p:cNvPicPr>
          <p:nvPr/>
        </p:nvPicPr>
        <p:blipFill>
          <a:blip r:embed="rId4" cstate="print">
            <a:duotone>
              <a:schemeClr val="accent1">
                <a:shade val="45000"/>
                <a:satMod val="135000"/>
              </a:schemeClr>
              <a:prstClr val="white"/>
            </a:duotone>
          </a:blip>
          <a:stretch>
            <a:fillRect/>
          </a:stretch>
        </p:blipFill>
        <p:spPr>
          <a:xfrm>
            <a:off x="3441259" y="5522026"/>
            <a:ext cx="842767" cy="842767"/>
          </a:xfrm>
          <a:prstGeom prst="rect">
            <a:avLst/>
          </a:prstGeom>
        </p:spPr>
      </p:pic>
      <p:pic>
        <p:nvPicPr>
          <p:cNvPr id="28" name="Afbeelding 27" descr="4015 inenting.png"/>
          <p:cNvPicPr>
            <a:picLocks noChangeAspect="1"/>
          </p:cNvPicPr>
          <p:nvPr/>
        </p:nvPicPr>
        <p:blipFill>
          <a:blip r:embed="rId5" cstate="print">
            <a:duotone>
              <a:schemeClr val="accent1">
                <a:shade val="45000"/>
                <a:satMod val="135000"/>
              </a:schemeClr>
              <a:prstClr val="white"/>
            </a:duotone>
          </a:blip>
          <a:stretch>
            <a:fillRect/>
          </a:stretch>
        </p:blipFill>
        <p:spPr>
          <a:xfrm>
            <a:off x="2869317" y="3809012"/>
            <a:ext cx="847659" cy="847659"/>
          </a:xfrm>
          <a:prstGeom prst="rect">
            <a:avLst/>
          </a:prstGeom>
        </p:spPr>
      </p:pic>
      <p:pic>
        <p:nvPicPr>
          <p:cNvPr id="29" name="Afbeelding 28" descr="4004 verzorgingstehuis.png"/>
          <p:cNvPicPr>
            <a:picLocks noChangeAspect="1"/>
          </p:cNvPicPr>
          <p:nvPr/>
        </p:nvPicPr>
        <p:blipFill>
          <a:blip r:embed="rId6" cstate="print">
            <a:duotone>
              <a:schemeClr val="accent1">
                <a:shade val="45000"/>
                <a:satMod val="135000"/>
              </a:schemeClr>
              <a:prstClr val="white"/>
            </a:duotone>
          </a:blip>
          <a:stretch>
            <a:fillRect/>
          </a:stretch>
        </p:blipFill>
        <p:spPr>
          <a:xfrm>
            <a:off x="8229600" y="2752107"/>
            <a:ext cx="776409" cy="776409"/>
          </a:xfrm>
          <a:prstGeom prst="rect">
            <a:avLst/>
          </a:prstGeom>
        </p:spPr>
      </p:pic>
      <p:pic>
        <p:nvPicPr>
          <p:cNvPr id="31" name="Afbeelding 30" descr="4016 ziekenhuis.png"/>
          <p:cNvPicPr>
            <a:picLocks noChangeAspect="1"/>
          </p:cNvPicPr>
          <p:nvPr/>
        </p:nvPicPr>
        <p:blipFill>
          <a:blip r:embed="rId7" cstate="print">
            <a:duotone>
              <a:schemeClr val="accent1">
                <a:shade val="45000"/>
                <a:satMod val="135000"/>
              </a:schemeClr>
              <a:prstClr val="white"/>
            </a:duotone>
          </a:blip>
          <a:stretch>
            <a:fillRect/>
          </a:stretch>
        </p:blipFill>
        <p:spPr>
          <a:xfrm>
            <a:off x="5470010" y="1303321"/>
            <a:ext cx="847663" cy="847663"/>
          </a:xfrm>
          <a:prstGeom prst="rect">
            <a:avLst/>
          </a:prstGeom>
        </p:spPr>
      </p:pic>
      <p:pic>
        <p:nvPicPr>
          <p:cNvPr id="32" name="Afbeelding 31" descr="4009 huisarts.png"/>
          <p:cNvPicPr>
            <a:picLocks noChangeAspect="1"/>
          </p:cNvPicPr>
          <p:nvPr/>
        </p:nvPicPr>
        <p:blipFill>
          <a:blip r:embed="rId8" cstate="print">
            <a:duotone>
              <a:schemeClr val="accent1">
                <a:shade val="45000"/>
                <a:satMod val="135000"/>
              </a:schemeClr>
              <a:prstClr val="white"/>
            </a:duotone>
          </a:blip>
          <a:stretch>
            <a:fillRect/>
          </a:stretch>
        </p:blipFill>
        <p:spPr>
          <a:xfrm>
            <a:off x="7868822" y="4916384"/>
            <a:ext cx="820942" cy="820942"/>
          </a:xfrm>
          <a:prstGeom prst="rect">
            <a:avLst/>
          </a:prstGeom>
        </p:spPr>
      </p:pic>
      <p:sp>
        <p:nvSpPr>
          <p:cNvPr id="17" name="Rechthoek 16"/>
          <p:cNvSpPr/>
          <p:nvPr/>
        </p:nvSpPr>
        <p:spPr bwMode="auto">
          <a:xfrm>
            <a:off x="7286624" y="1438275"/>
            <a:ext cx="1476375" cy="819150"/>
          </a:xfrm>
          <a:prstGeom prst="rect">
            <a:avLst/>
          </a:prstGeom>
          <a:solidFill>
            <a:srgbClr val="FF7D07">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nl-NL" sz="1600" b="0" i="0" u="none" strike="noStrike" cap="none" normalizeH="0" baseline="0" dirty="0" smtClean="0">
                <a:ln>
                  <a:noFill/>
                </a:ln>
                <a:solidFill>
                  <a:srgbClr val="000000"/>
                </a:solidFill>
                <a:effectLst/>
                <a:latin typeface="Verdana" pitchFamily="34" charset="0"/>
                <a:cs typeface="Arial" charset="0"/>
              </a:rPr>
              <a:t>2017</a:t>
            </a:r>
          </a:p>
          <a:p>
            <a:pPr marL="0" marR="0" indent="0" algn="l" defTabSz="914400" rtl="0" eaLnBrk="0" fontAlgn="base" latinLnBrk="0" hangingPunct="0">
              <a:lnSpc>
                <a:spcPct val="100000"/>
              </a:lnSpc>
              <a:spcBef>
                <a:spcPct val="0"/>
              </a:spcBef>
              <a:spcAft>
                <a:spcPct val="0"/>
              </a:spcAft>
              <a:buClrTx/>
              <a:buSzTx/>
              <a:buFontTx/>
              <a:buNone/>
              <a:tabLst/>
            </a:pPr>
            <a:r>
              <a:rPr lang="nl-NL" sz="1600" b="1" dirty="0" err="1" smtClean="0"/>
              <a:t>Youthcare</a:t>
            </a:r>
            <a:endParaRPr kumimoji="0" lang="nl-NL" sz="1600" b="1" i="0" u="none" strike="noStrike" cap="none" normalizeH="0" baseline="0" dirty="0" smtClean="0">
              <a:ln>
                <a:noFill/>
              </a:ln>
              <a:solidFill>
                <a:srgbClr val="000000"/>
              </a:solidFill>
              <a:effectLst/>
              <a:latin typeface="Verdana" pitchFamily="34" charset="0"/>
              <a:cs typeface="Arial" charset="0"/>
            </a:endParaRPr>
          </a:p>
        </p:txBody>
      </p:sp>
      <p:pic>
        <p:nvPicPr>
          <p:cNvPr id="18" name="Afbeelding 17" descr="4056 kinderen.png"/>
          <p:cNvPicPr>
            <a:picLocks noChangeAspect="1"/>
          </p:cNvPicPr>
          <p:nvPr/>
        </p:nvPicPr>
        <p:blipFill>
          <a:blip r:embed="rId9" cstate="print">
            <a:duotone>
              <a:schemeClr val="accent1">
                <a:shade val="45000"/>
                <a:satMod val="135000"/>
              </a:schemeClr>
              <a:prstClr val="white"/>
            </a:duotone>
          </a:blip>
          <a:stretch>
            <a:fillRect/>
          </a:stretch>
        </p:blipFill>
        <p:spPr>
          <a:xfrm>
            <a:off x="7953880" y="1172689"/>
            <a:ext cx="691356" cy="69135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354</Words>
  <Application>Microsoft Office PowerPoint</Application>
  <PresentationFormat>Diavoorstelling (4:3)</PresentationFormat>
  <Paragraphs>81</Paragraphs>
  <Slides>11</Slides>
  <Notes>3</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Office-thema</vt:lpstr>
      <vt:lpstr>EPSO Conference  The Hague, April (11-) 12-13, 2018</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EPSO Board</dc:title>
  <dc:creator>MULDERH</dc:creator>
  <cp:lastModifiedBy>Mari Murel</cp:lastModifiedBy>
  <cp:revision>12</cp:revision>
  <dcterms:created xsi:type="dcterms:W3CDTF">2017-06-19T11:14:42Z</dcterms:created>
  <dcterms:modified xsi:type="dcterms:W3CDTF">2017-06-28T13:32:52Z</dcterms:modified>
</cp:coreProperties>
</file>