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331" r:id="rId2"/>
    <p:sldId id="332" r:id="rId3"/>
    <p:sldId id="340" r:id="rId4"/>
    <p:sldId id="341" r:id="rId5"/>
    <p:sldId id="336" r:id="rId6"/>
    <p:sldId id="344" r:id="rId7"/>
    <p:sldId id="343" r:id="rId8"/>
    <p:sldId id="335" r:id="rId9"/>
    <p:sldId id="347" r:id="rId10"/>
    <p:sldId id="345" r:id="rId11"/>
    <p:sldId id="348" r:id="rId12"/>
    <p:sldId id="349" r:id="rId13"/>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p15:clr>
            <a:srgbClr val="A4A3A4"/>
          </p15:clr>
        </p15:guide>
        <p15:guide id="2" pos="884">
          <p15:clr>
            <a:srgbClr val="A4A3A4"/>
          </p15:clr>
        </p15:guide>
        <p15:guide id="3" pos="5012">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1B5963"/>
    <a:srgbClr val="E66E14"/>
    <a:srgbClr val="333F48"/>
    <a:srgbClr val="DAEDED"/>
    <a:srgbClr val="B1E4E3"/>
    <a:srgbClr val="E2E2E3"/>
    <a:srgbClr val="4C585F"/>
    <a:srgbClr val="006699"/>
    <a:srgbClr val="0073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Mörkt format 2 - Dekorfärg 3/Dekorfär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Ljust format 1 - Dekorfär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just format 1 - Dekorfärg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4615" autoAdjust="0"/>
  </p:normalViewPr>
  <p:slideViewPr>
    <p:cSldViewPr>
      <p:cViewPr varScale="1">
        <p:scale>
          <a:sx n="69" d="100"/>
          <a:sy n="69" d="100"/>
        </p:scale>
        <p:origin x="774" y="66"/>
      </p:cViewPr>
      <p:guideLst>
        <p:guide orient="horz" pos="3974"/>
        <p:guide pos="884"/>
        <p:guide pos="501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870" y="-12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53693705-6AC9-4F47-A38D-C176BEF0FF98}" type="datetimeFigureOut">
              <a:rPr lang="sv-SE" smtClean="0"/>
              <a:t>2017-06-30</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DFFAF604-D536-469F-B7C3-91FC69FA9577}" type="slidenum">
              <a:rPr lang="sv-SE" smtClean="0"/>
              <a:t>‹#›</a:t>
            </a:fld>
            <a:endParaRPr lang="sv-SE"/>
          </a:p>
        </p:txBody>
      </p:sp>
    </p:spTree>
    <p:extLst>
      <p:ext uri="{BB962C8B-B14F-4D97-AF65-F5344CB8AC3E}">
        <p14:creationId xmlns:p14="http://schemas.microsoft.com/office/powerpoint/2010/main" val="2170478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B0A7F5C0-C19A-4D14-8F90-76400BA7C92A}" type="datetimeFigureOut">
              <a:rPr lang="en-GB" smtClean="0"/>
              <a:t>30/06/2017</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7CB70AE6-921F-4F10-8E4C-98E99B56F4CD}" type="slidenum">
              <a:rPr lang="en-GB" smtClean="0"/>
              <a:t>‹#›</a:t>
            </a:fld>
            <a:endParaRPr lang="en-GB"/>
          </a:p>
        </p:txBody>
      </p:sp>
    </p:spTree>
    <p:extLst>
      <p:ext uri="{BB962C8B-B14F-4D97-AF65-F5344CB8AC3E}">
        <p14:creationId xmlns:p14="http://schemas.microsoft.com/office/powerpoint/2010/main" val="2290110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ledande sida - Vit">
    <p:spTree>
      <p:nvGrpSpPr>
        <p:cNvPr id="1" name=""/>
        <p:cNvGrpSpPr/>
        <p:nvPr/>
      </p:nvGrpSpPr>
      <p:grpSpPr>
        <a:xfrm>
          <a:off x="0" y="0"/>
          <a:ext cx="0" cy="0"/>
          <a:chOff x="0" y="0"/>
          <a:chExt cx="0" cy="0"/>
        </a:xfrm>
      </p:grpSpPr>
      <p:pic>
        <p:nvPicPr>
          <p:cNvPr id="2" name="Bildobjekt 1" descr="IVO_CMYK.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5776" y="2420888"/>
            <a:ext cx="4032448" cy="1174125"/>
          </a:xfrm>
          <a:prstGeom prst="rect">
            <a:avLst/>
          </a:prstGeom>
        </p:spPr>
      </p:pic>
    </p:spTree>
    <p:extLst>
      <p:ext uri="{BB962C8B-B14F-4D97-AF65-F5344CB8AC3E}">
        <p14:creationId xmlns:p14="http://schemas.microsoft.com/office/powerpoint/2010/main" val="24790266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_Tvåspalt punktlista">
    <p:spTree>
      <p:nvGrpSpPr>
        <p:cNvPr id="1" name=""/>
        <p:cNvGrpSpPr/>
        <p:nvPr/>
      </p:nvGrpSpPr>
      <p:grpSpPr>
        <a:xfrm>
          <a:off x="0" y="0"/>
          <a:ext cx="0" cy="0"/>
          <a:chOff x="0" y="0"/>
          <a:chExt cx="0" cy="0"/>
        </a:xfrm>
      </p:grpSpPr>
      <p:sp>
        <p:nvSpPr>
          <p:cNvPr id="3"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pic>
        <p:nvPicPr>
          <p:cNvPr id="5" name="Bildobjekt 4"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
        <p:nvSpPr>
          <p:cNvPr id="6" name="Platshållare för innehåll 4"/>
          <p:cNvSpPr>
            <a:spLocks noGrp="1"/>
          </p:cNvSpPr>
          <p:nvPr>
            <p:ph sz="quarter" idx="10"/>
          </p:nvPr>
        </p:nvSpPr>
        <p:spPr>
          <a:xfrm>
            <a:off x="1393200"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innehåll 4"/>
          <p:cNvSpPr>
            <a:spLocks noGrp="1"/>
          </p:cNvSpPr>
          <p:nvPr>
            <p:ph sz="quarter" idx="11"/>
          </p:nvPr>
        </p:nvSpPr>
        <p:spPr>
          <a:xfrm>
            <a:off x="5148064"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4718799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vslutningssida">
    <p:spTree>
      <p:nvGrpSpPr>
        <p:cNvPr id="1" name=""/>
        <p:cNvGrpSpPr/>
        <p:nvPr/>
      </p:nvGrpSpPr>
      <p:grpSpPr>
        <a:xfrm>
          <a:off x="0" y="0"/>
          <a:ext cx="0" cy="0"/>
          <a:chOff x="0" y="0"/>
          <a:chExt cx="0" cy="0"/>
        </a:xfrm>
      </p:grpSpPr>
      <p:pic>
        <p:nvPicPr>
          <p:cNvPr id="5" name="Bildobjekt 4" descr="Bård_Botten_RGB.emf"/>
          <p:cNvPicPr>
            <a:picLocks noChangeAspect="1"/>
          </p:cNvPicPr>
          <p:nvPr userDrawn="1"/>
        </p:nvPicPr>
        <p:blipFill rotWithShape="1">
          <a:blip r:embed="rId2" cstate="print">
            <a:extLst>
              <a:ext uri="{28A0092B-C50C-407E-A947-70E740481C1C}">
                <a14:useLocalDpi xmlns:a14="http://schemas.microsoft.com/office/drawing/2010/main" val="0"/>
              </a:ext>
            </a:extLst>
          </a:blip>
          <a:srcRect b="39239"/>
          <a:stretch/>
        </p:blipFill>
        <p:spPr>
          <a:xfrm>
            <a:off x="0" y="6481086"/>
            <a:ext cx="9144000" cy="376914"/>
          </a:xfrm>
          <a:prstGeom prst="rect">
            <a:avLst/>
          </a:prstGeom>
        </p:spPr>
      </p:pic>
      <p:pic>
        <p:nvPicPr>
          <p:cNvPr id="6" name="Bildobjekt 5" descr="IVO_CMYK.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72200" y="5517232"/>
            <a:ext cx="2279461" cy="663708"/>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ledande sida - Blågrön">
    <p:bg>
      <p:bgPr>
        <a:solidFill>
          <a:schemeClr val="accent2"/>
        </a:solidFill>
        <a:effectLst/>
      </p:bgPr>
    </p:bg>
    <p:spTree>
      <p:nvGrpSpPr>
        <p:cNvPr id="1" name=""/>
        <p:cNvGrpSpPr/>
        <p:nvPr/>
      </p:nvGrpSpPr>
      <p:grpSpPr>
        <a:xfrm>
          <a:off x="0" y="0"/>
          <a:ext cx="0" cy="0"/>
          <a:chOff x="0" y="0"/>
          <a:chExt cx="0" cy="0"/>
        </a:xfrm>
      </p:grpSpPr>
      <p:pic>
        <p:nvPicPr>
          <p:cNvPr id="3" name="Bildobjekt 2" descr="IVO_VIT.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5776" y="2420888"/>
            <a:ext cx="4032448" cy="1174125"/>
          </a:xfrm>
          <a:prstGeom prst="rect">
            <a:avLst/>
          </a:prstGeom>
        </p:spPr>
      </p:pic>
    </p:spTree>
    <p:extLst>
      <p:ext uri="{BB962C8B-B14F-4D97-AF65-F5344CB8AC3E}">
        <p14:creationId xmlns:p14="http://schemas.microsoft.com/office/powerpoint/2010/main" val="33771659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ledande sida - ljusblå">
    <p:bg>
      <p:bgPr>
        <a:solidFill>
          <a:schemeClr val="accent3"/>
        </a:solidFill>
        <a:effectLst/>
      </p:bgPr>
    </p:bg>
    <p:spTree>
      <p:nvGrpSpPr>
        <p:cNvPr id="1" name=""/>
        <p:cNvGrpSpPr/>
        <p:nvPr/>
      </p:nvGrpSpPr>
      <p:grpSpPr>
        <a:xfrm>
          <a:off x="0" y="0"/>
          <a:ext cx="0" cy="0"/>
          <a:chOff x="0" y="0"/>
          <a:chExt cx="0" cy="0"/>
        </a:xfrm>
      </p:grpSpPr>
      <p:pic>
        <p:nvPicPr>
          <p:cNvPr id="2" name="Bildobjekt 1" descr="IVO_SVART.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5776" y="2420888"/>
            <a:ext cx="4032448" cy="1174125"/>
          </a:xfrm>
          <a:prstGeom prst="rect">
            <a:avLst/>
          </a:prstGeom>
        </p:spPr>
      </p:pic>
    </p:spTree>
    <p:extLst>
      <p:ext uri="{BB962C8B-B14F-4D97-AF65-F5344CB8AC3E}">
        <p14:creationId xmlns:p14="http://schemas.microsoft.com/office/powerpoint/2010/main" val="2821855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ledande sida - grå">
    <p:bg>
      <p:bgPr>
        <a:solidFill>
          <a:schemeClr val="accent5"/>
        </a:solidFill>
        <a:effectLst/>
      </p:bgPr>
    </p:bg>
    <p:spTree>
      <p:nvGrpSpPr>
        <p:cNvPr id="1" name=""/>
        <p:cNvGrpSpPr/>
        <p:nvPr/>
      </p:nvGrpSpPr>
      <p:grpSpPr>
        <a:xfrm>
          <a:off x="0" y="0"/>
          <a:ext cx="0" cy="0"/>
          <a:chOff x="0" y="0"/>
          <a:chExt cx="0" cy="0"/>
        </a:xfrm>
      </p:grpSpPr>
      <p:pic>
        <p:nvPicPr>
          <p:cNvPr id="2" name="Bildobjekt 1" descr="IVO_SVART.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5776" y="2420888"/>
            <a:ext cx="4032448" cy="1174125"/>
          </a:xfrm>
          <a:prstGeom prst="rect">
            <a:avLst/>
          </a:prstGeom>
        </p:spPr>
      </p:pic>
    </p:spTree>
    <p:extLst>
      <p:ext uri="{BB962C8B-B14F-4D97-AF65-F5344CB8AC3E}">
        <p14:creationId xmlns:p14="http://schemas.microsoft.com/office/powerpoint/2010/main" val="39896389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p>
            <a:fld id="{A8386659-247B-4B5E-ADCE-3C1B630834D0}" type="datetimeFigureOut">
              <a:rPr lang="en-US" smtClean="0"/>
              <a:pPr/>
              <a:t>6/30/2017</a:t>
            </a:fld>
            <a:endParaRPr lang="en-US"/>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Platshållare för bildnummer 5"/>
          <p:cNvSpPr>
            <a:spLocks noGrp="1"/>
          </p:cNvSpPr>
          <p:nvPr>
            <p:ph type="sldNum" sz="quarter" idx="12"/>
          </p:nvPr>
        </p:nvSpPr>
        <p:spPr/>
        <p:txBody>
          <a:bodyPr/>
          <a:lstStyle/>
          <a:p>
            <a:fld id="{368635BA-FCF5-4A0E-8FFF-157526493AFA}" type="slidenum">
              <a:rPr lang="en-US" smtClean="0"/>
              <a:pPr/>
              <a:t>‹#›</a:t>
            </a:fld>
            <a:endParaRPr lang="en-US"/>
          </a:p>
        </p:txBody>
      </p:sp>
    </p:spTree>
    <p:extLst>
      <p:ext uri="{BB962C8B-B14F-4D97-AF65-F5344CB8AC3E}">
        <p14:creationId xmlns:p14="http://schemas.microsoft.com/office/powerpoint/2010/main" val="29313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ård_Löptext">
    <p:spTree>
      <p:nvGrpSpPr>
        <p:cNvPr id="1" name=""/>
        <p:cNvGrpSpPr/>
        <p:nvPr/>
      </p:nvGrpSpPr>
      <p:grpSpPr>
        <a:xfrm>
          <a:off x="0" y="0"/>
          <a:ext cx="0" cy="0"/>
          <a:chOff x="0" y="0"/>
          <a:chExt cx="0" cy="0"/>
        </a:xfrm>
      </p:grpSpPr>
      <p:sp>
        <p:nvSpPr>
          <p:cNvPr id="2"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5" name="Platshållare för innehåll 4"/>
          <p:cNvSpPr>
            <a:spLocks noGrp="1"/>
          </p:cNvSpPr>
          <p:nvPr>
            <p:ph sz="quarter" idx="10"/>
          </p:nvPr>
        </p:nvSpPr>
        <p:spPr>
          <a:xfrm>
            <a:off x="1393200" y="2494800"/>
            <a:ext cx="7282800" cy="3384000"/>
          </a:xfrm>
        </p:spPr>
        <p:txBody>
          <a:bodyPr/>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850165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ård_Punktlista">
    <p:spTree>
      <p:nvGrpSpPr>
        <p:cNvPr id="1" name=""/>
        <p:cNvGrpSpPr/>
        <p:nvPr/>
      </p:nvGrpSpPr>
      <p:grpSpPr>
        <a:xfrm>
          <a:off x="0" y="0"/>
          <a:ext cx="0" cy="0"/>
          <a:chOff x="0" y="0"/>
          <a:chExt cx="0" cy="0"/>
        </a:xfrm>
      </p:grpSpPr>
      <p:sp>
        <p:nvSpPr>
          <p:cNvPr id="2"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5" name="Platshållare för innehåll 4"/>
          <p:cNvSpPr>
            <a:spLocks noGrp="1"/>
          </p:cNvSpPr>
          <p:nvPr>
            <p:ph sz="quarter" idx="10"/>
          </p:nvPr>
        </p:nvSpPr>
        <p:spPr>
          <a:xfrm>
            <a:off x="1393200" y="2494800"/>
            <a:ext cx="7282800"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8984415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ård_Tvåspalt punktlista">
    <p:spTree>
      <p:nvGrpSpPr>
        <p:cNvPr id="1" name=""/>
        <p:cNvGrpSpPr/>
        <p:nvPr/>
      </p:nvGrpSpPr>
      <p:grpSpPr>
        <a:xfrm>
          <a:off x="0" y="0"/>
          <a:ext cx="0" cy="0"/>
          <a:chOff x="0" y="0"/>
          <a:chExt cx="0" cy="0"/>
        </a:xfrm>
      </p:grpSpPr>
      <p:sp>
        <p:nvSpPr>
          <p:cNvPr id="3"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4" name="Platshållare för innehåll 4"/>
          <p:cNvSpPr>
            <a:spLocks noGrp="1"/>
          </p:cNvSpPr>
          <p:nvPr>
            <p:ph sz="quarter" idx="10"/>
          </p:nvPr>
        </p:nvSpPr>
        <p:spPr>
          <a:xfrm>
            <a:off x="1393200"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innehåll 4"/>
          <p:cNvSpPr>
            <a:spLocks noGrp="1"/>
          </p:cNvSpPr>
          <p:nvPr>
            <p:ph sz="quarter" idx="11"/>
          </p:nvPr>
        </p:nvSpPr>
        <p:spPr>
          <a:xfrm>
            <a:off x="5148064"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9524796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 bård_Löptext">
    <p:spTree>
      <p:nvGrpSpPr>
        <p:cNvPr id="1" name=""/>
        <p:cNvGrpSpPr/>
        <p:nvPr/>
      </p:nvGrpSpPr>
      <p:grpSpPr>
        <a:xfrm>
          <a:off x="0" y="0"/>
          <a:ext cx="0" cy="0"/>
          <a:chOff x="0" y="0"/>
          <a:chExt cx="0" cy="0"/>
        </a:xfrm>
      </p:grpSpPr>
      <p:sp>
        <p:nvSpPr>
          <p:cNvPr id="2"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pic>
        <p:nvPicPr>
          <p:cNvPr id="4" name="Bildobjekt 3"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
        <p:nvSpPr>
          <p:cNvPr id="6" name="Platshållare för innehåll 4"/>
          <p:cNvSpPr>
            <a:spLocks noGrp="1"/>
          </p:cNvSpPr>
          <p:nvPr>
            <p:ph sz="quarter" idx="10"/>
          </p:nvPr>
        </p:nvSpPr>
        <p:spPr>
          <a:xfrm>
            <a:off x="1393200" y="2494800"/>
            <a:ext cx="7282800" cy="3384000"/>
          </a:xfrm>
        </p:spPr>
        <p:txBody>
          <a:bodyPr/>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1272370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 bård_Punktlista">
    <p:spTree>
      <p:nvGrpSpPr>
        <p:cNvPr id="1" name=""/>
        <p:cNvGrpSpPr/>
        <p:nvPr/>
      </p:nvGrpSpPr>
      <p:grpSpPr>
        <a:xfrm>
          <a:off x="0" y="0"/>
          <a:ext cx="0" cy="0"/>
          <a:chOff x="0" y="0"/>
          <a:chExt cx="0" cy="0"/>
        </a:xfrm>
      </p:grpSpPr>
      <p:sp>
        <p:nvSpPr>
          <p:cNvPr id="2"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5" name="Platshållare för innehåll 4"/>
          <p:cNvSpPr>
            <a:spLocks noGrp="1"/>
          </p:cNvSpPr>
          <p:nvPr>
            <p:ph sz="quarter" idx="10"/>
          </p:nvPr>
        </p:nvSpPr>
        <p:spPr>
          <a:xfrm>
            <a:off x="1393200" y="2494800"/>
            <a:ext cx="7282800"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4" name="Bildobjekt 3"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Tree>
    <p:extLst>
      <p:ext uri="{BB962C8B-B14F-4D97-AF65-F5344CB8AC3E}">
        <p14:creationId xmlns:p14="http://schemas.microsoft.com/office/powerpoint/2010/main" val="13795393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 bård_Tvåspalt punktlista">
    <p:spTree>
      <p:nvGrpSpPr>
        <p:cNvPr id="1" name=""/>
        <p:cNvGrpSpPr/>
        <p:nvPr/>
      </p:nvGrpSpPr>
      <p:grpSpPr>
        <a:xfrm>
          <a:off x="0" y="0"/>
          <a:ext cx="0" cy="0"/>
          <a:chOff x="0" y="0"/>
          <a:chExt cx="0" cy="0"/>
        </a:xfrm>
      </p:grpSpPr>
      <p:sp>
        <p:nvSpPr>
          <p:cNvPr id="3"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4" name="Platshållare för innehåll 4"/>
          <p:cNvSpPr>
            <a:spLocks noGrp="1"/>
          </p:cNvSpPr>
          <p:nvPr>
            <p:ph sz="quarter" idx="10"/>
          </p:nvPr>
        </p:nvSpPr>
        <p:spPr>
          <a:xfrm>
            <a:off x="1393200"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innehåll 4"/>
          <p:cNvSpPr>
            <a:spLocks noGrp="1"/>
          </p:cNvSpPr>
          <p:nvPr>
            <p:ph sz="quarter" idx="11"/>
          </p:nvPr>
        </p:nvSpPr>
        <p:spPr>
          <a:xfrm>
            <a:off x="5148064"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6" name="Bildobjekt 5"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Tree>
    <p:extLst>
      <p:ext uri="{BB962C8B-B14F-4D97-AF65-F5344CB8AC3E}">
        <p14:creationId xmlns:p14="http://schemas.microsoft.com/office/powerpoint/2010/main" val="32616044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_Löptext">
    <p:spTree>
      <p:nvGrpSpPr>
        <p:cNvPr id="1" name=""/>
        <p:cNvGrpSpPr/>
        <p:nvPr/>
      </p:nvGrpSpPr>
      <p:grpSpPr>
        <a:xfrm>
          <a:off x="0" y="0"/>
          <a:ext cx="0" cy="0"/>
          <a:chOff x="0" y="0"/>
          <a:chExt cx="0" cy="0"/>
        </a:xfrm>
      </p:grpSpPr>
      <p:sp>
        <p:nvSpPr>
          <p:cNvPr id="3"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pic>
        <p:nvPicPr>
          <p:cNvPr id="5" name="Bildobjekt 4"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
        <p:nvSpPr>
          <p:cNvPr id="6" name="Platshållare för innehåll 4"/>
          <p:cNvSpPr>
            <a:spLocks noGrp="1"/>
          </p:cNvSpPr>
          <p:nvPr>
            <p:ph sz="quarter" idx="10"/>
          </p:nvPr>
        </p:nvSpPr>
        <p:spPr>
          <a:xfrm>
            <a:off x="1393200" y="2494800"/>
            <a:ext cx="7282800" cy="3384000"/>
          </a:xfrm>
        </p:spPr>
        <p:txBody>
          <a:bodyPr/>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7673594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_Punktlista">
    <p:spTree>
      <p:nvGrpSpPr>
        <p:cNvPr id="1" name=""/>
        <p:cNvGrpSpPr/>
        <p:nvPr/>
      </p:nvGrpSpPr>
      <p:grpSpPr>
        <a:xfrm>
          <a:off x="0" y="0"/>
          <a:ext cx="0" cy="0"/>
          <a:chOff x="0" y="0"/>
          <a:chExt cx="0" cy="0"/>
        </a:xfrm>
      </p:grpSpPr>
      <p:sp>
        <p:nvSpPr>
          <p:cNvPr id="3"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4" name="Platshållare för innehåll 4"/>
          <p:cNvSpPr>
            <a:spLocks noGrp="1"/>
          </p:cNvSpPr>
          <p:nvPr>
            <p:ph sz="quarter" idx="10"/>
          </p:nvPr>
        </p:nvSpPr>
        <p:spPr>
          <a:xfrm>
            <a:off x="1393200" y="2494800"/>
            <a:ext cx="7282800"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5" name="Bildobjekt 4"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Tree>
    <p:extLst>
      <p:ext uri="{BB962C8B-B14F-4D97-AF65-F5344CB8AC3E}">
        <p14:creationId xmlns:p14="http://schemas.microsoft.com/office/powerpoint/2010/main" val="29046320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908720"/>
            <a:ext cx="7344816" cy="873168"/>
          </a:xfrm>
          <a:prstGeom prst="rect">
            <a:avLst/>
          </a:prstGeom>
        </p:spPr>
        <p:txBody>
          <a:bodyPr vert="horz" lIns="0" tIns="0" rIns="0" bIns="0" rtlCol="0" anchor="b" anchorCtr="0">
            <a:noAutofit/>
          </a:bodyPr>
          <a:lstStyle/>
          <a:p>
            <a:r>
              <a:rPr lang="sv-SE" dirty="0" smtClean="0"/>
              <a:t>Klicka här för att ändra format</a:t>
            </a:r>
            <a:endParaRPr lang="en-GB" dirty="0"/>
          </a:p>
        </p:txBody>
      </p:sp>
      <p:sp>
        <p:nvSpPr>
          <p:cNvPr id="3" name="Platshållare för text 2"/>
          <p:cNvSpPr>
            <a:spLocks noGrp="1"/>
          </p:cNvSpPr>
          <p:nvPr>
            <p:ph type="body" idx="1"/>
          </p:nvPr>
        </p:nvSpPr>
        <p:spPr>
          <a:xfrm>
            <a:off x="1404000" y="1990800"/>
            <a:ext cx="7365600" cy="4525963"/>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Bildobjekt 3" descr="Bård_Botten_RGB.emf"/>
          <p:cNvPicPr>
            <a:picLocks noChangeAspect="1"/>
          </p:cNvPicPr>
          <p:nvPr/>
        </p:nvPicPr>
        <p:blipFill rotWithShape="1">
          <a:blip r:embed="rId17" cstate="print">
            <a:extLst>
              <a:ext uri="{28A0092B-C50C-407E-A947-70E740481C1C}">
                <a14:useLocalDpi xmlns:a14="http://schemas.microsoft.com/office/drawing/2010/main" val="0"/>
              </a:ext>
            </a:extLst>
          </a:blip>
          <a:srcRect b="39239"/>
          <a:stretch/>
        </p:blipFill>
        <p:spPr>
          <a:xfrm>
            <a:off x="0" y="6481086"/>
            <a:ext cx="9144000" cy="376914"/>
          </a:xfrm>
          <a:prstGeom prst="rect">
            <a:avLst/>
          </a:prstGeom>
        </p:spPr>
      </p:pic>
      <p:sp>
        <p:nvSpPr>
          <p:cNvPr id="6" name="Platshållare för datum 1"/>
          <p:cNvSpPr>
            <a:spLocks noGrp="1"/>
          </p:cNvSpPr>
          <p:nvPr>
            <p:ph type="dt" sz="half" idx="2"/>
          </p:nvPr>
        </p:nvSpPr>
        <p:spPr>
          <a:xfrm>
            <a:off x="457200" y="6232227"/>
            <a:ext cx="2133600" cy="365125"/>
          </a:xfrm>
          <a:prstGeom prst="rect">
            <a:avLst/>
          </a:prstGeom>
        </p:spPr>
        <p:txBody>
          <a:bodyPr/>
          <a:lstStyle>
            <a:lvl1pPr>
              <a:defRPr sz="1200"/>
            </a:lvl1pPr>
          </a:lstStyle>
          <a:p>
            <a:fld id="{5ADB808F-BC8F-4455-B944-3447EB35B384}" type="datetimeFigureOut">
              <a:rPr lang="sv-SE" smtClean="0"/>
              <a:pPr/>
              <a:t>2017-06-30</a:t>
            </a:fld>
            <a:endParaRPr lang="sv-SE" dirty="0"/>
          </a:p>
        </p:txBody>
      </p:sp>
      <p:sp>
        <p:nvSpPr>
          <p:cNvPr id="7" name="Platshållare för bildnummer 3"/>
          <p:cNvSpPr>
            <a:spLocks noGrp="1"/>
          </p:cNvSpPr>
          <p:nvPr>
            <p:ph type="sldNum" sz="quarter" idx="4"/>
          </p:nvPr>
        </p:nvSpPr>
        <p:spPr>
          <a:xfrm>
            <a:off x="6553200" y="6232227"/>
            <a:ext cx="2133600" cy="365125"/>
          </a:xfrm>
          <a:prstGeom prst="rect">
            <a:avLst/>
          </a:prstGeom>
        </p:spPr>
        <p:txBody>
          <a:bodyPr/>
          <a:lstStyle>
            <a:lvl1pPr algn="r">
              <a:defRPr sz="1200"/>
            </a:lvl1pPr>
          </a:lstStyle>
          <a:p>
            <a:fld id="{D448A7B9-03F7-4505-909A-A2F7DB88C35A}"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0" r:id="rId1"/>
    <p:sldLayoutId id="2147483708" r:id="rId2"/>
    <p:sldLayoutId id="2147483671" r:id="rId3"/>
    <p:sldLayoutId id="2147483686" r:id="rId4"/>
    <p:sldLayoutId id="2147483709" r:id="rId5"/>
    <p:sldLayoutId id="2147483706" r:id="rId6"/>
    <p:sldLayoutId id="2147483707" r:id="rId7"/>
    <p:sldLayoutId id="2147483711" r:id="rId8"/>
    <p:sldLayoutId id="2147483710" r:id="rId9"/>
    <p:sldLayoutId id="2147483712" r:id="rId10"/>
    <p:sldLayoutId id="2147483650" r:id="rId11"/>
    <p:sldLayoutId id="2147483662" r:id="rId12"/>
    <p:sldLayoutId id="2147483663" r:id="rId13"/>
    <p:sldLayoutId id="2147483664" r:id="rId14"/>
    <p:sldLayoutId id="2147483713" r:id="rId15"/>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Blip>
          <a:blip r:embed="rId18"/>
        </a:buBlip>
        <a:defRPr sz="2000" kern="1200">
          <a:solidFill>
            <a:schemeClr val="tx1"/>
          </a:solidFill>
          <a:latin typeface="+mn-lt"/>
          <a:ea typeface="+mn-ea"/>
          <a:cs typeface="+mn-cs"/>
        </a:defRPr>
      </a:lvl1pPr>
      <a:lvl2pPr marL="625475" indent="-269875" algn="l" defTabSz="914400" rtl="0" eaLnBrk="1" latinLnBrk="0" hangingPunct="1">
        <a:spcBef>
          <a:spcPct val="20000"/>
        </a:spcBef>
        <a:buFontTx/>
        <a:buBlip>
          <a:blip r:embed="rId19"/>
        </a:buBlip>
        <a:defRPr sz="1400" kern="1200">
          <a:solidFill>
            <a:schemeClr val="tx1"/>
          </a:solidFill>
          <a:latin typeface="+mn-lt"/>
          <a:ea typeface="+mn-ea"/>
          <a:cs typeface="+mn-cs"/>
        </a:defRPr>
      </a:lvl2pPr>
      <a:lvl3pPr marL="920750" indent="-293688" algn="l" defTabSz="914400" rtl="0" eaLnBrk="1" latinLnBrk="0" hangingPunct="1">
        <a:spcBef>
          <a:spcPct val="20000"/>
        </a:spcBef>
        <a:buSzPct val="100000"/>
        <a:buFontTx/>
        <a:buBlip>
          <a:blip r:embed="rId20"/>
        </a:buBlip>
        <a:defRPr sz="1400" kern="1200">
          <a:solidFill>
            <a:schemeClr val="tx1"/>
          </a:solidFill>
          <a:latin typeface="+mn-lt"/>
          <a:ea typeface="+mn-ea"/>
          <a:cs typeface="+mn-cs"/>
        </a:defRPr>
      </a:lvl3pPr>
      <a:lvl4pPr marL="1211263" indent="-290513" algn="l" defTabSz="1339850" rtl="0" eaLnBrk="1" latinLnBrk="0" hangingPunct="1">
        <a:spcBef>
          <a:spcPct val="20000"/>
        </a:spcBef>
        <a:buSzPct val="100000"/>
        <a:buFontTx/>
        <a:buBlip>
          <a:blip r:embed="rId20"/>
        </a:buBlip>
        <a:tabLst/>
        <a:defRPr sz="1400" kern="1200">
          <a:solidFill>
            <a:schemeClr val="tx1"/>
          </a:solidFill>
          <a:latin typeface="+mn-lt"/>
          <a:ea typeface="+mn-ea"/>
          <a:cs typeface="+mn-cs"/>
        </a:defRPr>
      </a:lvl4pPr>
      <a:lvl5pPr marL="1443038" indent="-225425" algn="l" defTabSz="914400" rtl="0" eaLnBrk="1" latinLnBrk="0" hangingPunct="1">
        <a:spcBef>
          <a:spcPct val="20000"/>
        </a:spcBef>
        <a:buFontTx/>
        <a:buBlip>
          <a:blip r:embed="rId20"/>
        </a:buBlip>
        <a:defRPr sz="1400" kern="1200">
          <a:solidFill>
            <a:schemeClr val="tx1"/>
          </a:solidFill>
          <a:latin typeface="+mn-lt"/>
          <a:ea typeface="+mn-ea"/>
          <a:cs typeface="+mn-cs"/>
        </a:defRPr>
      </a:lvl5pPr>
      <a:lvl6pPr marL="1520825" indent="-261938" algn="l" defTabSz="914400" rtl="0" eaLnBrk="1" latinLnBrk="0" hangingPunct="1">
        <a:spcBef>
          <a:spcPct val="20000"/>
        </a:spcBef>
        <a:buFontTx/>
        <a:buBlip>
          <a:blip r:embed="rId20"/>
        </a:buBlip>
        <a:tabLst/>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5" y="2420888"/>
            <a:ext cx="421470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2483768" y="4092684"/>
            <a:ext cx="5544616" cy="800219"/>
          </a:xfrm>
          <a:prstGeom prst="rect">
            <a:avLst/>
          </a:prstGeom>
          <a:noFill/>
        </p:spPr>
        <p:txBody>
          <a:bodyPr wrap="square" rtlCol="0">
            <a:spAutoFit/>
          </a:bodyPr>
          <a:lstStyle/>
          <a:p>
            <a:r>
              <a:rPr lang="en-US" b="1" dirty="0"/>
              <a:t>EPSO </a:t>
            </a:r>
            <a:r>
              <a:rPr lang="en-US" b="1" dirty="0" smtClean="0"/>
              <a:t>Working group eHealth</a:t>
            </a:r>
            <a:endParaRPr lang="en-US" b="1" dirty="0" smtClean="0"/>
          </a:p>
          <a:p>
            <a:r>
              <a:rPr lang="en-US" sz="1400" b="1" dirty="0" smtClean="0"/>
              <a:t>Tove Gemzell</a:t>
            </a:r>
            <a:br>
              <a:rPr lang="en-US" sz="1400" b="1" dirty="0" smtClean="0"/>
            </a:br>
            <a:r>
              <a:rPr lang="en-US" sz="1400" b="1" dirty="0" smtClean="0"/>
              <a:t>July 3 - 2017 Saaremaa, Estonia</a:t>
            </a:r>
            <a:endParaRPr lang="sv-SE" sz="1400" dirty="0"/>
          </a:p>
        </p:txBody>
      </p:sp>
    </p:spTree>
    <p:extLst>
      <p:ext uri="{BB962C8B-B14F-4D97-AF65-F5344CB8AC3E}">
        <p14:creationId xmlns:p14="http://schemas.microsoft.com/office/powerpoint/2010/main" val="4131571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Discussion</a:t>
            </a:r>
            <a:endParaRPr lang="en-US" dirty="0"/>
          </a:p>
        </p:txBody>
      </p:sp>
      <p:sp>
        <p:nvSpPr>
          <p:cNvPr id="3" name="Platshållare för innehåll 2"/>
          <p:cNvSpPr>
            <a:spLocks noGrp="1"/>
          </p:cNvSpPr>
          <p:nvPr>
            <p:ph sz="quarter" idx="10"/>
          </p:nvPr>
        </p:nvSpPr>
        <p:spPr/>
        <p:txBody>
          <a:bodyPr/>
          <a:lstStyle/>
          <a:p>
            <a:r>
              <a:rPr lang="en-US" dirty="0" smtClean="0"/>
              <a:t>What are the specific areas of risk regarding online care?</a:t>
            </a:r>
          </a:p>
          <a:p>
            <a:endParaRPr lang="sv-SE" dirty="0"/>
          </a:p>
          <a:p>
            <a:pPr marL="0" indent="0">
              <a:buNone/>
            </a:pPr>
            <a:endParaRPr lang="en-US" dirty="0" smtClean="0"/>
          </a:p>
          <a:p>
            <a:r>
              <a:rPr lang="en-US" dirty="0" smtClean="0"/>
              <a:t>How do you se this development coming about?</a:t>
            </a:r>
          </a:p>
          <a:p>
            <a:pPr marL="0" indent="0">
              <a:buNone/>
            </a:pPr>
            <a:endParaRPr lang="en-US" dirty="0"/>
          </a:p>
        </p:txBody>
      </p:sp>
    </p:spTree>
    <p:extLst>
      <p:ext uri="{BB962C8B-B14F-4D97-AF65-F5344CB8AC3E}">
        <p14:creationId xmlns:p14="http://schemas.microsoft.com/office/powerpoint/2010/main" val="2458508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t/>
            </a:r>
            <a:br>
              <a:rPr lang="sv-SE" b="0" dirty="0"/>
            </a:br>
            <a:r>
              <a:rPr lang="en-US" dirty="0" smtClean="0"/>
              <a:t>Discussion </a:t>
            </a:r>
            <a:r>
              <a:rPr lang="en-US" dirty="0"/>
              <a:t>about the Questionnaire for the EPSO e-Health working group based on the experiences with or ideas about supervision of e-health clinics by supervisory </a:t>
            </a:r>
            <a:r>
              <a:rPr lang="en-US" dirty="0" err="1"/>
              <a:t>organisations</a:t>
            </a:r>
            <a:r>
              <a:rPr lang="en-US" dirty="0"/>
              <a:t> in England ( CQC), Sweden (IVO), Estonia (</a:t>
            </a:r>
            <a:r>
              <a:rPr lang="en-US" dirty="0" err="1"/>
              <a:t>Terviseamet</a:t>
            </a:r>
            <a:r>
              <a:rPr lang="en-US" dirty="0"/>
              <a:t>)</a:t>
            </a:r>
            <a:endParaRPr lang="sv-SE" dirty="0"/>
          </a:p>
        </p:txBody>
      </p:sp>
    </p:spTree>
    <p:extLst>
      <p:ext uri="{BB962C8B-B14F-4D97-AF65-F5344CB8AC3E}">
        <p14:creationId xmlns:p14="http://schemas.microsoft.com/office/powerpoint/2010/main" val="36782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4" name="Rektangel 3"/>
          <p:cNvSpPr/>
          <p:nvPr/>
        </p:nvSpPr>
        <p:spPr>
          <a:xfrm>
            <a:off x="395536" y="1195475"/>
            <a:ext cx="8748464" cy="4537781"/>
          </a:xfrm>
          <a:prstGeom prst="rect">
            <a:avLst/>
          </a:prstGeom>
        </p:spPr>
        <p:txBody>
          <a:bodyPr wrap="square">
            <a:spAutoFit/>
          </a:bodyPr>
          <a:lstStyle/>
          <a:p>
            <a:pPr lvl="0">
              <a:lnSpc>
                <a:spcPct val="107000"/>
              </a:lnSpc>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Has your organization any experience with supervision of online clinics ?</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i="1" dirty="0">
                <a:latin typeface="Calibri" panose="020F0502020204030204" pitchFamily="34" charset="0"/>
                <a:ea typeface="Times New Roman" panose="02020603050405020304" pitchFamily="18" charset="0"/>
                <a:cs typeface="Times New Roman" panose="02020603050405020304" pitchFamily="18" charset="0"/>
              </a:rPr>
              <a:t>With online labs, yes. The cases we do have </a:t>
            </a:r>
            <a:r>
              <a:rPr lang="en-US" i="1" dirty="0" err="1">
                <a:latin typeface="Calibri" panose="020F0502020204030204" pitchFamily="34" charset="0"/>
                <a:ea typeface="Times New Roman" panose="02020603050405020304" pitchFamily="18" charset="0"/>
                <a:cs typeface="Times New Roman" panose="02020603050405020304" pitchFamily="18" charset="0"/>
              </a:rPr>
              <a:t>regardin</a:t>
            </a:r>
            <a:r>
              <a:rPr lang="en-US" i="1" dirty="0">
                <a:latin typeface="Calibri" panose="020F0502020204030204" pitchFamily="34" charset="0"/>
                <a:ea typeface="Times New Roman" panose="02020603050405020304" pitchFamily="18" charset="0"/>
                <a:cs typeface="Times New Roman" panose="02020603050405020304" pitchFamily="18" charset="0"/>
              </a:rPr>
              <a:t> online clinics aren´t tried yet.</a:t>
            </a:r>
            <a:endParaRPr lang="sv-SE"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If yes; why did you initiate it? - has it sprung from a specific complaint or tip or was it part of a larger plan to supervise many of the online providers?</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i="1" dirty="0">
                <a:latin typeface="Calibri" panose="020F0502020204030204" pitchFamily="34" charset="0"/>
                <a:ea typeface="Times New Roman" panose="02020603050405020304" pitchFamily="18" charset="0"/>
                <a:cs typeface="Times New Roman" panose="02020603050405020304" pitchFamily="18" charset="0"/>
              </a:rPr>
              <a:t>From specific complaints and tips.</a:t>
            </a:r>
            <a:endParaRPr lang="sv-SE"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Can you briefly describe the supervision, i.e. how many care providers were supervised. What did you find and what actions did you </a:t>
            </a:r>
            <a:r>
              <a:rPr lang="en-US" b="1" dirty="0" smtClean="0">
                <a:latin typeface="Calibri" panose="020F0502020204030204" pitchFamily="34" charset="0"/>
                <a:ea typeface="Times New Roman" panose="02020603050405020304" pitchFamily="18" charset="0"/>
                <a:cs typeface="Times New Roman" panose="02020603050405020304" pitchFamily="18" charset="0"/>
              </a:rPr>
              <a:t>take?</a:t>
            </a:r>
            <a:endParaRPr lang="sv-SE" b="1" dirty="0" smtClean="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i="1" dirty="0" smtClean="0">
                <a:latin typeface="Calibri" panose="020F0502020204030204" pitchFamily="34" charset="0"/>
                <a:ea typeface="Times New Roman" panose="02020603050405020304" pitchFamily="18" charset="0"/>
                <a:cs typeface="Times New Roman" panose="02020603050405020304" pitchFamily="18" charset="0"/>
              </a:rPr>
              <a:t>We have tried 3 cases regarding online labs, and </a:t>
            </a:r>
            <a:r>
              <a:rPr lang="en-US" i="1" dirty="0" err="1" smtClean="0">
                <a:latin typeface="Calibri" panose="020F0502020204030204" pitchFamily="34" charset="0"/>
                <a:ea typeface="Times New Roman" panose="02020603050405020304" pitchFamily="18" charset="0"/>
                <a:cs typeface="Times New Roman" panose="02020603050405020304" pitchFamily="18" charset="0"/>
              </a:rPr>
              <a:t>appr</a:t>
            </a:r>
            <a:r>
              <a:rPr lang="en-US" i="1" dirty="0" smtClean="0">
                <a:latin typeface="Calibri" panose="020F0502020204030204" pitchFamily="34" charset="0"/>
                <a:ea typeface="Times New Roman" panose="02020603050405020304" pitchFamily="18" charset="0"/>
                <a:cs typeface="Times New Roman" panose="02020603050405020304" pitchFamily="18" charset="0"/>
              </a:rPr>
              <a:t>. 10 cases regarding online clinics are being under investigation. </a:t>
            </a:r>
            <a:endParaRPr lang="sv-SE"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US" b="1" dirty="0" smtClean="0">
                <a:latin typeface="Calibri" panose="020F0502020204030204" pitchFamily="34" charset="0"/>
                <a:ea typeface="Times New Roman" panose="02020603050405020304" pitchFamily="18" charset="0"/>
                <a:cs typeface="Times New Roman" panose="02020603050405020304" pitchFamily="18" charset="0"/>
              </a:rPr>
              <a:t>What </a:t>
            </a:r>
            <a:r>
              <a:rPr lang="en-US" b="1" dirty="0">
                <a:latin typeface="Calibri" panose="020F0502020204030204" pitchFamily="34" charset="0"/>
                <a:ea typeface="Times New Roman" panose="02020603050405020304" pitchFamily="18" charset="0"/>
                <a:cs typeface="Times New Roman" panose="02020603050405020304" pitchFamily="18" charset="0"/>
              </a:rPr>
              <a:t>was the focus of the supervision, what did you specifically look for?</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sv-SE" i="1" dirty="0">
                <a:latin typeface="Calibri" panose="020F0502020204030204" pitchFamily="34" charset="0"/>
                <a:ea typeface="Times New Roman" panose="02020603050405020304" pitchFamily="18" charset="0"/>
                <a:cs typeface="Times New Roman" panose="02020603050405020304" pitchFamily="18" charset="0"/>
              </a:rPr>
              <a:t>Information </a:t>
            </a:r>
            <a:r>
              <a:rPr lang="sv-SE" i="1" dirty="0" err="1">
                <a:latin typeface="Calibri" panose="020F0502020204030204" pitchFamily="34" charset="0"/>
                <a:ea typeface="Times New Roman" panose="02020603050405020304" pitchFamily="18" charset="0"/>
                <a:cs typeface="Times New Roman" panose="02020603050405020304" pitchFamily="18" charset="0"/>
              </a:rPr>
              <a:t>safety</a:t>
            </a:r>
            <a:r>
              <a:rPr lang="sv-SE" i="1" dirty="0">
                <a:latin typeface="Calibri" panose="020F0502020204030204" pitchFamily="34" charset="0"/>
                <a:ea typeface="Times New Roman" panose="02020603050405020304" pitchFamily="18" charset="0"/>
                <a:cs typeface="Times New Roman" panose="02020603050405020304" pitchFamily="18" charset="0"/>
              </a:rPr>
              <a:t> (</a:t>
            </a:r>
            <a:r>
              <a:rPr lang="sv-SE" i="1" dirty="0" err="1">
                <a:latin typeface="Calibri" panose="020F0502020204030204" pitchFamily="34" charset="0"/>
                <a:ea typeface="Times New Roman" panose="02020603050405020304" pitchFamily="18" charset="0"/>
                <a:cs typeface="Times New Roman" panose="02020603050405020304" pitchFamily="18" charset="0"/>
              </a:rPr>
              <a:t>identification</a:t>
            </a:r>
            <a:r>
              <a:rPr lang="sv-SE" i="1" dirty="0">
                <a:latin typeface="Calibri" panose="020F0502020204030204" pitchFamily="34" charset="0"/>
                <a:ea typeface="Times New Roman" panose="02020603050405020304" pitchFamily="18" charset="0"/>
                <a:cs typeface="Times New Roman" panose="02020603050405020304" pitchFamily="18" charset="0"/>
              </a:rPr>
              <a:t>), </a:t>
            </a:r>
            <a:r>
              <a:rPr lang="sv-SE" i="1" dirty="0" err="1">
                <a:latin typeface="Calibri" panose="020F0502020204030204" pitchFamily="34" charset="0"/>
                <a:ea typeface="Times New Roman" panose="02020603050405020304" pitchFamily="18" charset="0"/>
                <a:cs typeface="Times New Roman" panose="02020603050405020304" pitchFamily="18" charset="0"/>
              </a:rPr>
              <a:t>disease</a:t>
            </a:r>
            <a:r>
              <a:rPr lang="sv-SE" i="1" dirty="0">
                <a:latin typeface="Calibri" panose="020F0502020204030204" pitchFamily="34" charset="0"/>
                <a:ea typeface="Times New Roman" panose="02020603050405020304" pitchFamily="18" charset="0"/>
                <a:cs typeface="Times New Roman" panose="02020603050405020304" pitchFamily="18" charset="0"/>
              </a:rPr>
              <a:t> </a:t>
            </a:r>
            <a:r>
              <a:rPr lang="sv-SE" i="1" dirty="0" err="1">
                <a:latin typeface="Calibri" panose="020F0502020204030204" pitchFamily="34" charset="0"/>
                <a:ea typeface="Times New Roman" panose="02020603050405020304" pitchFamily="18" charset="0"/>
                <a:cs typeface="Times New Roman" panose="02020603050405020304" pitchFamily="18" charset="0"/>
              </a:rPr>
              <a:t>control</a:t>
            </a:r>
            <a:r>
              <a:rPr lang="sv-SE" i="1" dirty="0">
                <a:latin typeface="Calibri" panose="020F0502020204030204" pitchFamily="34" charset="0"/>
                <a:ea typeface="Times New Roman" panose="02020603050405020304" pitchFamily="18" charset="0"/>
                <a:cs typeface="Times New Roman" panose="02020603050405020304" pitchFamily="18" charset="0"/>
              </a:rPr>
              <a:t>)</a:t>
            </a:r>
            <a:endParaRPr lang="sv-SE"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What is your over-all experience with this supervision? Was it different from “regular” supervision?</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sv-SE" i="1" dirty="0">
                <a:latin typeface="Calibri" panose="020F0502020204030204" pitchFamily="34" charset="0"/>
                <a:ea typeface="Times New Roman" panose="02020603050405020304" pitchFamily="18" charset="0"/>
                <a:cs typeface="Times New Roman" panose="02020603050405020304" pitchFamily="18" charset="0"/>
              </a:rPr>
              <a:t>The </a:t>
            </a:r>
            <a:r>
              <a:rPr lang="sv-SE" i="1" dirty="0" err="1">
                <a:latin typeface="Calibri" panose="020F0502020204030204" pitchFamily="34" charset="0"/>
                <a:ea typeface="Times New Roman" panose="02020603050405020304" pitchFamily="18" charset="0"/>
                <a:cs typeface="Times New Roman" panose="02020603050405020304" pitchFamily="18" charset="0"/>
              </a:rPr>
              <a:t>providers</a:t>
            </a:r>
            <a:r>
              <a:rPr lang="sv-SE" i="1" dirty="0">
                <a:latin typeface="Calibri" panose="020F0502020204030204" pitchFamily="34" charset="0"/>
                <a:ea typeface="Times New Roman" panose="02020603050405020304" pitchFamily="18" charset="0"/>
                <a:cs typeface="Times New Roman" panose="02020603050405020304" pitchFamily="18" charset="0"/>
              </a:rPr>
              <a:t> </a:t>
            </a:r>
            <a:r>
              <a:rPr lang="sv-SE" i="1" dirty="0" err="1">
                <a:latin typeface="Calibri" panose="020F0502020204030204" pitchFamily="34" charset="0"/>
                <a:ea typeface="Times New Roman" panose="02020603050405020304" pitchFamily="18" charset="0"/>
                <a:cs typeface="Times New Roman" panose="02020603050405020304" pitchFamily="18" charset="0"/>
              </a:rPr>
              <a:t>gave</a:t>
            </a:r>
            <a:r>
              <a:rPr lang="sv-SE" i="1" dirty="0">
                <a:latin typeface="Calibri" panose="020F0502020204030204" pitchFamily="34" charset="0"/>
                <a:ea typeface="Times New Roman" panose="02020603050405020304" pitchFamily="18" charset="0"/>
                <a:cs typeface="Times New Roman" panose="02020603050405020304" pitchFamily="18" charset="0"/>
              </a:rPr>
              <a:t> </a:t>
            </a:r>
            <a:r>
              <a:rPr lang="sv-SE" i="1" dirty="0" err="1">
                <a:latin typeface="Calibri" panose="020F0502020204030204" pitchFamily="34" charset="0"/>
                <a:ea typeface="Times New Roman" panose="02020603050405020304" pitchFamily="18" charset="0"/>
                <a:cs typeface="Times New Roman" panose="02020603050405020304" pitchFamily="18" charset="0"/>
              </a:rPr>
              <a:t>us</a:t>
            </a:r>
            <a:r>
              <a:rPr lang="sv-SE" i="1" dirty="0">
                <a:latin typeface="Calibri" panose="020F0502020204030204" pitchFamily="34" charset="0"/>
                <a:ea typeface="Times New Roman" panose="02020603050405020304" pitchFamily="18" charset="0"/>
                <a:cs typeface="Times New Roman" panose="02020603050405020304" pitchFamily="18" charset="0"/>
              </a:rPr>
              <a:t> </a:t>
            </a:r>
            <a:r>
              <a:rPr lang="sv-SE" i="1" dirty="0" err="1">
                <a:latin typeface="Calibri" panose="020F0502020204030204" pitchFamily="34" charset="0"/>
                <a:ea typeface="Times New Roman" panose="02020603050405020304" pitchFamily="18" charset="0"/>
                <a:cs typeface="Times New Roman" panose="02020603050405020304" pitchFamily="18" charset="0"/>
              </a:rPr>
              <a:t>satisfactory</a:t>
            </a:r>
            <a:r>
              <a:rPr lang="sv-SE" i="1" dirty="0">
                <a:latin typeface="Calibri" panose="020F0502020204030204" pitchFamily="34" charset="0"/>
                <a:ea typeface="Times New Roman" panose="02020603050405020304" pitchFamily="18" charset="0"/>
                <a:cs typeface="Times New Roman" panose="02020603050405020304" pitchFamily="18" charset="0"/>
              </a:rPr>
              <a:t> </a:t>
            </a:r>
            <a:r>
              <a:rPr lang="sv-SE" i="1" dirty="0" err="1">
                <a:latin typeface="Calibri" panose="020F0502020204030204" pitchFamily="34" charset="0"/>
                <a:ea typeface="Times New Roman" panose="02020603050405020304" pitchFamily="18" charset="0"/>
                <a:cs typeface="Times New Roman" panose="02020603050405020304" pitchFamily="18" charset="0"/>
              </a:rPr>
              <a:t>answers</a:t>
            </a:r>
            <a:r>
              <a:rPr lang="sv-SE" i="1" dirty="0">
                <a:latin typeface="Calibri" panose="020F0502020204030204" pitchFamily="34" charset="0"/>
                <a:ea typeface="Times New Roman" panose="02020603050405020304" pitchFamily="18" charset="0"/>
                <a:cs typeface="Times New Roman" panose="02020603050405020304" pitchFamily="18" charset="0"/>
              </a:rPr>
              <a:t> and </a:t>
            </a:r>
            <a:r>
              <a:rPr lang="sv-SE" i="1" dirty="0" err="1">
                <a:latin typeface="Calibri" panose="020F0502020204030204" pitchFamily="34" charset="0"/>
                <a:ea typeface="Times New Roman" panose="02020603050405020304" pitchFamily="18" charset="0"/>
                <a:cs typeface="Times New Roman" panose="02020603050405020304" pitchFamily="18" charset="0"/>
              </a:rPr>
              <a:t>had</a:t>
            </a:r>
            <a:r>
              <a:rPr lang="sv-SE" i="1" dirty="0">
                <a:latin typeface="Calibri" panose="020F0502020204030204" pitchFamily="34" charset="0"/>
                <a:ea typeface="Times New Roman" panose="02020603050405020304" pitchFamily="18" charset="0"/>
                <a:cs typeface="Times New Roman" panose="02020603050405020304" pitchFamily="18" charset="0"/>
              </a:rPr>
              <a:t> a </a:t>
            </a:r>
            <a:r>
              <a:rPr lang="sv-SE" i="1" dirty="0" err="1">
                <a:latin typeface="Calibri" panose="020F0502020204030204" pitchFamily="34" charset="0"/>
                <a:ea typeface="Times New Roman" panose="02020603050405020304" pitchFamily="18" charset="0"/>
                <a:cs typeface="Times New Roman" panose="02020603050405020304" pitchFamily="18" charset="0"/>
              </a:rPr>
              <a:t>sincere</a:t>
            </a:r>
            <a:r>
              <a:rPr lang="sv-SE" i="1" dirty="0">
                <a:latin typeface="Calibri" panose="020F0502020204030204" pitchFamily="34" charset="0"/>
                <a:ea typeface="Times New Roman" panose="02020603050405020304" pitchFamily="18" charset="0"/>
                <a:cs typeface="Times New Roman" panose="02020603050405020304" pitchFamily="18" charset="0"/>
              </a:rPr>
              <a:t> </a:t>
            </a:r>
            <a:r>
              <a:rPr lang="sv-SE" i="1" dirty="0" err="1">
                <a:latin typeface="Calibri" panose="020F0502020204030204" pitchFamily="34" charset="0"/>
                <a:ea typeface="Times New Roman" panose="02020603050405020304" pitchFamily="18" charset="0"/>
                <a:cs typeface="Times New Roman" panose="02020603050405020304" pitchFamily="18" charset="0"/>
              </a:rPr>
              <a:t>will</a:t>
            </a:r>
            <a:r>
              <a:rPr lang="sv-SE" i="1" dirty="0">
                <a:latin typeface="Calibri" panose="020F0502020204030204" pitchFamily="34" charset="0"/>
                <a:ea typeface="Times New Roman" panose="02020603050405020304" pitchFamily="18" charset="0"/>
                <a:cs typeface="Times New Roman" panose="02020603050405020304" pitchFamily="18" charset="0"/>
              </a:rPr>
              <a:t> to </a:t>
            </a:r>
            <a:r>
              <a:rPr lang="sv-SE" i="1" dirty="0" err="1">
                <a:latin typeface="Calibri" panose="020F0502020204030204" pitchFamily="34" charset="0"/>
                <a:ea typeface="Times New Roman" panose="02020603050405020304" pitchFamily="18" charset="0"/>
                <a:cs typeface="Times New Roman" panose="02020603050405020304" pitchFamily="18" charset="0"/>
              </a:rPr>
              <a:t>follow</a:t>
            </a:r>
            <a:r>
              <a:rPr lang="sv-SE" i="1" dirty="0">
                <a:latin typeface="Calibri" panose="020F0502020204030204" pitchFamily="34" charset="0"/>
                <a:ea typeface="Times New Roman" panose="02020603050405020304" pitchFamily="18" charset="0"/>
                <a:cs typeface="Times New Roman" panose="02020603050405020304" pitchFamily="18" charset="0"/>
              </a:rPr>
              <a:t> </a:t>
            </a:r>
            <a:r>
              <a:rPr lang="sv-SE" i="1" dirty="0" err="1">
                <a:latin typeface="Calibri" panose="020F0502020204030204" pitchFamily="34" charset="0"/>
                <a:ea typeface="Times New Roman" panose="02020603050405020304" pitchFamily="18" charset="0"/>
                <a:cs typeface="Times New Roman" panose="02020603050405020304" pitchFamily="18" charset="0"/>
              </a:rPr>
              <a:t>laws</a:t>
            </a:r>
            <a:r>
              <a:rPr lang="sv-SE" i="1" dirty="0">
                <a:latin typeface="Calibri" panose="020F0502020204030204" pitchFamily="34" charset="0"/>
                <a:ea typeface="Times New Roman" panose="02020603050405020304" pitchFamily="18" charset="0"/>
                <a:cs typeface="Times New Roman" panose="02020603050405020304" pitchFamily="18" charset="0"/>
              </a:rPr>
              <a:t> and </a:t>
            </a:r>
            <a:r>
              <a:rPr lang="sv-SE" i="1" dirty="0" err="1">
                <a:latin typeface="Calibri" panose="020F0502020204030204" pitchFamily="34" charset="0"/>
                <a:ea typeface="Times New Roman" panose="02020603050405020304" pitchFamily="18" charset="0"/>
                <a:cs typeface="Times New Roman" panose="02020603050405020304" pitchFamily="18" charset="0"/>
              </a:rPr>
              <a:t>regulations</a:t>
            </a:r>
            <a:r>
              <a:rPr lang="sv-SE" i="1" dirty="0">
                <a:latin typeface="Calibri" panose="020F0502020204030204" pitchFamily="34" charset="0"/>
                <a:ea typeface="Times New Roman" panose="02020603050405020304" pitchFamily="18" charset="0"/>
                <a:cs typeface="Times New Roman" panose="02020603050405020304" pitchFamily="18" charset="0"/>
              </a:rPr>
              <a:t>.</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424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Today</a:t>
            </a:r>
            <a:r>
              <a:rPr lang="sv-SE" dirty="0" smtClean="0"/>
              <a:t> </a:t>
            </a:r>
            <a:endParaRPr lang="en-US" dirty="0"/>
          </a:p>
        </p:txBody>
      </p:sp>
      <p:sp>
        <p:nvSpPr>
          <p:cNvPr id="4" name="Platshållare för innehåll 3"/>
          <p:cNvSpPr>
            <a:spLocks noGrp="1"/>
          </p:cNvSpPr>
          <p:nvPr>
            <p:ph sz="quarter" idx="10"/>
          </p:nvPr>
        </p:nvSpPr>
        <p:spPr/>
        <p:txBody>
          <a:bodyPr/>
          <a:lstStyle/>
          <a:p>
            <a:pPr>
              <a:buFont typeface="Arial" panose="020B0604020202020204" pitchFamily="34" charset="0"/>
              <a:buChar char="•"/>
            </a:pPr>
            <a:r>
              <a:rPr lang="en-US" b="1" dirty="0"/>
              <a:t>Welcome and introduction</a:t>
            </a:r>
          </a:p>
          <a:p>
            <a:pPr>
              <a:buFont typeface="Arial" panose="020B0604020202020204" pitchFamily="34" charset="0"/>
              <a:buChar char="•"/>
            </a:pPr>
            <a:endParaRPr lang="en-US" b="1" dirty="0"/>
          </a:p>
          <a:p>
            <a:pPr>
              <a:buFont typeface="Arial" panose="020B0604020202020204" pitchFamily="34" charset="0"/>
              <a:buChar char="•"/>
            </a:pPr>
            <a:r>
              <a:rPr lang="en-US" b="1" dirty="0"/>
              <a:t>Who is who and expectations</a:t>
            </a:r>
          </a:p>
          <a:p>
            <a:pPr>
              <a:buFont typeface="Arial" panose="020B0604020202020204" pitchFamily="34" charset="0"/>
              <a:buChar char="•"/>
            </a:pPr>
            <a:endParaRPr lang="en-US" b="1" dirty="0"/>
          </a:p>
          <a:p>
            <a:pPr>
              <a:buFont typeface="Arial" panose="020B0604020202020204" pitchFamily="34" charset="0"/>
              <a:buChar char="•"/>
            </a:pPr>
            <a:r>
              <a:rPr lang="en-US" b="1" dirty="0"/>
              <a:t>Agenda setting</a:t>
            </a:r>
          </a:p>
          <a:p>
            <a:pPr>
              <a:buFont typeface="Arial" panose="020B0604020202020204" pitchFamily="34" charset="0"/>
              <a:buChar char="•"/>
            </a:pPr>
            <a:endParaRPr lang="en-US" dirty="0"/>
          </a:p>
          <a:p>
            <a:pPr>
              <a:buFont typeface="Arial" panose="020B0604020202020204" pitchFamily="34" charset="0"/>
              <a:buChar char="•"/>
            </a:pPr>
            <a:r>
              <a:rPr lang="en-US" b="1" dirty="0" smtClean="0"/>
              <a:t>Discussion </a:t>
            </a:r>
            <a:r>
              <a:rPr lang="en-US" b="1" dirty="0"/>
              <a:t>about the Questionnaire </a:t>
            </a:r>
            <a:r>
              <a:rPr lang="en-US" b="1" dirty="0" smtClean="0"/>
              <a:t>on-line clinics </a:t>
            </a:r>
            <a:r>
              <a:rPr lang="en-US" b="1" dirty="0"/>
              <a:t>by supervisory </a:t>
            </a:r>
            <a:r>
              <a:rPr lang="en-US" b="1" dirty="0" err="1"/>
              <a:t>organisations</a:t>
            </a:r>
            <a:r>
              <a:rPr lang="en-US" b="1" dirty="0"/>
              <a:t> in England ( CQC), Sweden (IVO), Estonia (</a:t>
            </a:r>
            <a:r>
              <a:rPr lang="en-US" b="1" dirty="0" err="1"/>
              <a:t>Terviseamet</a:t>
            </a:r>
            <a:r>
              <a:rPr lang="en-US" b="1" dirty="0" smtClean="0"/>
              <a:t>)</a:t>
            </a:r>
          </a:p>
          <a:p>
            <a:pPr>
              <a:buFont typeface="Arial" panose="020B0604020202020204" pitchFamily="34" charset="0"/>
              <a:buChar char="•"/>
            </a:pPr>
            <a:endParaRPr lang="en-US" b="1" dirty="0"/>
          </a:p>
          <a:p>
            <a:pPr>
              <a:buFont typeface="Arial" panose="020B0604020202020204" pitchFamily="34" charset="0"/>
              <a:buChar char="•"/>
            </a:pPr>
            <a:r>
              <a:rPr lang="en-US" b="1" dirty="0" smtClean="0"/>
              <a:t>Medical devices and supervision</a:t>
            </a:r>
          </a:p>
          <a:p>
            <a:pPr marL="0" indent="0">
              <a:buNone/>
            </a:pPr>
            <a:endParaRPr lang="en-US" dirty="0" smtClean="0"/>
          </a:p>
        </p:txBody>
      </p:sp>
    </p:spTree>
    <p:extLst>
      <p:ext uri="{BB962C8B-B14F-4D97-AF65-F5344CB8AC3E}">
        <p14:creationId xmlns:p14="http://schemas.microsoft.com/office/powerpoint/2010/main" val="1393559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WHO </a:t>
            </a:r>
            <a:r>
              <a:rPr lang="nl-NL" dirty="0" err="1" smtClean="0"/>
              <a:t>Definitions</a:t>
            </a:r>
            <a:r>
              <a:rPr lang="nl-NL" dirty="0" smtClean="0"/>
              <a:t> we </a:t>
            </a:r>
            <a:r>
              <a:rPr lang="nl-NL" dirty="0" err="1" smtClean="0"/>
              <a:t>will</a:t>
            </a:r>
            <a:r>
              <a:rPr lang="nl-NL" dirty="0" smtClean="0"/>
              <a:t> </a:t>
            </a:r>
            <a:r>
              <a:rPr lang="nl-NL" dirty="0" err="1" smtClean="0"/>
              <a:t>use</a:t>
            </a:r>
            <a:endParaRPr lang="nl-NL" dirty="0"/>
          </a:p>
        </p:txBody>
      </p:sp>
      <p:sp>
        <p:nvSpPr>
          <p:cNvPr id="3" name="Tijdelijke aanduiding voor inhoud 2"/>
          <p:cNvSpPr>
            <a:spLocks noGrp="1"/>
          </p:cNvSpPr>
          <p:nvPr>
            <p:ph idx="1"/>
          </p:nvPr>
        </p:nvSpPr>
        <p:spPr>
          <a:xfrm>
            <a:off x="1404000" y="2935485"/>
            <a:ext cx="7365600" cy="4525963"/>
          </a:xfrm>
        </p:spPr>
        <p:txBody>
          <a:bodyPr>
            <a:normAutofit/>
          </a:bodyPr>
          <a:lstStyle/>
          <a:p>
            <a:pPr>
              <a:buNone/>
            </a:pPr>
            <a:r>
              <a:rPr lang="en-US" i="1" u="sng" dirty="0" err="1" smtClean="0"/>
              <a:t>eHealth</a:t>
            </a:r>
            <a:r>
              <a:rPr lang="en-US" i="1" dirty="0" smtClean="0"/>
              <a:t> is the use of information and communication technologies (ICT) for health. Examples include treating patients, conducting research, educating the health workforce, tracking diseases and monitoring public health. </a:t>
            </a:r>
            <a:endParaRPr lang="nl-NL" i="1" dirty="0" smtClean="0"/>
          </a:p>
          <a:p>
            <a:pPr>
              <a:buNone/>
            </a:pPr>
            <a:r>
              <a:rPr lang="nl-NL" i="1" dirty="0" err="1" smtClean="0"/>
              <a:t>Where</a:t>
            </a:r>
            <a:r>
              <a:rPr lang="nl-NL" i="1" dirty="0" smtClean="0"/>
              <a:t> </a:t>
            </a:r>
            <a:r>
              <a:rPr lang="nl-NL" i="1" u="sng" dirty="0" err="1" smtClean="0"/>
              <a:t>health</a:t>
            </a:r>
            <a:r>
              <a:rPr lang="nl-NL" i="1" dirty="0" smtClean="0"/>
              <a:t> </a:t>
            </a:r>
            <a:r>
              <a:rPr lang="nl-NL" i="1" dirty="0" err="1" smtClean="0"/>
              <a:t>refer</a:t>
            </a:r>
            <a:r>
              <a:rPr lang="nl-NL" i="1" dirty="0" smtClean="0"/>
              <a:t> to </a:t>
            </a:r>
            <a:r>
              <a:rPr lang="nl-NL" i="1" dirty="0" err="1" smtClean="0"/>
              <a:t>physical</a:t>
            </a:r>
            <a:r>
              <a:rPr lang="nl-NL" i="1" dirty="0" smtClean="0"/>
              <a:t>, mental and </a:t>
            </a:r>
            <a:r>
              <a:rPr lang="nl-NL" i="1" dirty="0" err="1" smtClean="0"/>
              <a:t>social</a:t>
            </a:r>
            <a:r>
              <a:rPr lang="nl-NL" i="1" dirty="0" smtClean="0"/>
              <a:t> </a:t>
            </a:r>
            <a:r>
              <a:rPr lang="nl-NL" i="1" dirty="0" err="1" smtClean="0"/>
              <a:t>wellbeing</a:t>
            </a:r>
            <a:endParaRPr lang="nl-NL" i="1" dirty="0"/>
          </a:p>
        </p:txBody>
      </p:sp>
    </p:spTree>
    <p:extLst>
      <p:ext uri="{BB962C8B-B14F-4D97-AF65-F5344CB8AC3E}">
        <p14:creationId xmlns:p14="http://schemas.microsoft.com/office/powerpoint/2010/main" val="1182250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Focus</a:t>
            </a:r>
            <a:endParaRPr lang="nl-NL" dirty="0"/>
          </a:p>
        </p:txBody>
      </p:sp>
      <p:sp>
        <p:nvSpPr>
          <p:cNvPr id="3" name="Tijdelijke aanduiding voor inhoud 2"/>
          <p:cNvSpPr>
            <a:spLocks noGrp="1"/>
          </p:cNvSpPr>
          <p:nvPr>
            <p:ph idx="1"/>
          </p:nvPr>
        </p:nvSpPr>
        <p:spPr/>
        <p:txBody>
          <a:bodyPr>
            <a:normAutofit/>
          </a:bodyPr>
          <a:lstStyle/>
          <a:p>
            <a:r>
              <a:rPr lang="en-US" sz="2400" dirty="0" smtClean="0"/>
              <a:t>Consumer related eHealth services</a:t>
            </a:r>
          </a:p>
          <a:p>
            <a:pPr lvl="1">
              <a:buNone/>
            </a:pPr>
            <a:r>
              <a:rPr lang="en-US" sz="2400" dirty="0" smtClean="0"/>
              <a:t>Because they:</a:t>
            </a:r>
          </a:p>
          <a:p>
            <a:pPr lvl="1"/>
            <a:r>
              <a:rPr lang="en-US" sz="2400" dirty="0" smtClean="0"/>
              <a:t>travel cross-border </a:t>
            </a:r>
          </a:p>
          <a:p>
            <a:pPr lvl="1"/>
            <a:r>
              <a:rPr lang="en-US" sz="2400" dirty="0" smtClean="0"/>
              <a:t>and are similar in different countries</a:t>
            </a:r>
          </a:p>
          <a:p>
            <a:pPr lvl="1">
              <a:buNone/>
            </a:pPr>
            <a:endParaRPr lang="en-US" sz="2400" dirty="0" smtClean="0"/>
          </a:p>
          <a:p>
            <a:pPr lvl="1">
              <a:buNone/>
            </a:pPr>
            <a:r>
              <a:rPr lang="en-US" sz="2400" dirty="0" smtClean="0"/>
              <a:t>Special attention to:</a:t>
            </a:r>
          </a:p>
          <a:p>
            <a:pPr lvl="1">
              <a:buNone/>
            </a:pPr>
            <a:r>
              <a:rPr lang="en-US" sz="2400" dirty="0" smtClean="0"/>
              <a:t>-choosing the relevant services from a patients perspective and risk analysis</a:t>
            </a:r>
          </a:p>
          <a:p>
            <a:pPr lvl="1">
              <a:buNone/>
            </a:pPr>
            <a:endParaRPr lang="en-US" dirty="0" smtClean="0"/>
          </a:p>
        </p:txBody>
      </p:sp>
    </p:spTree>
    <p:extLst>
      <p:ext uri="{BB962C8B-B14F-4D97-AF65-F5344CB8AC3E}">
        <p14:creationId xmlns:p14="http://schemas.microsoft.com/office/powerpoint/2010/main" val="2018099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Trends in Sweden</a:t>
            </a:r>
            <a:endParaRPr lang="en-US" dirty="0"/>
          </a:p>
        </p:txBody>
      </p:sp>
      <p:sp>
        <p:nvSpPr>
          <p:cNvPr id="3" name="Platshållare för innehåll 2"/>
          <p:cNvSpPr>
            <a:spLocks noGrp="1"/>
          </p:cNvSpPr>
          <p:nvPr>
            <p:ph idx="1"/>
          </p:nvPr>
        </p:nvSpPr>
        <p:spPr/>
        <p:txBody>
          <a:bodyPr>
            <a:normAutofit/>
          </a:bodyPr>
          <a:lstStyle/>
          <a:p>
            <a:r>
              <a:rPr lang="en-US" dirty="0" smtClean="0"/>
              <a:t>eHealth vision in Sweden</a:t>
            </a:r>
          </a:p>
          <a:p>
            <a:pPr marL="0" indent="0">
              <a:buNone/>
            </a:pPr>
            <a:r>
              <a:rPr lang="en-US" sz="2800" i="1" dirty="0" smtClean="0"/>
              <a:t>In 2025, Sweden will be the best in he world at using opportunities offered by digitalization and eHealth to make it easier for people to achieve good and equal health and welfare, and to develop and strengthen their own resources for increased independence and participation in the life of society. </a:t>
            </a:r>
          </a:p>
        </p:txBody>
      </p:sp>
    </p:spTree>
    <p:extLst>
      <p:ext uri="{BB962C8B-B14F-4D97-AF65-F5344CB8AC3E}">
        <p14:creationId xmlns:p14="http://schemas.microsoft.com/office/powerpoint/2010/main" val="1147440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US"/>
          </a:p>
        </p:txBody>
      </p:sp>
      <p:sp>
        <p:nvSpPr>
          <p:cNvPr id="3" name="Platshållare för innehåll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443" y="-747464"/>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885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US"/>
          </a:p>
        </p:txBody>
      </p:sp>
      <p:sp>
        <p:nvSpPr>
          <p:cNvPr id="3" name="Platshållare för innehåll 2"/>
          <p:cNvSpPr>
            <a:spLocks noGrp="1"/>
          </p:cNvSpPr>
          <p:nvPr>
            <p:ph idx="1"/>
          </p:nvPr>
        </p:nvSpPr>
        <p:spPr/>
        <p:txBody>
          <a:bodyPr/>
          <a:lstStyle/>
          <a:p>
            <a:endParaRPr lang="en-US"/>
          </a:p>
        </p:txBody>
      </p:sp>
      <p:sp>
        <p:nvSpPr>
          <p:cNvPr id="4" name="Platshållare för bildnummer 3"/>
          <p:cNvSpPr>
            <a:spLocks noGrp="1"/>
          </p:cNvSpPr>
          <p:nvPr>
            <p:ph type="sldNum" sz="quarter" idx="12"/>
          </p:nvPr>
        </p:nvSpPr>
        <p:spPr/>
        <p:txBody>
          <a:bodyPr/>
          <a:lstStyle/>
          <a:p>
            <a:fld id="{368635BA-FCF5-4A0E-8FFF-157526493AFA}" type="slidenum">
              <a:rPr lang="en-US" smtClean="0"/>
              <a:pPr/>
              <a:t>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528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US" dirty="0"/>
          </a:p>
        </p:txBody>
      </p:sp>
      <p:sp>
        <p:nvSpPr>
          <p:cNvPr id="3" name="Platshållare för innehåll 2"/>
          <p:cNvSpPr>
            <a:spLocks noGrp="1"/>
          </p:cNvSpPr>
          <p:nvPr>
            <p:ph sz="quarter" idx="10"/>
          </p:nvPr>
        </p:nvSpPr>
        <p:spPr/>
        <p:txBody>
          <a:bodyPr/>
          <a:lstStyle/>
          <a:p>
            <a:endParaRPr lang="en-US"/>
          </a:p>
        </p:txBody>
      </p:sp>
      <p:pic>
        <p:nvPicPr>
          <p:cNvPr id="4" name="Picture 2" descr="Bildresultat för harry potter and the philosopher's 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55" y="-15662"/>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751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Loose-loose</a:t>
            </a:r>
            <a:r>
              <a:rPr lang="sv-SE" dirty="0"/>
              <a:t> situation</a:t>
            </a:r>
          </a:p>
        </p:txBody>
      </p:sp>
      <p:sp>
        <p:nvSpPr>
          <p:cNvPr id="3" name="Platshållare för innehåll 2"/>
          <p:cNvSpPr>
            <a:spLocks noGrp="1"/>
          </p:cNvSpPr>
          <p:nvPr>
            <p:ph idx="1"/>
          </p:nvPr>
        </p:nvSpPr>
        <p:spPr/>
        <p:txBody>
          <a:bodyPr/>
          <a:lstStyle/>
          <a:p>
            <a:pPr marL="0" indent="0">
              <a:buNone/>
            </a:pPr>
            <a:endParaRPr lang="sv-SE" b="1" dirty="0"/>
          </a:p>
          <a:p>
            <a:pPr marL="0" indent="0">
              <a:buNone/>
            </a:pPr>
            <a:r>
              <a:rPr lang="sv-SE" b="1" dirty="0"/>
              <a:t> </a:t>
            </a:r>
          </a:p>
          <a:p>
            <a:endParaRPr lang="sv-SE" dirty="0"/>
          </a:p>
        </p:txBody>
      </p:sp>
      <p:sp>
        <p:nvSpPr>
          <p:cNvPr id="4" name="Platshållare för bildnummer 3"/>
          <p:cNvSpPr>
            <a:spLocks noGrp="1"/>
          </p:cNvSpPr>
          <p:nvPr>
            <p:ph type="sldNum" sz="quarter" idx="12"/>
          </p:nvPr>
        </p:nvSpPr>
        <p:spPr/>
        <p:txBody>
          <a:bodyPr/>
          <a:lstStyle/>
          <a:p>
            <a:fld id="{368635BA-FCF5-4A0E-8FFF-157526493AFA}" type="slidenum">
              <a:rPr lang="en-US" smtClean="0"/>
              <a:pPr/>
              <a:t>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80928"/>
            <a:ext cx="6909792" cy="317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466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IVO_mall_2016">
  <a:themeElements>
    <a:clrScheme name="IVO">
      <a:dk1>
        <a:sysClr val="windowText" lastClr="000000"/>
      </a:dk1>
      <a:lt1>
        <a:sysClr val="window" lastClr="FFFFFF"/>
      </a:lt1>
      <a:dk2>
        <a:srgbClr val="1F497D"/>
      </a:dk2>
      <a:lt2>
        <a:srgbClr val="EEECE1"/>
      </a:lt2>
      <a:accent1>
        <a:srgbClr val="E66E14"/>
      </a:accent1>
      <a:accent2>
        <a:srgbClr val="007377"/>
      </a:accent2>
      <a:accent3>
        <a:srgbClr val="B1E4E3"/>
      </a:accent3>
      <a:accent4>
        <a:srgbClr val="333F48"/>
      </a:accent4>
      <a:accent5>
        <a:srgbClr val="C7C9C7"/>
      </a:accent5>
      <a:accent6>
        <a:srgbClr val="B94700"/>
      </a:accent6>
      <a:hlink>
        <a:srgbClr val="0000FF"/>
      </a:hlink>
      <a:folHlink>
        <a:srgbClr val="800080"/>
      </a:folHlink>
    </a:clrScheme>
    <a:fontScheme name="Nordic Capit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IVO_mall_2016</Template>
  <TotalTime>0</TotalTime>
  <Words>387</Words>
  <Application>Microsoft Office PowerPoint</Application>
  <PresentationFormat>Bildspel på skärmen (4:3)</PresentationFormat>
  <Paragraphs>47</Paragraphs>
  <Slides>12</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Times New Roman</vt:lpstr>
      <vt:lpstr>IVO_mall_2016</vt:lpstr>
      <vt:lpstr>PowerPoint-presentation</vt:lpstr>
      <vt:lpstr>Today </vt:lpstr>
      <vt:lpstr>WHO Definitions we will use</vt:lpstr>
      <vt:lpstr>Focus</vt:lpstr>
      <vt:lpstr>Trends in Sweden</vt:lpstr>
      <vt:lpstr>PowerPoint-presentation</vt:lpstr>
      <vt:lpstr>PowerPoint-presentation</vt:lpstr>
      <vt:lpstr>PowerPoint-presentation</vt:lpstr>
      <vt:lpstr>Loose-loose situation</vt:lpstr>
      <vt:lpstr>Discussion</vt:lpstr>
      <vt:lpstr> Discussion about the Questionnaire for the EPSO e-Health working group based on the experiences with or ideas about supervision of e-health clinics by supervisory organisations in England ( CQC), Sweden (IVO), Estonia (Terviseamet)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2017-04-11T06:05:23Z</dcterms:created>
  <dcterms:modified xsi:type="dcterms:W3CDTF">2017-07-03T07:06:02Z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419550988</vt:i4>
  </property>
  <property fmtid="{D5CDD505-2E9C-101B-9397-08002B2CF9AE}" pid="3" name="_NewReviewCycle">
    <vt:lpwstr/>
  </property>
</Properties>
</file>