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201" r:id="rId2"/>
  </p:sldMasterIdLst>
  <p:notesMasterIdLst>
    <p:notesMasterId r:id="rId13"/>
  </p:notesMasterIdLst>
  <p:sldIdLst>
    <p:sldId id="290" r:id="rId3"/>
    <p:sldId id="291" r:id="rId4"/>
    <p:sldId id="292" r:id="rId5"/>
    <p:sldId id="293" r:id="rId6"/>
    <p:sldId id="299" r:id="rId7"/>
    <p:sldId id="294" r:id="rId8"/>
    <p:sldId id="295" r:id="rId9"/>
    <p:sldId id="298" r:id="rId10"/>
    <p:sldId id="296" r:id="rId11"/>
    <p:sldId id="297" r:id="rId1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529D26"/>
    <a:srgbClr val="2494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9D323-FA43-45E0-8855-C261733B4383}" type="datetimeFigureOut">
              <a:rPr lang="nl-NL"/>
              <a:pPr>
                <a:defRPr/>
              </a:pPr>
              <a:t>20-4-2017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noProof="0" smtClean="0"/>
              <a:t>Klik om de modelstijlen te bewerken</a:t>
            </a:r>
          </a:p>
          <a:p>
            <a:pPr lvl="1"/>
            <a:r>
              <a:rPr lang="nl-NL" altLang="nl-NL" noProof="0" smtClean="0"/>
              <a:t>Tweede niveau</a:t>
            </a:r>
          </a:p>
          <a:p>
            <a:pPr lvl="2"/>
            <a:r>
              <a:rPr lang="nl-NL" altLang="nl-NL" noProof="0" smtClean="0"/>
              <a:t>Derde niveau</a:t>
            </a:r>
          </a:p>
          <a:p>
            <a:pPr lvl="3"/>
            <a:r>
              <a:rPr lang="nl-NL" altLang="nl-NL" noProof="0" smtClean="0"/>
              <a:t>Vierde niveau</a:t>
            </a:r>
          </a:p>
          <a:p>
            <a:pPr lvl="4"/>
            <a:r>
              <a:rPr lang="nl-NL" alt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B39D402D-BCFC-4C09-BD8F-3C5EFECDC502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nl-NL" alt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2</a:t>
            </a:fld>
            <a:endParaRPr lang="nl-NL" alt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3</a:t>
            </a:fld>
            <a:endParaRPr lang="nl-NL" alt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4</a:t>
            </a:fld>
            <a:endParaRPr lang="nl-NL" alt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6</a:t>
            </a:fld>
            <a:endParaRPr lang="nl-NL" alt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7</a:t>
            </a:fld>
            <a:endParaRPr lang="nl-NL" alt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9</a:t>
            </a:fld>
            <a:endParaRPr lang="nl-NL" alt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10</a:t>
            </a:fld>
            <a:endParaRPr lang="nl-NL" alt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73C7FF-546B-41A1-B77C-E5EB019239CA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IGZ-Powerpoint ENG achtergrond.jpe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/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031" name="Picture 15" descr="RO_VWS_IG_Logo_Powerpoint_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-11113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051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453188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4389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F5114C7-614A-415D-9792-76BB6A26DE3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66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3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4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nl-NL" altLang="nl-NL" smtClean="0"/>
              <a:t>Observation | EPSO APril 24 2017</a:t>
            </a:r>
            <a:endParaRPr lang="nl-NL" altLang="nl-NL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 </a:t>
            </a:r>
            <a:r>
              <a:rPr lang="en-GB" dirty="0" smtClean="0"/>
              <a:t>working group</a:t>
            </a:r>
            <a:endParaRPr lang="en-US" altLang="nl-N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Carien Geertse</a:t>
            </a:r>
            <a:endParaRPr lang="en-US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572000" y="233875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7731" y="1591408"/>
            <a:ext cx="839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General </a:t>
            </a:r>
            <a:r>
              <a:rPr lang="en-US" b="1" dirty="0" smtClean="0"/>
              <a:t>Discussion</a:t>
            </a:r>
            <a:br>
              <a:rPr lang="en-US" b="1" dirty="0" smtClean="0"/>
            </a:b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 lvl="0"/>
            <a:r>
              <a:rPr lang="en-US" dirty="0" smtClean="0"/>
              <a:t>What is the theme your inspectors look at?</a:t>
            </a:r>
            <a:endParaRPr lang="nl-NL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Do your inspectors use </a:t>
            </a:r>
            <a:r>
              <a:rPr lang="en-US" dirty="0" smtClean="0"/>
              <a:t>observations?</a:t>
            </a:r>
            <a:endParaRPr lang="nl-NL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are your practical possibilities? (how many hours are you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the care provider, what kind of service users live at the service</a:t>
            </a:r>
            <a:endParaRPr lang="nl-NL" dirty="0" smtClean="0"/>
          </a:p>
          <a:p>
            <a:pPr lvl="0"/>
            <a:r>
              <a:rPr lang="en-US" dirty="0" smtClean="0"/>
              <a:t>your </a:t>
            </a:r>
            <a:r>
              <a:rPr lang="en-US" dirty="0" smtClean="0"/>
              <a:t>inspectors visit)</a:t>
            </a:r>
            <a:endParaRPr lang="nl-NL" dirty="0" smtClean="0"/>
          </a:p>
          <a:p>
            <a:pPr lvl="0"/>
            <a:endParaRPr lang="nl-NL" dirty="0" smtClean="0"/>
          </a:p>
          <a:p>
            <a:pPr lvl="0"/>
            <a:r>
              <a:rPr lang="en-US" dirty="0" smtClean="0"/>
              <a:t>How accurate and objectively should your </a:t>
            </a:r>
            <a:r>
              <a:rPr lang="en-US" dirty="0" smtClean="0"/>
              <a:t>observations </a:t>
            </a:r>
            <a:r>
              <a:rPr lang="en-US" dirty="0" smtClean="0"/>
              <a:t>be?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Which questions should the Epso </a:t>
            </a:r>
            <a:r>
              <a:rPr lang="en-US" dirty="0" smtClean="0"/>
              <a:t>observations </a:t>
            </a:r>
            <a:r>
              <a:rPr lang="en-US" dirty="0" smtClean="0"/>
              <a:t>working group give an answer to? </a:t>
            </a:r>
            <a:endParaRPr lang="nl-NL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572000" y="233875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7731" y="1591408"/>
            <a:ext cx="839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nl-NL" dirty="0" smtClean="0"/>
          </a:p>
          <a:p>
            <a:r>
              <a:rPr lang="en-US" dirty="0" smtClean="0"/>
              <a:t>24th April 14 – 17.00 PM</a:t>
            </a:r>
            <a:endParaRPr lang="nl-NL" dirty="0" smtClean="0"/>
          </a:p>
          <a:p>
            <a:r>
              <a:rPr lang="en-US" dirty="0" smtClean="0"/>
              <a:t> </a:t>
            </a:r>
            <a:endParaRPr lang="nl-NL" dirty="0" smtClean="0"/>
          </a:p>
          <a:p>
            <a:pPr lvl="0"/>
            <a:r>
              <a:rPr lang="en-US" dirty="0" smtClean="0"/>
              <a:t>Opening, introduction</a:t>
            </a:r>
            <a:endParaRPr lang="nl-NL" dirty="0" smtClean="0"/>
          </a:p>
          <a:p>
            <a:pPr lvl="0"/>
            <a:r>
              <a:rPr lang="en-US" dirty="0" smtClean="0"/>
              <a:t>Observations </a:t>
            </a:r>
            <a:r>
              <a:rPr lang="en-US" dirty="0" smtClean="0"/>
              <a:t>in CQC (Alison </a:t>
            </a:r>
            <a:r>
              <a:rPr lang="en-US" dirty="0" smtClean="0"/>
              <a:t>Murray</a:t>
            </a:r>
            <a:r>
              <a:rPr lang="en-US" dirty="0" smtClean="0"/>
              <a:t>)</a:t>
            </a:r>
            <a:endParaRPr lang="nl-NL" dirty="0" smtClean="0"/>
          </a:p>
          <a:p>
            <a:pPr lvl="0"/>
            <a:r>
              <a:rPr lang="en-US" dirty="0" smtClean="0"/>
              <a:t>Results of inspection visits with SOFI in Scotland (Heather Edwards)</a:t>
            </a:r>
            <a:endParaRPr lang="nl-NL" dirty="0" smtClean="0"/>
          </a:p>
          <a:p>
            <a:pPr lvl="0"/>
            <a:r>
              <a:rPr lang="en-US" dirty="0" err="1" smtClean="0"/>
              <a:t>Nivel</a:t>
            </a:r>
            <a:r>
              <a:rPr lang="en-US" dirty="0" smtClean="0"/>
              <a:t> study in the Netherlands about use of SOFI (Carien Geertse)</a:t>
            </a:r>
            <a:endParaRPr lang="nl-NL" dirty="0" smtClean="0"/>
          </a:p>
          <a:p>
            <a:pPr lvl="0"/>
            <a:r>
              <a:rPr lang="en-US" dirty="0" smtClean="0"/>
              <a:t>Discussion: </a:t>
            </a:r>
            <a:r>
              <a:rPr lang="en-US" dirty="0" smtClean="0"/>
              <a:t>Observations </a:t>
            </a:r>
            <a:r>
              <a:rPr lang="en-US" dirty="0" smtClean="0"/>
              <a:t>in Inspection (all)</a:t>
            </a:r>
            <a:endParaRPr lang="nl-NL" dirty="0" smtClean="0"/>
          </a:p>
          <a:p>
            <a:pPr lvl="0"/>
            <a:r>
              <a:rPr lang="en-US" dirty="0" smtClean="0"/>
              <a:t>Observations </a:t>
            </a:r>
            <a:r>
              <a:rPr lang="en-US" dirty="0" smtClean="0"/>
              <a:t>working group: next steps</a:t>
            </a:r>
            <a:endParaRPr lang="nl-NL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Closing</a:t>
            </a:r>
            <a:endParaRPr lang="nl-NL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785" t="2616" r="28144" b="11188"/>
          <a:stretch>
            <a:fillRect/>
          </a:stretch>
        </p:blipFill>
        <p:spPr bwMode="auto">
          <a:xfrm>
            <a:off x="0" y="1063870"/>
            <a:ext cx="4633546" cy="527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4844562" y="1345223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800" dirty="0" smtClean="0">
              <a:solidFill>
                <a:srgbClr val="0070C0"/>
              </a:solidFill>
            </a:endParaRPr>
          </a:p>
          <a:p>
            <a:r>
              <a:rPr lang="nl-NL" sz="1800" dirty="0" err="1" smtClean="0">
                <a:solidFill>
                  <a:srgbClr val="0070C0"/>
                </a:solidFill>
              </a:rPr>
              <a:t>Introduction</a:t>
            </a:r>
            <a:endParaRPr lang="nl-NL" sz="1800" dirty="0">
              <a:solidFill>
                <a:srgbClr val="0070C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897315" y="2461846"/>
            <a:ext cx="393016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Elderly care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Project about Challenging </a:t>
            </a:r>
            <a:r>
              <a:rPr lang="en-US" sz="1600" dirty="0" err="1" smtClean="0">
                <a:solidFill>
                  <a:schemeClr val="tx1"/>
                </a:solidFill>
              </a:rPr>
              <a:t>behaviour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and dementia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2014 without </a:t>
            </a:r>
            <a:r>
              <a:rPr lang="en-US" sz="1600" dirty="0" err="1" smtClean="0">
                <a:solidFill>
                  <a:schemeClr val="tx1"/>
                </a:solidFill>
              </a:rPr>
              <a:t>judgement</a:t>
            </a:r>
            <a:r>
              <a:rPr lang="en-US" sz="1600" dirty="0" smtClean="0">
                <a:solidFill>
                  <a:schemeClr val="tx1"/>
                </a:solidFill>
              </a:rPr>
              <a:t>, just describing practice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2015 with </a:t>
            </a:r>
            <a:r>
              <a:rPr lang="en-US" sz="1600" dirty="0" err="1" smtClean="0">
                <a:solidFill>
                  <a:schemeClr val="tx1"/>
                </a:solidFill>
              </a:rPr>
              <a:t>judgement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43 </a:t>
            </a:r>
            <a:r>
              <a:rPr lang="en-US" sz="1600" dirty="0" smtClean="0">
                <a:solidFill>
                  <a:schemeClr val="tx1"/>
                </a:solidFill>
              </a:rPr>
              <a:t>visits, reports with text, not ticking boxes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572000" y="233875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7731" y="1591408"/>
            <a:ext cx="839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Inspectors</a:t>
            </a:r>
            <a:r>
              <a:rPr lang="nl-NL" dirty="0" smtClean="0"/>
              <a:t> </a:t>
            </a:r>
            <a:r>
              <a:rPr lang="nl-NL" dirty="0" err="1" smtClean="0"/>
              <a:t>investigate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Implemented vision</a:t>
            </a:r>
          </a:p>
          <a:p>
            <a:pPr marL="265113" indent="-265113">
              <a:buClr>
                <a:srgbClr val="2494C5"/>
              </a:buClr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“Know your client” </a:t>
            </a:r>
            <a:br>
              <a:rPr lang="en-US" dirty="0" smtClean="0"/>
            </a:b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Involve people close to the client in all essential moments/decisions</a:t>
            </a:r>
            <a:br>
              <a:rPr lang="en-US" dirty="0" smtClean="0"/>
            </a:b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Multidisciplinary work methods </a:t>
            </a:r>
            <a:br>
              <a:rPr lang="en-US" dirty="0" smtClean="0"/>
            </a:b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Identify causes</a:t>
            </a:r>
            <a:br>
              <a:rPr lang="en-US" dirty="0" smtClean="0"/>
            </a:b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Psychosocial interventions always priority</a:t>
            </a:r>
            <a:br>
              <a:rPr lang="en-US" dirty="0" smtClean="0"/>
            </a:b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err="1" smtClean="0"/>
              <a:t>Psychotropics</a:t>
            </a:r>
            <a:r>
              <a:rPr lang="en-US" dirty="0" smtClean="0"/>
              <a:t> in accordance with the directive</a:t>
            </a:r>
            <a:br>
              <a:rPr lang="en-US" dirty="0" smtClean="0"/>
            </a:b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Evaluate and, if possible, reduction of medication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NL" altLang="nl-NL" smtClean="0">
                <a:cs typeface="Arial" charset="0"/>
              </a:rPr>
              <a:t>Observation | EPSO APril 24 2017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nl-NL" sz="2400" dirty="0" smtClean="0"/>
              <a:t>	</a:t>
            </a:r>
            <a:r>
              <a:rPr lang="nl-NL" sz="2400" dirty="0" err="1" smtClean="0"/>
              <a:t>Person</a:t>
            </a:r>
            <a:r>
              <a:rPr lang="nl-NL" sz="2400" dirty="0" smtClean="0"/>
              <a:t> </a:t>
            </a:r>
            <a:r>
              <a:rPr lang="nl-NL" sz="2400" dirty="0" err="1" smtClean="0"/>
              <a:t>centered</a:t>
            </a:r>
            <a:r>
              <a:rPr lang="nl-NL" sz="2400" dirty="0" smtClean="0"/>
              <a:t> care – </a:t>
            </a:r>
            <a:r>
              <a:rPr lang="nl-NL" sz="2400" dirty="0" err="1" smtClean="0"/>
              <a:t>Kitwood</a:t>
            </a:r>
            <a:endParaRPr lang="en-US" altLang="nl-NL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26128" y="1798638"/>
            <a:ext cx="6380018" cy="4356100"/>
          </a:xfrm>
        </p:spPr>
        <p:txBody>
          <a:bodyPr/>
          <a:lstStyle/>
          <a:p>
            <a:endParaRPr lang="en-US" alt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864" y="2109355"/>
            <a:ext cx="4665518" cy="37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572000" y="233875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7731" y="1591408"/>
            <a:ext cx="839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Experiences with the instrument challenging behavior and SOFI</a:t>
            </a:r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12 </a:t>
            </a:r>
            <a:r>
              <a:rPr lang="en-US" dirty="0" smtClean="0"/>
              <a:t>care </a:t>
            </a:r>
            <a:r>
              <a:rPr lang="en-US" dirty="0" smtClean="0"/>
              <a:t>providers included</a:t>
            </a: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</a:pPr>
            <a:r>
              <a:rPr lang="en-US" dirty="0" smtClean="0"/>
              <a:t>Results:</a:t>
            </a: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All 12 have plans to improve (4 asked by inspectorate)</a:t>
            </a:r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SOFI motivates to comply</a:t>
            </a:r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SOFI and the instrument challenging behavior make clear what needs to </a:t>
            </a:r>
            <a:r>
              <a:rPr lang="en-US" dirty="0" smtClean="0"/>
              <a:t>be improved</a:t>
            </a: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65113" indent="-265113"/>
            <a:r>
              <a:rPr lang="en-US" sz="2000" dirty="0" smtClean="0"/>
              <a:t>NIVEL research </a:t>
            </a:r>
            <a:r>
              <a:rPr lang="en-US" sz="2000" dirty="0" smtClean="0"/>
              <a:t>institute (</a:t>
            </a:r>
            <a:r>
              <a:rPr lang="en-US" sz="1800" dirty="0" smtClean="0"/>
              <a:t>qualitative</a:t>
            </a:r>
            <a:r>
              <a:rPr lang="en-US" sz="1800" dirty="0" smtClean="0"/>
              <a:t>, explorative </a:t>
            </a:r>
            <a:r>
              <a:rPr lang="en-US" sz="1800" dirty="0" smtClean="0"/>
              <a:t>study</a:t>
            </a:r>
            <a:r>
              <a:rPr lang="en-US" sz="2000" dirty="0" smtClean="0"/>
              <a:t>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572000" y="233875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7731" y="1591408"/>
            <a:ext cx="839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</a:t>
            </a:r>
            <a:r>
              <a:rPr lang="nl-NL" dirty="0" err="1" smtClean="0"/>
              <a:t>ecommendation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Providers positive about the Instrument Challenging Behavior</a:t>
            </a:r>
          </a:p>
          <a:p>
            <a:pPr marL="265113" indent="-265113">
              <a:buClr>
                <a:srgbClr val="2494C5"/>
              </a:buClr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Providers positive about SOFI in practice </a:t>
            </a:r>
            <a:r>
              <a:rPr lang="en-US" smtClean="0"/>
              <a:t>(</a:t>
            </a:r>
            <a:r>
              <a:rPr lang="en-US" smtClean="0"/>
              <a:t>recognition</a:t>
            </a:r>
            <a:r>
              <a:rPr lang="en-US" smtClean="0"/>
              <a:t>)</a:t>
            </a:r>
            <a:endParaRPr lang="en-US" dirty="0" smtClean="0"/>
          </a:p>
          <a:p>
            <a:pPr marL="265113" indent="-265113">
              <a:buClr>
                <a:srgbClr val="2494C5"/>
              </a:buClr>
            </a:pPr>
            <a:endParaRPr lang="en-US" dirty="0" smtClean="0"/>
          </a:p>
          <a:p>
            <a:pPr marL="265113" indent="-265113">
              <a:buClr>
                <a:srgbClr val="2494C5"/>
              </a:buClr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Pay attention to attitude of inspectors (open, not biased)</a:t>
            </a:r>
          </a:p>
          <a:p>
            <a:pPr marL="265113" indent="-265113">
              <a:buClr>
                <a:srgbClr val="2494C5"/>
              </a:buClr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Providers experience the inspectorate more advising, less strict</a:t>
            </a:r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new</a:t>
            </a:r>
            <a:r>
              <a:rPr lang="nl-NL" dirty="0" smtClean="0"/>
              <a:t> </a:t>
            </a:r>
            <a:r>
              <a:rPr lang="nl-NL" dirty="0" err="1" smtClean="0"/>
              <a:t>way</a:t>
            </a:r>
            <a:r>
              <a:rPr lang="nl-NL" dirty="0" smtClean="0"/>
              <a:t> of </a:t>
            </a:r>
            <a:r>
              <a:rPr lang="nl-NL" dirty="0" err="1" smtClean="0"/>
              <a:t>inspecting</a:t>
            </a:r>
            <a:endParaRPr lang="nl-NL" dirty="0"/>
          </a:p>
        </p:txBody>
      </p:sp>
      <p:pic>
        <p:nvPicPr>
          <p:cNvPr id="6" name="Tijdelijke aanduiding voor inhoud 5" descr="tovertaf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97041" y="2359540"/>
            <a:ext cx="2324100" cy="1743075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  <p:pic>
        <p:nvPicPr>
          <p:cNvPr id="7" name="Afbeelding 6" descr="imagesAU461KN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919" y="2688018"/>
            <a:ext cx="2962275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572000" y="233875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7731" y="1591408"/>
            <a:ext cx="839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b="1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b="1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Why do care providers experience the inspectorate </a:t>
            </a:r>
            <a:r>
              <a:rPr lang="en-US" dirty="0" smtClean="0"/>
              <a:t>as more </a:t>
            </a:r>
            <a:r>
              <a:rPr lang="en-US" dirty="0" smtClean="0"/>
              <a:t>“advising” since using SOFI? </a:t>
            </a:r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Inspectors should inspect. Not give advice…..?</a:t>
            </a:r>
          </a:p>
          <a:p>
            <a:pPr marL="265113" indent="-265113">
              <a:buClr>
                <a:srgbClr val="2494C5"/>
              </a:buClr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r>
              <a:rPr lang="en-US" dirty="0" smtClean="0"/>
              <a:t>How do other countries and other inspectorates guarantee an open attitude by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inspectors?</a:t>
            </a:r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65113" indent="-265113">
              <a:buClr>
                <a:srgbClr val="2494C5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/>
              <a:t>Observation | EPSO APril 24 2017</a:t>
            </a:r>
            <a:endParaRPr lang="nl-NL" alt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e IGZ-huisstijl Engelse versie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Standaard Engelse presentat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tandaard Engelse presentatie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Engelse presentatie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Engelse presentatie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e IGZ-huisstijl Engelse versie [Compatibiliteitsmodus]" id="{4A624A3D-95B8-42A8-B83B-BC85487C4BD7}" vid="{C4B7E416-4E23-474C-ADEC-5C7EF3350207}"/>
    </a:ext>
  </a:extLst>
</a:theme>
</file>

<file path=ppt/theme/theme2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1_2 kolommen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e IGZ-huisstijl Engelse versie [Compatibiliteitsmodus]" id="{4A624A3D-95B8-42A8-B83B-BC85487C4BD7}" vid="{7CB9A611-E1AE-46A7-85D9-FA27F46FC955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IGZ-huisstijl Engelse versie</Template>
  <TotalTime>57</TotalTime>
  <Words>319</Words>
  <Application>Microsoft Office PowerPoint</Application>
  <PresentationFormat>Diavoorstelling (4:3)</PresentationFormat>
  <Paragraphs>100</Paragraphs>
  <Slides>10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Presentatie IGZ-huisstijl Engelse versie</vt:lpstr>
      <vt:lpstr>1_Standaardontwerp</vt:lpstr>
      <vt:lpstr>Observations working group</vt:lpstr>
      <vt:lpstr>Dia 2</vt:lpstr>
      <vt:lpstr>Dia 3</vt:lpstr>
      <vt:lpstr>Inspectors investigate:</vt:lpstr>
      <vt:lpstr> Person centered care – Kitwood</vt:lpstr>
      <vt:lpstr>NIVEL research institute (qualitative, explorative study) </vt:lpstr>
      <vt:lpstr>Recommendation</vt:lpstr>
      <vt:lpstr>A new way of inspecting</vt:lpstr>
      <vt:lpstr>Discussion</vt:lpstr>
      <vt:lpstr> General Discussion </vt:lpstr>
    </vt:vector>
  </TitlesOfParts>
  <Company>Rijksoverheid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CORDEWENER</dc:creator>
  <cp:lastModifiedBy>GEERTSECJ</cp:lastModifiedBy>
  <cp:revision>10</cp:revision>
  <dcterms:created xsi:type="dcterms:W3CDTF">2016-01-29T09:42:19Z</dcterms:created>
  <dcterms:modified xsi:type="dcterms:W3CDTF">2017-04-20T20:03:00Z</dcterms:modified>
</cp:coreProperties>
</file>