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71" r:id="rId2"/>
    <p:sldId id="260" r:id="rId3"/>
    <p:sldId id="266" r:id="rId4"/>
    <p:sldId id="265" r:id="rId5"/>
    <p:sldId id="267" r:id="rId6"/>
    <p:sldId id="269" r:id="rId7"/>
    <p:sldId id="268" r:id="rId8"/>
    <p:sldId id="262" r:id="rId9"/>
  </p:sldIdLst>
  <p:sldSz cx="9144000" cy="6858000" type="screen4x3"/>
  <p:notesSz cx="6797675" cy="9928225"/>
  <p:defaultTextStyle>
    <a:defPPr>
      <a:defRPr lang="nn-NO"/>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686" userDrawn="1">
          <p15:clr>
            <a:srgbClr val="A4A3A4"/>
          </p15:clr>
        </p15:guide>
        <p15:guide id="2" pos="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660"/>
  </p:normalViewPr>
  <p:slideViewPr>
    <p:cSldViewPr snapToGrid="0" snapToObjects="1">
      <p:cViewPr varScale="1">
        <p:scale>
          <a:sx n="115" d="100"/>
          <a:sy n="115" d="100"/>
        </p:scale>
        <p:origin x="1404" y="108"/>
      </p:cViewPr>
      <p:guideLst>
        <p:guide orient="horz" pos="686"/>
        <p:guide pos="22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nn-NO" dirty="0">
              <a:latin typeface="Arial" pitchFamily="34" charset="0"/>
            </a:endParaRPr>
          </a:p>
        </p:txBody>
      </p:sp>
      <p:sp>
        <p:nvSpPr>
          <p:cNvPr id="3" name="Plassholder for dato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10E7342-4673-48F3-A312-291235E49FD9}" type="datetime1">
              <a:rPr lang="nn-NO">
                <a:latin typeface="Arial" pitchFamily="34" charset="0"/>
              </a:rPr>
              <a:pPr/>
              <a:t>04.10.2018</a:t>
            </a:fld>
            <a:endParaRPr lang="nn-NO" dirty="0">
              <a:latin typeface="Arial" pitchFamily="34" charset="0"/>
            </a:endParaRPr>
          </a:p>
        </p:txBody>
      </p:sp>
      <p:sp>
        <p:nvSpPr>
          <p:cNvPr id="4" name="Plassholder for bunn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nn-NO" dirty="0">
              <a:latin typeface="Arial" pitchFamily="34" charset="0"/>
            </a:endParaRPr>
          </a:p>
        </p:txBody>
      </p:sp>
      <p:sp>
        <p:nvSpPr>
          <p:cNvPr id="5" name="Plassholder for lysbildenumm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BF7B519-3ADB-429A-9F2A-4A6C47698012}" type="slidenum">
              <a:rPr lang="nn-NO">
                <a:latin typeface="Arial" pitchFamily="34" charset="0"/>
              </a:rPr>
              <a:pPr/>
              <a:t>‹#›</a:t>
            </a:fld>
            <a:endParaRPr lang="nn-NO" dirty="0">
              <a:latin typeface="Arial" pitchFamily="34" charset="0"/>
            </a:endParaRPr>
          </a:p>
        </p:txBody>
      </p:sp>
    </p:spTree>
    <p:extLst>
      <p:ext uri="{BB962C8B-B14F-4D97-AF65-F5344CB8AC3E}">
        <p14:creationId xmlns:p14="http://schemas.microsoft.com/office/powerpoint/2010/main" val="36991927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smtClean="0">
                <a:latin typeface="Arial" pitchFamily="34" charset="0"/>
                <a:ea typeface="+mn-ea"/>
              </a:defRPr>
            </a:lvl1pPr>
          </a:lstStyle>
          <a:p>
            <a:pPr>
              <a:defRPr/>
            </a:pPr>
            <a:endParaRPr lang="nn-NO" dirty="0"/>
          </a:p>
        </p:txBody>
      </p:sp>
      <p:sp>
        <p:nvSpPr>
          <p:cNvPr id="3" name="Plassholder for dato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fld id="{04EB60CC-B24A-472F-8524-AE3BC8DB8CF9}" type="datetime1">
              <a:rPr lang="nn-NO" smtClean="0"/>
              <a:pPr/>
              <a:t>04.10.2018</a:t>
            </a:fld>
            <a:endParaRPr lang="nn-NO" dirty="0"/>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n-NO" noProof="0" dirty="0" smtClean="0"/>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smtClean="0"/>
          </a:p>
        </p:txBody>
      </p:sp>
      <p:sp>
        <p:nvSpPr>
          <p:cNvPr id="6" name="Plassholder for bunn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smtClean="0">
                <a:latin typeface="Arial" pitchFamily="34" charset="0"/>
                <a:ea typeface="+mn-ea"/>
              </a:defRPr>
            </a:lvl1pPr>
          </a:lstStyle>
          <a:p>
            <a:pPr>
              <a:defRPr/>
            </a:pPr>
            <a:endParaRPr lang="nn-NO" dirty="0"/>
          </a:p>
        </p:txBody>
      </p:sp>
      <p:sp>
        <p:nvSpPr>
          <p:cNvPr id="7" name="Plassholder for lysbildenumm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600F8E68-F9BC-46D8-B849-4A3808FB851D}" type="slidenum">
              <a:rPr lang="nn-NO" smtClean="0"/>
              <a:pPr/>
              <a:t>‹#›</a:t>
            </a:fld>
            <a:endParaRPr lang="nn-NO" dirty="0"/>
          </a:p>
        </p:txBody>
      </p:sp>
    </p:spTree>
    <p:extLst>
      <p:ext uri="{BB962C8B-B14F-4D97-AF65-F5344CB8AC3E}">
        <p14:creationId xmlns:p14="http://schemas.microsoft.com/office/powerpoint/2010/main" val="287017417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Arial" pitchFamily="34" charset="0"/>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Arial" pitchFamily="34" charset="0"/>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Arial" pitchFamily="34" charset="0"/>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Arial" pitchFamily="34" charset="0"/>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10"/>
          </p:nvPr>
        </p:nvSpPr>
        <p:spPr/>
        <p:txBody>
          <a:bodyPr/>
          <a:lstStyle/>
          <a:p>
            <a:fld id="{600F8E68-F9BC-46D8-B849-4A3808FB851D}" type="slidenum">
              <a:rPr lang="nn-NO" smtClean="0"/>
              <a:pPr/>
              <a:t>2</a:t>
            </a:fld>
            <a:endParaRPr lang="nn-NO" dirty="0"/>
          </a:p>
        </p:txBody>
      </p:sp>
    </p:spTree>
    <p:extLst>
      <p:ext uri="{BB962C8B-B14F-4D97-AF65-F5344CB8AC3E}">
        <p14:creationId xmlns:p14="http://schemas.microsoft.com/office/powerpoint/2010/main" val="367134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0000" y="2520000"/>
            <a:ext cx="8424000" cy="964800"/>
          </a:xfrm>
        </p:spPr>
        <p:txBody>
          <a:bodyPr/>
          <a:lstStyle/>
          <a:p>
            <a:r>
              <a:rPr lang="nb-NO" noProof="0" smtClean="0"/>
              <a:t>Klikk for å redigere tittelstil</a:t>
            </a:r>
            <a:endParaRPr lang="nb-NO" noProof="0"/>
          </a:p>
        </p:txBody>
      </p:sp>
      <p:sp>
        <p:nvSpPr>
          <p:cNvPr id="3" name="Undertittel 2"/>
          <p:cNvSpPr>
            <a:spLocks noGrp="1"/>
          </p:cNvSpPr>
          <p:nvPr>
            <p:ph type="subTitle" idx="1"/>
          </p:nvPr>
        </p:nvSpPr>
        <p:spPr>
          <a:xfrm>
            <a:off x="360000" y="3599999"/>
            <a:ext cx="8424000" cy="2880175"/>
          </a:xfrm>
        </p:spPr>
        <p:txBody>
          <a:bodyPr>
            <a:noAutofit/>
          </a:bodyPr>
          <a:lstStyle>
            <a:lvl1pPr marL="0" indent="0" algn="l">
              <a:buNone/>
              <a:defRPr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noProof="0" smtClean="0"/>
              <a:t>Klikk for å redigere undertittelstil i malen</a:t>
            </a:r>
            <a:endParaRPr lang="nb-NO" noProof="0"/>
          </a:p>
        </p:txBody>
      </p:sp>
      <p:sp>
        <p:nvSpPr>
          <p:cNvPr id="4" name="Plassholder for dato 3"/>
          <p:cNvSpPr>
            <a:spLocks noGrp="1"/>
          </p:cNvSpPr>
          <p:nvPr>
            <p:ph type="dt" sz="half" idx="10"/>
          </p:nvPr>
        </p:nvSpPr>
        <p:spPr/>
        <p:txBody>
          <a:bodyPr/>
          <a:lstStyle>
            <a:lvl1pPr>
              <a:defRPr/>
            </a:lvl1pPr>
          </a:lstStyle>
          <a:p>
            <a:r>
              <a:rPr lang="en-US" noProof="0" dirty="0" smtClean="0"/>
              <a:t>Friday, March 2, 2018</a:t>
            </a:r>
            <a:endParaRPr lang="nb-NO" noProof="0" dirty="0"/>
          </a:p>
        </p:txBody>
      </p:sp>
      <p:sp>
        <p:nvSpPr>
          <p:cNvPr id="5" name="Plassholder for bunntekst 4"/>
          <p:cNvSpPr>
            <a:spLocks noGrp="1"/>
          </p:cNvSpPr>
          <p:nvPr>
            <p:ph type="ftr" sz="quarter" idx="11"/>
          </p:nvPr>
        </p:nvSpPr>
        <p:spPr/>
        <p:txBody>
          <a:bodyPr/>
          <a:lstStyle>
            <a:lvl1pPr>
              <a:defRPr/>
            </a:lvl1pPr>
          </a:lstStyle>
          <a:p>
            <a:r>
              <a:rPr lang="nn-NO" dirty="0" smtClean="0"/>
              <a:t>Norwegian Board </a:t>
            </a:r>
            <a:r>
              <a:rPr lang="en-GB" noProof="0" dirty="0" smtClean="0"/>
              <a:t>of</a:t>
            </a:r>
            <a:r>
              <a:rPr lang="nn-NO" dirty="0" smtClean="0"/>
              <a:t> Health </a:t>
            </a:r>
            <a:r>
              <a:rPr lang="en-GB" dirty="0" smtClean="0"/>
              <a:t>Supervision</a:t>
            </a:r>
          </a:p>
          <a:p>
            <a:endParaRPr lang="nb-NO" dirty="0"/>
          </a:p>
        </p:txBody>
      </p:sp>
      <p:sp>
        <p:nvSpPr>
          <p:cNvPr id="6" name="Plassholder for lysbildenummer 5"/>
          <p:cNvSpPr>
            <a:spLocks noGrp="1"/>
          </p:cNvSpPr>
          <p:nvPr>
            <p:ph type="sldNum" sz="quarter" idx="12"/>
          </p:nvPr>
        </p:nvSpPr>
        <p:spPr/>
        <p:txBody>
          <a:bodyPr/>
          <a:lstStyle>
            <a:lvl1pPr>
              <a:defRPr/>
            </a:lvl1pPr>
          </a:lstStyle>
          <a:p>
            <a:fld id="{5C7C56A4-9C0D-4C89-B4D5-90CB3071F6AA}" type="slidenum">
              <a:rPr lang="nb-NO" noProof="0" smtClean="0"/>
              <a:pPr/>
              <a:t>‹#›</a:t>
            </a:fld>
            <a:endParaRPr lang="nb-NO" noProof="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kulepunkt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noProof="0" smtClean="0"/>
              <a:t>Klikk for å redigere tittelstil</a:t>
            </a:r>
            <a:endParaRPr lang="nb-NO" noProof="0" dirty="0"/>
          </a:p>
        </p:txBody>
      </p:sp>
      <p:sp>
        <p:nvSpPr>
          <p:cNvPr id="3" name="Plassholder for innhold 2"/>
          <p:cNvSpPr>
            <a:spLocks noGrp="1"/>
          </p:cNvSpPr>
          <p:nvPr>
            <p:ph idx="1"/>
          </p:nvPr>
        </p:nvSpPr>
        <p:spPr/>
        <p:txBody>
          <a:bodyPr>
            <a:normAutofit/>
          </a:bodyPr>
          <a:lstStyle>
            <a:lvl1pPr>
              <a:buFont typeface="Arial"/>
              <a:buChar char="•"/>
              <a:defRPr sz="2200" b="0" i="0">
                <a:latin typeface="Arial"/>
                <a:cs typeface="Arial"/>
              </a:defRPr>
            </a:lvl1pPr>
            <a:lvl2pPr>
              <a:buFont typeface="Arial"/>
              <a:buChar char="•"/>
              <a:defRPr sz="1800" b="0" i="0">
                <a:latin typeface="Arial"/>
                <a:cs typeface="Arial"/>
              </a:defRPr>
            </a:lvl2pPr>
            <a:lvl3pPr>
              <a:buFont typeface="Arial"/>
              <a:buChar char="•"/>
              <a:defRPr sz="1800" b="0" i="0">
                <a:latin typeface="Arial"/>
                <a:cs typeface="Arial"/>
              </a:defRPr>
            </a:lvl3pPr>
            <a:lvl4pPr>
              <a:buFont typeface="Arial"/>
              <a:buChar char="•"/>
              <a:defRPr sz="1800" b="0" i="0">
                <a:latin typeface="Arial"/>
                <a:cs typeface="Arial"/>
              </a:defRPr>
            </a:lvl4pPr>
            <a:lvl5pPr>
              <a:buFont typeface="Arial"/>
              <a:buChar char="•"/>
              <a:defRPr sz="1800" b="0" i="0">
                <a:latin typeface="Arial"/>
                <a:cs typeface="Arial"/>
              </a:defRPr>
            </a:lvl5pPr>
          </a:lstStyle>
          <a:p>
            <a:pPr lvl="0"/>
            <a:r>
              <a:rPr lang="nb-NO" noProof="0" smtClean="0"/>
              <a:t>Rediger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dirty="0"/>
          </a:p>
        </p:txBody>
      </p:sp>
      <p:sp>
        <p:nvSpPr>
          <p:cNvPr id="4" name="Plassholder for dato 3"/>
          <p:cNvSpPr>
            <a:spLocks noGrp="1"/>
          </p:cNvSpPr>
          <p:nvPr>
            <p:ph type="dt" sz="half" idx="10"/>
          </p:nvPr>
        </p:nvSpPr>
        <p:spPr/>
        <p:txBody>
          <a:bodyPr/>
          <a:lstStyle>
            <a:lvl1pPr>
              <a:defRPr/>
            </a:lvl1pPr>
          </a:lstStyle>
          <a:p>
            <a:r>
              <a:rPr lang="en-US" noProof="0" dirty="0" smtClean="0"/>
              <a:t>Friday, March 2, 2018</a:t>
            </a:r>
            <a:endParaRPr lang="nb-NO" noProof="0" dirty="0"/>
          </a:p>
        </p:txBody>
      </p:sp>
      <p:sp>
        <p:nvSpPr>
          <p:cNvPr id="5" name="Plassholder for bunntekst 4"/>
          <p:cNvSpPr>
            <a:spLocks noGrp="1"/>
          </p:cNvSpPr>
          <p:nvPr>
            <p:ph type="ftr" sz="quarter" idx="11"/>
          </p:nvPr>
        </p:nvSpPr>
        <p:spPr/>
        <p:txBody>
          <a:bodyPr/>
          <a:lstStyle>
            <a:lvl1pPr>
              <a:defRPr/>
            </a:lvl1pPr>
          </a:lstStyle>
          <a:p>
            <a:r>
              <a:rPr lang="nn-NO" dirty="0" smtClean="0"/>
              <a:t>Norwegian Board </a:t>
            </a:r>
            <a:r>
              <a:rPr lang="en-GB" noProof="0" dirty="0" smtClean="0"/>
              <a:t>of</a:t>
            </a:r>
            <a:r>
              <a:rPr lang="nn-NO" dirty="0" smtClean="0"/>
              <a:t> Health </a:t>
            </a:r>
            <a:r>
              <a:rPr lang="en-GB" dirty="0" smtClean="0"/>
              <a:t>Supervision</a:t>
            </a:r>
          </a:p>
          <a:p>
            <a:endParaRPr lang="nb-NO" dirty="0"/>
          </a:p>
        </p:txBody>
      </p:sp>
      <p:sp>
        <p:nvSpPr>
          <p:cNvPr id="6" name="Plassholder for lysbildenummer 5"/>
          <p:cNvSpPr>
            <a:spLocks noGrp="1"/>
          </p:cNvSpPr>
          <p:nvPr>
            <p:ph type="sldNum" sz="quarter" idx="12"/>
          </p:nvPr>
        </p:nvSpPr>
        <p:spPr/>
        <p:txBody>
          <a:bodyPr/>
          <a:lstStyle>
            <a:lvl1pPr>
              <a:defRPr/>
            </a:lvl1pPr>
          </a:lstStyle>
          <a:p>
            <a:fld id="{8854A01D-4E84-4D49-ACFD-A0A9F13796E4}" type="slidenum">
              <a:rPr lang="nb-NO" noProof="0" smtClean="0"/>
              <a:pPr/>
              <a:t>‹#›</a:t>
            </a:fld>
            <a:endParaRPr lang="nb-NO" noProof="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noProof="0" smtClean="0"/>
              <a:t>Klikk for å redigere tittelstil</a:t>
            </a:r>
            <a:endParaRPr lang="nb-NO" noProof="0"/>
          </a:p>
        </p:txBody>
      </p:sp>
      <p:sp>
        <p:nvSpPr>
          <p:cNvPr id="3" name="Plassholder for innhold 2"/>
          <p:cNvSpPr>
            <a:spLocks noGrp="1"/>
          </p:cNvSpPr>
          <p:nvPr>
            <p:ph sz="half" idx="1"/>
          </p:nvPr>
        </p:nvSpPr>
        <p:spPr>
          <a:xfrm>
            <a:off x="360000" y="2520000"/>
            <a:ext cx="4111200" cy="3960000"/>
          </a:xfrm>
        </p:spPr>
        <p:txBody>
          <a:bodyPr>
            <a:noAutofit/>
          </a:bodyPr>
          <a:lstStyle>
            <a:lvl1pPr>
              <a:buFont typeface="Arial"/>
              <a:buChar char="•"/>
              <a:defRPr sz="2200" b="0" i="0">
                <a:latin typeface="Arial"/>
                <a:cs typeface="Arial"/>
              </a:defRPr>
            </a:lvl1pPr>
            <a:lvl2pPr>
              <a:buFont typeface="Arial"/>
              <a:buChar char="•"/>
              <a:defRPr sz="1800" b="0" i="0">
                <a:latin typeface="Arial"/>
                <a:cs typeface="Arial"/>
              </a:defRPr>
            </a:lvl2pPr>
            <a:lvl3pPr>
              <a:buFont typeface="Arial"/>
              <a:buChar char="•"/>
              <a:defRPr sz="1800" b="0" i="0">
                <a:latin typeface="Arial"/>
                <a:cs typeface="Arial"/>
              </a:defRPr>
            </a:lvl3pPr>
            <a:lvl4pPr>
              <a:buFont typeface="Arial"/>
              <a:buChar char="•"/>
              <a:defRPr sz="1800" b="0" i="0">
                <a:latin typeface="Arial"/>
                <a:cs typeface="Arial"/>
              </a:defRPr>
            </a:lvl4pPr>
            <a:lvl5pPr>
              <a:buFont typeface="Arial"/>
              <a:buChar char="•"/>
              <a:defRPr sz="1800" b="0" i="0">
                <a:latin typeface="Arial"/>
                <a:cs typeface="Arial"/>
              </a:defRPr>
            </a:lvl5pPr>
            <a:lvl6pPr>
              <a:defRPr sz="1800"/>
            </a:lvl6pPr>
            <a:lvl7pPr>
              <a:defRPr sz="1800"/>
            </a:lvl7pPr>
            <a:lvl8pPr>
              <a:defRPr sz="1800"/>
            </a:lvl8pPr>
            <a:lvl9pPr>
              <a:defRPr sz="1800"/>
            </a:lvl9pPr>
          </a:lstStyle>
          <a:p>
            <a:pPr lvl="0"/>
            <a:r>
              <a:rPr lang="nb-NO" noProof="0" smtClean="0"/>
              <a:t>Rediger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dirty="0"/>
          </a:p>
        </p:txBody>
      </p:sp>
      <p:sp>
        <p:nvSpPr>
          <p:cNvPr id="4" name="Plassholder for innhold 3"/>
          <p:cNvSpPr>
            <a:spLocks noGrp="1"/>
          </p:cNvSpPr>
          <p:nvPr>
            <p:ph sz="half" idx="2"/>
          </p:nvPr>
        </p:nvSpPr>
        <p:spPr>
          <a:xfrm>
            <a:off x="4680000" y="2519999"/>
            <a:ext cx="4111200" cy="3960000"/>
          </a:xfrm>
        </p:spPr>
        <p:txBody>
          <a:bodyPr/>
          <a:lstStyle>
            <a:lvl1pPr>
              <a:buFont typeface="Arial"/>
              <a:buChar char="•"/>
              <a:defRPr sz="2200" b="0" i="0">
                <a:latin typeface="Arial"/>
                <a:cs typeface="Arial"/>
              </a:defRPr>
            </a:lvl1pPr>
            <a:lvl2pPr>
              <a:buFont typeface="Arial"/>
              <a:buChar char="•"/>
              <a:defRPr sz="1800" b="0" i="0">
                <a:latin typeface="Arial"/>
                <a:cs typeface="Arial"/>
              </a:defRPr>
            </a:lvl2pPr>
            <a:lvl3pPr>
              <a:buFont typeface="Arial"/>
              <a:buChar char="•"/>
              <a:defRPr sz="1800" b="0" i="0">
                <a:latin typeface="Arial"/>
                <a:cs typeface="Arial"/>
              </a:defRPr>
            </a:lvl3pPr>
            <a:lvl4pPr>
              <a:buFont typeface="Arial"/>
              <a:buChar char="•"/>
              <a:defRPr sz="1800" b="0" i="0">
                <a:latin typeface="Arial"/>
                <a:cs typeface="Arial"/>
              </a:defRPr>
            </a:lvl4pPr>
            <a:lvl5pPr>
              <a:buFont typeface="Arial"/>
              <a:buChar char="•"/>
              <a:defRPr sz="1800" b="0" i="0">
                <a:latin typeface="Arial"/>
                <a:cs typeface="Arial"/>
              </a:defRPr>
            </a:lvl5pPr>
            <a:lvl6pPr>
              <a:defRPr sz="1800"/>
            </a:lvl6pPr>
            <a:lvl7pPr>
              <a:defRPr sz="1800"/>
            </a:lvl7pPr>
            <a:lvl8pPr>
              <a:defRPr sz="1800"/>
            </a:lvl8pPr>
            <a:lvl9pPr>
              <a:defRPr sz="1800"/>
            </a:lvl9pPr>
          </a:lstStyle>
          <a:p>
            <a:pPr lvl="0"/>
            <a:r>
              <a:rPr lang="nb-NO" noProof="0" smtClean="0"/>
              <a:t>Rediger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dirty="0"/>
          </a:p>
        </p:txBody>
      </p:sp>
      <p:sp>
        <p:nvSpPr>
          <p:cNvPr id="5" name="Plassholder for dato 3"/>
          <p:cNvSpPr>
            <a:spLocks noGrp="1"/>
          </p:cNvSpPr>
          <p:nvPr>
            <p:ph type="dt" sz="half" idx="10"/>
          </p:nvPr>
        </p:nvSpPr>
        <p:spPr/>
        <p:txBody>
          <a:bodyPr/>
          <a:lstStyle>
            <a:lvl1pPr>
              <a:defRPr/>
            </a:lvl1pPr>
          </a:lstStyle>
          <a:p>
            <a:r>
              <a:rPr lang="en-US" noProof="0" dirty="0" smtClean="0"/>
              <a:t>Friday, March 2, 2018</a:t>
            </a:r>
            <a:endParaRPr lang="nb-NO" noProof="0" dirty="0"/>
          </a:p>
        </p:txBody>
      </p:sp>
      <p:sp>
        <p:nvSpPr>
          <p:cNvPr id="6" name="Plassholder for bunntekst 4"/>
          <p:cNvSpPr>
            <a:spLocks noGrp="1"/>
          </p:cNvSpPr>
          <p:nvPr>
            <p:ph type="ftr" sz="quarter" idx="11"/>
          </p:nvPr>
        </p:nvSpPr>
        <p:spPr/>
        <p:txBody>
          <a:bodyPr/>
          <a:lstStyle>
            <a:lvl1pPr>
              <a:defRPr/>
            </a:lvl1pPr>
          </a:lstStyle>
          <a:p>
            <a:r>
              <a:rPr lang="nn-NO" dirty="0" smtClean="0"/>
              <a:t>Norwegian Board </a:t>
            </a:r>
            <a:r>
              <a:rPr lang="en-GB" noProof="0" dirty="0" smtClean="0"/>
              <a:t>of</a:t>
            </a:r>
            <a:r>
              <a:rPr lang="nn-NO" dirty="0" smtClean="0"/>
              <a:t> Health </a:t>
            </a:r>
            <a:r>
              <a:rPr lang="en-GB" dirty="0" smtClean="0"/>
              <a:t>Supervision</a:t>
            </a:r>
          </a:p>
          <a:p>
            <a:endParaRPr lang="nb-NO" dirty="0"/>
          </a:p>
        </p:txBody>
      </p:sp>
      <p:sp>
        <p:nvSpPr>
          <p:cNvPr id="7" name="Plassholder for lysbildenummer 5"/>
          <p:cNvSpPr>
            <a:spLocks noGrp="1"/>
          </p:cNvSpPr>
          <p:nvPr>
            <p:ph type="sldNum" sz="quarter" idx="12"/>
          </p:nvPr>
        </p:nvSpPr>
        <p:spPr/>
        <p:txBody>
          <a:bodyPr/>
          <a:lstStyle>
            <a:lvl1pPr>
              <a:defRPr/>
            </a:lvl1pPr>
          </a:lstStyle>
          <a:p>
            <a:fld id="{9C7C01E7-D748-45C9-8C37-0A626AB0308D}" type="slidenum">
              <a:rPr lang="nb-NO" noProof="0" smtClean="0"/>
              <a:pPr/>
              <a:t>‹#›</a:t>
            </a:fld>
            <a:endParaRPr lang="nb-NO" noProof="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noProof="0" smtClean="0"/>
              <a:t>Klikk for å redigere tittelstil</a:t>
            </a:r>
            <a:endParaRPr lang="nb-NO" noProof="0"/>
          </a:p>
        </p:txBody>
      </p:sp>
      <p:sp>
        <p:nvSpPr>
          <p:cNvPr id="3" name="Plassholder for tekst 2"/>
          <p:cNvSpPr>
            <a:spLocks noGrp="1"/>
          </p:cNvSpPr>
          <p:nvPr>
            <p:ph type="body" idx="1"/>
          </p:nvPr>
        </p:nvSpPr>
        <p:spPr>
          <a:xfrm>
            <a:off x="360000" y="2520000"/>
            <a:ext cx="4111200" cy="720000"/>
          </a:xfrm>
        </p:spPr>
        <p:txBody>
          <a:bodyP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smtClean="0"/>
              <a:t>Rediger tekststiler i malen</a:t>
            </a:r>
          </a:p>
        </p:txBody>
      </p:sp>
      <p:sp>
        <p:nvSpPr>
          <p:cNvPr id="4" name="Plassholder for innhold 3"/>
          <p:cNvSpPr>
            <a:spLocks noGrp="1"/>
          </p:cNvSpPr>
          <p:nvPr>
            <p:ph sz="half" idx="2"/>
          </p:nvPr>
        </p:nvSpPr>
        <p:spPr>
          <a:xfrm>
            <a:off x="360000" y="3420000"/>
            <a:ext cx="4111200" cy="3060000"/>
          </a:xfrm>
        </p:spPr>
        <p:txBody>
          <a:bodyPr>
            <a:normAutofit/>
          </a:bodyPr>
          <a:lstStyle>
            <a:lvl1pPr>
              <a:buFont typeface="Arial"/>
              <a:buChar char="•"/>
              <a:defRPr sz="1800"/>
            </a:lvl1pPr>
            <a:lvl2pPr>
              <a:buFont typeface="Arial"/>
              <a:buChar char="•"/>
              <a:defRPr sz="1800">
                <a:latin typeface="Arial" pitchFamily="34" charset="0"/>
              </a:defRPr>
            </a:lvl2pPr>
            <a:lvl3pPr>
              <a:buFont typeface="Arial"/>
              <a:buChar char="•"/>
              <a:defRPr sz="1800">
                <a:latin typeface="Arial" pitchFamily="34" charset="0"/>
              </a:defRPr>
            </a:lvl3pPr>
            <a:lvl4pPr>
              <a:buFont typeface="Arial"/>
              <a:buChar char="•"/>
              <a:defRPr sz="1800">
                <a:latin typeface="Arial" pitchFamily="34" charset="0"/>
              </a:defRPr>
            </a:lvl4pPr>
            <a:lvl5pPr>
              <a:buFont typeface="Arial"/>
              <a:buChar char="•"/>
              <a:defRPr sz="1800">
                <a:latin typeface="Arial" pitchFamily="34" charset="0"/>
              </a:defRPr>
            </a:lvl5pPr>
            <a:lvl6pPr>
              <a:defRPr sz="1600"/>
            </a:lvl6pPr>
            <a:lvl7pPr>
              <a:defRPr sz="1600"/>
            </a:lvl7pPr>
            <a:lvl8pPr>
              <a:defRPr sz="1600"/>
            </a:lvl8pPr>
            <a:lvl9pPr>
              <a:defRPr sz="1600"/>
            </a:lvl9pPr>
          </a:lstStyle>
          <a:p>
            <a:pPr lvl="0"/>
            <a:r>
              <a:rPr lang="nb-NO" noProof="0" smtClean="0"/>
              <a:t>Rediger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dirty="0"/>
          </a:p>
        </p:txBody>
      </p:sp>
      <p:sp>
        <p:nvSpPr>
          <p:cNvPr id="5" name="Plassholder for tekst 4"/>
          <p:cNvSpPr>
            <a:spLocks noGrp="1"/>
          </p:cNvSpPr>
          <p:nvPr>
            <p:ph type="body" sz="quarter" idx="3"/>
          </p:nvPr>
        </p:nvSpPr>
        <p:spPr>
          <a:xfrm>
            <a:off x="4680000" y="2520000"/>
            <a:ext cx="4111200" cy="720000"/>
          </a:xfrm>
        </p:spPr>
        <p:txBody>
          <a:bodyP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smtClean="0"/>
              <a:t>Rediger tekststiler i malen</a:t>
            </a:r>
          </a:p>
        </p:txBody>
      </p:sp>
      <p:sp>
        <p:nvSpPr>
          <p:cNvPr id="6" name="Plassholder for innhold 5"/>
          <p:cNvSpPr>
            <a:spLocks noGrp="1"/>
          </p:cNvSpPr>
          <p:nvPr>
            <p:ph sz="quarter" idx="4"/>
          </p:nvPr>
        </p:nvSpPr>
        <p:spPr>
          <a:xfrm>
            <a:off x="4680000" y="3420000"/>
            <a:ext cx="4111200" cy="3060000"/>
          </a:xfrm>
        </p:spPr>
        <p:txBody>
          <a:bodyPr>
            <a:noAutofit/>
          </a:bodyPr>
          <a:lstStyle>
            <a:lvl1pPr>
              <a:buFont typeface="Arial"/>
              <a:buChar char="•"/>
              <a:defRPr sz="1800" b="0" i="0">
                <a:latin typeface="Arial"/>
                <a:cs typeface="Arial"/>
              </a:defRPr>
            </a:lvl1pPr>
            <a:lvl2pPr>
              <a:buFont typeface="Arial"/>
              <a:buChar char="•"/>
              <a:defRPr sz="1800" b="0" i="0">
                <a:latin typeface="Arial"/>
                <a:cs typeface="Arial"/>
              </a:defRPr>
            </a:lvl2pPr>
            <a:lvl3pPr>
              <a:buFont typeface="Arial"/>
              <a:buChar char="•"/>
              <a:defRPr sz="1800" b="0" i="0">
                <a:latin typeface="Arial"/>
                <a:cs typeface="Arial"/>
              </a:defRPr>
            </a:lvl3pPr>
            <a:lvl4pPr>
              <a:buFont typeface="Arial"/>
              <a:buChar char="•"/>
              <a:defRPr sz="1800" b="0" i="0">
                <a:latin typeface="Arial"/>
                <a:cs typeface="Arial"/>
              </a:defRPr>
            </a:lvl4pPr>
            <a:lvl5pPr>
              <a:buFont typeface="Arial"/>
              <a:buChar char="•"/>
              <a:defRPr sz="1800" b="0" i="0">
                <a:latin typeface="Arial"/>
                <a:cs typeface="Arial"/>
              </a:defRPr>
            </a:lvl5pPr>
            <a:lvl6pPr>
              <a:defRPr sz="1600"/>
            </a:lvl6pPr>
            <a:lvl7pPr>
              <a:defRPr sz="1600"/>
            </a:lvl7pPr>
            <a:lvl8pPr>
              <a:defRPr sz="1600"/>
            </a:lvl8pPr>
            <a:lvl9pPr>
              <a:defRPr sz="1600"/>
            </a:lvl9pPr>
          </a:lstStyle>
          <a:p>
            <a:pPr lvl="0"/>
            <a:r>
              <a:rPr lang="nb-NO" noProof="0" smtClean="0"/>
              <a:t>Rediger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dirty="0"/>
          </a:p>
        </p:txBody>
      </p:sp>
      <p:sp>
        <p:nvSpPr>
          <p:cNvPr id="7" name="Plassholder for dato 3"/>
          <p:cNvSpPr>
            <a:spLocks noGrp="1"/>
          </p:cNvSpPr>
          <p:nvPr>
            <p:ph type="dt" sz="half" idx="10"/>
          </p:nvPr>
        </p:nvSpPr>
        <p:spPr/>
        <p:txBody>
          <a:bodyPr/>
          <a:lstStyle>
            <a:lvl1pPr>
              <a:defRPr/>
            </a:lvl1pPr>
          </a:lstStyle>
          <a:p>
            <a:r>
              <a:rPr lang="en-US" noProof="0" dirty="0" smtClean="0"/>
              <a:t>Friday, March 2, 2018</a:t>
            </a:r>
            <a:endParaRPr lang="nb-NO" noProof="0" dirty="0"/>
          </a:p>
        </p:txBody>
      </p:sp>
      <p:sp>
        <p:nvSpPr>
          <p:cNvPr id="8" name="Plassholder for bunntekst 4"/>
          <p:cNvSpPr>
            <a:spLocks noGrp="1"/>
          </p:cNvSpPr>
          <p:nvPr>
            <p:ph type="ftr" sz="quarter" idx="11"/>
          </p:nvPr>
        </p:nvSpPr>
        <p:spPr/>
        <p:txBody>
          <a:bodyPr/>
          <a:lstStyle>
            <a:lvl1pPr>
              <a:defRPr/>
            </a:lvl1pPr>
          </a:lstStyle>
          <a:p>
            <a:r>
              <a:rPr lang="nn-NO" dirty="0" smtClean="0"/>
              <a:t>Norwegian Board </a:t>
            </a:r>
            <a:r>
              <a:rPr lang="en-GB" noProof="0" dirty="0" smtClean="0"/>
              <a:t>of</a:t>
            </a:r>
            <a:r>
              <a:rPr lang="nn-NO" dirty="0" smtClean="0"/>
              <a:t> Health </a:t>
            </a:r>
            <a:r>
              <a:rPr lang="en-GB" dirty="0" smtClean="0"/>
              <a:t>Supervision</a:t>
            </a:r>
          </a:p>
          <a:p>
            <a:endParaRPr lang="nb-NO" dirty="0"/>
          </a:p>
        </p:txBody>
      </p:sp>
      <p:sp>
        <p:nvSpPr>
          <p:cNvPr id="9" name="Plassholder for lysbildenummer 5"/>
          <p:cNvSpPr>
            <a:spLocks noGrp="1"/>
          </p:cNvSpPr>
          <p:nvPr>
            <p:ph type="sldNum" sz="quarter" idx="12"/>
          </p:nvPr>
        </p:nvSpPr>
        <p:spPr/>
        <p:txBody>
          <a:bodyPr/>
          <a:lstStyle>
            <a:lvl1pPr>
              <a:defRPr/>
            </a:lvl1pPr>
          </a:lstStyle>
          <a:p>
            <a:fld id="{CD25D930-5EFD-4161-9552-32825A1DF310}" type="slidenum">
              <a:rPr lang="nb-NO" noProof="0" smtClean="0"/>
              <a:pPr/>
              <a:t>‹#›</a:t>
            </a:fld>
            <a:endParaRPr lang="nb-NO" noProof="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360363" y="1439863"/>
            <a:ext cx="8423275" cy="96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b-NO" noProof="0" dirty="0" smtClean="0"/>
              <a:t>Klikk for å redigere tittelstil</a:t>
            </a:r>
          </a:p>
        </p:txBody>
      </p:sp>
      <p:sp>
        <p:nvSpPr>
          <p:cNvPr id="1027" name="Plassholder for tekst 2"/>
          <p:cNvSpPr>
            <a:spLocks noGrp="1"/>
          </p:cNvSpPr>
          <p:nvPr>
            <p:ph type="body" idx="1"/>
          </p:nvPr>
        </p:nvSpPr>
        <p:spPr bwMode="auto">
          <a:xfrm>
            <a:off x="360363" y="2519363"/>
            <a:ext cx="8431212" cy="3960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b-NO" noProof="0" dirty="0" smtClean="0"/>
              <a:t>Klikk for </a:t>
            </a:r>
            <a:r>
              <a:rPr lang="en-GB" noProof="0" dirty="0" smtClean="0"/>
              <a:t>å </a:t>
            </a:r>
            <a:r>
              <a:rPr lang="en-GB" noProof="0" dirty="0" err="1" smtClean="0"/>
              <a:t>redigere</a:t>
            </a:r>
            <a:r>
              <a:rPr lang="en-GB" noProof="0" dirty="0" smtClean="0"/>
              <a:t> </a:t>
            </a:r>
            <a:r>
              <a:rPr lang="en-GB" noProof="0" dirty="0" err="1" smtClean="0"/>
              <a:t>tekststiler</a:t>
            </a:r>
            <a:r>
              <a:rPr lang="en-GB" noProof="0" dirty="0" smtClean="0"/>
              <a:t> </a:t>
            </a:r>
            <a:r>
              <a:rPr lang="nb-NO" noProof="0" dirty="0" smtClean="0"/>
              <a:t>i malen</a:t>
            </a:r>
          </a:p>
        </p:txBody>
      </p:sp>
      <p:sp>
        <p:nvSpPr>
          <p:cNvPr id="4" name="Plassholder for dato 3"/>
          <p:cNvSpPr>
            <a:spLocks noGrp="1"/>
          </p:cNvSpPr>
          <p:nvPr>
            <p:ph type="dt" sz="half" idx="2"/>
          </p:nvPr>
        </p:nvSpPr>
        <p:spPr>
          <a:xfrm>
            <a:off x="360363" y="6538913"/>
            <a:ext cx="2159000" cy="179387"/>
          </a:xfrm>
          <a:prstGeom prst="rect">
            <a:avLst/>
          </a:prstGeom>
        </p:spPr>
        <p:txBody>
          <a:bodyPr vert="horz" wrap="square" lIns="0" tIns="0" rIns="0" bIns="0" numCol="1" anchor="t" anchorCtr="0" compatLnSpc="1">
            <a:prstTxWarp prst="textNoShape">
              <a:avLst/>
            </a:prstTxWarp>
          </a:bodyPr>
          <a:lstStyle>
            <a:lvl1pPr>
              <a:defRPr sz="900">
                <a:cs typeface="Arial" charset="0"/>
              </a:defRPr>
            </a:lvl1pPr>
          </a:lstStyle>
          <a:p>
            <a:r>
              <a:rPr lang="en-US" noProof="0" dirty="0" smtClean="0"/>
              <a:t>Friday, March 2, 2018</a:t>
            </a:r>
            <a:endParaRPr lang="nb-NO" noProof="0" dirty="0"/>
          </a:p>
        </p:txBody>
      </p:sp>
      <p:sp>
        <p:nvSpPr>
          <p:cNvPr id="5" name="Plassholder for bunntekst 4"/>
          <p:cNvSpPr>
            <a:spLocks noGrp="1"/>
          </p:cNvSpPr>
          <p:nvPr>
            <p:ph type="ftr" sz="quarter" idx="3"/>
          </p:nvPr>
        </p:nvSpPr>
        <p:spPr>
          <a:xfrm>
            <a:off x="2519363" y="6538913"/>
            <a:ext cx="4111625" cy="179387"/>
          </a:xfrm>
          <a:prstGeom prst="rect">
            <a:avLst/>
          </a:prstGeom>
        </p:spPr>
        <p:txBody>
          <a:bodyPr vert="horz" wrap="square" lIns="0" tIns="0" rIns="0" bIns="0" numCol="1" anchor="t" anchorCtr="0" compatLnSpc="1">
            <a:prstTxWarp prst="textNoShape">
              <a:avLst/>
            </a:prstTxWarp>
          </a:bodyPr>
          <a:lstStyle>
            <a:lvl1pPr algn="ctr">
              <a:defRPr sz="900">
                <a:cs typeface="Arial" charset="0"/>
              </a:defRPr>
            </a:lvl1pPr>
          </a:lstStyle>
          <a:p>
            <a:r>
              <a:rPr lang="en-GB" noProof="0" dirty="0" smtClean="0"/>
              <a:t>Norwegian</a:t>
            </a:r>
            <a:r>
              <a:rPr lang="nn-NO" dirty="0" smtClean="0"/>
              <a:t> </a:t>
            </a:r>
            <a:r>
              <a:rPr lang="en-GB" noProof="0" dirty="0" smtClean="0"/>
              <a:t>Board</a:t>
            </a:r>
            <a:r>
              <a:rPr lang="nn-NO" dirty="0" smtClean="0"/>
              <a:t> </a:t>
            </a:r>
            <a:r>
              <a:rPr lang="en-GB" noProof="0" dirty="0" smtClean="0"/>
              <a:t>of</a:t>
            </a:r>
            <a:r>
              <a:rPr lang="nn-NO" dirty="0" smtClean="0"/>
              <a:t> </a:t>
            </a:r>
            <a:r>
              <a:rPr lang="en-GB" noProof="0" dirty="0" smtClean="0"/>
              <a:t>Health</a:t>
            </a:r>
            <a:r>
              <a:rPr lang="nn-NO" dirty="0" smtClean="0"/>
              <a:t> </a:t>
            </a:r>
            <a:r>
              <a:rPr lang="en-GB" dirty="0" smtClean="0"/>
              <a:t>Supervision</a:t>
            </a:r>
          </a:p>
          <a:p>
            <a:endParaRPr lang="nb-NO" dirty="0"/>
          </a:p>
        </p:txBody>
      </p:sp>
      <p:sp>
        <p:nvSpPr>
          <p:cNvPr id="6" name="Plassholder for lysbildenummer 5"/>
          <p:cNvSpPr>
            <a:spLocks noGrp="1"/>
          </p:cNvSpPr>
          <p:nvPr>
            <p:ph type="sldNum" sz="quarter" idx="4"/>
          </p:nvPr>
        </p:nvSpPr>
        <p:spPr>
          <a:xfrm>
            <a:off x="6630988" y="6538913"/>
            <a:ext cx="2160587" cy="179387"/>
          </a:xfrm>
          <a:prstGeom prst="rect">
            <a:avLst/>
          </a:prstGeom>
        </p:spPr>
        <p:txBody>
          <a:bodyPr vert="horz" wrap="square" lIns="0" tIns="0" rIns="0" bIns="0" numCol="1" anchor="t" anchorCtr="0" compatLnSpc="1">
            <a:prstTxWarp prst="textNoShape">
              <a:avLst/>
            </a:prstTxWarp>
          </a:bodyPr>
          <a:lstStyle>
            <a:lvl1pPr algn="r">
              <a:defRPr sz="900">
                <a:cs typeface="Arial" charset="0"/>
              </a:defRPr>
            </a:lvl1pPr>
          </a:lstStyle>
          <a:p>
            <a:fld id="{D5F78CE0-4685-4390-894A-8766B4D942C7}" type="slidenum">
              <a:rPr lang="nb-NO" noProof="0" smtClean="0"/>
              <a:pPr/>
              <a:t>‹#›</a:t>
            </a:fld>
            <a:endParaRPr lang="nb-NO" noProof="0" dirty="0"/>
          </a:p>
        </p:txBody>
      </p:sp>
      <p:sp>
        <p:nvSpPr>
          <p:cNvPr id="7" name="Rectangle 10"/>
          <p:cNvSpPr>
            <a:spLocks noChangeArrowheads="1"/>
          </p:cNvSpPr>
          <p:nvPr/>
        </p:nvSpPr>
        <p:spPr bwMode="auto">
          <a:xfrm>
            <a:off x="360363" y="360363"/>
            <a:ext cx="6657076" cy="539750"/>
          </a:xfrm>
          <a:prstGeom prst="rect">
            <a:avLst/>
          </a:prstGeom>
          <a:solidFill>
            <a:srgbClr val="F3F3F3"/>
          </a:solidFill>
          <a:ln w="9525">
            <a:noFill/>
            <a:miter lim="800000"/>
            <a:headEnd/>
            <a:tailEnd/>
          </a:ln>
          <a:effectLst/>
        </p:spPr>
        <p:txBody>
          <a:bodyPr wrap="none" anchor="ctr"/>
          <a:lstStyle/>
          <a:p>
            <a:pPr algn="r" eaLnBrk="0" fontAlgn="auto" hangingPunct="0">
              <a:spcBef>
                <a:spcPts val="0"/>
              </a:spcBef>
              <a:spcAft>
                <a:spcPts val="0"/>
              </a:spcAft>
              <a:defRPr/>
            </a:pPr>
            <a:endParaRPr lang="nb-NO" noProof="0" dirty="0">
              <a:latin typeface="Arial" pitchFamily="34" charset="0"/>
              <a:ea typeface="+mn-ea"/>
            </a:endParaRPr>
          </a:p>
        </p:txBody>
      </p:sp>
      <p:grpSp>
        <p:nvGrpSpPr>
          <p:cNvPr id="18" name="Group 17"/>
          <p:cNvGrpSpPr/>
          <p:nvPr/>
        </p:nvGrpSpPr>
        <p:grpSpPr>
          <a:xfrm>
            <a:off x="5668064" y="360363"/>
            <a:ext cx="1349375" cy="539750"/>
            <a:chOff x="5634038" y="360363"/>
            <a:chExt cx="1349375" cy="539750"/>
          </a:xfrm>
        </p:grpSpPr>
        <p:sp>
          <p:nvSpPr>
            <p:cNvPr id="8" name="Rectangle 12"/>
            <p:cNvSpPr>
              <a:spLocks noChangeArrowheads="1"/>
            </p:cNvSpPr>
            <p:nvPr userDrawn="1"/>
          </p:nvSpPr>
          <p:spPr bwMode="auto">
            <a:xfrm>
              <a:off x="6713538" y="360363"/>
              <a:ext cx="269875" cy="269875"/>
            </a:xfrm>
            <a:prstGeom prst="rect">
              <a:avLst/>
            </a:prstGeom>
            <a:solidFill>
              <a:srgbClr val="A6A6A6"/>
            </a:solidFill>
            <a:ln w="9525">
              <a:noFill/>
              <a:miter lim="800000"/>
              <a:headEnd/>
              <a:tailEnd/>
            </a:ln>
            <a:effectLst/>
          </p:spPr>
          <p:txBody>
            <a:bodyPr wrap="none" anchor="ctr"/>
            <a:lstStyle/>
            <a:p>
              <a:pPr eaLnBrk="0" fontAlgn="auto" hangingPunct="0">
                <a:spcBef>
                  <a:spcPts val="0"/>
                </a:spcBef>
                <a:spcAft>
                  <a:spcPts val="0"/>
                </a:spcAft>
                <a:defRPr/>
              </a:pPr>
              <a:endParaRPr lang="nb-NO" noProof="0" dirty="0">
                <a:latin typeface="Arial" pitchFamily="34" charset="0"/>
                <a:ea typeface="+mn-ea"/>
              </a:endParaRPr>
            </a:p>
          </p:txBody>
        </p:sp>
        <p:sp>
          <p:nvSpPr>
            <p:cNvPr id="9" name="Rectangle 13"/>
            <p:cNvSpPr>
              <a:spLocks noChangeArrowheads="1"/>
            </p:cNvSpPr>
            <p:nvPr userDrawn="1"/>
          </p:nvSpPr>
          <p:spPr bwMode="auto">
            <a:xfrm>
              <a:off x="6443663" y="360363"/>
              <a:ext cx="269875" cy="269875"/>
            </a:xfrm>
            <a:prstGeom prst="rect">
              <a:avLst/>
            </a:prstGeom>
            <a:solidFill>
              <a:srgbClr val="BFBFBF"/>
            </a:solidFill>
            <a:ln w="9525">
              <a:noFill/>
              <a:miter lim="800000"/>
              <a:headEnd/>
              <a:tailEnd/>
            </a:ln>
            <a:effectLst/>
          </p:spPr>
          <p:txBody>
            <a:bodyPr wrap="none" anchor="ctr"/>
            <a:lstStyle/>
            <a:p>
              <a:pPr eaLnBrk="0" fontAlgn="auto" hangingPunct="0">
                <a:spcBef>
                  <a:spcPts val="0"/>
                </a:spcBef>
                <a:spcAft>
                  <a:spcPts val="0"/>
                </a:spcAft>
                <a:defRPr/>
              </a:pPr>
              <a:endParaRPr lang="nb-NO" noProof="0" dirty="0">
                <a:latin typeface="Arial" pitchFamily="34" charset="0"/>
                <a:ea typeface="+mn-ea"/>
              </a:endParaRPr>
            </a:p>
          </p:txBody>
        </p:sp>
        <p:sp>
          <p:nvSpPr>
            <p:cNvPr id="10" name="Rectangle 14"/>
            <p:cNvSpPr>
              <a:spLocks noChangeArrowheads="1"/>
            </p:cNvSpPr>
            <p:nvPr userDrawn="1"/>
          </p:nvSpPr>
          <p:spPr bwMode="auto">
            <a:xfrm>
              <a:off x="6173788" y="360363"/>
              <a:ext cx="269875" cy="269875"/>
            </a:xfrm>
            <a:prstGeom prst="rect">
              <a:avLst/>
            </a:prstGeom>
            <a:solidFill>
              <a:srgbClr val="CCCCCC"/>
            </a:solidFill>
            <a:ln w="9525">
              <a:noFill/>
              <a:miter lim="800000"/>
              <a:headEnd/>
              <a:tailEnd/>
            </a:ln>
            <a:effectLst/>
          </p:spPr>
          <p:txBody>
            <a:bodyPr wrap="none" anchor="ctr"/>
            <a:lstStyle/>
            <a:p>
              <a:pPr eaLnBrk="0" fontAlgn="auto" hangingPunct="0">
                <a:spcBef>
                  <a:spcPts val="0"/>
                </a:spcBef>
                <a:spcAft>
                  <a:spcPts val="0"/>
                </a:spcAft>
                <a:defRPr/>
              </a:pPr>
              <a:endParaRPr lang="nb-NO" noProof="0" dirty="0">
                <a:latin typeface="Arial" pitchFamily="34" charset="0"/>
                <a:ea typeface="+mn-ea"/>
              </a:endParaRPr>
            </a:p>
          </p:txBody>
        </p:sp>
        <p:sp>
          <p:nvSpPr>
            <p:cNvPr id="11" name="Rectangle 15"/>
            <p:cNvSpPr>
              <a:spLocks noChangeArrowheads="1"/>
            </p:cNvSpPr>
            <p:nvPr userDrawn="1"/>
          </p:nvSpPr>
          <p:spPr bwMode="auto">
            <a:xfrm>
              <a:off x="5903913" y="360363"/>
              <a:ext cx="269875" cy="269875"/>
            </a:xfrm>
            <a:prstGeom prst="rect">
              <a:avLst/>
            </a:prstGeom>
            <a:solidFill>
              <a:srgbClr val="D9D9D9"/>
            </a:solidFill>
            <a:ln w="9525">
              <a:noFill/>
              <a:miter lim="800000"/>
              <a:headEnd/>
              <a:tailEnd/>
            </a:ln>
            <a:effectLst/>
          </p:spPr>
          <p:txBody>
            <a:bodyPr wrap="none" anchor="ctr"/>
            <a:lstStyle/>
            <a:p>
              <a:pPr eaLnBrk="0" fontAlgn="auto" hangingPunct="0">
                <a:spcBef>
                  <a:spcPts val="0"/>
                </a:spcBef>
                <a:spcAft>
                  <a:spcPts val="0"/>
                </a:spcAft>
                <a:defRPr/>
              </a:pPr>
              <a:endParaRPr lang="nb-NO" noProof="0" dirty="0">
                <a:latin typeface="Arial" pitchFamily="34" charset="0"/>
                <a:ea typeface="+mn-ea"/>
              </a:endParaRPr>
            </a:p>
          </p:txBody>
        </p:sp>
        <p:sp>
          <p:nvSpPr>
            <p:cNvPr id="12" name="Rectangle 16"/>
            <p:cNvSpPr>
              <a:spLocks noChangeArrowheads="1"/>
            </p:cNvSpPr>
            <p:nvPr userDrawn="1"/>
          </p:nvSpPr>
          <p:spPr bwMode="auto">
            <a:xfrm>
              <a:off x="5634038" y="360363"/>
              <a:ext cx="269875" cy="269875"/>
            </a:xfrm>
            <a:prstGeom prst="rect">
              <a:avLst/>
            </a:prstGeom>
            <a:solidFill>
              <a:srgbClr val="E6E6E6"/>
            </a:solidFill>
            <a:ln w="9525">
              <a:noFill/>
              <a:miter lim="800000"/>
              <a:headEnd/>
              <a:tailEnd/>
            </a:ln>
            <a:effectLst/>
          </p:spPr>
          <p:txBody>
            <a:bodyPr wrap="none" anchor="ctr"/>
            <a:lstStyle/>
            <a:p>
              <a:pPr eaLnBrk="0" fontAlgn="auto" hangingPunct="0">
                <a:spcBef>
                  <a:spcPts val="0"/>
                </a:spcBef>
                <a:spcAft>
                  <a:spcPts val="0"/>
                </a:spcAft>
                <a:defRPr/>
              </a:pPr>
              <a:endParaRPr lang="nb-NO" noProof="0" dirty="0">
                <a:latin typeface="Arial" pitchFamily="34" charset="0"/>
                <a:ea typeface="+mn-ea"/>
              </a:endParaRPr>
            </a:p>
          </p:txBody>
        </p:sp>
        <p:sp>
          <p:nvSpPr>
            <p:cNvPr id="13" name="Rectangle 18"/>
            <p:cNvSpPr>
              <a:spLocks noChangeArrowheads="1"/>
            </p:cNvSpPr>
            <p:nvPr userDrawn="1"/>
          </p:nvSpPr>
          <p:spPr bwMode="auto">
            <a:xfrm>
              <a:off x="6713538" y="630238"/>
              <a:ext cx="269875" cy="269875"/>
            </a:xfrm>
            <a:prstGeom prst="rect">
              <a:avLst/>
            </a:prstGeom>
            <a:solidFill>
              <a:srgbClr val="BFBFBF"/>
            </a:solidFill>
            <a:ln w="9525">
              <a:noFill/>
              <a:miter lim="800000"/>
              <a:headEnd/>
              <a:tailEnd/>
            </a:ln>
            <a:effectLst/>
          </p:spPr>
          <p:txBody>
            <a:bodyPr wrap="none" anchor="ctr"/>
            <a:lstStyle/>
            <a:p>
              <a:pPr eaLnBrk="0" fontAlgn="auto" hangingPunct="0">
                <a:spcBef>
                  <a:spcPts val="0"/>
                </a:spcBef>
                <a:spcAft>
                  <a:spcPts val="0"/>
                </a:spcAft>
                <a:defRPr/>
              </a:pPr>
              <a:endParaRPr lang="nb-NO" noProof="0" dirty="0">
                <a:latin typeface="Arial" pitchFamily="34" charset="0"/>
                <a:ea typeface="+mn-ea"/>
              </a:endParaRPr>
            </a:p>
          </p:txBody>
        </p:sp>
        <p:sp>
          <p:nvSpPr>
            <p:cNvPr id="14" name="Rectangle 19"/>
            <p:cNvSpPr>
              <a:spLocks noChangeArrowheads="1"/>
            </p:cNvSpPr>
            <p:nvPr userDrawn="1"/>
          </p:nvSpPr>
          <p:spPr bwMode="auto">
            <a:xfrm>
              <a:off x="6443663" y="630238"/>
              <a:ext cx="269875" cy="269875"/>
            </a:xfrm>
            <a:prstGeom prst="rect">
              <a:avLst/>
            </a:prstGeom>
            <a:solidFill>
              <a:srgbClr val="CCCCCC"/>
            </a:solidFill>
            <a:ln w="9525">
              <a:noFill/>
              <a:miter lim="800000"/>
              <a:headEnd/>
              <a:tailEnd/>
            </a:ln>
            <a:effectLst/>
          </p:spPr>
          <p:txBody>
            <a:bodyPr wrap="none" anchor="ctr"/>
            <a:lstStyle/>
            <a:p>
              <a:pPr eaLnBrk="0" fontAlgn="auto" hangingPunct="0">
                <a:spcBef>
                  <a:spcPts val="0"/>
                </a:spcBef>
                <a:spcAft>
                  <a:spcPts val="0"/>
                </a:spcAft>
                <a:defRPr/>
              </a:pPr>
              <a:endParaRPr lang="nb-NO" noProof="0" dirty="0">
                <a:latin typeface="Arial" pitchFamily="34" charset="0"/>
                <a:ea typeface="+mn-ea"/>
              </a:endParaRPr>
            </a:p>
          </p:txBody>
        </p:sp>
        <p:sp>
          <p:nvSpPr>
            <p:cNvPr id="15" name="Rectangle 20"/>
            <p:cNvSpPr>
              <a:spLocks noChangeArrowheads="1"/>
            </p:cNvSpPr>
            <p:nvPr userDrawn="1"/>
          </p:nvSpPr>
          <p:spPr bwMode="auto">
            <a:xfrm>
              <a:off x="6173788" y="630238"/>
              <a:ext cx="269875" cy="269875"/>
            </a:xfrm>
            <a:prstGeom prst="rect">
              <a:avLst/>
            </a:prstGeom>
            <a:solidFill>
              <a:srgbClr val="D9D9D9"/>
            </a:solidFill>
            <a:ln w="9525">
              <a:noFill/>
              <a:miter lim="800000"/>
              <a:headEnd/>
              <a:tailEnd/>
            </a:ln>
            <a:effectLst/>
          </p:spPr>
          <p:txBody>
            <a:bodyPr wrap="none" anchor="ctr"/>
            <a:lstStyle/>
            <a:p>
              <a:pPr eaLnBrk="0" fontAlgn="auto" hangingPunct="0">
                <a:spcBef>
                  <a:spcPts val="0"/>
                </a:spcBef>
                <a:spcAft>
                  <a:spcPts val="0"/>
                </a:spcAft>
                <a:defRPr/>
              </a:pPr>
              <a:endParaRPr lang="nb-NO" noProof="0" dirty="0">
                <a:latin typeface="Arial" pitchFamily="34" charset="0"/>
                <a:ea typeface="+mn-ea"/>
              </a:endParaRPr>
            </a:p>
          </p:txBody>
        </p:sp>
        <p:sp>
          <p:nvSpPr>
            <p:cNvPr id="16" name="Rectangle 21"/>
            <p:cNvSpPr>
              <a:spLocks noChangeArrowheads="1"/>
            </p:cNvSpPr>
            <p:nvPr userDrawn="1"/>
          </p:nvSpPr>
          <p:spPr bwMode="auto">
            <a:xfrm>
              <a:off x="5903913" y="630238"/>
              <a:ext cx="269875" cy="269875"/>
            </a:xfrm>
            <a:prstGeom prst="rect">
              <a:avLst/>
            </a:prstGeom>
            <a:solidFill>
              <a:srgbClr val="E6E6E6"/>
            </a:solidFill>
            <a:ln w="9525">
              <a:noFill/>
              <a:miter lim="800000"/>
              <a:headEnd/>
              <a:tailEnd/>
            </a:ln>
            <a:effectLst/>
          </p:spPr>
          <p:txBody>
            <a:bodyPr wrap="none" anchor="ctr"/>
            <a:lstStyle/>
            <a:p>
              <a:pPr eaLnBrk="0" fontAlgn="auto" hangingPunct="0">
                <a:spcBef>
                  <a:spcPts val="0"/>
                </a:spcBef>
                <a:spcAft>
                  <a:spcPts val="0"/>
                </a:spcAft>
                <a:defRPr/>
              </a:pPr>
              <a:endParaRPr lang="nb-NO" noProof="0" dirty="0">
                <a:latin typeface="Arial" pitchFamily="34" charset="0"/>
                <a:ea typeface="+mn-ea"/>
              </a:endParaRPr>
            </a:p>
          </p:txBody>
        </p:sp>
      </p:grpSp>
      <p:pic>
        <p:nvPicPr>
          <p:cNvPr id="1041" name="Bilde 17" descr="BM_Logo_undertekst_2_rgb_1795.png"/>
          <p:cNvPicPr>
            <a:picLocks noChangeAspect="1"/>
          </p:cNvPicPr>
          <p:nvPr/>
        </p:nvPicPr>
        <p:blipFill>
          <a:blip r:embed="rId6"/>
          <a:srcRect/>
          <a:stretch>
            <a:fillRect/>
          </a:stretch>
        </p:blipFill>
        <p:spPr bwMode="auto">
          <a:xfrm>
            <a:off x="7017439" y="360364"/>
            <a:ext cx="1774136"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iming>
    <p:tnLst>
      <p:par>
        <p:cTn id="1" dur="indefinite" restart="never" nodeType="tmRoot"/>
      </p:par>
    </p:tnLst>
  </p:timing>
  <p:hf hdr="0"/>
  <p:txStyles>
    <p:titleStyle>
      <a:lvl1pPr algn="l" defTabSz="457200" rtl="0" eaLnBrk="1" fontAlgn="base" hangingPunct="1">
        <a:spcBef>
          <a:spcPct val="0"/>
        </a:spcBef>
        <a:spcAft>
          <a:spcPct val="0"/>
        </a:spcAft>
        <a:defRPr sz="2800" b="1" kern="1200">
          <a:solidFill>
            <a:schemeClr val="tx1"/>
          </a:solidFill>
          <a:latin typeface="Arial"/>
          <a:ea typeface="ＭＳ Ｐゴシック" charset="-128"/>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128"/>
        </a:defRPr>
      </a:lvl2pPr>
      <a:lvl3pPr algn="l" defTabSz="457200" rtl="0" eaLnBrk="1" fontAlgn="base" hangingPunct="1">
        <a:spcBef>
          <a:spcPct val="0"/>
        </a:spcBef>
        <a:spcAft>
          <a:spcPct val="0"/>
        </a:spcAft>
        <a:defRPr sz="2800" b="1">
          <a:solidFill>
            <a:schemeClr val="tx1"/>
          </a:solidFill>
          <a:latin typeface="Arial" charset="0"/>
          <a:ea typeface="ＭＳ Ｐゴシック" charset="-128"/>
        </a:defRPr>
      </a:lvl3pPr>
      <a:lvl4pPr algn="l" defTabSz="457200" rtl="0" eaLnBrk="1" fontAlgn="base" hangingPunct="1">
        <a:spcBef>
          <a:spcPct val="0"/>
        </a:spcBef>
        <a:spcAft>
          <a:spcPct val="0"/>
        </a:spcAft>
        <a:defRPr sz="2800" b="1">
          <a:solidFill>
            <a:schemeClr val="tx1"/>
          </a:solidFill>
          <a:latin typeface="Arial" charset="0"/>
          <a:ea typeface="ＭＳ Ｐゴシック" charset="-128"/>
        </a:defRPr>
      </a:lvl4pPr>
      <a:lvl5pPr algn="l" defTabSz="457200" rtl="0" eaLnBrk="1" fontAlgn="base" hangingPunct="1">
        <a:spcBef>
          <a:spcPct val="0"/>
        </a:spcBef>
        <a:spcAft>
          <a:spcPct val="0"/>
        </a:spcAft>
        <a:defRPr sz="2800" b="1">
          <a:solidFill>
            <a:schemeClr val="tx1"/>
          </a:solidFill>
          <a:latin typeface="Arial" charset="0"/>
          <a:ea typeface="ＭＳ Ｐゴシック" charset="-128"/>
        </a:defRPr>
      </a:lvl5pPr>
      <a:lvl6pPr marL="457200" algn="l" defTabSz="457200" rtl="0" eaLnBrk="1" fontAlgn="base" hangingPunct="1">
        <a:spcBef>
          <a:spcPct val="0"/>
        </a:spcBef>
        <a:spcAft>
          <a:spcPct val="0"/>
        </a:spcAft>
        <a:defRPr sz="2800" b="1">
          <a:solidFill>
            <a:schemeClr val="tx1"/>
          </a:solidFill>
          <a:latin typeface="Arial" charset="0"/>
          <a:ea typeface="ＭＳ Ｐゴシック" charset="-128"/>
        </a:defRPr>
      </a:lvl6pPr>
      <a:lvl7pPr marL="914400" algn="l" defTabSz="457200" rtl="0" eaLnBrk="1" fontAlgn="base" hangingPunct="1">
        <a:spcBef>
          <a:spcPct val="0"/>
        </a:spcBef>
        <a:spcAft>
          <a:spcPct val="0"/>
        </a:spcAft>
        <a:defRPr sz="2800" b="1">
          <a:solidFill>
            <a:schemeClr val="tx1"/>
          </a:solidFill>
          <a:latin typeface="Arial" charset="0"/>
          <a:ea typeface="ＭＳ Ｐゴシック" charset="-128"/>
        </a:defRPr>
      </a:lvl7pPr>
      <a:lvl8pPr marL="1371600" algn="l" defTabSz="457200" rtl="0" eaLnBrk="1" fontAlgn="base" hangingPunct="1">
        <a:spcBef>
          <a:spcPct val="0"/>
        </a:spcBef>
        <a:spcAft>
          <a:spcPct val="0"/>
        </a:spcAft>
        <a:defRPr sz="2800" b="1">
          <a:solidFill>
            <a:schemeClr val="tx1"/>
          </a:solidFill>
          <a:latin typeface="Arial" charset="0"/>
          <a:ea typeface="ＭＳ Ｐゴシック" charset="-128"/>
        </a:defRPr>
      </a:lvl8pPr>
      <a:lvl9pPr marL="1828800" algn="l" defTabSz="457200" rtl="0" eaLnBrk="1" fontAlgn="base" hangingPunct="1">
        <a:spcBef>
          <a:spcPct val="0"/>
        </a:spcBef>
        <a:spcAft>
          <a:spcPct val="0"/>
        </a:spcAft>
        <a:defRPr sz="2800" b="1">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defRPr sz="2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75636" y="1928552"/>
            <a:ext cx="7620219" cy="1321724"/>
          </a:xfrm>
        </p:spPr>
        <p:txBody>
          <a:bodyPr/>
          <a:lstStyle/>
          <a:p>
            <a:r>
              <a:rPr lang="en-US" sz="3600" dirty="0">
                <a:latin typeface="Calibri" panose="020F0502020204030204" pitchFamily="34" charset="0"/>
                <a:cs typeface="Calibri" panose="020F0502020204030204" pitchFamily="34" charset="0"/>
              </a:rPr>
              <a:t>S</a:t>
            </a:r>
            <a:r>
              <a:rPr lang="en-US" sz="3600" dirty="0" smtClean="0">
                <a:latin typeface="Calibri" panose="020F0502020204030204" pitchFamily="34" charset="0"/>
                <a:cs typeface="Calibri" panose="020F0502020204030204" pitchFamily="34" charset="0"/>
              </a:rPr>
              <a:t>ervice </a:t>
            </a:r>
            <a:r>
              <a:rPr lang="en-US" sz="3600" dirty="0">
                <a:latin typeface="Calibri" panose="020F0502020204030204" pitchFamily="34" charset="0"/>
                <a:cs typeface="Calibri" panose="020F0502020204030204" pitchFamily="34" charset="0"/>
              </a:rPr>
              <a:t>user involvement in audit </a:t>
            </a:r>
            <a:r>
              <a:rPr lang="en-US" sz="3600" dirty="0" smtClean="0">
                <a:latin typeface="Calibri" panose="020F0502020204030204" pitchFamily="34" charset="0"/>
                <a:cs typeface="Calibri" panose="020F0502020204030204" pitchFamily="34" charset="0"/>
              </a:rPr>
              <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 a </a:t>
            </a:r>
            <a:r>
              <a:rPr lang="en-US" sz="3600" dirty="0">
                <a:latin typeface="Calibri" panose="020F0502020204030204" pitchFamily="34" charset="0"/>
                <a:cs typeface="Calibri" panose="020F0502020204030204" pitchFamily="34" charset="0"/>
              </a:rPr>
              <a:t>Norwegian case</a:t>
            </a:r>
            <a:endParaRPr lang="nb-NO" sz="3600" dirty="0">
              <a:latin typeface="Calibri" panose="020F0502020204030204" pitchFamily="34" charset="0"/>
              <a:cs typeface="Calibri" panose="020F0502020204030204" pitchFamily="34" charset="0"/>
            </a:endParaRPr>
          </a:p>
        </p:txBody>
      </p:sp>
      <p:sp>
        <p:nvSpPr>
          <p:cNvPr id="3" name="Undertittel 2"/>
          <p:cNvSpPr>
            <a:spLocks noGrp="1"/>
          </p:cNvSpPr>
          <p:nvPr>
            <p:ph type="subTitle" idx="1"/>
          </p:nvPr>
        </p:nvSpPr>
        <p:spPr>
          <a:xfrm>
            <a:off x="775637" y="3300153"/>
            <a:ext cx="6384288" cy="847897"/>
          </a:xfrm>
        </p:spPr>
        <p:txBody>
          <a:bodyPr/>
          <a:lstStyle/>
          <a:p>
            <a:r>
              <a:rPr lang="nb-NO" sz="2800" dirty="0" err="1" smtClean="0">
                <a:latin typeface="Calibri" panose="020F0502020204030204" pitchFamily="34" charset="0"/>
                <a:cs typeface="Calibri" panose="020F0502020204030204" pitchFamily="34" charset="0"/>
              </a:rPr>
              <a:t>Why</a:t>
            </a:r>
            <a:r>
              <a:rPr lang="nb-NO" sz="2800" dirty="0" smtClean="0">
                <a:latin typeface="Calibri" panose="020F0502020204030204" pitchFamily="34" charset="0"/>
                <a:cs typeface="Calibri" panose="020F0502020204030204" pitchFamily="34" charset="0"/>
              </a:rPr>
              <a:t> and </a:t>
            </a:r>
            <a:r>
              <a:rPr lang="nb-NO" sz="2800" dirty="0" err="1" smtClean="0">
                <a:latin typeface="Calibri" panose="020F0502020204030204" pitchFamily="34" charset="0"/>
                <a:cs typeface="Calibri" panose="020F0502020204030204" pitchFamily="34" charset="0"/>
              </a:rPr>
              <a:t>how</a:t>
            </a:r>
            <a:r>
              <a:rPr lang="nb-NO" sz="2800" dirty="0" smtClean="0">
                <a:latin typeface="Calibri" panose="020F0502020204030204" pitchFamily="34" charset="0"/>
                <a:cs typeface="Calibri" panose="020F0502020204030204" pitchFamily="34" charset="0"/>
              </a:rPr>
              <a:t> </a:t>
            </a:r>
            <a:r>
              <a:rPr lang="nb-NO" sz="2800" dirty="0" err="1" smtClean="0">
                <a:latin typeface="Calibri" panose="020F0502020204030204" pitchFamily="34" charset="0"/>
                <a:cs typeface="Calibri" panose="020F0502020204030204" pitchFamily="34" charset="0"/>
              </a:rPr>
              <a:t>involving</a:t>
            </a:r>
            <a:r>
              <a:rPr lang="nb-NO" sz="2800" dirty="0" smtClean="0">
                <a:latin typeface="Calibri" panose="020F0502020204030204" pitchFamily="34" charset="0"/>
                <a:cs typeface="Calibri" panose="020F0502020204030204" pitchFamily="34" charset="0"/>
              </a:rPr>
              <a:t> service </a:t>
            </a:r>
            <a:r>
              <a:rPr lang="nb-NO" sz="2800" dirty="0" err="1" smtClean="0">
                <a:latin typeface="Calibri" panose="020F0502020204030204" pitchFamily="34" charset="0"/>
                <a:cs typeface="Calibri" panose="020F0502020204030204" pitchFamily="34" charset="0"/>
              </a:rPr>
              <a:t>users</a:t>
            </a:r>
            <a:r>
              <a:rPr lang="nb-NO" sz="2800" dirty="0" smtClean="0">
                <a:latin typeface="Calibri" panose="020F0502020204030204" pitchFamily="34" charset="0"/>
                <a:cs typeface="Calibri" panose="020F0502020204030204" pitchFamily="34" charset="0"/>
              </a:rPr>
              <a:t> </a:t>
            </a:r>
            <a:r>
              <a:rPr lang="nb-NO" sz="2800" dirty="0" err="1" smtClean="0">
                <a:latin typeface="Calibri" panose="020F0502020204030204" pitchFamily="34" charset="0"/>
                <a:cs typeface="Calibri" panose="020F0502020204030204" pitchFamily="34" charset="0"/>
              </a:rPr>
              <a:t>can</a:t>
            </a:r>
            <a:r>
              <a:rPr lang="nb-NO" sz="2800" dirty="0" smtClean="0">
                <a:latin typeface="Calibri" panose="020F0502020204030204" pitchFamily="34" charset="0"/>
                <a:cs typeface="Calibri" panose="020F0502020204030204" pitchFamily="34" charset="0"/>
              </a:rPr>
              <a:t> make a </a:t>
            </a:r>
            <a:r>
              <a:rPr lang="nb-NO" sz="2800" dirty="0" err="1" smtClean="0">
                <a:latin typeface="Calibri" panose="020F0502020204030204" pitchFamily="34" charset="0"/>
                <a:cs typeface="Calibri" panose="020F0502020204030204" pitchFamily="34" charset="0"/>
              </a:rPr>
              <a:t>difference</a:t>
            </a:r>
            <a:endParaRPr lang="nb-NO" sz="2800" dirty="0" smtClean="0">
              <a:latin typeface="Calibri" panose="020F0502020204030204" pitchFamily="34" charset="0"/>
              <a:cs typeface="Calibri" panose="020F0502020204030204" pitchFamily="34" charset="0"/>
            </a:endParaRPr>
          </a:p>
          <a:p>
            <a:endParaRPr lang="nb-NO" sz="2800" dirty="0"/>
          </a:p>
        </p:txBody>
      </p:sp>
      <p:sp>
        <p:nvSpPr>
          <p:cNvPr id="5" name="Plassholder for bunntekst 4"/>
          <p:cNvSpPr>
            <a:spLocks noGrp="1"/>
          </p:cNvSpPr>
          <p:nvPr>
            <p:ph type="ftr" sz="quarter" idx="11"/>
          </p:nvPr>
        </p:nvSpPr>
        <p:spPr/>
        <p:txBody>
          <a:bodyPr/>
          <a:lstStyle/>
          <a:p>
            <a:r>
              <a:rPr lang="nn-NO" dirty="0" smtClean="0"/>
              <a:t>Marianne Noodt, Norwegian </a:t>
            </a:r>
            <a:r>
              <a:rPr lang="nn-NO" dirty="0" smtClean="0"/>
              <a:t>Board </a:t>
            </a:r>
            <a:r>
              <a:rPr lang="en-GB" noProof="0" dirty="0" smtClean="0"/>
              <a:t>of</a:t>
            </a:r>
            <a:r>
              <a:rPr lang="nn-NO" dirty="0" smtClean="0"/>
              <a:t> Health </a:t>
            </a:r>
            <a:r>
              <a:rPr lang="en-GB" dirty="0" smtClean="0"/>
              <a:t>Supervision</a:t>
            </a:r>
          </a:p>
          <a:p>
            <a:endParaRPr lang="nb-NO" dirty="0"/>
          </a:p>
        </p:txBody>
      </p:sp>
      <p:sp>
        <p:nvSpPr>
          <p:cNvPr id="6" name="Plassholder for lysbildenummer 5"/>
          <p:cNvSpPr>
            <a:spLocks noGrp="1"/>
          </p:cNvSpPr>
          <p:nvPr>
            <p:ph type="sldNum" sz="quarter" idx="12"/>
          </p:nvPr>
        </p:nvSpPr>
        <p:spPr/>
        <p:txBody>
          <a:bodyPr/>
          <a:lstStyle/>
          <a:p>
            <a:fld id="{5C7C56A4-9C0D-4C89-B4D5-90CB3071F6AA}" type="slidenum">
              <a:rPr lang="nb-NO" noProof="0" smtClean="0"/>
              <a:pPr/>
              <a:t>1</a:t>
            </a:fld>
            <a:endParaRPr lang="nb-NO" noProof="0" dirty="0"/>
          </a:p>
        </p:txBody>
      </p:sp>
    </p:spTree>
    <p:extLst>
      <p:ext uri="{BB962C8B-B14F-4D97-AF65-F5344CB8AC3E}">
        <p14:creationId xmlns:p14="http://schemas.microsoft.com/office/powerpoint/2010/main" val="2743716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8775" y="961811"/>
            <a:ext cx="8423275" cy="629558"/>
          </a:xfrm>
        </p:spPr>
        <p:txBody>
          <a:bodyPr/>
          <a:lstStyle/>
          <a:p>
            <a:r>
              <a:rPr lang="en-US" sz="3600" dirty="0" smtClean="0">
                <a:latin typeface="Calibri" panose="020F0502020204030204" pitchFamily="34" charset="0"/>
                <a:cs typeface="Calibri" panose="020F0502020204030204" pitchFamily="34" charset="0"/>
              </a:rPr>
              <a:t>Service user involvement in audit </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 the Ida story</a:t>
            </a:r>
            <a:endParaRPr lang="nb-NO" sz="3600" dirty="0">
              <a:latin typeface="Calibri" panose="020F0502020204030204" pitchFamily="34" charset="0"/>
              <a:cs typeface="Calibri" panose="020F0502020204030204" pitchFamily="34" charset="0"/>
            </a:endParaRPr>
          </a:p>
        </p:txBody>
      </p:sp>
      <p:sp>
        <p:nvSpPr>
          <p:cNvPr id="11" name="Subtitle 10"/>
          <p:cNvSpPr>
            <a:spLocks noGrp="1"/>
          </p:cNvSpPr>
          <p:nvPr>
            <p:ph sz="half" idx="1"/>
          </p:nvPr>
        </p:nvSpPr>
        <p:spPr>
          <a:xfrm>
            <a:off x="358775" y="2260121"/>
            <a:ext cx="4877459" cy="3977260"/>
          </a:xfrm>
        </p:spPr>
        <p:txBody>
          <a:bodyPr>
            <a:noAutofit/>
          </a:bodyPr>
          <a:lstStyle/>
          <a:p>
            <a:pPr marL="269875" indent="-269875">
              <a:spcBef>
                <a:spcPts val="0"/>
              </a:spcBef>
            </a:pPr>
            <a:r>
              <a:rPr lang="en-US" sz="2000" dirty="0" smtClean="0">
                <a:latin typeface="Calibri" panose="020F0502020204030204" pitchFamily="34" charset="0"/>
                <a:cs typeface="Calibri" panose="020F0502020204030204" pitchFamily="34" charset="0"/>
              </a:rPr>
              <a:t>Newspaper report January 2016 about an adolescent girl with serious behavior issues. </a:t>
            </a:r>
          </a:p>
          <a:p>
            <a:pPr marL="0" indent="0">
              <a:spcBef>
                <a:spcPts val="0"/>
              </a:spcBef>
              <a:buNone/>
            </a:pPr>
            <a:endParaRPr lang="en-US" sz="2000" dirty="0" smtClean="0">
              <a:latin typeface="Calibri" panose="020F0502020204030204" pitchFamily="34" charset="0"/>
              <a:cs typeface="Calibri" panose="020F0502020204030204" pitchFamily="34" charset="0"/>
            </a:endParaRPr>
          </a:p>
          <a:p>
            <a:pPr marL="269875" indent="-269875">
              <a:spcBef>
                <a:spcPts val="0"/>
              </a:spcBef>
              <a:tabLst>
                <a:tab pos="269875" algn="l"/>
              </a:tabLst>
            </a:pPr>
            <a:r>
              <a:rPr lang="en-US" sz="2000" dirty="0" smtClean="0">
                <a:latin typeface="Calibri" panose="020F0502020204030204" pitchFamily="34" charset="0"/>
                <a:cs typeface="Calibri" panose="020F0502020204030204" pitchFamily="34" charset="0"/>
              </a:rPr>
              <a:t>She had been known to child welfare services since she was two years old, and had been under public child service care for two years at the time she created public interest</a:t>
            </a:r>
          </a:p>
          <a:p>
            <a:pPr>
              <a:spcBef>
                <a:spcPts val="0"/>
              </a:spcBef>
            </a:pPr>
            <a:endParaRPr lang="en-US" sz="2000" dirty="0">
              <a:latin typeface="Calibri" panose="020F0502020204030204" pitchFamily="34" charset="0"/>
              <a:cs typeface="Calibri" panose="020F0502020204030204" pitchFamily="34" charset="0"/>
            </a:endParaRPr>
          </a:p>
          <a:p>
            <a:pPr marL="269875" indent="-269875">
              <a:spcBef>
                <a:spcPts val="0"/>
              </a:spcBef>
            </a:pPr>
            <a:r>
              <a:rPr lang="en-US" sz="2000" dirty="0" smtClean="0">
                <a:latin typeface="Calibri" panose="020F0502020204030204" pitchFamily="34" charset="0"/>
                <a:cs typeface="Calibri" panose="020F0502020204030204" pitchFamily="34" charset="0"/>
              </a:rPr>
              <a:t>The list of health and child welfare services involved was long and she had been subject to more than a hundred incidents involving the use of compulsion</a:t>
            </a:r>
            <a:endParaRPr lang="en-US" sz="2000" dirty="0">
              <a:latin typeface="Calibri" panose="020F0502020204030204" pitchFamily="34" charset="0"/>
              <a:cs typeface="Calibri" panose="020F0502020204030204" pitchFamily="34" charset="0"/>
            </a:endParaRPr>
          </a:p>
          <a:p>
            <a:endParaRPr lang="nb-NO" sz="1800" dirty="0">
              <a:latin typeface="Calibri" panose="020F0502020204030204" pitchFamily="34" charset="0"/>
              <a:cs typeface="Calibri" panose="020F0502020204030204" pitchFamily="34" charset="0"/>
            </a:endParaRPr>
          </a:p>
        </p:txBody>
      </p:sp>
      <p:pic>
        <p:nvPicPr>
          <p:cNvPr id="3" name="Plassholder for innhold 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891" t="5790" b="8163"/>
          <a:stretch/>
        </p:blipFill>
        <p:spPr>
          <a:xfrm>
            <a:off x="5322222" y="2260121"/>
            <a:ext cx="3273282" cy="4172656"/>
          </a:xfrm>
        </p:spPr>
      </p:pic>
      <p:sp>
        <p:nvSpPr>
          <p:cNvPr id="9221" name="Plassholder for bunntekst 4"/>
          <p:cNvSpPr>
            <a:spLocks noGrp="1"/>
          </p:cNvSpPr>
          <p:nvPr>
            <p:ph type="ftr" sz="quarter" idx="11"/>
          </p:nvPr>
        </p:nvSpPr>
        <p:spPr/>
        <p:txBody>
          <a:bodyPr/>
          <a:lstStyle/>
          <a:p>
            <a:r>
              <a:rPr lang="nn-NO" dirty="0" smtClean="0">
                <a:latin typeface="Calibri" panose="020F0502020204030204" pitchFamily="34" charset="0"/>
                <a:cs typeface="Calibri" panose="020F0502020204030204" pitchFamily="34" charset="0"/>
              </a:rPr>
              <a:t>Marianne Noodt, Norwegian </a:t>
            </a:r>
            <a:r>
              <a:rPr lang="nn-NO" dirty="0" smtClean="0">
                <a:latin typeface="Calibri" panose="020F0502020204030204" pitchFamily="34" charset="0"/>
                <a:cs typeface="Calibri" panose="020F0502020204030204" pitchFamily="34" charset="0"/>
              </a:rPr>
              <a:t>Board </a:t>
            </a:r>
            <a:r>
              <a:rPr lang="en-GB" dirty="0" smtClean="0">
                <a:latin typeface="Calibri" panose="020F0502020204030204" pitchFamily="34" charset="0"/>
                <a:cs typeface="Calibri" panose="020F0502020204030204" pitchFamily="34" charset="0"/>
              </a:rPr>
              <a:t>of</a:t>
            </a:r>
            <a:r>
              <a:rPr lang="nn-NO" dirty="0" smtClean="0">
                <a:latin typeface="Calibri" panose="020F0502020204030204" pitchFamily="34" charset="0"/>
                <a:cs typeface="Calibri" panose="020F0502020204030204" pitchFamily="34" charset="0"/>
              </a:rPr>
              <a:t> Health </a:t>
            </a:r>
            <a:r>
              <a:rPr lang="en-GB" dirty="0" smtClean="0">
                <a:latin typeface="Calibri" panose="020F0502020204030204" pitchFamily="34" charset="0"/>
                <a:cs typeface="Calibri" panose="020F0502020204030204" pitchFamily="34" charset="0"/>
              </a:rPr>
              <a:t>Supervision</a:t>
            </a:r>
            <a:endParaRPr lang="en-GB" dirty="0">
              <a:latin typeface="Calibri" panose="020F0502020204030204" pitchFamily="34" charset="0"/>
              <a:cs typeface="Calibri" panose="020F0502020204030204" pitchFamily="34" charset="0"/>
            </a:endParaRPr>
          </a:p>
        </p:txBody>
      </p:sp>
      <p:sp>
        <p:nvSpPr>
          <p:cNvPr id="9222" name="Plassholder for lysbildenummer 5"/>
          <p:cNvSpPr>
            <a:spLocks noGrp="1"/>
          </p:cNvSpPr>
          <p:nvPr>
            <p:ph type="sldNum" sz="quarter" idx="12"/>
          </p:nvPr>
        </p:nvSpPr>
        <p:spPr/>
        <p:txBody>
          <a:bodyPr/>
          <a:lstStyle/>
          <a:p>
            <a:fld id="{D6427A1A-326A-43F3-85E5-411C3C027E4F}" type="slidenum">
              <a:rPr lang="nn-NO" smtClean="0"/>
              <a:pPr/>
              <a:t>2</a:t>
            </a:fld>
            <a:endParaRPr lang="nn-N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368300" y="947439"/>
            <a:ext cx="8423275" cy="699942"/>
          </a:xfrm>
        </p:spPr>
        <p:txBody>
          <a:bodyPr/>
          <a:lstStyle/>
          <a:p>
            <a:r>
              <a:rPr lang="en-GB" sz="3600" dirty="0" smtClean="0">
                <a:latin typeface="Calibri" panose="020F0502020204030204" pitchFamily="34" charset="0"/>
                <a:cs typeface="Calibri" panose="020F0502020204030204" pitchFamily="34" charset="0"/>
              </a:rPr>
              <a:t>The supervisory approach </a:t>
            </a:r>
            <a:endParaRPr lang="en-GB" sz="3600" dirty="0">
              <a:latin typeface="Calibri" panose="020F0502020204030204" pitchFamily="34" charset="0"/>
              <a:cs typeface="Calibri" panose="020F0502020204030204" pitchFamily="34" charset="0"/>
            </a:endParaRPr>
          </a:p>
        </p:txBody>
      </p:sp>
      <p:sp>
        <p:nvSpPr>
          <p:cNvPr id="3" name="Plassholder for innhold 2"/>
          <p:cNvSpPr>
            <a:spLocks noGrp="1"/>
          </p:cNvSpPr>
          <p:nvPr>
            <p:ph sz="half" idx="1"/>
          </p:nvPr>
        </p:nvSpPr>
        <p:spPr>
          <a:xfrm>
            <a:off x="368300" y="1848724"/>
            <a:ext cx="5033426" cy="4869312"/>
          </a:xfrm>
        </p:spPr>
        <p:txBody>
          <a:bodyPr>
            <a:normAutofit lnSpcReduction="10000"/>
          </a:bodyPr>
          <a:lstStyle/>
          <a:p>
            <a:pPr>
              <a:lnSpc>
                <a:spcPct val="120000"/>
              </a:lnSpc>
              <a:spcBef>
                <a:spcPts val="0"/>
              </a:spcBef>
            </a:pPr>
            <a:r>
              <a:rPr lang="en-US" sz="2000" dirty="0">
                <a:latin typeface="Calibri" panose="020F0502020204030204" pitchFamily="34" charset="0"/>
                <a:cs typeface="Calibri" panose="020F0502020204030204" pitchFamily="34" charset="0"/>
              </a:rPr>
              <a:t>A story not unknown to child welfare or to the supervisory authority – but </a:t>
            </a:r>
            <a:r>
              <a:rPr lang="en-US" sz="2000" dirty="0" smtClean="0">
                <a:latin typeface="Calibri" panose="020F0502020204030204" pitchFamily="34" charset="0"/>
                <a:cs typeface="Calibri" panose="020F0502020204030204" pitchFamily="34" charset="0"/>
              </a:rPr>
              <a:t>why? And how to investigate?</a:t>
            </a:r>
          </a:p>
          <a:p>
            <a:pPr marL="0" indent="0">
              <a:lnSpc>
                <a:spcPct val="120000"/>
              </a:lnSpc>
              <a:spcBef>
                <a:spcPts val="0"/>
              </a:spcBef>
              <a:buNone/>
            </a:pPr>
            <a:endParaRPr lang="en-US" sz="2000" dirty="0" smtClean="0">
              <a:latin typeface="Calibri" panose="020F0502020204030204" pitchFamily="34" charset="0"/>
              <a:cs typeface="Calibri" panose="020F0502020204030204" pitchFamily="34" charset="0"/>
            </a:endParaRPr>
          </a:p>
          <a:p>
            <a:pPr>
              <a:spcBef>
                <a:spcPts val="0"/>
              </a:spcBef>
            </a:pPr>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normal procedure would be to write to all the various services and receive written explanations on their care for the </a:t>
            </a:r>
            <a:r>
              <a:rPr lang="en-US" sz="2000" dirty="0" smtClean="0">
                <a:latin typeface="Calibri" panose="020F0502020204030204" pitchFamily="34" charset="0"/>
                <a:cs typeface="Calibri" panose="020F0502020204030204" pitchFamily="34" charset="0"/>
              </a:rPr>
              <a:t>child</a:t>
            </a:r>
          </a:p>
          <a:p>
            <a:pPr marL="0" indent="0">
              <a:spcBef>
                <a:spcPts val="0"/>
              </a:spcBef>
              <a:buNone/>
            </a:pPr>
            <a:endParaRPr lang="en-US" sz="2000" dirty="0">
              <a:latin typeface="Calibri" panose="020F0502020204030204" pitchFamily="34" charset="0"/>
              <a:cs typeface="Calibri" panose="020F0502020204030204" pitchFamily="34" charset="0"/>
            </a:endParaRPr>
          </a:p>
          <a:p>
            <a:pPr>
              <a:spcBef>
                <a:spcPts val="0"/>
              </a:spcBef>
            </a:pPr>
            <a:r>
              <a:rPr lang="en-US" sz="2000" dirty="0" smtClean="0">
                <a:latin typeface="Calibri" panose="020F0502020204030204" pitchFamily="34" charset="0"/>
                <a:cs typeface="Calibri" panose="020F0502020204030204" pitchFamily="34" charset="0"/>
              </a:rPr>
              <a:t>Assess </a:t>
            </a:r>
            <a:r>
              <a:rPr lang="en-US" sz="2000" dirty="0">
                <a:latin typeface="Calibri" panose="020F0502020204030204" pitchFamily="34" charset="0"/>
                <a:cs typeface="Calibri" panose="020F0502020204030204" pitchFamily="34" charset="0"/>
              </a:rPr>
              <a:t>each of these against the expected good practice in </a:t>
            </a:r>
            <a:r>
              <a:rPr lang="en-US" sz="2000" dirty="0" smtClean="0">
                <a:latin typeface="Calibri" panose="020F0502020204030204" pitchFamily="34" charset="0"/>
                <a:cs typeface="Calibri" panose="020F0502020204030204" pitchFamily="34" charset="0"/>
              </a:rPr>
              <a:t>the different services</a:t>
            </a:r>
          </a:p>
          <a:p>
            <a:pPr marL="0" indent="0">
              <a:spcBef>
                <a:spcPts val="0"/>
              </a:spcBef>
              <a:buNone/>
            </a:pPr>
            <a:endParaRPr lang="en-US" sz="2000" dirty="0">
              <a:latin typeface="Calibri" panose="020F0502020204030204" pitchFamily="34" charset="0"/>
              <a:cs typeface="Calibri" panose="020F0502020204030204" pitchFamily="34" charset="0"/>
            </a:endParaRPr>
          </a:p>
          <a:p>
            <a:pPr>
              <a:spcBef>
                <a:spcPts val="0"/>
              </a:spcBef>
            </a:pPr>
            <a:r>
              <a:rPr lang="en-US" sz="2000" dirty="0" smtClean="0">
                <a:latin typeface="Calibri" panose="020F0502020204030204" pitchFamily="34" charset="0"/>
                <a:cs typeface="Calibri" panose="020F0502020204030204" pitchFamily="34" charset="0"/>
              </a:rPr>
              <a:t>And </a:t>
            </a:r>
            <a:r>
              <a:rPr lang="en-US" sz="2000" dirty="0">
                <a:latin typeface="Calibri" panose="020F0502020204030204" pitchFamily="34" charset="0"/>
                <a:cs typeface="Calibri" panose="020F0502020204030204" pitchFamily="34" charset="0"/>
              </a:rPr>
              <a:t>write a report on the need/or not for change to six of the 14 services involved</a:t>
            </a:r>
          </a:p>
          <a:p>
            <a:pPr marL="0" indent="0">
              <a:buNone/>
            </a:pPr>
            <a:r>
              <a:rPr lang="en-US" sz="2000" dirty="0" smtClean="0">
                <a:latin typeface="Calibri" panose="020F0502020204030204" pitchFamily="34" charset="0"/>
                <a:cs typeface="Calibri" panose="020F0502020204030204" pitchFamily="34" charset="0"/>
              </a:rPr>
              <a:t>    </a:t>
            </a:r>
            <a:endParaRPr lang="en-US" sz="800" dirty="0" smtClean="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  Which was done</a:t>
            </a:r>
            <a:endParaRPr lang="nb-NO" sz="1800" dirty="0">
              <a:latin typeface="Calibri" panose="020F0502020204030204" pitchFamily="34" charset="0"/>
              <a:cs typeface="Calibri" panose="020F0502020204030204" pitchFamily="34" charset="0"/>
            </a:endParaRPr>
          </a:p>
        </p:txBody>
      </p:sp>
      <p:pic>
        <p:nvPicPr>
          <p:cNvPr id="13" name="Plassholder for innhold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1478" y="1887538"/>
            <a:ext cx="3290097" cy="4651375"/>
          </a:xfrm>
        </p:spPr>
      </p:pic>
      <p:sp>
        <p:nvSpPr>
          <p:cNvPr id="5" name="Plassholder for bunntekst 4"/>
          <p:cNvSpPr>
            <a:spLocks noGrp="1"/>
          </p:cNvSpPr>
          <p:nvPr>
            <p:ph type="ftr" sz="quarter" idx="11"/>
          </p:nvPr>
        </p:nvSpPr>
        <p:spPr/>
        <p:txBody>
          <a:bodyPr/>
          <a:lstStyle/>
          <a:p>
            <a:r>
              <a:rPr lang="nn-NO" dirty="0" smtClean="0">
                <a:latin typeface="Calibri" panose="020F0502020204030204" pitchFamily="34" charset="0"/>
                <a:cs typeface="Calibri" panose="020F0502020204030204" pitchFamily="34" charset="0"/>
              </a:rPr>
              <a:t>Marianne Noodt, Norwegian </a:t>
            </a:r>
            <a:r>
              <a:rPr lang="nn-NO" dirty="0" smtClean="0">
                <a:latin typeface="Calibri" panose="020F0502020204030204" pitchFamily="34" charset="0"/>
                <a:cs typeface="Calibri" panose="020F0502020204030204" pitchFamily="34" charset="0"/>
              </a:rPr>
              <a:t>Board </a:t>
            </a:r>
            <a:r>
              <a:rPr lang="en-GB" noProof="0" dirty="0" smtClean="0">
                <a:latin typeface="Calibri" panose="020F0502020204030204" pitchFamily="34" charset="0"/>
                <a:cs typeface="Calibri" panose="020F0502020204030204" pitchFamily="34" charset="0"/>
              </a:rPr>
              <a:t>of</a:t>
            </a:r>
            <a:r>
              <a:rPr lang="nn-NO" dirty="0" smtClean="0">
                <a:latin typeface="Calibri" panose="020F0502020204030204" pitchFamily="34" charset="0"/>
                <a:cs typeface="Calibri" panose="020F0502020204030204" pitchFamily="34" charset="0"/>
              </a:rPr>
              <a:t> Health </a:t>
            </a:r>
            <a:r>
              <a:rPr lang="en-GB" dirty="0" smtClean="0">
                <a:latin typeface="Calibri" panose="020F0502020204030204" pitchFamily="34" charset="0"/>
                <a:cs typeface="Calibri" panose="020F0502020204030204" pitchFamily="34" charset="0"/>
              </a:rPr>
              <a:t>Supervision</a:t>
            </a:r>
          </a:p>
          <a:p>
            <a:endParaRPr lang="nb-NO" dirty="0"/>
          </a:p>
        </p:txBody>
      </p:sp>
      <p:sp>
        <p:nvSpPr>
          <p:cNvPr id="6" name="Plassholder for lysbildenummer 5"/>
          <p:cNvSpPr>
            <a:spLocks noGrp="1"/>
          </p:cNvSpPr>
          <p:nvPr>
            <p:ph type="sldNum" sz="quarter" idx="12"/>
          </p:nvPr>
        </p:nvSpPr>
        <p:spPr/>
        <p:txBody>
          <a:bodyPr/>
          <a:lstStyle/>
          <a:p>
            <a:fld id="{8854A01D-4E84-4D49-ACFD-A0A9F13796E4}" type="slidenum">
              <a:rPr lang="nb-NO" noProof="0" smtClean="0"/>
              <a:pPr/>
              <a:t>3</a:t>
            </a:fld>
            <a:endParaRPr lang="nb-NO" noProof="0" dirty="0"/>
          </a:p>
        </p:txBody>
      </p:sp>
    </p:spTree>
    <p:extLst>
      <p:ext uri="{BB962C8B-B14F-4D97-AF65-F5344CB8AC3E}">
        <p14:creationId xmlns:p14="http://schemas.microsoft.com/office/powerpoint/2010/main" val="4007468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8300" y="944563"/>
            <a:ext cx="8423275" cy="540327"/>
          </a:xfrm>
        </p:spPr>
        <p:txBody>
          <a:bodyPr/>
          <a:lstStyle/>
          <a:p>
            <a:r>
              <a:rPr lang="nb-NO" sz="3600" dirty="0" smtClean="0">
                <a:latin typeface="Calibri" panose="020F0502020204030204" pitchFamily="34" charset="0"/>
                <a:cs typeface="Calibri" panose="020F0502020204030204" pitchFamily="34" charset="0"/>
              </a:rPr>
              <a:t>The </a:t>
            </a:r>
            <a:r>
              <a:rPr lang="nb-NO" sz="3600" dirty="0" err="1">
                <a:latin typeface="Calibri" panose="020F0502020204030204" pitchFamily="34" charset="0"/>
                <a:cs typeface="Calibri" panose="020F0502020204030204" pitchFamily="34" charset="0"/>
              </a:rPr>
              <a:t>s</a:t>
            </a:r>
            <a:r>
              <a:rPr lang="nb-NO" sz="3600" dirty="0" err="1" smtClean="0">
                <a:latin typeface="Calibri" panose="020F0502020204030204" pitchFamily="34" charset="0"/>
                <a:cs typeface="Calibri" panose="020F0502020204030204" pitchFamily="34" charset="0"/>
              </a:rPr>
              <a:t>upervisory</a:t>
            </a:r>
            <a:r>
              <a:rPr lang="nb-NO" sz="3600" dirty="0" smtClean="0">
                <a:latin typeface="Calibri" panose="020F0502020204030204" pitchFamily="34" charset="0"/>
                <a:cs typeface="Calibri" panose="020F0502020204030204" pitchFamily="34" charset="0"/>
              </a:rPr>
              <a:t> </a:t>
            </a:r>
            <a:r>
              <a:rPr lang="nb-NO" sz="3600" dirty="0" err="1" smtClean="0">
                <a:latin typeface="Calibri" panose="020F0502020204030204" pitchFamily="34" charset="0"/>
                <a:cs typeface="Calibri" panose="020F0502020204030204" pitchFamily="34" charset="0"/>
              </a:rPr>
              <a:t>approach</a:t>
            </a:r>
            <a:endParaRPr lang="nb-NO" sz="3600" dirty="0">
              <a:latin typeface="Calibri" panose="020F0502020204030204" pitchFamily="34" charset="0"/>
              <a:cs typeface="Calibri" panose="020F0502020204030204" pitchFamily="34" charset="0"/>
            </a:endParaRPr>
          </a:p>
        </p:txBody>
      </p:sp>
      <p:sp>
        <p:nvSpPr>
          <p:cNvPr id="3" name="Plassholder for innhold 2"/>
          <p:cNvSpPr>
            <a:spLocks noGrp="1"/>
          </p:cNvSpPr>
          <p:nvPr>
            <p:ph sz="half" idx="1"/>
          </p:nvPr>
        </p:nvSpPr>
        <p:spPr>
          <a:xfrm>
            <a:off x="368300" y="1862415"/>
            <a:ext cx="4376228" cy="4676498"/>
          </a:xfrm>
        </p:spPr>
        <p:txBody>
          <a:bodyPr/>
          <a:lstStyle/>
          <a:p>
            <a:pPr defTabSz="358775">
              <a:spcBef>
                <a:spcPts val="0"/>
              </a:spcBef>
            </a:pPr>
            <a:r>
              <a:rPr lang="en-GB" sz="2000" dirty="0">
                <a:latin typeface="Calibri" panose="020F0502020204030204" pitchFamily="34" charset="0"/>
                <a:cs typeface="Calibri" panose="020F0502020204030204" pitchFamily="34" charset="0"/>
              </a:rPr>
              <a:t>I</a:t>
            </a:r>
            <a:r>
              <a:rPr lang="en-GB" sz="2000" dirty="0" smtClean="0">
                <a:latin typeface="Calibri" panose="020F0502020204030204" pitchFamily="34" charset="0"/>
                <a:cs typeface="Calibri" panose="020F0502020204030204" pitchFamily="34" charset="0"/>
              </a:rPr>
              <a:t>n addition the team leader asked an organisation for children in care for advice and help</a:t>
            </a:r>
          </a:p>
          <a:p>
            <a:pPr marL="0" indent="0" defTabSz="358775">
              <a:spcBef>
                <a:spcPts val="0"/>
              </a:spcBef>
              <a:buNone/>
            </a:pPr>
            <a:endParaRPr lang="en-GB" sz="2000" dirty="0">
              <a:latin typeface="Calibri" panose="020F0502020204030204" pitchFamily="34" charset="0"/>
              <a:cs typeface="Calibri" panose="020F0502020204030204" pitchFamily="34" charset="0"/>
            </a:endParaRPr>
          </a:p>
          <a:p>
            <a:pPr defTabSz="358775">
              <a:spcBef>
                <a:spcPts val="0"/>
              </a:spcBef>
            </a:pPr>
            <a:r>
              <a:rPr lang="en-GB" sz="2000" dirty="0" smtClean="0">
                <a:latin typeface="Calibri" panose="020F0502020204030204" pitchFamily="34" charset="0"/>
                <a:cs typeface="Calibri" panose="020F0502020204030204" pitchFamily="34" charset="0"/>
              </a:rPr>
              <a:t>The advice was – ask the girl herself where she has experienced failure</a:t>
            </a:r>
          </a:p>
          <a:p>
            <a:pPr marL="0" indent="0">
              <a:spcBef>
                <a:spcPts val="0"/>
              </a:spcBef>
              <a:buNone/>
            </a:pPr>
            <a:endParaRPr lang="en-GB" sz="2000" dirty="0" smtClean="0">
              <a:latin typeface="Calibri" panose="020F0502020204030204" pitchFamily="34" charset="0"/>
              <a:cs typeface="Calibri" panose="020F0502020204030204" pitchFamily="34" charset="0"/>
            </a:endParaRPr>
          </a:p>
          <a:p>
            <a:pPr defTabSz="358775">
              <a:spcBef>
                <a:spcPts val="0"/>
              </a:spcBef>
            </a:pPr>
            <a:r>
              <a:rPr lang="en-GB" sz="2000" dirty="0" smtClean="0">
                <a:latin typeface="Calibri" panose="020F0502020204030204" pitchFamily="34" charset="0"/>
                <a:cs typeface="Calibri" panose="020F0502020204030204" pitchFamily="34" charset="0"/>
              </a:rPr>
              <a:t>A simple answer to a simple question</a:t>
            </a:r>
          </a:p>
          <a:p>
            <a:pPr marL="0" indent="0" defTabSz="358775">
              <a:spcBef>
                <a:spcPts val="0"/>
              </a:spcBef>
              <a:buNone/>
            </a:pPr>
            <a:endParaRPr lang="en-GB" sz="2000" dirty="0" smtClean="0">
              <a:latin typeface="Calibri" panose="020F0502020204030204" pitchFamily="34" charset="0"/>
              <a:cs typeface="Calibri" panose="020F0502020204030204" pitchFamily="34" charset="0"/>
            </a:endParaRPr>
          </a:p>
          <a:p>
            <a:pPr defTabSz="358775">
              <a:spcBef>
                <a:spcPts val="0"/>
              </a:spcBef>
            </a:pPr>
            <a:r>
              <a:rPr lang="en-GB" sz="2000" dirty="0">
                <a:latin typeface="Calibri" panose="020F0502020204030204" pitchFamily="34" charset="0"/>
                <a:cs typeface="Calibri" panose="020F0502020204030204" pitchFamily="34" charset="0"/>
              </a:rPr>
              <a:t>I</a:t>
            </a:r>
            <a:r>
              <a:rPr lang="en-GB" sz="2000" dirty="0" smtClean="0">
                <a:latin typeface="Calibri" panose="020F0502020204030204" pitchFamily="34" charset="0"/>
                <a:cs typeface="Calibri" panose="020F0502020204030204" pitchFamily="34" charset="0"/>
              </a:rPr>
              <a:t>mportant lessons: nobody listened, nobody saw the full story, nobody really understood </a:t>
            </a:r>
            <a:endParaRPr lang="en-GB" sz="2000" dirty="0" smtClean="0"/>
          </a:p>
          <a:p>
            <a:pPr marL="0" indent="0">
              <a:buNone/>
            </a:pPr>
            <a:endParaRPr lang="en-GB" dirty="0"/>
          </a:p>
          <a:p>
            <a:endParaRPr lang="en-GB" dirty="0"/>
          </a:p>
          <a:p>
            <a:endParaRPr lang="nb-NO" dirty="0"/>
          </a:p>
        </p:txBody>
      </p:sp>
      <p:pic>
        <p:nvPicPr>
          <p:cNvPr id="8" name="Plassholder for innhold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62703" y="1615281"/>
            <a:ext cx="3546118" cy="5013325"/>
          </a:xfrm>
        </p:spPr>
      </p:pic>
      <p:sp>
        <p:nvSpPr>
          <p:cNvPr id="5" name="Plassholder for bunntekst 4"/>
          <p:cNvSpPr>
            <a:spLocks noGrp="1"/>
          </p:cNvSpPr>
          <p:nvPr>
            <p:ph type="ftr" sz="quarter" idx="11"/>
          </p:nvPr>
        </p:nvSpPr>
        <p:spPr/>
        <p:txBody>
          <a:bodyPr/>
          <a:lstStyle/>
          <a:p>
            <a:r>
              <a:rPr lang="nn-NO" dirty="0" smtClean="0">
                <a:latin typeface="Calibri" panose="020F0502020204030204" pitchFamily="34" charset="0"/>
                <a:cs typeface="Calibri" panose="020F0502020204030204" pitchFamily="34" charset="0"/>
              </a:rPr>
              <a:t>Marianne Noodt, Norwegian </a:t>
            </a:r>
            <a:r>
              <a:rPr lang="nn-NO" dirty="0" smtClean="0">
                <a:latin typeface="Calibri" panose="020F0502020204030204" pitchFamily="34" charset="0"/>
                <a:cs typeface="Calibri" panose="020F0502020204030204" pitchFamily="34" charset="0"/>
              </a:rPr>
              <a:t>Board </a:t>
            </a:r>
            <a:r>
              <a:rPr lang="en-GB" noProof="0" dirty="0" smtClean="0">
                <a:latin typeface="Calibri" panose="020F0502020204030204" pitchFamily="34" charset="0"/>
                <a:cs typeface="Calibri" panose="020F0502020204030204" pitchFamily="34" charset="0"/>
              </a:rPr>
              <a:t>of</a:t>
            </a:r>
            <a:r>
              <a:rPr lang="nn-NO" dirty="0" smtClean="0">
                <a:latin typeface="Calibri" panose="020F0502020204030204" pitchFamily="34" charset="0"/>
                <a:cs typeface="Calibri" panose="020F0502020204030204" pitchFamily="34" charset="0"/>
              </a:rPr>
              <a:t> Health </a:t>
            </a:r>
            <a:r>
              <a:rPr lang="en-GB" dirty="0" smtClean="0">
                <a:latin typeface="Calibri" panose="020F0502020204030204" pitchFamily="34" charset="0"/>
                <a:cs typeface="Calibri" panose="020F0502020204030204" pitchFamily="34" charset="0"/>
              </a:rPr>
              <a:t>Supervision</a:t>
            </a:r>
          </a:p>
          <a:p>
            <a:endParaRPr lang="nb-NO" dirty="0"/>
          </a:p>
        </p:txBody>
      </p:sp>
      <p:sp>
        <p:nvSpPr>
          <p:cNvPr id="6" name="Plassholder for lysbildenummer 5"/>
          <p:cNvSpPr>
            <a:spLocks noGrp="1"/>
          </p:cNvSpPr>
          <p:nvPr>
            <p:ph type="sldNum" sz="quarter" idx="12"/>
          </p:nvPr>
        </p:nvSpPr>
        <p:spPr/>
        <p:txBody>
          <a:bodyPr/>
          <a:lstStyle/>
          <a:p>
            <a:fld id="{8854A01D-4E84-4D49-ACFD-A0A9F13796E4}" type="slidenum">
              <a:rPr lang="nb-NO" noProof="0" smtClean="0"/>
              <a:pPr/>
              <a:t>4</a:t>
            </a:fld>
            <a:endParaRPr lang="nb-NO" noProof="0" dirty="0"/>
          </a:p>
        </p:txBody>
      </p:sp>
    </p:spTree>
    <p:extLst>
      <p:ext uri="{BB962C8B-B14F-4D97-AF65-F5344CB8AC3E}">
        <p14:creationId xmlns:p14="http://schemas.microsoft.com/office/powerpoint/2010/main" val="457815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0363" y="958283"/>
            <a:ext cx="8423275" cy="454251"/>
          </a:xfrm>
        </p:spPr>
        <p:txBody>
          <a:bodyPr/>
          <a:lstStyle/>
          <a:p>
            <a:r>
              <a:rPr lang="nb-NO" sz="3600" dirty="0" err="1" smtClean="0">
                <a:latin typeface="Calibri" panose="020F0502020204030204" pitchFamily="34" charset="0"/>
                <a:cs typeface="Calibri" panose="020F0502020204030204" pitchFamily="34" charset="0"/>
              </a:rPr>
              <a:t>Conclusions</a:t>
            </a:r>
            <a:endParaRPr lang="nb-NO" sz="3600" dirty="0">
              <a:latin typeface="Calibri" panose="020F0502020204030204" pitchFamily="34" charset="0"/>
              <a:cs typeface="Calibri" panose="020F0502020204030204" pitchFamily="34" charset="0"/>
            </a:endParaRPr>
          </a:p>
        </p:txBody>
      </p:sp>
      <p:sp>
        <p:nvSpPr>
          <p:cNvPr id="3" name="Plassholder for innhold 2"/>
          <p:cNvSpPr>
            <a:spLocks noGrp="1"/>
          </p:cNvSpPr>
          <p:nvPr>
            <p:ph sz="half" idx="1"/>
          </p:nvPr>
        </p:nvSpPr>
        <p:spPr>
          <a:xfrm>
            <a:off x="360363" y="1887890"/>
            <a:ext cx="4617500" cy="4970110"/>
          </a:xfrm>
        </p:spPr>
        <p:txBody>
          <a:bodyPr>
            <a:noAutofit/>
          </a:bodyPr>
          <a:lstStyle/>
          <a:p>
            <a:pPr defTabSz="269875">
              <a:lnSpc>
                <a:spcPct val="120000"/>
              </a:lnSpc>
              <a:tabLst>
                <a:tab pos="179388" algn="l"/>
              </a:tabLst>
            </a:pPr>
            <a:r>
              <a:rPr lang="en-GB" sz="2000" dirty="0" smtClean="0">
                <a:latin typeface="Calibri" panose="020F0502020204030204" pitchFamily="34" charset="0"/>
                <a:cs typeface="Calibri" panose="020F0502020204030204" pitchFamily="34" charset="0"/>
              </a:rPr>
              <a:t>Each case of use of force or compulsion was within the limits of the law, the sum was not – and constitutes a breach of law</a:t>
            </a:r>
          </a:p>
          <a:p>
            <a:pPr defTabSz="179388">
              <a:lnSpc>
                <a:spcPct val="120000"/>
              </a:lnSpc>
            </a:pPr>
            <a:r>
              <a:rPr lang="en-GB" sz="2000" dirty="0" smtClean="0">
                <a:latin typeface="Calibri" panose="020F0502020204030204" pitchFamily="34" charset="0"/>
                <a:cs typeface="Calibri" panose="020F0502020204030204" pitchFamily="34" charset="0"/>
              </a:rPr>
              <a:t>Several agencies and institutions had given adequate care in line with good practice, the sum was not</a:t>
            </a:r>
          </a:p>
          <a:p>
            <a:pPr defTabSz="179388">
              <a:lnSpc>
                <a:spcPct val="120000"/>
              </a:lnSpc>
            </a:pPr>
            <a:r>
              <a:rPr lang="en-GB" sz="2000" dirty="0" smtClean="0">
                <a:latin typeface="Calibri" panose="020F0502020204030204" pitchFamily="34" charset="0"/>
                <a:cs typeface="Calibri" panose="020F0502020204030204" pitchFamily="34" charset="0"/>
              </a:rPr>
              <a:t>Collaboration between services was sub standard</a:t>
            </a:r>
          </a:p>
          <a:p>
            <a:pPr defTabSz="179388">
              <a:lnSpc>
                <a:spcPct val="120000"/>
              </a:lnSpc>
            </a:pPr>
            <a:r>
              <a:rPr lang="en-GB" sz="2000" dirty="0" smtClean="0">
                <a:latin typeface="Calibri" panose="020F0502020204030204" pitchFamily="34" charset="0"/>
                <a:cs typeface="Calibri" panose="020F0502020204030204" pitchFamily="34" charset="0"/>
              </a:rPr>
              <a:t>The services should have asked “Why does she behave in this way”</a:t>
            </a:r>
          </a:p>
          <a:p>
            <a:pPr marL="0" indent="0">
              <a:lnSpc>
                <a:spcPct val="120000"/>
              </a:lnSpc>
              <a:buNone/>
            </a:pPr>
            <a:endParaRPr lang="en-GB" sz="2000" dirty="0">
              <a:latin typeface="Calibri" panose="020F0502020204030204" pitchFamily="34" charset="0"/>
              <a:cs typeface="Calibri" panose="020F0502020204030204" pitchFamily="34" charset="0"/>
            </a:endParaRPr>
          </a:p>
        </p:txBody>
      </p:sp>
      <p:pic>
        <p:nvPicPr>
          <p:cNvPr id="8" name="Plassholder for innhold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18140" y="1708029"/>
            <a:ext cx="3375522" cy="4772145"/>
          </a:xfrm>
        </p:spPr>
      </p:pic>
      <p:sp>
        <p:nvSpPr>
          <p:cNvPr id="5" name="Plassholder for bunntekst 4"/>
          <p:cNvSpPr>
            <a:spLocks noGrp="1"/>
          </p:cNvSpPr>
          <p:nvPr>
            <p:ph type="ftr" sz="quarter" idx="11"/>
          </p:nvPr>
        </p:nvSpPr>
        <p:spPr/>
        <p:txBody>
          <a:bodyPr/>
          <a:lstStyle/>
          <a:p>
            <a:r>
              <a:rPr lang="nn-NO" dirty="0" smtClean="0">
                <a:latin typeface="Calibri" panose="020F0502020204030204" pitchFamily="34" charset="0"/>
                <a:cs typeface="Calibri" panose="020F0502020204030204" pitchFamily="34" charset="0"/>
              </a:rPr>
              <a:t>Marianne Noodt, Norwegian </a:t>
            </a:r>
            <a:r>
              <a:rPr lang="nn-NO" dirty="0" smtClean="0">
                <a:latin typeface="Calibri" panose="020F0502020204030204" pitchFamily="34" charset="0"/>
                <a:cs typeface="Calibri" panose="020F0502020204030204" pitchFamily="34" charset="0"/>
              </a:rPr>
              <a:t>Board </a:t>
            </a:r>
            <a:r>
              <a:rPr lang="en-GB" noProof="0" dirty="0" smtClean="0">
                <a:latin typeface="Calibri" panose="020F0502020204030204" pitchFamily="34" charset="0"/>
                <a:cs typeface="Calibri" panose="020F0502020204030204" pitchFamily="34" charset="0"/>
              </a:rPr>
              <a:t>of</a:t>
            </a:r>
            <a:r>
              <a:rPr lang="nn-NO" dirty="0" smtClean="0">
                <a:latin typeface="Calibri" panose="020F0502020204030204" pitchFamily="34" charset="0"/>
                <a:cs typeface="Calibri" panose="020F0502020204030204" pitchFamily="34" charset="0"/>
              </a:rPr>
              <a:t> Health </a:t>
            </a:r>
            <a:r>
              <a:rPr lang="en-GB" dirty="0" smtClean="0">
                <a:latin typeface="Calibri" panose="020F0502020204030204" pitchFamily="34" charset="0"/>
                <a:cs typeface="Calibri" panose="020F0502020204030204" pitchFamily="34" charset="0"/>
              </a:rPr>
              <a:t>Supervision</a:t>
            </a:r>
          </a:p>
          <a:p>
            <a:endParaRPr lang="nb-NO" dirty="0">
              <a:latin typeface="Calibri" panose="020F0502020204030204" pitchFamily="34" charset="0"/>
              <a:cs typeface="Calibri" panose="020F0502020204030204" pitchFamily="34" charset="0"/>
            </a:endParaRPr>
          </a:p>
        </p:txBody>
      </p:sp>
      <p:sp>
        <p:nvSpPr>
          <p:cNvPr id="6" name="Plassholder for lysbildenummer 5"/>
          <p:cNvSpPr>
            <a:spLocks noGrp="1"/>
          </p:cNvSpPr>
          <p:nvPr>
            <p:ph type="sldNum" sz="quarter" idx="12"/>
          </p:nvPr>
        </p:nvSpPr>
        <p:spPr/>
        <p:txBody>
          <a:bodyPr/>
          <a:lstStyle/>
          <a:p>
            <a:fld id="{8854A01D-4E84-4D49-ACFD-A0A9F13796E4}" type="slidenum">
              <a:rPr lang="nb-NO" noProof="0" smtClean="0"/>
              <a:pPr/>
              <a:t>5</a:t>
            </a:fld>
            <a:endParaRPr lang="nb-NO" noProof="0" dirty="0"/>
          </a:p>
        </p:txBody>
      </p:sp>
    </p:spTree>
    <p:extLst>
      <p:ext uri="{BB962C8B-B14F-4D97-AF65-F5344CB8AC3E}">
        <p14:creationId xmlns:p14="http://schemas.microsoft.com/office/powerpoint/2010/main" val="1313027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58775" y="960826"/>
            <a:ext cx="8424000" cy="922713"/>
          </a:xfrm>
        </p:spPr>
        <p:txBody>
          <a:bodyPr/>
          <a:lstStyle/>
          <a:p>
            <a:r>
              <a:rPr lang="nb-NO" sz="3600" dirty="0" err="1" smtClean="0">
                <a:latin typeface="Calibri" panose="020F0502020204030204" pitchFamily="34" charset="0"/>
                <a:cs typeface="Calibri" panose="020F0502020204030204" pitchFamily="34" charset="0"/>
              </a:rPr>
              <a:t>Some</a:t>
            </a:r>
            <a:r>
              <a:rPr lang="nb-NO" sz="3600" dirty="0" smtClean="0">
                <a:latin typeface="Calibri" panose="020F0502020204030204" pitchFamily="34" charset="0"/>
                <a:cs typeface="Calibri" panose="020F0502020204030204" pitchFamily="34" charset="0"/>
              </a:rPr>
              <a:t> </a:t>
            </a:r>
            <a:r>
              <a:rPr lang="nb-NO" sz="3600" dirty="0" err="1" smtClean="0">
                <a:latin typeface="Calibri" panose="020F0502020204030204" pitchFamily="34" charset="0"/>
                <a:cs typeface="Calibri" panose="020F0502020204030204" pitchFamily="34" charset="0"/>
              </a:rPr>
              <a:t>results</a:t>
            </a:r>
            <a:endParaRPr lang="nb-NO" sz="3600" dirty="0">
              <a:latin typeface="Calibri" panose="020F0502020204030204" pitchFamily="34" charset="0"/>
              <a:cs typeface="Calibri" panose="020F0502020204030204" pitchFamily="34" charset="0"/>
            </a:endParaRPr>
          </a:p>
        </p:txBody>
      </p:sp>
      <p:sp>
        <p:nvSpPr>
          <p:cNvPr id="3" name="Undertittel 2"/>
          <p:cNvSpPr>
            <a:spLocks noGrp="1"/>
          </p:cNvSpPr>
          <p:nvPr>
            <p:ph type="subTitle" idx="1"/>
          </p:nvPr>
        </p:nvSpPr>
        <p:spPr>
          <a:xfrm>
            <a:off x="359999" y="1795549"/>
            <a:ext cx="5109147" cy="4684626"/>
          </a:xfrm>
        </p:spPr>
        <p:txBody>
          <a:bodyPr/>
          <a:lstStyle/>
          <a:p>
            <a:endParaRPr lang="en-GB" sz="2400" dirty="0" smtClean="0">
              <a:latin typeface="Calibri" panose="020F0502020204030204" pitchFamily="34" charset="0"/>
              <a:cs typeface="Calibri" panose="020F0502020204030204" pitchFamily="34" charset="0"/>
            </a:endParaRPr>
          </a:p>
          <a:p>
            <a:pPr>
              <a:lnSpc>
                <a:spcPct val="150000"/>
              </a:lnSpc>
              <a:spcBef>
                <a:spcPts val="0"/>
              </a:spcBef>
            </a:pPr>
            <a:r>
              <a:rPr lang="en-GB" sz="2400" dirty="0" smtClean="0">
                <a:latin typeface="Calibri" panose="020F0502020204030204" pitchFamily="34" charset="0"/>
                <a:cs typeface="Calibri" panose="020F0502020204030204" pitchFamily="34" charset="0"/>
              </a:rPr>
              <a:t>One </a:t>
            </a:r>
            <a:r>
              <a:rPr lang="en-GB" sz="2400" dirty="0">
                <a:latin typeface="Calibri" panose="020F0502020204030204" pitchFamily="34" charset="0"/>
                <a:cs typeface="Calibri" panose="020F0502020204030204" pitchFamily="34" charset="0"/>
              </a:rPr>
              <a:t>overall report summarizing findings in 6 services has led to change in quality of child care, change in supervisory practice and a plan, signed by two ministers of government, for improved collaboration between sectors</a:t>
            </a:r>
          </a:p>
          <a:p>
            <a:endParaRPr lang="nb-NO" dirty="0"/>
          </a:p>
        </p:txBody>
      </p:sp>
      <p:sp>
        <p:nvSpPr>
          <p:cNvPr id="4" name="Plassholder for dato 3"/>
          <p:cNvSpPr>
            <a:spLocks noGrp="1"/>
          </p:cNvSpPr>
          <p:nvPr>
            <p:ph type="dt" sz="half" idx="10"/>
          </p:nvPr>
        </p:nvSpPr>
        <p:spPr>
          <a:xfrm rot="16573809">
            <a:off x="-1986119" y="6538913"/>
            <a:ext cx="2159000" cy="179387"/>
          </a:xfrm>
        </p:spPr>
        <p:txBody>
          <a:bodyPr/>
          <a:lstStyle/>
          <a:p>
            <a:endParaRPr lang="nb-NO" noProof="0" dirty="0"/>
          </a:p>
        </p:txBody>
      </p:sp>
      <p:sp>
        <p:nvSpPr>
          <p:cNvPr id="5" name="Plassholder for bunntekst 4"/>
          <p:cNvSpPr>
            <a:spLocks noGrp="1"/>
          </p:cNvSpPr>
          <p:nvPr>
            <p:ph type="ftr" sz="quarter" idx="11"/>
          </p:nvPr>
        </p:nvSpPr>
        <p:spPr>
          <a:xfrm>
            <a:off x="3413333" y="6703291"/>
            <a:ext cx="4111625" cy="179387"/>
          </a:xfrm>
        </p:spPr>
        <p:txBody>
          <a:bodyPr/>
          <a:lstStyle/>
          <a:p>
            <a:r>
              <a:rPr lang="nn-NO" dirty="0" smtClean="0"/>
              <a:t>Marianne Noodt, Norwegian </a:t>
            </a:r>
            <a:r>
              <a:rPr lang="nn-NO" dirty="0" smtClean="0"/>
              <a:t>Board </a:t>
            </a:r>
            <a:r>
              <a:rPr lang="en-GB" noProof="0" dirty="0" smtClean="0"/>
              <a:t>of</a:t>
            </a:r>
            <a:r>
              <a:rPr lang="nn-NO" dirty="0" smtClean="0"/>
              <a:t> Health </a:t>
            </a:r>
            <a:r>
              <a:rPr lang="en-GB" dirty="0" smtClean="0"/>
              <a:t>Supervision</a:t>
            </a:r>
          </a:p>
          <a:p>
            <a:endParaRPr lang="nb-NO" dirty="0"/>
          </a:p>
        </p:txBody>
      </p:sp>
      <p:sp>
        <p:nvSpPr>
          <p:cNvPr id="6" name="Plassholder for lysbildenummer 5"/>
          <p:cNvSpPr>
            <a:spLocks noGrp="1"/>
          </p:cNvSpPr>
          <p:nvPr>
            <p:ph type="sldNum" sz="quarter" idx="12"/>
          </p:nvPr>
        </p:nvSpPr>
        <p:spPr/>
        <p:txBody>
          <a:bodyPr/>
          <a:lstStyle/>
          <a:p>
            <a:fld id="{5C7C56A4-9C0D-4C89-B4D5-90CB3071F6AA}" type="slidenum">
              <a:rPr lang="nb-NO" noProof="0" smtClean="0"/>
              <a:pPr/>
              <a:t>6</a:t>
            </a:fld>
            <a:endParaRPr lang="nb-NO" noProof="0" dirty="0"/>
          </a:p>
        </p:txBody>
      </p:sp>
      <p:pic>
        <p:nvPicPr>
          <p:cNvPr id="9" name="Bilde 8"/>
          <p:cNvPicPr>
            <a:picLocks noChangeAspect="1"/>
          </p:cNvPicPr>
          <p:nvPr/>
        </p:nvPicPr>
        <p:blipFill rotWithShape="1">
          <a:blip r:embed="rId2"/>
          <a:srcRect l="69484" t="20603" b="3436"/>
          <a:stretch/>
        </p:blipFill>
        <p:spPr>
          <a:xfrm>
            <a:off x="5646260" y="1332867"/>
            <a:ext cx="3145315" cy="5083808"/>
          </a:xfrm>
          <a:prstGeom prst="rect">
            <a:avLst/>
          </a:prstGeom>
        </p:spPr>
      </p:pic>
    </p:spTree>
    <p:extLst>
      <p:ext uri="{BB962C8B-B14F-4D97-AF65-F5344CB8AC3E}">
        <p14:creationId xmlns:p14="http://schemas.microsoft.com/office/powerpoint/2010/main" val="3793763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8775" y="961714"/>
            <a:ext cx="8423275" cy="517293"/>
          </a:xfrm>
        </p:spPr>
        <p:txBody>
          <a:bodyPr/>
          <a:lstStyle/>
          <a:p>
            <a:r>
              <a:rPr lang="en-GB" sz="3600" dirty="0">
                <a:latin typeface="Calibri" panose="020F0502020204030204" pitchFamily="34" charset="0"/>
                <a:cs typeface="Calibri" panose="020F0502020204030204" pitchFamily="34" charset="0"/>
              </a:rPr>
              <a:t>Service users involvement in </a:t>
            </a:r>
            <a:r>
              <a:rPr lang="en-GB" sz="3600" dirty="0" smtClean="0">
                <a:latin typeface="Calibri" panose="020F0502020204030204" pitchFamily="34" charset="0"/>
                <a:cs typeface="Calibri" panose="020F0502020204030204" pitchFamily="34" charset="0"/>
              </a:rPr>
              <a:t/>
            </a:r>
            <a:br>
              <a:rPr lang="en-GB" sz="3600" dirty="0" smtClean="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risk </a:t>
            </a:r>
            <a:r>
              <a:rPr lang="en-GB" sz="3600" dirty="0">
                <a:latin typeface="Calibri" panose="020F0502020204030204" pitchFamily="34" charset="0"/>
                <a:cs typeface="Calibri" panose="020F0502020204030204" pitchFamily="34" charset="0"/>
              </a:rPr>
              <a:t>assessment and audit</a:t>
            </a:r>
            <a:r>
              <a:rPr lang="en-GB" dirty="0"/>
              <a:t/>
            </a:r>
            <a:br>
              <a:rPr lang="en-GB" dirty="0"/>
            </a:br>
            <a:endParaRPr lang="nb-NO" dirty="0"/>
          </a:p>
        </p:txBody>
      </p:sp>
      <p:sp>
        <p:nvSpPr>
          <p:cNvPr id="3" name="Plassholder for innhold 2"/>
          <p:cNvSpPr>
            <a:spLocks noGrp="1"/>
          </p:cNvSpPr>
          <p:nvPr>
            <p:ph sz="half" idx="1"/>
          </p:nvPr>
        </p:nvSpPr>
        <p:spPr>
          <a:xfrm>
            <a:off x="358775" y="3264583"/>
            <a:ext cx="5183278" cy="3377842"/>
          </a:xfrm>
        </p:spPr>
        <p:txBody>
          <a:bodyPr>
            <a:noAutofit/>
          </a:bodyPr>
          <a:lstStyle/>
          <a:p>
            <a:pPr marL="0" indent="0">
              <a:spcBef>
                <a:spcPts val="1200"/>
              </a:spcBef>
              <a:buNone/>
            </a:pPr>
            <a:r>
              <a:rPr lang="en-GB" sz="2000" dirty="0" smtClean="0">
                <a:solidFill>
                  <a:srgbClr val="FF0000"/>
                </a:solidFill>
                <a:latin typeface="Calibri" panose="020F0502020204030204" pitchFamily="34" charset="0"/>
                <a:cs typeface="Calibri" panose="020F0502020204030204" pitchFamily="34" charset="0"/>
              </a:rPr>
              <a:t>Risk assessment </a:t>
            </a:r>
            <a:r>
              <a:rPr lang="en-GB" sz="2000" dirty="0" smtClean="0">
                <a:latin typeface="Calibri" panose="020F0502020204030204" pitchFamily="34" charset="0"/>
                <a:cs typeface="Calibri" panose="020F0502020204030204" pitchFamily="34" charset="0"/>
              </a:rPr>
              <a:t>is collecting experience and data from a range of sources – research, our own data on complaints, summaries by NGOs and anecdotal individual stories from users and services </a:t>
            </a:r>
            <a:r>
              <a:rPr lang="en-GB" sz="2000" dirty="0" err="1" smtClean="0">
                <a:latin typeface="Calibri" panose="020F0502020204030204" pitchFamily="34" charset="0"/>
                <a:cs typeface="Calibri" panose="020F0502020204030204" pitchFamily="34" charset="0"/>
              </a:rPr>
              <a:t>etc</a:t>
            </a:r>
            <a:r>
              <a:rPr lang="en-GB" sz="2000" dirty="0" smtClean="0">
                <a:latin typeface="Calibri" panose="020F0502020204030204" pitchFamily="34" charset="0"/>
                <a:cs typeface="Calibri" panose="020F0502020204030204" pitchFamily="34" charset="0"/>
              </a:rPr>
              <a:t> – it is our job to put this together to provide a basis for decisions</a:t>
            </a:r>
            <a:endParaRPr lang="en-GB" sz="2000" dirty="0">
              <a:latin typeface="Calibri" panose="020F0502020204030204" pitchFamily="34" charset="0"/>
              <a:cs typeface="Calibri" panose="020F0502020204030204" pitchFamily="34" charset="0"/>
            </a:endParaRPr>
          </a:p>
          <a:p>
            <a:pPr marL="0" indent="0">
              <a:spcBef>
                <a:spcPts val="1200"/>
              </a:spcBef>
              <a:buNone/>
            </a:pPr>
            <a:r>
              <a:rPr lang="en-GB" sz="2000" dirty="0" smtClean="0">
                <a:solidFill>
                  <a:srgbClr val="FF0000"/>
                </a:solidFill>
                <a:latin typeface="Calibri" panose="020F0502020204030204" pitchFamily="34" charset="0"/>
                <a:cs typeface="Calibri" panose="020F0502020204030204" pitchFamily="34" charset="0"/>
              </a:rPr>
              <a:t>Selection </a:t>
            </a:r>
            <a:r>
              <a:rPr lang="en-GB" sz="2000" dirty="0" smtClean="0">
                <a:latin typeface="Calibri" panose="020F0502020204030204" pitchFamily="34" charset="0"/>
                <a:cs typeface="Calibri" panose="020F0502020204030204" pitchFamily="34" charset="0"/>
              </a:rPr>
              <a:t>by services and NGOs</a:t>
            </a:r>
            <a:endParaRPr lang="en-GB" sz="2000" dirty="0">
              <a:latin typeface="Calibri" panose="020F0502020204030204" pitchFamily="34" charset="0"/>
              <a:cs typeface="Calibri" panose="020F0502020204030204" pitchFamily="34" charset="0"/>
            </a:endParaRPr>
          </a:p>
          <a:p>
            <a:pPr marL="0" indent="0">
              <a:spcBef>
                <a:spcPts val="1200"/>
              </a:spcBef>
              <a:buNone/>
            </a:pPr>
            <a:r>
              <a:rPr lang="en-GB" sz="2000" dirty="0" smtClean="0">
                <a:solidFill>
                  <a:srgbClr val="FF0000"/>
                </a:solidFill>
                <a:latin typeface="Calibri" panose="020F0502020204030204" pitchFamily="34" charset="0"/>
                <a:cs typeface="Calibri" panose="020F0502020204030204" pitchFamily="34" charset="0"/>
              </a:rPr>
              <a:t>Training </a:t>
            </a:r>
            <a:r>
              <a:rPr lang="en-GB" sz="2000" dirty="0" smtClean="0">
                <a:latin typeface="Calibri" panose="020F0502020204030204" pitchFamily="34" charset="0"/>
                <a:cs typeface="Calibri" panose="020F0502020204030204" pitchFamily="34" charset="0"/>
              </a:rPr>
              <a:t>ongoing development – so far adapted </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to the supervision in question</a:t>
            </a:r>
            <a:endParaRPr lang="en-GB" sz="2000" dirty="0">
              <a:solidFill>
                <a:srgbClr val="FF0000"/>
              </a:solidFill>
              <a:latin typeface="Calibri" panose="020F0502020204030204" pitchFamily="34" charset="0"/>
              <a:cs typeface="Calibri" panose="020F0502020204030204" pitchFamily="34" charset="0"/>
            </a:endParaRPr>
          </a:p>
        </p:txBody>
      </p:sp>
      <p:pic>
        <p:nvPicPr>
          <p:cNvPr id="8" name="Plassholder for innhold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0" t="14664"/>
          <a:stretch/>
        </p:blipFill>
        <p:spPr>
          <a:xfrm>
            <a:off x="5641676" y="2590758"/>
            <a:ext cx="3149900" cy="3809005"/>
          </a:xfrm>
        </p:spPr>
      </p:pic>
      <p:sp>
        <p:nvSpPr>
          <p:cNvPr id="6" name="Plassholder for lysbildenummer 5"/>
          <p:cNvSpPr>
            <a:spLocks noGrp="1"/>
          </p:cNvSpPr>
          <p:nvPr>
            <p:ph type="sldNum" sz="quarter" idx="12"/>
          </p:nvPr>
        </p:nvSpPr>
        <p:spPr/>
        <p:txBody>
          <a:bodyPr/>
          <a:lstStyle/>
          <a:p>
            <a:fld id="{8854A01D-4E84-4D49-ACFD-A0A9F13796E4}" type="slidenum">
              <a:rPr lang="nb-NO" noProof="0" smtClean="0"/>
              <a:pPr/>
              <a:t>7</a:t>
            </a:fld>
            <a:endParaRPr lang="nb-NO" noProof="0" dirty="0"/>
          </a:p>
        </p:txBody>
      </p:sp>
      <p:sp>
        <p:nvSpPr>
          <p:cNvPr id="9" name="Plassholder for innhold 2"/>
          <p:cNvSpPr txBox="1">
            <a:spLocks/>
          </p:cNvSpPr>
          <p:nvPr/>
        </p:nvSpPr>
        <p:spPr bwMode="auto">
          <a:xfrm>
            <a:off x="358775" y="2222578"/>
            <a:ext cx="8432800" cy="126326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a:buChar char="•"/>
              <a:defRPr sz="2200" b="0" i="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a:buChar char="•"/>
              <a:defRPr sz="1800" b="0" i="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a:buChar char="•"/>
              <a:defRPr sz="1800" b="0" i="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a:buChar char="•"/>
              <a:defRPr sz="1800" b="0" i="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a:buChar char="•"/>
              <a:defRPr sz="1800" b="0" i="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1200"/>
              </a:spcBef>
              <a:buFont typeface="Arial"/>
              <a:buNone/>
            </a:pPr>
            <a:r>
              <a:rPr lang="en-GB" sz="2000" dirty="0" smtClean="0">
                <a:latin typeface="Calibri" panose="020F0502020204030204" pitchFamily="34" charset="0"/>
                <a:cs typeface="Calibri" panose="020F0502020204030204" pitchFamily="34" charset="0"/>
              </a:rPr>
              <a:t>Service users and/or their representatives participate in risk assessment, as informants about an individual or a group of services or as participants in the supervisory (review) team </a:t>
            </a:r>
          </a:p>
        </p:txBody>
      </p:sp>
    </p:spTree>
    <p:extLst>
      <p:ext uri="{BB962C8B-B14F-4D97-AF65-F5344CB8AC3E}">
        <p14:creationId xmlns:p14="http://schemas.microsoft.com/office/powerpoint/2010/main" val="259362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0363" y="2187210"/>
            <a:ext cx="8423275" cy="965200"/>
          </a:xfrm>
        </p:spPr>
        <p:txBody>
          <a:bodyPr/>
          <a:lstStyle/>
          <a:p>
            <a:r>
              <a:rPr lang="nb-NO" sz="3600" dirty="0" smtClean="0">
                <a:latin typeface="Calibri" panose="020F0502020204030204" pitchFamily="34" charset="0"/>
                <a:cs typeface="Calibri" panose="020F0502020204030204" pitchFamily="34" charset="0"/>
              </a:rPr>
              <a:t>Information in English:</a:t>
            </a:r>
            <a:endParaRPr lang="nb-NO" sz="3600" dirty="0">
              <a:latin typeface="Calibri" panose="020F0502020204030204" pitchFamily="34" charset="0"/>
              <a:cs typeface="Calibri" panose="020F0502020204030204" pitchFamily="34" charset="0"/>
            </a:endParaRPr>
          </a:p>
        </p:txBody>
      </p:sp>
      <p:sp>
        <p:nvSpPr>
          <p:cNvPr id="6" name="Plassholder for lysbildenummer 5"/>
          <p:cNvSpPr>
            <a:spLocks noGrp="1"/>
          </p:cNvSpPr>
          <p:nvPr>
            <p:ph type="sldNum" sz="quarter" idx="12"/>
          </p:nvPr>
        </p:nvSpPr>
        <p:spPr/>
        <p:txBody>
          <a:bodyPr/>
          <a:lstStyle/>
          <a:p>
            <a:fld id="{8854A01D-4E84-4D49-ACFD-A0A9F13796E4}" type="slidenum">
              <a:rPr lang="nb-NO" noProof="0" smtClean="0"/>
              <a:pPr/>
              <a:t>8</a:t>
            </a:fld>
            <a:endParaRPr lang="nb-NO" noProof="0" dirty="0"/>
          </a:p>
        </p:txBody>
      </p:sp>
      <p:pic>
        <p:nvPicPr>
          <p:cNvPr id="8" name="Bilde 7" descr="home.png"/>
          <p:cNvPicPr>
            <a:picLocks noChangeAspect="1"/>
          </p:cNvPicPr>
          <p:nvPr/>
        </p:nvPicPr>
        <p:blipFill>
          <a:blip r:embed="rId2">
            <a:lum bright="32000"/>
          </a:blip>
          <a:stretch>
            <a:fillRect/>
          </a:stretch>
        </p:blipFill>
        <p:spPr>
          <a:xfrm>
            <a:off x="798942" y="3436712"/>
            <a:ext cx="1295843" cy="1661903"/>
          </a:xfrm>
          <a:prstGeom prst="rect">
            <a:avLst/>
          </a:prstGeom>
        </p:spPr>
      </p:pic>
      <p:sp>
        <p:nvSpPr>
          <p:cNvPr id="15" name="TekstSylinder 14"/>
          <p:cNvSpPr txBox="1"/>
          <p:nvPr/>
        </p:nvSpPr>
        <p:spPr>
          <a:xfrm>
            <a:off x="2198581" y="4052797"/>
            <a:ext cx="6654067" cy="954107"/>
          </a:xfrm>
          <a:prstGeom prst="rect">
            <a:avLst/>
          </a:prstGeom>
          <a:noFill/>
        </p:spPr>
        <p:txBody>
          <a:bodyPr wrap="square" rtlCol="0">
            <a:spAutoFit/>
          </a:bodyPr>
          <a:lstStyle/>
          <a:p>
            <a:r>
              <a:rPr lang="nb-NO" sz="2800" dirty="0" smtClean="0">
                <a:latin typeface="Calibri" pitchFamily="34" charset="0"/>
                <a:cs typeface="Calibri" pitchFamily="34" charset="0"/>
              </a:rPr>
              <a:t>www.helsetilsynet.no/Norwegian-Board-of-Health-Supervision/no</a:t>
            </a:r>
            <a:endParaRPr lang="nb-NO" sz="2800" dirty="0">
              <a:latin typeface="Calibri" pitchFamily="34" charset="0"/>
              <a:cs typeface="Calibri" pitchFamily="34" charset="0"/>
            </a:endParaRPr>
          </a:p>
        </p:txBody>
      </p:sp>
      <p:sp>
        <p:nvSpPr>
          <p:cNvPr id="7" name="Footer Placeholder 4"/>
          <p:cNvSpPr>
            <a:spLocks noGrp="1"/>
          </p:cNvSpPr>
          <p:nvPr>
            <p:ph type="ftr" sz="quarter" idx="11"/>
          </p:nvPr>
        </p:nvSpPr>
        <p:spPr>
          <a:xfrm>
            <a:off x="2519363" y="6538913"/>
            <a:ext cx="4111625" cy="179387"/>
          </a:xfrm>
        </p:spPr>
        <p:txBody>
          <a:bodyPr/>
          <a:lstStyle/>
          <a:p>
            <a:r>
              <a:rPr lang="nn-NO" dirty="0" smtClean="0">
                <a:latin typeface="Calibri" panose="020F0502020204030204" pitchFamily="34" charset="0"/>
                <a:cs typeface="Calibri" panose="020F0502020204030204" pitchFamily="34" charset="0"/>
              </a:rPr>
              <a:t>Marianne Noodt, Norwegian </a:t>
            </a:r>
            <a:r>
              <a:rPr lang="nn-NO" dirty="0">
                <a:latin typeface="Calibri" panose="020F0502020204030204" pitchFamily="34" charset="0"/>
                <a:cs typeface="Calibri" panose="020F0502020204030204" pitchFamily="34" charset="0"/>
              </a:rPr>
              <a:t>Board </a:t>
            </a:r>
            <a:r>
              <a:rPr lang="en-GB" dirty="0" smtClean="0">
                <a:latin typeface="Calibri" panose="020F0502020204030204" pitchFamily="34" charset="0"/>
                <a:cs typeface="Calibri" panose="020F0502020204030204" pitchFamily="34" charset="0"/>
              </a:rPr>
              <a:t>of</a:t>
            </a:r>
            <a:r>
              <a:rPr lang="nn-NO" dirty="0" smtClean="0">
                <a:latin typeface="Calibri" panose="020F0502020204030204" pitchFamily="34" charset="0"/>
                <a:cs typeface="Calibri" panose="020F0502020204030204" pitchFamily="34" charset="0"/>
              </a:rPr>
              <a:t> </a:t>
            </a:r>
            <a:r>
              <a:rPr lang="nn-NO" dirty="0">
                <a:latin typeface="Calibri" panose="020F0502020204030204" pitchFamily="34" charset="0"/>
                <a:cs typeface="Calibri" panose="020F0502020204030204" pitchFamily="34" charset="0"/>
              </a:rPr>
              <a:t>Health </a:t>
            </a:r>
            <a:r>
              <a:rPr lang="en-GB" dirty="0">
                <a:latin typeface="Calibri" panose="020F0502020204030204" pitchFamily="34" charset="0"/>
                <a:cs typeface="Calibri" panose="020F0502020204030204" pitchFamily="34" charset="0"/>
              </a:rPr>
              <a:t>Supervision</a:t>
            </a:r>
          </a:p>
          <a:p>
            <a:endParaRPr lang="nb-NO" noProof="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elsetilsynet_2007">
  <a:themeElements>
    <a:clrScheme name="Helsetilynet">
      <a:dk1>
        <a:sysClr val="windowText" lastClr="000000"/>
      </a:dk1>
      <a:lt1>
        <a:sysClr val="window" lastClr="FFFFFF"/>
      </a:lt1>
      <a:dk2>
        <a:srgbClr val="041A1D"/>
      </a:dk2>
      <a:lt2>
        <a:srgbClr val="DCDCDC"/>
      </a:lt2>
      <a:accent1>
        <a:srgbClr val="CC0033"/>
      </a:accent1>
      <a:accent2>
        <a:srgbClr val="06180F"/>
      </a:accent2>
      <a:accent3>
        <a:srgbClr val="509325"/>
      </a:accent3>
      <a:accent4>
        <a:srgbClr val="525051"/>
      </a:accent4>
      <a:accent5>
        <a:srgbClr val="958F8F"/>
      </a:accent5>
      <a:accent6>
        <a:srgbClr val="DCDCDC"/>
      </a:accent6>
      <a:hlink>
        <a:srgbClr val="CC0033"/>
      </a:hlink>
      <a:folHlink>
        <a:srgbClr val="041A1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2"/>
            </a:gs>
            <a:gs pos="100000">
              <a:schemeClr val="bg2"/>
            </a:gs>
          </a:gsLst>
        </a:gradFill>
        <a:ln>
          <a:noFill/>
        </a:ln>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lsetilsynet - English" id="{D3A538F7-1C2A-4BFA-A15C-E29347E83247}" vid="{D8188132-6CC8-4934-A7AC-60B91414D41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Helsetilsynet - English</Template>
  <TotalTime>378</TotalTime>
  <Words>499</Words>
  <Application>Microsoft Office PowerPoint</Application>
  <PresentationFormat>Skjermfremvisning (4:3)</PresentationFormat>
  <Paragraphs>58</Paragraphs>
  <Slides>8</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ＭＳ Ｐゴシック</vt:lpstr>
      <vt:lpstr>Arial</vt:lpstr>
      <vt:lpstr>Calibri</vt:lpstr>
      <vt:lpstr>Helsetilsynet_2007</vt:lpstr>
      <vt:lpstr>Service user involvement in audit  – a Norwegian case</vt:lpstr>
      <vt:lpstr>Service user involvement in audit  – the Ida story</vt:lpstr>
      <vt:lpstr>The supervisory approach </vt:lpstr>
      <vt:lpstr>The supervisory approach</vt:lpstr>
      <vt:lpstr>Conclusions</vt:lpstr>
      <vt:lpstr>Some results</vt:lpstr>
      <vt:lpstr>Service users involvement in  risk assessment and audit </vt:lpstr>
      <vt:lpstr>Information in English:</vt:lpstr>
    </vt:vector>
  </TitlesOfParts>
  <Company>Helsetilsynet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users involvement in risk assessment and audit</dc:title>
  <dc:creator>Jo Kittelsen</dc:creator>
  <cp:lastModifiedBy>Marianne Noodt</cp:lastModifiedBy>
  <cp:revision>34</cp:revision>
  <cp:lastPrinted>2018-10-03T11:31:23Z</cp:lastPrinted>
  <dcterms:created xsi:type="dcterms:W3CDTF">2018-03-05T13:01:44Z</dcterms:created>
  <dcterms:modified xsi:type="dcterms:W3CDTF">2018-10-04T07:42:47Z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