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328" r:id="rId2"/>
    <p:sldId id="330" r:id="rId3"/>
    <p:sldId id="334" r:id="rId4"/>
    <p:sldId id="309" r:id="rId5"/>
    <p:sldId id="331" r:id="rId6"/>
    <p:sldId id="333" r:id="rId7"/>
    <p:sldId id="315" r:id="rId8"/>
    <p:sldId id="324" r:id="rId9"/>
    <p:sldId id="325" r:id="rId10"/>
    <p:sldId id="326" r:id="rId11"/>
    <p:sldId id="327" r:id="rId12"/>
    <p:sldId id="335" r:id="rId13"/>
    <p:sldId id="329" r:id="rId14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FB8EAF-0FE3-4979-97CA-301CE4B5F7DF}">
          <p14:sldIdLst>
            <p14:sldId id="328"/>
            <p14:sldId id="330"/>
            <p14:sldId id="334"/>
            <p14:sldId id="309"/>
            <p14:sldId id="331"/>
            <p14:sldId id="333"/>
            <p14:sldId id="315"/>
            <p14:sldId id="324"/>
            <p14:sldId id="325"/>
            <p14:sldId id="326"/>
            <p14:sldId id="327"/>
            <p14:sldId id="335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669"/>
    <a:srgbClr val="D52866"/>
    <a:srgbClr val="666E75"/>
    <a:srgbClr val="D5D9DE"/>
    <a:srgbClr val="660066"/>
    <a:srgbClr val="459500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67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C33C9-3C56-49F5-BB13-434E67A833D3}" type="doc">
      <dgm:prSet loTypeId="urn:microsoft.com/office/officeart/2009/3/layout/Descending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2FFBDB-97D3-457C-BC09-E337F939C0C4}">
      <dgm:prSet phldrT="[Text]" custT="1"/>
      <dgm:spPr/>
      <dgm:t>
        <a:bodyPr/>
        <a:lstStyle/>
        <a:p>
          <a:pPr algn="ctr"/>
          <a:r>
            <a:rPr lang="en-GB" sz="2000" b="1" dirty="0"/>
            <a:t>20 site visits</a:t>
          </a:r>
        </a:p>
      </dgm:t>
    </dgm:pt>
    <dgm:pt modelId="{146F16C9-2224-413B-A500-07C7D61578BD}" type="parTrans" cxnId="{09FB35C2-DCD8-4621-A697-5FEE718C8441}">
      <dgm:prSet/>
      <dgm:spPr/>
      <dgm:t>
        <a:bodyPr/>
        <a:lstStyle/>
        <a:p>
          <a:endParaRPr lang="en-GB"/>
        </a:p>
      </dgm:t>
    </dgm:pt>
    <dgm:pt modelId="{17B8520D-8D33-4E54-B5B5-D869737DB260}" type="sibTrans" cxnId="{09FB35C2-DCD8-4621-A697-5FEE718C8441}">
      <dgm:prSet/>
      <dgm:spPr/>
      <dgm:t>
        <a:bodyPr/>
        <a:lstStyle/>
        <a:p>
          <a:endParaRPr lang="en-GB"/>
        </a:p>
      </dgm:t>
    </dgm:pt>
    <dgm:pt modelId="{CDBD8BDE-B92E-40F5-80C1-6C0BFE850703}">
      <dgm:prSet phldrT="[Text]" custT="1"/>
      <dgm:spPr/>
      <dgm:t>
        <a:bodyPr/>
        <a:lstStyle/>
        <a:p>
          <a:pPr algn="ctr"/>
          <a:r>
            <a:rPr lang="en-GB" sz="2000" b="1" i="1" dirty="0"/>
            <a:t>Beyond Barriers </a:t>
          </a:r>
          <a:r>
            <a:rPr lang="en-GB" sz="2000" b="1" dirty="0"/>
            <a:t> report – July 2018</a:t>
          </a:r>
        </a:p>
      </dgm:t>
    </dgm:pt>
    <dgm:pt modelId="{64EA2882-C61C-4DFE-9F27-4D4C737C7F69}" type="parTrans" cxnId="{CB2775D3-6817-4658-B627-420AA2602892}">
      <dgm:prSet/>
      <dgm:spPr/>
      <dgm:t>
        <a:bodyPr/>
        <a:lstStyle/>
        <a:p>
          <a:endParaRPr lang="en-GB"/>
        </a:p>
      </dgm:t>
    </dgm:pt>
    <dgm:pt modelId="{CCDEB7EE-2C91-4E04-AF37-67BD99B91707}" type="sibTrans" cxnId="{CB2775D3-6817-4658-B627-420AA2602892}">
      <dgm:prSet/>
      <dgm:spPr/>
      <dgm:t>
        <a:bodyPr/>
        <a:lstStyle/>
        <a:p>
          <a:endParaRPr lang="en-GB"/>
        </a:p>
      </dgm:t>
    </dgm:pt>
    <dgm:pt modelId="{7DA7D39A-C536-4994-8942-05DD3FF9C454}">
      <dgm:prSet phldrT="[Text]" custT="1"/>
      <dgm:spPr/>
      <dgm:t>
        <a:bodyPr/>
        <a:lstStyle/>
        <a:p>
          <a:pPr algn="ctr"/>
          <a:r>
            <a:rPr lang="en-GB" sz="2000" b="1" dirty="0"/>
            <a:t>20 local system reports</a:t>
          </a:r>
        </a:p>
      </dgm:t>
    </dgm:pt>
    <dgm:pt modelId="{B5C6D4F0-0158-4EAC-B700-0FAF716B8C8F}" type="parTrans" cxnId="{202EB495-BC43-48C3-80CF-A1C9603D5BB0}">
      <dgm:prSet/>
      <dgm:spPr/>
      <dgm:t>
        <a:bodyPr/>
        <a:lstStyle/>
        <a:p>
          <a:endParaRPr lang="en-GB"/>
        </a:p>
      </dgm:t>
    </dgm:pt>
    <dgm:pt modelId="{970E3C4F-CA34-4D47-9D11-6DF256E75BB8}" type="sibTrans" cxnId="{202EB495-BC43-48C3-80CF-A1C9603D5BB0}">
      <dgm:prSet/>
      <dgm:spPr/>
      <dgm:t>
        <a:bodyPr/>
        <a:lstStyle/>
        <a:p>
          <a:endParaRPr lang="en-GB"/>
        </a:p>
      </dgm:t>
    </dgm:pt>
    <dgm:pt modelId="{DB6DC899-B5B2-4A81-968F-FBE7A35399C4}">
      <dgm:prSet phldrT="[Text]" custT="1"/>
      <dgm:spPr/>
      <dgm:t>
        <a:bodyPr/>
        <a:lstStyle/>
        <a:p>
          <a:r>
            <a:rPr lang="en-GB" sz="2000" b="1" dirty="0"/>
            <a:t>Interim report December 2017</a:t>
          </a:r>
        </a:p>
      </dgm:t>
    </dgm:pt>
    <dgm:pt modelId="{2F027458-607C-4008-B0F5-347FD6817340}" type="parTrans" cxnId="{B43B6DB6-2FE0-49AC-B7CA-78607E0889D2}">
      <dgm:prSet/>
      <dgm:spPr/>
      <dgm:t>
        <a:bodyPr/>
        <a:lstStyle/>
        <a:p>
          <a:endParaRPr lang="en-GB"/>
        </a:p>
      </dgm:t>
    </dgm:pt>
    <dgm:pt modelId="{62A95755-05C6-4DE5-BECD-F1B8E560BF16}" type="sibTrans" cxnId="{B43B6DB6-2FE0-49AC-B7CA-78607E0889D2}">
      <dgm:prSet/>
      <dgm:spPr/>
      <dgm:t>
        <a:bodyPr/>
        <a:lstStyle/>
        <a:p>
          <a:endParaRPr lang="en-GB"/>
        </a:p>
      </dgm:t>
    </dgm:pt>
    <dgm:pt modelId="{8146FF2B-6F74-4BFD-B8C9-8A6D09D9C64B}" type="pres">
      <dgm:prSet presAssocID="{CE6C33C9-3C56-49F5-BB13-434E67A833D3}" presName="Name0" presStyleCnt="0">
        <dgm:presLayoutVars>
          <dgm:chMax val="7"/>
          <dgm:chPref val="5"/>
        </dgm:presLayoutVars>
      </dgm:prSet>
      <dgm:spPr/>
    </dgm:pt>
    <dgm:pt modelId="{45769D81-3B5D-41B6-9068-FB8CDF269E1D}" type="pres">
      <dgm:prSet presAssocID="{CE6C33C9-3C56-49F5-BB13-434E67A833D3}" presName="arrowNode" presStyleLbl="node1" presStyleIdx="0" presStyleCnt="1" custAng="21201831" custScaleX="115835" custScaleY="120538"/>
      <dgm:spPr>
        <a:solidFill>
          <a:srgbClr val="5F2861"/>
        </a:solidFill>
      </dgm:spPr>
    </dgm:pt>
    <dgm:pt modelId="{4929B2DC-F304-4928-9E88-9D878F1C0C3F}" type="pres">
      <dgm:prSet presAssocID="{F92FFBDB-97D3-457C-BC09-E337F939C0C4}" presName="txNode1" presStyleLbl="revTx" presStyleIdx="0" presStyleCnt="4" custScaleX="126014" custScaleY="81354" custLinFactNeighborX="3688" custLinFactNeighborY="-4766">
        <dgm:presLayoutVars>
          <dgm:bulletEnabled val="1"/>
        </dgm:presLayoutVars>
      </dgm:prSet>
      <dgm:spPr/>
    </dgm:pt>
    <dgm:pt modelId="{58E225B4-4C7F-4B3B-A0D9-915EDBA15757}" type="pres">
      <dgm:prSet presAssocID="{CDBD8BDE-B92E-40F5-80C1-6C0BFE850703}" presName="txNode2" presStyleLbl="revTx" presStyleIdx="1" presStyleCnt="4" custScaleX="140850" custScaleY="151618" custLinFactY="200000" custLinFactNeighborX="-6842" custLinFactNeighborY="247832">
        <dgm:presLayoutVars>
          <dgm:bulletEnabled val="1"/>
        </dgm:presLayoutVars>
      </dgm:prSet>
      <dgm:spPr/>
    </dgm:pt>
    <dgm:pt modelId="{8889013D-E845-45B1-A283-5A0CCE313D14}" type="pres">
      <dgm:prSet presAssocID="{CCDEB7EE-2C91-4E04-AF37-67BD99B91707}" presName="dotNode2" presStyleCnt="0"/>
      <dgm:spPr/>
    </dgm:pt>
    <dgm:pt modelId="{1C147A78-AD60-4156-B862-465E9CCDA4BF}" type="pres">
      <dgm:prSet presAssocID="{CCDEB7EE-2C91-4E04-AF37-67BD99B91707}" presName="dotRepeatNode" presStyleLbl="fgShp" presStyleIdx="0" presStyleCnt="2" custAng="3852718"/>
      <dgm:spPr/>
    </dgm:pt>
    <dgm:pt modelId="{F1EF80A3-1F6E-488D-B3F8-6A7F95EFE4E7}" type="pres">
      <dgm:prSet presAssocID="{7DA7D39A-C536-4994-8942-05DD3FF9C454}" presName="txNode3" presStyleLbl="revTx" presStyleIdx="2" presStyleCnt="4" custScaleX="73585" custScaleY="142949" custLinFactNeighborX="-5466" custLinFactNeighborY="-32046">
        <dgm:presLayoutVars>
          <dgm:bulletEnabled val="1"/>
        </dgm:presLayoutVars>
      </dgm:prSet>
      <dgm:spPr/>
    </dgm:pt>
    <dgm:pt modelId="{A70EDFB0-C9A1-4805-AEE6-A2DB1D8D04FA}" type="pres">
      <dgm:prSet presAssocID="{970E3C4F-CA34-4D47-9D11-6DF256E75BB8}" presName="dotNode3" presStyleCnt="0"/>
      <dgm:spPr/>
    </dgm:pt>
    <dgm:pt modelId="{F8DAA65C-64C3-4EB3-9886-70A175A9155A}" type="pres">
      <dgm:prSet presAssocID="{970E3C4F-CA34-4D47-9D11-6DF256E75BB8}" presName="dotRepeatNode" presStyleLbl="fgShp" presStyleIdx="1" presStyleCnt="2"/>
      <dgm:spPr/>
    </dgm:pt>
    <dgm:pt modelId="{4437BC2C-0E72-460D-87CF-09DA8C3F089A}" type="pres">
      <dgm:prSet presAssocID="{DB6DC899-B5B2-4A81-968F-FBE7A35399C4}" presName="txNode4" presStyleLbl="revTx" presStyleIdx="3" presStyleCnt="4" custScaleX="88399" custScaleY="208909" custLinFactY="-180051" custLinFactNeighborX="-2280" custLinFactNeighborY="-200000">
        <dgm:presLayoutVars>
          <dgm:bulletEnabled val="1"/>
        </dgm:presLayoutVars>
      </dgm:prSet>
      <dgm:spPr/>
    </dgm:pt>
  </dgm:ptLst>
  <dgm:cxnLst>
    <dgm:cxn modelId="{36CCE149-D9FF-411B-A276-8ED0F672F98A}" type="presOf" srcId="{CDBD8BDE-B92E-40F5-80C1-6C0BFE850703}" destId="{58E225B4-4C7F-4B3B-A0D9-915EDBA15757}" srcOrd="0" destOrd="0" presId="urn:microsoft.com/office/officeart/2009/3/layout/DescendingProcess"/>
    <dgm:cxn modelId="{1739984F-B12F-4908-BB62-47FFA345A597}" type="presOf" srcId="{CCDEB7EE-2C91-4E04-AF37-67BD99B91707}" destId="{1C147A78-AD60-4156-B862-465E9CCDA4BF}" srcOrd="0" destOrd="0" presId="urn:microsoft.com/office/officeart/2009/3/layout/DescendingProcess"/>
    <dgm:cxn modelId="{9C9C937B-D345-46F0-891A-35FFF6673D02}" type="presOf" srcId="{970E3C4F-CA34-4D47-9D11-6DF256E75BB8}" destId="{F8DAA65C-64C3-4EB3-9886-70A175A9155A}" srcOrd="0" destOrd="0" presId="urn:microsoft.com/office/officeart/2009/3/layout/DescendingProcess"/>
    <dgm:cxn modelId="{A6F1C285-3005-42B3-891B-6FDA6ED57B2E}" type="presOf" srcId="{CE6C33C9-3C56-49F5-BB13-434E67A833D3}" destId="{8146FF2B-6F74-4BFD-B8C9-8A6D09D9C64B}" srcOrd="0" destOrd="0" presId="urn:microsoft.com/office/officeart/2009/3/layout/DescendingProcess"/>
    <dgm:cxn modelId="{253F8B91-8688-434A-B9DE-1F1F75076FF0}" type="presOf" srcId="{F92FFBDB-97D3-457C-BC09-E337F939C0C4}" destId="{4929B2DC-F304-4928-9E88-9D878F1C0C3F}" srcOrd="0" destOrd="0" presId="urn:microsoft.com/office/officeart/2009/3/layout/DescendingProcess"/>
    <dgm:cxn modelId="{202EB495-BC43-48C3-80CF-A1C9603D5BB0}" srcId="{CE6C33C9-3C56-49F5-BB13-434E67A833D3}" destId="{7DA7D39A-C536-4994-8942-05DD3FF9C454}" srcOrd="2" destOrd="0" parTransId="{B5C6D4F0-0158-4EAC-B700-0FAF716B8C8F}" sibTransId="{970E3C4F-CA34-4D47-9D11-6DF256E75BB8}"/>
    <dgm:cxn modelId="{3305919B-1B85-4ED3-9229-9CE81ACE30D1}" type="presOf" srcId="{7DA7D39A-C536-4994-8942-05DD3FF9C454}" destId="{F1EF80A3-1F6E-488D-B3F8-6A7F95EFE4E7}" srcOrd="0" destOrd="0" presId="urn:microsoft.com/office/officeart/2009/3/layout/DescendingProcess"/>
    <dgm:cxn modelId="{B43B6DB6-2FE0-49AC-B7CA-78607E0889D2}" srcId="{CE6C33C9-3C56-49F5-BB13-434E67A833D3}" destId="{DB6DC899-B5B2-4A81-968F-FBE7A35399C4}" srcOrd="3" destOrd="0" parTransId="{2F027458-607C-4008-B0F5-347FD6817340}" sibTransId="{62A95755-05C6-4DE5-BECD-F1B8E560BF16}"/>
    <dgm:cxn modelId="{09FB35C2-DCD8-4621-A697-5FEE718C8441}" srcId="{CE6C33C9-3C56-49F5-BB13-434E67A833D3}" destId="{F92FFBDB-97D3-457C-BC09-E337F939C0C4}" srcOrd="0" destOrd="0" parTransId="{146F16C9-2224-413B-A500-07C7D61578BD}" sibTransId="{17B8520D-8D33-4E54-B5B5-D869737DB260}"/>
    <dgm:cxn modelId="{8C8FF6C5-67E5-459E-A88B-9B26916479AB}" type="presOf" srcId="{DB6DC899-B5B2-4A81-968F-FBE7A35399C4}" destId="{4437BC2C-0E72-460D-87CF-09DA8C3F089A}" srcOrd="0" destOrd="0" presId="urn:microsoft.com/office/officeart/2009/3/layout/DescendingProcess"/>
    <dgm:cxn modelId="{CB2775D3-6817-4658-B627-420AA2602892}" srcId="{CE6C33C9-3C56-49F5-BB13-434E67A833D3}" destId="{CDBD8BDE-B92E-40F5-80C1-6C0BFE850703}" srcOrd="1" destOrd="0" parTransId="{64EA2882-C61C-4DFE-9F27-4D4C737C7F69}" sibTransId="{CCDEB7EE-2C91-4E04-AF37-67BD99B91707}"/>
    <dgm:cxn modelId="{0EC25F3C-92BE-4672-94D7-84244FE1F6B3}" type="presParOf" srcId="{8146FF2B-6F74-4BFD-B8C9-8A6D09D9C64B}" destId="{45769D81-3B5D-41B6-9068-FB8CDF269E1D}" srcOrd="0" destOrd="0" presId="urn:microsoft.com/office/officeart/2009/3/layout/DescendingProcess"/>
    <dgm:cxn modelId="{3B434CC1-AD6B-40A2-9E0A-F3DFA9A7CBC9}" type="presParOf" srcId="{8146FF2B-6F74-4BFD-B8C9-8A6D09D9C64B}" destId="{4929B2DC-F304-4928-9E88-9D878F1C0C3F}" srcOrd="1" destOrd="0" presId="urn:microsoft.com/office/officeart/2009/3/layout/DescendingProcess"/>
    <dgm:cxn modelId="{8DC718A6-2A41-4E4F-8C7B-616A9CA9894F}" type="presParOf" srcId="{8146FF2B-6F74-4BFD-B8C9-8A6D09D9C64B}" destId="{58E225B4-4C7F-4B3B-A0D9-915EDBA15757}" srcOrd="2" destOrd="0" presId="urn:microsoft.com/office/officeart/2009/3/layout/DescendingProcess"/>
    <dgm:cxn modelId="{642C523C-CF9D-416B-8216-E557198959E6}" type="presParOf" srcId="{8146FF2B-6F74-4BFD-B8C9-8A6D09D9C64B}" destId="{8889013D-E845-45B1-A283-5A0CCE313D14}" srcOrd="3" destOrd="0" presId="urn:microsoft.com/office/officeart/2009/3/layout/DescendingProcess"/>
    <dgm:cxn modelId="{A8A83236-DBEF-40BB-A590-41CE7F118984}" type="presParOf" srcId="{8889013D-E845-45B1-A283-5A0CCE313D14}" destId="{1C147A78-AD60-4156-B862-465E9CCDA4BF}" srcOrd="0" destOrd="0" presId="urn:microsoft.com/office/officeart/2009/3/layout/DescendingProcess"/>
    <dgm:cxn modelId="{ED5E5958-94A6-4FCD-8186-ACC31D8F403E}" type="presParOf" srcId="{8146FF2B-6F74-4BFD-B8C9-8A6D09D9C64B}" destId="{F1EF80A3-1F6E-488D-B3F8-6A7F95EFE4E7}" srcOrd="4" destOrd="0" presId="urn:microsoft.com/office/officeart/2009/3/layout/DescendingProcess"/>
    <dgm:cxn modelId="{E179942B-37C2-40AA-9B19-28B6F60D7235}" type="presParOf" srcId="{8146FF2B-6F74-4BFD-B8C9-8A6D09D9C64B}" destId="{A70EDFB0-C9A1-4805-AEE6-A2DB1D8D04FA}" srcOrd="5" destOrd="0" presId="urn:microsoft.com/office/officeart/2009/3/layout/DescendingProcess"/>
    <dgm:cxn modelId="{4C675FDA-7482-4404-AF23-2D50D04533B8}" type="presParOf" srcId="{A70EDFB0-C9A1-4805-AEE6-A2DB1D8D04FA}" destId="{F8DAA65C-64C3-4EB3-9886-70A175A9155A}" srcOrd="0" destOrd="0" presId="urn:microsoft.com/office/officeart/2009/3/layout/DescendingProcess"/>
    <dgm:cxn modelId="{48100748-9B91-49AB-A971-0A70769EDDF0}" type="presParOf" srcId="{8146FF2B-6F74-4BFD-B8C9-8A6D09D9C64B}" destId="{4437BC2C-0E72-460D-87CF-09DA8C3F089A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9D81-3B5D-41B6-9068-FB8CDF269E1D}">
      <dsp:nvSpPr>
        <dsp:cNvPr id="0" name=""/>
        <dsp:cNvSpPr/>
      </dsp:nvSpPr>
      <dsp:spPr>
        <a:xfrm rot="3998205">
          <a:off x="-214587" y="1342169"/>
          <a:ext cx="3311655" cy="2140196"/>
        </a:xfrm>
        <a:prstGeom prst="swooshArrow">
          <a:avLst>
            <a:gd name="adj1" fmla="val 16310"/>
            <a:gd name="adj2" fmla="val 31370"/>
          </a:avLst>
        </a:prstGeom>
        <a:solidFill>
          <a:srgbClr val="5F286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147A78-AD60-4156-B862-465E9CCDA4BF}">
      <dsp:nvSpPr>
        <dsp:cNvPr id="0" name=""/>
        <dsp:cNvSpPr/>
      </dsp:nvSpPr>
      <dsp:spPr>
        <a:xfrm rot="3852718">
          <a:off x="1216889" y="1797660"/>
          <a:ext cx="68499" cy="68499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8DAA65C-64C3-4EB3-9886-70A175A9155A}">
      <dsp:nvSpPr>
        <dsp:cNvPr id="0" name=""/>
        <dsp:cNvSpPr/>
      </dsp:nvSpPr>
      <dsp:spPr>
        <a:xfrm>
          <a:off x="1813461" y="2379275"/>
          <a:ext cx="68499" cy="68499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929B2DC-F304-4928-9E88-9D878F1C0C3F}">
      <dsp:nvSpPr>
        <dsp:cNvPr id="0" name=""/>
        <dsp:cNvSpPr/>
      </dsp:nvSpPr>
      <dsp:spPr>
        <a:xfrm>
          <a:off x="-216027" y="864094"/>
          <a:ext cx="1611545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 site visits</a:t>
          </a:r>
        </a:p>
      </dsp:txBody>
      <dsp:txXfrm>
        <a:off x="-216027" y="864094"/>
        <a:ext cx="1611545" cy="409004"/>
      </dsp:txXfrm>
    </dsp:sp>
    <dsp:sp modelId="{58E225B4-4C7F-4B3B-A0D9-915EDBA15757}">
      <dsp:nvSpPr>
        <dsp:cNvPr id="0" name=""/>
        <dsp:cNvSpPr/>
      </dsp:nvSpPr>
      <dsp:spPr>
        <a:xfrm>
          <a:off x="1116126" y="3702243"/>
          <a:ext cx="2482841" cy="76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/>
            <a:t>Beyond Barriers </a:t>
          </a:r>
          <a:r>
            <a:rPr lang="en-GB" sz="2000" b="1" kern="1200" dirty="0"/>
            <a:t> report – July 2018</a:t>
          </a:r>
        </a:p>
      </dsp:txBody>
      <dsp:txXfrm>
        <a:off x="1116126" y="3702243"/>
        <a:ext cx="2482841" cy="762254"/>
      </dsp:txXfrm>
    </dsp:sp>
    <dsp:sp modelId="{F1EF80A3-1F6E-488D-B3F8-6A7F95EFE4E7}">
      <dsp:nvSpPr>
        <dsp:cNvPr id="0" name=""/>
        <dsp:cNvSpPr/>
      </dsp:nvSpPr>
      <dsp:spPr>
        <a:xfrm>
          <a:off x="36937" y="1893078"/>
          <a:ext cx="1271690" cy="71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20 local system reports</a:t>
          </a:r>
        </a:p>
      </dsp:txBody>
      <dsp:txXfrm>
        <a:off x="36937" y="1893078"/>
        <a:ext cx="1271690" cy="718671"/>
      </dsp:txXfrm>
    </dsp:sp>
    <dsp:sp modelId="{4437BC2C-0E72-460D-87CF-09DA8C3F089A}">
      <dsp:nvSpPr>
        <dsp:cNvPr id="0" name=""/>
        <dsp:cNvSpPr/>
      </dsp:nvSpPr>
      <dsp:spPr>
        <a:xfrm>
          <a:off x="1692182" y="1296142"/>
          <a:ext cx="1527704" cy="105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Interim report December 2017</a:t>
          </a:r>
        </a:p>
      </dsp:txBody>
      <dsp:txXfrm>
        <a:off x="1692182" y="1296142"/>
        <a:ext cx="1527704" cy="1050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0CC8D-C1F7-4F76-8818-BDA77074ADA3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06A6-A38A-4C0A-90B7-DFC7E1528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400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792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2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1859BF68-D9B9-49E1-98C3-061F22049EF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2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89938" cy="48879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8879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E8BD53AB-91FB-44D4-B9F4-3D614C2D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34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CC5D-A0FD-45BF-8268-545CA9648237}" type="slidenum">
              <a:rPr lang="en-GB" altLang="en-US" smtClean="0">
                <a:solidFill>
                  <a:prstClr val="black"/>
                </a:solidFill>
              </a:rPr>
              <a:pPr/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3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53AB-91FB-44D4-B9F4-3D614C2D06B7}" type="slidenum">
              <a:rPr lang="en-GB" smtClean="0"/>
              <a:t>10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3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53AB-91FB-44D4-B9F4-3D614C2D06B7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33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53AB-91FB-44D4-B9F4-3D614C2D06B7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3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CC5D-A0FD-45BF-8268-545CA9648237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3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53AB-91FB-44D4-B9F4-3D614C2D06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0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CC5D-A0FD-45BF-8268-545CA9648237}" type="slidenum">
              <a:rPr lang="en-GB" altLang="en-US" smtClean="0">
                <a:solidFill>
                  <a:prstClr val="black"/>
                </a:solidFill>
              </a:rPr>
              <a:pPr/>
              <a:t>4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3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6E66-7CAB-4A83-8783-6E394A35E6B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25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>
              <a:buFontTx/>
              <a:buChar char="•"/>
            </a:pPr>
            <a:endParaRPr lang="en-GB" altLang="en-US" dirty="0">
              <a:latin typeface="Arial" charset="0"/>
              <a:ea typeface="ヒラギノ角ゴ Pro W3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4225" indent="-227013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32E96EF-6710-4233-B549-7832F725C0B7}" type="slidenum">
              <a:rPr lang="en-GB" altLang="en-US" sz="1200">
                <a:solidFill>
                  <a:srgbClr val="000000"/>
                </a:solidFill>
              </a:rPr>
              <a:pPr/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6374" indent="-290913" eaLnBrk="0" hangingPunct="0"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63652" indent="-232730" eaLnBrk="0" hangingPunct="0"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29112" indent="-232730" eaLnBrk="0" hangingPunct="0"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94574" indent="-232730" eaLnBrk="0" hangingPunct="0"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60034" indent="-232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25496" indent="-232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90956" indent="-232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56416" indent="-232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D52EBA2-3954-4222-B4EE-1E1043CBE656}" type="slidenum">
              <a:rPr lang="en-GB" altLang="en-US" sz="1200">
                <a:solidFill>
                  <a:srgbClr val="000000"/>
                </a:solidFill>
              </a:rPr>
              <a:pPr/>
              <a:t>7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53AB-91FB-44D4-B9F4-3D614C2D06B7}" type="slidenum">
              <a:rPr lang="en-GB" smtClean="0"/>
              <a:t>8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73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53AB-91FB-44D4-B9F4-3D614C2D06B7}" type="slidenum">
              <a:rPr lang="en-GB" smtClean="0"/>
              <a:t>9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3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A6AC-08D5-4CB3-A430-655BDA1C0185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2D63F-B810-4124-86A6-71847235365B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7700" y="485775"/>
            <a:ext cx="7737475" cy="56308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A614-6A66-4AFD-A5CA-733D2560348C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7737475" cy="431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C508-9438-43FF-8CD7-C3F1C17C94E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BF15-FBBB-4056-8A28-A93EFD380DAA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6A89-E1F7-47A8-8438-88C99E508D2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77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486" y="1268760"/>
            <a:ext cx="8208962" cy="4391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80EDF-04C0-43BD-A8D0-6983C3FBEDD4}" type="slidenum">
              <a:rPr lang="en-US" altLang="en-US"/>
              <a:pPr/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F8C3-C271-437C-8FEC-F06A5A2CE769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4FCE-0F3B-4F5A-B646-FBC38D054D79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A455-F188-4217-86D3-E9E00C06BE99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C529-89F2-4B81-88DF-18BD2D2EAA31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A909-7589-4A5C-B848-64C05CD6B15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3B02-CBA0-4EA1-A8A3-C06795B047BA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F1BF-08F5-42CD-88AE-489839EDF5E8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18F1-0894-4B53-AB65-5AF0B50402C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286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D02347-28D2-4B78-9602-F328E38F8B77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6530975" y="620713"/>
            <a:ext cx="1997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6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447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http://www.cqc.org.uk/beyondbarriers@CareQualityCom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36E6-1164-4827-91A6-1BDB645360BB}" type="slidenum">
              <a:rPr lang="en-US" altLang="en-US"/>
              <a:pPr>
                <a:defRPr/>
              </a:pPr>
              <a:t>1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9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95536" y="5653117"/>
            <a:ext cx="833095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200" dirty="0">
                <a:solidFill>
                  <a:srgbClr val="666E75"/>
                </a:solidFill>
                <a:ea typeface="ヒラギノ角ゴ Pro W3" pitchFamily="-16" charset="-128"/>
              </a:rPr>
              <a:t>Charles Rendell, Strategy manager CQC</a:t>
            </a:r>
          </a:p>
          <a:p>
            <a:pPr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i="1" dirty="0">
                <a:solidFill>
                  <a:srgbClr val="666E75"/>
                </a:solidFill>
                <a:ea typeface="ヒラギノ角ゴ Pro W3" pitchFamily="-16" charset="-128"/>
              </a:rPr>
              <a:t>Learning from CQC local system reviews, EPSO Conference 2018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95536" y="1785239"/>
            <a:ext cx="4320480" cy="34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buFontTx/>
              <a:buNone/>
            </a:pPr>
            <a:r>
              <a:rPr lang="en-GB" sz="4000" dirty="0">
                <a:solidFill>
                  <a:srgbClr val="D52866"/>
                </a:solidFill>
              </a:rPr>
              <a:t>Beyond barriers</a:t>
            </a:r>
          </a:p>
          <a:p>
            <a:pPr>
              <a:buNone/>
            </a:pPr>
            <a:r>
              <a:rPr lang="en-GB" sz="3600" dirty="0">
                <a:solidFill>
                  <a:srgbClr val="666E75"/>
                </a:solidFill>
              </a:rPr>
              <a:t>How older people move between health and </a:t>
            </a:r>
            <a:br>
              <a:rPr lang="en-GB" sz="3600" dirty="0">
                <a:solidFill>
                  <a:srgbClr val="666E75"/>
                </a:solidFill>
              </a:rPr>
            </a:br>
            <a:r>
              <a:rPr lang="en-GB" sz="3600" dirty="0">
                <a:solidFill>
                  <a:srgbClr val="666E75"/>
                </a:solidFill>
              </a:rPr>
              <a:t>social care in England </a:t>
            </a:r>
            <a:endParaRPr lang="en-GB" sz="3600" i="1" dirty="0">
              <a:solidFill>
                <a:srgbClr val="666E7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1680">
            <a:off x="3083726" y="2712666"/>
            <a:ext cx="3500611" cy="202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1680">
            <a:off x="3926709" y="2762629"/>
            <a:ext cx="5208599" cy="30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1680">
            <a:off x="5406830" y="1497823"/>
            <a:ext cx="3198161" cy="18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we found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28800"/>
            <a:ext cx="7200800" cy="4775870"/>
          </a:xfrm>
        </p:spPr>
        <p:txBody>
          <a:bodyPr/>
          <a:lstStyle/>
          <a:p>
            <a:pPr marL="0" indent="0"/>
            <a:r>
              <a:rPr lang="en-GB" sz="2250" b="1" dirty="0">
                <a:solidFill>
                  <a:srgbClr val="D52866"/>
                </a:solidFill>
              </a:rPr>
              <a:t>Funding: </a:t>
            </a:r>
            <a:r>
              <a:rPr lang="en-GB" sz="2250" dirty="0"/>
              <a:t>Health and social care organisations are limited in how far they can pool resources and use their budgets flexibly across prevention, social care and healthcare</a:t>
            </a:r>
          </a:p>
          <a:p>
            <a:pPr marL="0" indent="0"/>
            <a:r>
              <a:rPr lang="en-GB" sz="2250" b="1" dirty="0">
                <a:solidFill>
                  <a:srgbClr val="D52866"/>
                </a:solidFill>
              </a:rPr>
              <a:t>Managing performance: </a:t>
            </a:r>
            <a:r>
              <a:rPr lang="en-GB" sz="2250" dirty="0"/>
              <a:t>Organisations are held to account for their own performance, not the performance of the system as a whole</a:t>
            </a:r>
          </a:p>
          <a:p>
            <a:pPr marL="0" indent="0"/>
            <a:r>
              <a:rPr lang="en-GB" sz="2250" b="1" dirty="0">
                <a:solidFill>
                  <a:srgbClr val="D52866"/>
                </a:solidFill>
              </a:rPr>
              <a:t>Workforce: </a:t>
            </a:r>
            <a:r>
              <a:rPr lang="en-GB" sz="2250" dirty="0"/>
              <a:t>Services do not always have the right staff, in the right place, at the right time – the health workforce and social care workforce are seen as separate entities</a:t>
            </a:r>
          </a:p>
          <a:p>
            <a:pPr marL="0" indent="0"/>
            <a:r>
              <a:rPr lang="en-GB" sz="2250" b="1" dirty="0">
                <a:solidFill>
                  <a:srgbClr val="D52866"/>
                </a:solidFill>
              </a:rPr>
              <a:t>Oversight: </a:t>
            </a:r>
            <a:r>
              <a:rPr lang="en-GB" sz="2250" dirty="0"/>
              <a:t>Regulation usually looks at quality of care in individual providers, rather than across a system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EDF-04C0-43BD-A8D0-6983C3FBEDD4}" type="slidenum">
              <a:rPr lang="en-US" altLang="en-US" smtClean="0"/>
              <a:pPr/>
              <a:t>10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7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e result for money icon pound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money icon pound 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money icon pound sig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10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7" y="164351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managing performance icon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3" y="3020294"/>
            <a:ext cx="720477" cy="8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Image result for workforce icon black healt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8" descr="Image result for workforce icon black healt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3" y="4125814"/>
            <a:ext cx="114920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84031"/>
            <a:ext cx="948630" cy="9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968552"/>
          </a:xfrm>
        </p:spPr>
        <p:txBody>
          <a:bodyPr/>
          <a:lstStyle/>
          <a:p>
            <a:pPr marL="457200" indent="-457200">
              <a:buClr>
                <a:srgbClr val="D52866"/>
              </a:buClr>
              <a:buSzPct val="100000"/>
              <a:buFont typeface="+mj-lt"/>
              <a:buAutoNum type="arabicPeriod"/>
            </a:pPr>
            <a:r>
              <a:rPr lang="en-GB" sz="2400" dirty="0"/>
              <a:t>An agreed joint plan that sets out how older people are to be supported and helped which in turn, guides joint commissioning decisions over a multi-year period </a:t>
            </a:r>
          </a:p>
          <a:p>
            <a:pPr marL="457200" indent="-457200">
              <a:buClr>
                <a:srgbClr val="D52866"/>
              </a:buClr>
              <a:buSzPct val="100000"/>
              <a:buFont typeface="+mj-lt"/>
              <a:buAutoNum type="arabicPeriod"/>
            </a:pPr>
            <a:r>
              <a:rPr lang="en-GB" sz="2400" dirty="0"/>
              <a:t>A single framework for measuring the performance of how agencies collectively deliver improved outcomes for older people </a:t>
            </a:r>
          </a:p>
          <a:p>
            <a:pPr marL="457200" indent="-457200">
              <a:buClr>
                <a:srgbClr val="D52866"/>
              </a:buClr>
              <a:buSzPct val="100000"/>
              <a:buFont typeface="+mj-lt"/>
              <a:buAutoNum type="arabicPeriod"/>
            </a:pPr>
            <a:r>
              <a:rPr lang="en-GB" sz="2400" dirty="0"/>
              <a:t>The development of joint workforce plans with more flexible and collaborative approaches to staff recruitment, retention and development</a:t>
            </a:r>
          </a:p>
          <a:p>
            <a:pPr marL="457200" indent="-457200">
              <a:buClr>
                <a:srgbClr val="D52866"/>
              </a:buClr>
              <a:buSzPct val="100000"/>
              <a:buFont typeface="+mj-lt"/>
              <a:buAutoNum type="arabicPeriod"/>
            </a:pPr>
            <a:r>
              <a:rPr lang="en-GB" sz="2400" dirty="0"/>
              <a:t>New legislation to allow CQC to regulate systems and hold them to account for how they work together to support and care for older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EDF-04C0-43BD-A8D0-6983C3FBEDD4}" type="slidenum">
              <a:rPr lang="en-US" altLang="en-US" smtClean="0"/>
              <a:pPr/>
              <a:t>11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z="2800" dirty="0"/>
              <a:t>Recommendations to local and national leaders, and government </a:t>
            </a:r>
          </a:p>
        </p:txBody>
      </p:sp>
      <p:pic>
        <p:nvPicPr>
          <p:cNvPr id="7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5628D-7186-43C3-8A0F-C98738F028A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5536" y="1772816"/>
            <a:ext cx="7989639" cy="4343822"/>
          </a:xfrm>
        </p:spPr>
        <p:txBody>
          <a:bodyPr/>
          <a:lstStyle/>
          <a:p>
            <a:r>
              <a:rPr lang="en-GB" sz="2400" u="sng" dirty="0"/>
              <a:t>Questions to EPSO members</a:t>
            </a:r>
          </a:p>
          <a:p>
            <a:endParaRPr lang="en-GB" dirty="0"/>
          </a:p>
          <a:p>
            <a:r>
              <a:rPr lang="en-GB" sz="2400" dirty="0"/>
              <a:t>Are these Messages familiar?</a:t>
            </a:r>
          </a:p>
          <a:p>
            <a:endParaRPr lang="en-GB" sz="2400" dirty="0"/>
          </a:p>
          <a:p>
            <a:r>
              <a:rPr lang="en-GB" sz="2400" dirty="0"/>
              <a:t>Do you have similar challenges in your country/area??</a:t>
            </a:r>
          </a:p>
          <a:p>
            <a:r>
              <a:rPr lang="en-GB" sz="2400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38AF9-3AD6-4103-BE2A-06C3DA10E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4F8C3-C271-437C-8FEC-F06A5A2CE769}" type="slidenum">
              <a:rPr lang="en-US" smtClean="0"/>
              <a:pPr>
                <a:defRPr/>
              </a:pPr>
              <a:t>12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9BD8-BA47-4EF1-8446-5CB8E722A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EDF-04C0-43BD-A8D0-6983C3FBEDD4}" type="slidenum">
              <a:rPr lang="en-US" altLang="en-US" smtClean="0"/>
              <a:pPr/>
              <a:t>13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4" y="1628799"/>
            <a:ext cx="2964201" cy="32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5016658"/>
            <a:ext cx="50784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en-US" sz="2600" kern="0" dirty="0">
                <a:solidFill>
                  <a:srgbClr val="672861"/>
                </a:solidFill>
                <a:latin typeface="Helvetica"/>
                <a:cs typeface="Helvetica"/>
                <a:sym typeface="Arial"/>
                <a:hlinkClick r:id="rId4"/>
              </a:rPr>
              <a:t>www.cqc.org.uk/beyondbarriers</a:t>
            </a:r>
            <a:r>
              <a:rPr lang="en-GB" altLang="en-US" sz="2600" kern="0" dirty="0">
                <a:solidFill>
                  <a:srgbClr val="6C276A"/>
                </a:solidFill>
                <a:latin typeface="Helvetica"/>
                <a:cs typeface="Helvetica"/>
                <a:sym typeface="Arial"/>
                <a:hlinkClick r:id="rId4"/>
              </a:rPr>
              <a:t>@CareQualityComm</a:t>
            </a:r>
            <a:r>
              <a:rPr lang="en-GB" altLang="en-US" sz="2600" kern="0" dirty="0">
                <a:solidFill>
                  <a:srgbClr val="6C276A"/>
                </a:solidFill>
                <a:latin typeface="Helvetica"/>
                <a:cs typeface="Helvetica"/>
                <a:sym typeface="Arial"/>
              </a:rPr>
              <a:t> </a:t>
            </a:r>
            <a:r>
              <a:rPr lang="en-GB" altLang="en-US" sz="2600" i="1" kern="0" dirty="0">
                <a:solidFill>
                  <a:srgbClr val="6C276A"/>
                </a:solidFill>
                <a:latin typeface="Helvetica"/>
                <a:cs typeface="Helvetica"/>
                <a:sym typeface="Arial"/>
              </a:rPr>
              <a:t>#beyondbarriers</a:t>
            </a:r>
          </a:p>
        </p:txBody>
      </p:sp>
      <p:pic>
        <p:nvPicPr>
          <p:cNvPr id="12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5864"/>
            <a:ext cx="3226294" cy="458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/>
              <a:t>Our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36E6-1164-4827-91A6-1BDB645360BB}" type="slidenum">
              <a:rPr lang="en-US" altLang="en-US"/>
              <a:pPr>
                <a:defRPr/>
              </a:pPr>
              <a:t>2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2519">
            <a:off x="5507393" y="1936462"/>
            <a:ext cx="3133618" cy="2214616"/>
          </a:xfrm>
          <a:prstGeom prst="rect">
            <a:avLst/>
          </a:prstGeom>
          <a:ln w="3175"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429055" y="2455516"/>
            <a:ext cx="8375153" cy="440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8288" indent="-268288" defTabSz="45720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36575" indent="-268288" defTabSz="45720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15963" indent="-179388" defTabSz="457200">
              <a:lnSpc>
                <a:spcPct val="90000"/>
              </a:lnSpc>
              <a:spcBef>
                <a:spcPct val="5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985838" indent="-269875" defTabSz="45720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163638" indent="-177800" defTabSz="45720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1620838" indent="-1778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078038" indent="-1778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535238" indent="-1778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2992438" indent="-17780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D0068"/>
              </a:buClr>
              <a:buSzTx/>
            </a:pPr>
            <a:r>
              <a:rPr lang="en-US" altLang="en-US" sz="3600" dirty="0">
                <a:solidFill>
                  <a:srgbClr val="000000"/>
                </a:solidFill>
                <a:cs typeface="Arial" charset="0"/>
              </a:rPr>
              <a:t>We make sure health </a:t>
            </a:r>
            <a:br>
              <a:rPr lang="en-US" altLang="en-US" sz="360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sz="3600" dirty="0">
                <a:solidFill>
                  <a:srgbClr val="000000"/>
                </a:solidFill>
                <a:cs typeface="Arial" charset="0"/>
              </a:rPr>
              <a:t>and social care services </a:t>
            </a:r>
            <a:br>
              <a:rPr lang="en-US" altLang="en-US" sz="360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sz="3600" dirty="0">
                <a:solidFill>
                  <a:srgbClr val="000000"/>
                </a:solidFill>
                <a:cs typeface="Arial" charset="0"/>
              </a:rPr>
              <a:t>provide people with </a:t>
            </a:r>
            <a:br>
              <a:rPr lang="en-US" altLang="en-US" sz="360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sz="3600" dirty="0">
                <a:solidFill>
                  <a:srgbClr val="000000"/>
                </a:solidFill>
                <a:cs typeface="Arial" charset="0"/>
              </a:rPr>
              <a:t>safe, effective, </a:t>
            </a:r>
            <a:br>
              <a:rPr lang="en-US" altLang="en-US" sz="360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sz="3600" dirty="0">
                <a:solidFill>
                  <a:srgbClr val="000000"/>
                </a:solidFill>
                <a:cs typeface="Arial" charset="0"/>
              </a:rPr>
              <a:t>compassionate, high-quality care and we encourage care services to improve</a:t>
            </a:r>
            <a:endParaRPr lang="en-GB" altLang="en-US" sz="3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D08B-A594-4379-AAE3-D0DAE5A8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3F884-66AE-4338-B638-43D8131EF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EDF-04C0-43BD-A8D0-6983C3FBEDD4}" type="slidenum">
              <a:rPr lang="en-US" altLang="en-US" smtClean="0"/>
              <a:pPr/>
              <a:t>3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F867B-C156-4EBC-B3C6-0B62D935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265"/>
            <a:ext cx="9144000" cy="53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/>
              <a:t>Why did we carry out these reviews?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36E6-1164-4827-91A6-1BDB645360BB}" type="slidenum">
              <a:rPr lang="en-US" altLang="en-US"/>
              <a:pPr>
                <a:defRPr/>
              </a:pPr>
              <a:t>4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51262" t="12073" r="4023" b="17294"/>
          <a:stretch/>
        </p:blipFill>
        <p:spPr bwMode="auto">
          <a:xfrm>
            <a:off x="6444208" y="3321336"/>
            <a:ext cx="2331671" cy="313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/>
          <a:srcRect l="5446" t="12073" r="49288" b="17294"/>
          <a:stretch/>
        </p:blipFill>
        <p:spPr bwMode="auto">
          <a:xfrm>
            <a:off x="5580112" y="1628800"/>
            <a:ext cx="2332867" cy="313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1712997"/>
            <a:ext cx="50405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Secretaries of State asked CQC to undertake a programme of </a:t>
            </a:r>
            <a:r>
              <a:rPr lang="en-GB" sz="2800" dirty="0">
                <a:solidFill>
                  <a:srgbClr val="5F2861"/>
                </a:solidFill>
              </a:rPr>
              <a:t>targeted reviews in local authority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</a:rPr>
              <a:t>Reviews sat </a:t>
            </a:r>
            <a:r>
              <a:rPr lang="en-GB" altLang="en-US" sz="2800" dirty="0">
                <a:solidFill>
                  <a:srgbClr val="5F2861"/>
                </a:solidFill>
              </a:rPr>
              <a:t>outside CQC’s usual legal powers </a:t>
            </a:r>
            <a:r>
              <a:rPr lang="en-GB" altLang="en-US" sz="2800" dirty="0">
                <a:solidFill>
                  <a:srgbClr val="000000"/>
                </a:solidFill>
              </a:rPr>
              <a:t>(under Section 48 of the Health and Social Care Act)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this fit with our usual work?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C70CD0-D114-430A-8B24-F3C9EE927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99" y="3881923"/>
            <a:ext cx="5578476" cy="17145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Also built on our previous programme of ‘place reviews’: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2015/16 – North Lincolnshire, Tameside, Salford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2016/17 – Cornwall, London Borough of Sutton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65AD54-F84C-4E22-A9A3-C2A85FF83227}"/>
              </a:ext>
            </a:extLst>
          </p:cNvPr>
          <p:cNvSpPr txBox="1">
            <a:spLocks/>
          </p:cNvSpPr>
          <p:nvPr/>
        </p:nvSpPr>
        <p:spPr bwMode="auto">
          <a:xfrm>
            <a:off x="647699" y="1916832"/>
            <a:ext cx="806947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kern="0" dirty="0">
                <a:solidFill>
                  <a:srgbClr val="000000"/>
                </a:solidFill>
              </a:rPr>
              <a:t>Reviewing local systems </a:t>
            </a:r>
            <a:r>
              <a:rPr lang="en-GB" sz="2400" dirty="0">
                <a:solidFill>
                  <a:srgbClr val="000000"/>
                </a:solidFill>
              </a:rPr>
              <a:t>reflected key findings of recent reports including: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9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State of Care 2016 &amp; 2017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Integrated care for older people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370C8A5-5075-408F-9A69-E7C33156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567">
            <a:off x="6610046" y="3154261"/>
            <a:ext cx="1885978" cy="26678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 descr="Y:\CQC_Records\ENGAGEMENT\Stakeholder Relations\Chief Executive and Chair\Photos\Report Front Pages\back2.png">
            <a:extLst>
              <a:ext uri="{FF2B5EF4-FFF2-40B4-BE49-F238E27FC236}">
                <a16:creationId xmlns:a16="http://schemas.microsoft.com/office/drawing/2014/main" id="{B77851FB-AEE3-4590-BAFE-796A6CBE8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/>
              <a:t>Scope and approach of the reviews</a:t>
            </a:r>
            <a:endParaRPr lang="en-GB" altLang="en-US" sz="28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5510822"/>
            <a:ext cx="6386147" cy="864781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400" dirty="0"/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/>
              <a:t>Three ‘spheres’ and ‘pressure points’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390CD2B-DD4B-48C9-8040-B06183DD0D54}" type="slidenum">
              <a:rPr lang="en-US" altLang="en-US" sz="900" smtClean="0">
                <a:solidFill>
                  <a:srgbClr val="5F2861"/>
                </a:solidFill>
                <a:ea typeface="MS PGothic" pitchFamily="34" charset="-128"/>
              </a:rPr>
              <a:pPr/>
              <a:t>6</a:t>
            </a:fld>
            <a:endParaRPr lang="en-US" altLang="en-US" sz="1400">
              <a:solidFill>
                <a:srgbClr val="6D2E69"/>
              </a:solidFill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91498" y="2276872"/>
            <a:ext cx="4728973" cy="3672408"/>
            <a:chOff x="4574869" y="1700808"/>
            <a:chExt cx="4245603" cy="3256939"/>
          </a:xfrm>
        </p:grpSpPr>
        <p:sp>
          <p:nvSpPr>
            <p:cNvPr id="6" name="Oval 5"/>
            <p:cNvSpPr/>
            <p:nvPr/>
          </p:nvSpPr>
          <p:spPr>
            <a:xfrm>
              <a:off x="6989035" y="3196799"/>
              <a:ext cx="1763665" cy="1760948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cxnSp>
          <p:nvCxnSpPr>
            <p:cNvPr id="7" name="Elbow Connector 69"/>
            <p:cNvCxnSpPr>
              <a:cxnSpLocks noChangeShapeType="1"/>
            </p:cNvCxnSpPr>
            <p:nvPr/>
          </p:nvCxnSpPr>
          <p:spPr bwMode="auto">
            <a:xfrm>
              <a:off x="5725392" y="3993030"/>
              <a:ext cx="1580233" cy="245934"/>
            </a:xfrm>
            <a:prstGeom prst="bentConnector3">
              <a:avLst>
                <a:gd name="adj1" fmla="val 40097"/>
              </a:avLst>
            </a:prstGeom>
            <a:noFill/>
            <a:ln w="31750" algn="ctr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Elbow Connector 70"/>
            <p:cNvCxnSpPr>
              <a:cxnSpLocks noChangeShapeType="1"/>
            </p:cNvCxnSpPr>
            <p:nvPr/>
          </p:nvCxnSpPr>
          <p:spPr bwMode="auto">
            <a:xfrm>
              <a:off x="6138454" y="3589479"/>
              <a:ext cx="1135920" cy="301644"/>
            </a:xfrm>
            <a:prstGeom prst="bentConnector3">
              <a:avLst>
                <a:gd name="adj1" fmla="val 50000"/>
              </a:avLst>
            </a:prstGeom>
            <a:noFill/>
            <a:ln w="31750" algn="ctr">
              <a:solidFill>
                <a:srgbClr val="7F7F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71"/>
            <p:cNvCxnSpPr>
              <a:cxnSpLocks noChangeShapeType="1"/>
              <a:stCxn id="16" idx="4"/>
            </p:cNvCxnSpPr>
            <p:nvPr/>
          </p:nvCxnSpPr>
          <p:spPr bwMode="auto">
            <a:xfrm flipH="1">
              <a:off x="7874944" y="2994344"/>
              <a:ext cx="0" cy="471489"/>
            </a:xfrm>
            <a:prstGeom prst="line">
              <a:avLst/>
            </a:prstGeom>
            <a:noFill/>
            <a:ln w="31750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9"/>
            <p:cNvSpPr/>
            <p:nvPr/>
          </p:nvSpPr>
          <p:spPr>
            <a:xfrm>
              <a:off x="4574870" y="2890843"/>
              <a:ext cx="1411748" cy="111010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574869" y="2264509"/>
              <a:ext cx="1411748" cy="608723"/>
            </a:xfrm>
            <a:prstGeom prst="triangl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cxnSp>
          <p:nvCxnSpPr>
            <p:cNvPr id="12" name="Elbow Connector 74"/>
            <p:cNvCxnSpPr>
              <a:cxnSpLocks noChangeShapeType="1"/>
            </p:cNvCxnSpPr>
            <p:nvPr/>
          </p:nvCxnSpPr>
          <p:spPr bwMode="auto">
            <a:xfrm flipV="1">
              <a:off x="6138454" y="2343501"/>
              <a:ext cx="1233751" cy="801666"/>
            </a:xfrm>
            <a:prstGeom prst="bentConnector3">
              <a:avLst>
                <a:gd name="adj1" fmla="val 50000"/>
              </a:avLst>
            </a:prstGeom>
            <a:noFill/>
            <a:ln w="31750" algn="ctr">
              <a:solidFill>
                <a:srgbClr val="7F7F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2"/>
            <p:cNvSpPr/>
            <p:nvPr/>
          </p:nvSpPr>
          <p:spPr>
            <a:xfrm>
              <a:off x="4831330" y="2603023"/>
              <a:ext cx="1411747" cy="1110104"/>
            </a:xfrm>
            <a:prstGeom prst="rect">
              <a:avLst/>
            </a:prstGeom>
            <a:solidFill>
              <a:srgbClr val="9BBB5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831330" y="1965765"/>
              <a:ext cx="1411747" cy="608723"/>
            </a:xfrm>
            <a:prstGeom prst="triangle">
              <a:avLst/>
            </a:prstGeom>
            <a:solidFill>
              <a:srgbClr val="9BBB5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sp>
          <p:nvSpPr>
            <p:cNvPr id="15" name="TextBox 77"/>
            <p:cNvSpPr txBox="1">
              <a:spLocks noChangeArrowheads="1"/>
            </p:cNvSpPr>
            <p:nvPr/>
          </p:nvSpPr>
          <p:spPr bwMode="auto">
            <a:xfrm>
              <a:off x="4831330" y="2719875"/>
              <a:ext cx="1417182" cy="57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GB" altLang="en-US" sz="1200" b="1" dirty="0">
                  <a:solidFill>
                    <a:srgbClr val="FFFFFF"/>
                  </a:solidFill>
                  <a:cs typeface="Arial" pitchFamily="34" charset="0"/>
                </a:rPr>
                <a:t>1. Maintaining the wellbeing of a person in their usual place of residence 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229534" y="1700808"/>
              <a:ext cx="1292178" cy="1293536"/>
            </a:xfrm>
            <a:prstGeom prst="ellipse">
              <a:avLst/>
            </a:prstGeom>
            <a:solidFill>
              <a:srgbClr val="9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sp>
          <p:nvSpPr>
            <p:cNvPr id="17" name="TextBox 79"/>
            <p:cNvSpPr txBox="1">
              <a:spLocks noChangeArrowheads="1"/>
            </p:cNvSpPr>
            <p:nvPr/>
          </p:nvSpPr>
          <p:spPr bwMode="auto">
            <a:xfrm>
              <a:off x="7365409" y="1772816"/>
              <a:ext cx="102857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GB" altLang="en-US" sz="1200" b="1" spc="-20" dirty="0">
                  <a:solidFill>
                    <a:srgbClr val="FFFFFF"/>
                  </a:solidFill>
                  <a:cs typeface="Arial" pitchFamily="34" charset="0"/>
                </a:rPr>
                <a:t>2. Care and support in a crisis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GB" altLang="en-US" sz="1200" spc="-20" dirty="0">
                  <a:solidFill>
                    <a:srgbClr val="FFFFFF"/>
                  </a:solidFill>
                  <a:cs typeface="Arial" pitchFamily="34" charset="0"/>
                </a:rPr>
                <a:t>Admission to hospital or alternative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229534" y="3433223"/>
              <a:ext cx="1292178" cy="1293536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prstClr val="white"/>
                </a:solidFill>
                <a:latin typeface="Calibri"/>
                <a:ea typeface="MS PGothic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2280" y="3573016"/>
              <a:ext cx="149392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spc="-2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3. Step down</a:t>
              </a:r>
            </a:p>
            <a:p>
              <a:pPr marL="171450" indent="-171450" algn="ctr" eaLnBrk="1" fontAlgn="auto" hangingPunct="1">
                <a:spcBef>
                  <a:spcPts val="0"/>
                </a:spcBef>
                <a:spcAft>
                  <a:spcPts val="0"/>
                </a:spcAft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en-GB" sz="1200" spc="-2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Return to usual residence</a:t>
              </a:r>
            </a:p>
            <a:p>
              <a:pPr marL="171450" indent="-171450" algn="ctr" eaLnBrk="1" fontAlgn="auto" hangingPunct="1">
                <a:spcBef>
                  <a:spcPts val="0"/>
                </a:spcBef>
                <a:spcAft>
                  <a:spcPts val="0"/>
                </a:spcAft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en-GB" sz="1200" spc="-20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Admission to new residence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6363673" y="3044192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67" name="Flowchart: Delay 66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68" name="Flowchart: Delay 67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0800000" flipH="1">
              <a:off x="6912578" y="3796856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65" name="Flowchart: Delay 64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66" name="Flowchart: Delay 65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00000" flipH="1">
              <a:off x="6602545" y="2708328"/>
              <a:ext cx="164349" cy="68479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63" name="Flowchart: Delay 62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64" name="Flowchart: Delay 63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6200000" flipH="1">
              <a:off x="6749461" y="2789340"/>
              <a:ext cx="164349" cy="68479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61" name="Flowchart: Delay 60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62" name="Flowchart: Delay 61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flipH="1">
              <a:off x="6872450" y="2239863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59" name="Flowchart: Delay 58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60" name="Flowchart: Delay 59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6969938" y="2386781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57" name="Flowchart: Delay 56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58" name="Flowchart: Delay 57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5400000" flipH="1">
              <a:off x="7732953" y="3161874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55" name="Flowchart: Delay 54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56" name="Flowchart: Delay 55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5400000" flipH="1">
              <a:off x="7871631" y="3267601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53" name="Flowchart: Delay 52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54" name="Flowchart: Delay 53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flipH="1">
              <a:off x="6494115" y="3182870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51" name="Flowchart: Delay 50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52" name="Flowchart: Delay 51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0800000" flipH="1">
              <a:off x="7020429" y="3935534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49" name="Flowchart: Delay 48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0800000" flipH="1">
              <a:off x="6381540" y="3488984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47" name="Flowchart: Delay 46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48" name="Flowchart: Delay 47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0800000" flipH="1">
              <a:off x="6472914" y="3627663"/>
              <a:ext cx="164353" cy="68480"/>
              <a:chOff x="1403648" y="5661248"/>
              <a:chExt cx="864096" cy="360040"/>
            </a:xfrm>
            <a:solidFill>
              <a:sysClr val="windowText" lastClr="000000"/>
            </a:solidFill>
          </p:grpSpPr>
          <p:sp>
            <p:nvSpPr>
              <p:cNvPr id="45" name="Flowchart: Delay 44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46" name="Flowchart: Delay 45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0800000" flipH="1">
              <a:off x="6650480" y="4138410"/>
              <a:ext cx="164353" cy="68480"/>
              <a:chOff x="1403648" y="5661248"/>
              <a:chExt cx="864096" cy="360040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43" name="Flowchart: Delay 42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44" name="Flowchart: Delay 43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 flipH="1">
              <a:off x="6790273" y="4268763"/>
              <a:ext cx="164353" cy="68480"/>
              <a:chOff x="1403648" y="5661248"/>
              <a:chExt cx="864096" cy="360040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41" name="Flowchart: Delay 40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42" name="Flowchart: Delay 41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10800000" flipH="1">
              <a:off x="5861798" y="3892988"/>
              <a:ext cx="164353" cy="68480"/>
              <a:chOff x="1403648" y="5661248"/>
              <a:chExt cx="864096" cy="360040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39" name="Flowchart: Delay 38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40" name="Flowchart: Delay 39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0800000" flipH="1">
              <a:off x="5994127" y="4041508"/>
              <a:ext cx="164353" cy="68480"/>
              <a:chOff x="1403648" y="5661248"/>
              <a:chExt cx="864096" cy="360040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37" name="Flowchart: Delay 36"/>
              <p:cNvSpPr/>
              <p:nvPr/>
            </p:nvSpPr>
            <p:spPr>
              <a:xfrm>
                <a:off x="1979712" y="5661248"/>
                <a:ext cx="288032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  <p:sp>
            <p:nvSpPr>
              <p:cNvPr id="38" name="Flowchart: Delay 37"/>
              <p:cNvSpPr/>
              <p:nvPr/>
            </p:nvSpPr>
            <p:spPr>
              <a:xfrm rot="10800000">
                <a:off x="1403648" y="5661248"/>
                <a:ext cx="504056" cy="360040"/>
              </a:xfrm>
              <a:prstGeom prst="flowChartDelay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prstClr val="white"/>
                  </a:solidFill>
                  <a:latin typeface="Calibri"/>
                  <a:ea typeface="MS PGothic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942456" y="2852936"/>
              <a:ext cx="1878016" cy="1976672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>
                  <a:gd name="adj" fmla="val 2336761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prstClr val="white"/>
                  </a:solidFill>
                  <a:latin typeface="Arial"/>
                  <a:ea typeface="MS PGothic"/>
                  <a:cs typeface="Arial" panose="020B0604020202020204" pitchFamily="34" charset="0"/>
                </a:rPr>
                <a:t>  R e a b l e m e n t</a:t>
              </a:r>
            </a:p>
          </p:txBody>
        </p:sp>
      </p:grpSp>
      <p:pic>
        <p:nvPicPr>
          <p:cNvPr id="69" name="Picture 3" descr="Y:\CQC_Records\ENGAGEMENT\Stakeholder Relations\Chief Executive and Chair\Photos\Report Front Pages\back2.png">
            <a:extLst>
              <a:ext uri="{FF2B5EF4-FFF2-40B4-BE49-F238E27FC236}">
                <a16:creationId xmlns:a16="http://schemas.microsoft.com/office/drawing/2014/main" id="{731ED7F7-4D83-449D-AA40-8EC60D113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3">
            <a:extLst>
              <a:ext uri="{FF2B5EF4-FFF2-40B4-BE49-F238E27FC236}">
                <a16:creationId xmlns:a16="http://schemas.microsoft.com/office/drawing/2014/main" id="{0001A12D-8F28-475B-A830-A031D2A7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45" y="1781200"/>
            <a:ext cx="3870556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kern="0" dirty="0"/>
              <a:t>People aged 65+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kern="0" dirty="0"/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kern="0" dirty="0"/>
              <a:t>Focused on health and care interfaces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kern="0" dirty="0"/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kern="0" dirty="0"/>
              <a:t>Consider system performance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kern="0" dirty="0"/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kern="0" dirty="0"/>
              <a:t>No ratings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6887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/>
              <a:t>Where have we been and what have we delivered?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9751" y="1557338"/>
            <a:ext cx="3384177" cy="4503737"/>
          </a:xfrm>
        </p:spPr>
        <p:txBody>
          <a:bodyPr/>
          <a:lstStyle/>
          <a:p>
            <a:pPr marL="1587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1587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1587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344487" lvl="1" indent="-342900">
              <a:lnSpc>
                <a:spcPct val="100000"/>
              </a:lnSpc>
              <a:spcBef>
                <a:spcPts val="0"/>
              </a:spcBef>
              <a:defRPr/>
            </a:pPr>
            <a:endParaRPr lang="en-GB" altLang="en-US" kern="1200" dirty="0">
              <a:ea typeface="ＭＳ Ｐゴシック" charset="0"/>
              <a:cs typeface="ＭＳ Ｐゴシック" charset="0"/>
            </a:endParaRPr>
          </a:p>
          <a:p>
            <a:pPr marL="344487" lvl="1" indent="-342900"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0455389"/>
              </p:ext>
            </p:extLst>
          </p:nvPr>
        </p:nvGraphicFramePr>
        <p:xfrm>
          <a:off x="467544" y="1556792"/>
          <a:ext cx="34563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2222" r="1820" b="2084"/>
          <a:stretch/>
        </p:blipFill>
        <p:spPr>
          <a:xfrm>
            <a:off x="3923928" y="1485336"/>
            <a:ext cx="5032905" cy="49680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5F286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80EDF-04C0-43BD-A8D0-6983C3FBEDD4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2861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6D2E69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pic>
        <p:nvPicPr>
          <p:cNvPr id="11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400" dirty="0"/>
              <a:t>England </a:t>
            </a:r>
            <a:r>
              <a:rPr lang="en-GB" sz="2400" dirty="0">
                <a:ea typeface="MS PGothic" pitchFamily="34" charset="-128"/>
              </a:rPr>
              <a:t>system designed in 1948 can no longer effectively meet 2018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7466"/>
            <a:ext cx="8136904" cy="491988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43669"/>
                </a:solidFill>
              </a:rPr>
              <a:t>Living longer </a:t>
            </a:r>
            <a:r>
              <a:rPr lang="en-GB" sz="2400" dirty="0"/>
              <a:t>– but with more complex health problems</a:t>
            </a:r>
          </a:p>
          <a:p>
            <a:pPr marL="342900" indent="-3429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Increasingly, our </a:t>
            </a:r>
            <a:r>
              <a:rPr lang="en-GB" sz="2400" dirty="0">
                <a:solidFill>
                  <a:srgbClr val="743669"/>
                </a:solidFill>
              </a:rPr>
              <a:t>care must be delivered by more than one person or organisation</a:t>
            </a:r>
          </a:p>
          <a:p>
            <a:pPr marL="342900" indent="-3429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In 2018, we expect care to be personalised to people’s individual circumstances</a:t>
            </a:r>
          </a:p>
          <a:p>
            <a:pPr marL="342900" indent="-3429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>
                <a:solidFill>
                  <a:srgbClr val="743669"/>
                </a:solidFill>
              </a:rPr>
              <a:t>fragmented health and care system </a:t>
            </a:r>
            <a:r>
              <a:rPr lang="en-GB" sz="2400" dirty="0"/>
              <a:t>designed in 1948 can not meet the needs of today’s population or operating environment</a:t>
            </a:r>
          </a:p>
          <a:p>
            <a:pPr marL="342900" indent="-3429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We must </a:t>
            </a:r>
            <a:r>
              <a:rPr lang="en-GB" sz="2400" dirty="0">
                <a:solidFill>
                  <a:srgbClr val="743669"/>
                </a:solidFill>
              </a:rPr>
              <a:t>remove the barriers to collaboration </a:t>
            </a:r>
            <a:r>
              <a:rPr lang="en-GB" sz="2400" dirty="0"/>
              <a:t>at a local and national level and create an environment that drives people and organisations to work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EDF-04C0-43BD-A8D0-6983C3FBEDD4}" type="slidenum">
              <a:rPr lang="en-US" altLang="en-US" smtClean="0"/>
              <a:pPr/>
              <a:t>8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6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we found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49474"/>
            <a:ext cx="7917631" cy="47758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People experience the best care when people and organisations </a:t>
            </a:r>
            <a:r>
              <a:rPr lang="en-GB" sz="2400" dirty="0">
                <a:solidFill>
                  <a:srgbClr val="743669"/>
                </a:solidFill>
              </a:rPr>
              <a:t>work together </a:t>
            </a:r>
            <a:r>
              <a:rPr lang="en-GB" sz="2400" dirty="0"/>
              <a:t>to overcome a fragmented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local leaders </a:t>
            </a:r>
            <a:r>
              <a:rPr lang="en-GB" sz="2400" dirty="0">
                <a:solidFill>
                  <a:srgbClr val="743669"/>
                </a:solidFill>
              </a:rPr>
              <a:t>share a clear vision</a:t>
            </a:r>
            <a:r>
              <a:rPr lang="en-GB" sz="2400" dirty="0"/>
              <a:t>, it provides a shared purpose for people and organisations across the local health and social care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Dedicated staff regularly going </a:t>
            </a:r>
            <a:r>
              <a:rPr lang="en-GB" sz="2400" dirty="0">
                <a:solidFill>
                  <a:srgbClr val="743669"/>
                </a:solidFill>
              </a:rPr>
              <a:t>beyond the call of duty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There were </a:t>
            </a:r>
            <a:r>
              <a:rPr lang="en-GB" sz="2400" dirty="0">
                <a:solidFill>
                  <a:srgbClr val="743669"/>
                </a:solidFill>
              </a:rPr>
              <a:t>examples of good practice</a:t>
            </a:r>
            <a:r>
              <a:rPr lang="en-GB" sz="2400" dirty="0"/>
              <a:t> in every local system we looked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But in a fragmented health and social care system </a:t>
            </a:r>
            <a:r>
              <a:rPr lang="en-GB" sz="2400" dirty="0">
                <a:solidFill>
                  <a:srgbClr val="743669"/>
                </a:solidFill>
              </a:rPr>
              <a:t>there are </a:t>
            </a:r>
            <a:r>
              <a:rPr lang="en-GB" sz="2400" u="sng" dirty="0">
                <a:solidFill>
                  <a:srgbClr val="743669"/>
                </a:solidFill>
              </a:rPr>
              <a:t>barriers</a:t>
            </a:r>
            <a:r>
              <a:rPr lang="en-GB" sz="2400" dirty="0">
                <a:solidFill>
                  <a:srgbClr val="743669"/>
                </a:solidFill>
              </a:rPr>
              <a:t> to collaboration at a local and national lev</a:t>
            </a:r>
            <a:r>
              <a:rPr lang="en-GB" sz="2400" dirty="0"/>
              <a:t>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EDF-04C0-43BD-A8D0-6983C3FBEDD4}" type="slidenum">
              <a:rPr lang="en-US" altLang="en-US" smtClean="0"/>
              <a:pPr/>
              <a:t>9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6" name="Picture 3" descr="Y:\CQC_Records\ENGAGEMENT\Stakeholder Relations\Chief Executive and Chair\Photos\Report Front Pages\back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93496" r="557"/>
          <a:stretch/>
        </p:blipFill>
        <p:spPr bwMode="auto">
          <a:xfrm>
            <a:off x="1" y="0"/>
            <a:ext cx="9144000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05_CQC_Template">
  <a:themeElements>
    <a:clrScheme name="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5_CQC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lnDef>
  </a:objectDefaults>
  <a:extraClrSchemeLst>
    <a:extraClrScheme>
      <a:clrScheme name="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684</Words>
  <Application>Microsoft Office PowerPoint</Application>
  <PresentationFormat>On-screen Show (4:3)</PresentationFormat>
  <Paragraphs>98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Helvetica</vt:lpstr>
      <vt:lpstr>Wingdings 2</vt:lpstr>
      <vt:lpstr>ヒラギノ角ゴ Pro W3</vt:lpstr>
      <vt:lpstr>20205_CQC_Template</vt:lpstr>
      <vt:lpstr>PowerPoint Presentation</vt:lpstr>
      <vt:lpstr>Our purpose</vt:lpstr>
      <vt:lpstr>PowerPoint Presentation</vt:lpstr>
      <vt:lpstr>Why did we carry out these reviews?</vt:lpstr>
      <vt:lpstr>How did this fit with our usual work?</vt:lpstr>
      <vt:lpstr>Scope and approach of the reviews</vt:lpstr>
      <vt:lpstr>Where have we been and what have we delivered?</vt:lpstr>
      <vt:lpstr>England system designed in 1948 can no longer effectively meet 2018 needs</vt:lpstr>
      <vt:lpstr>What we found 1/2</vt:lpstr>
      <vt:lpstr>What we found 2/2</vt:lpstr>
      <vt:lpstr>Recommendations to local and national leaders, and government </vt:lpstr>
      <vt:lpstr>PowerPoint Presentation</vt:lpstr>
      <vt:lpstr>Thank you</vt:lpstr>
    </vt:vector>
  </TitlesOfParts>
  <Company>IMS3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Ayse Sema</dc:creator>
  <cp:lastModifiedBy>Rendell, Charles</cp:lastModifiedBy>
  <cp:revision>116</cp:revision>
  <cp:lastPrinted>2018-10-05T09:36:12Z</cp:lastPrinted>
  <dcterms:created xsi:type="dcterms:W3CDTF">2018-01-12T09:27:12Z</dcterms:created>
  <dcterms:modified xsi:type="dcterms:W3CDTF">2018-10-05T09:44:32Z</dcterms:modified>
</cp:coreProperties>
</file>