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372" r:id="rId2"/>
    <p:sldId id="389" r:id="rId3"/>
    <p:sldId id="336" r:id="rId4"/>
    <p:sldId id="373" r:id="rId5"/>
    <p:sldId id="379" r:id="rId6"/>
    <p:sldId id="383" r:id="rId7"/>
    <p:sldId id="384" r:id="rId8"/>
    <p:sldId id="385" r:id="rId9"/>
    <p:sldId id="386" r:id="rId10"/>
    <p:sldId id="388" r:id="rId11"/>
    <p:sldId id="387" r:id="rId12"/>
  </p:sldIdLst>
  <p:sldSz cx="9144000" cy="6858000" type="screen4x3"/>
  <p:notesSz cx="6794500" cy="9931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974">
          <p15:clr>
            <a:srgbClr val="A4A3A4"/>
          </p15:clr>
        </p15:guide>
        <p15:guide id="2" pos="884">
          <p15:clr>
            <a:srgbClr val="A4A3A4"/>
          </p15:clr>
        </p15:guide>
        <p15:guide id="3" pos="5012">
          <p15:clr>
            <a:srgbClr val="A4A3A4"/>
          </p15:clr>
        </p15:guide>
      </p15:sldGuideLst>
    </p:ext>
    <p:ext uri="{2D200454-40CA-4A62-9FC3-DE9A4176ACB9}">
      <p15:notesGuideLst xmlns:p15="http://schemas.microsoft.com/office/powerpoint/2012/main" xmlns="">
        <p15:guide id="1" orient="horz" pos="3128">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6E14"/>
    <a:srgbClr val="006666"/>
    <a:srgbClr val="1B5963"/>
    <a:srgbClr val="333F48"/>
    <a:srgbClr val="DAEDED"/>
    <a:srgbClr val="B1E4E3"/>
    <a:srgbClr val="E2E2E3"/>
    <a:srgbClr val="4C585F"/>
    <a:srgbClr val="006699"/>
    <a:srgbClr val="0073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llanmörkt forma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1EBBBCC-DAD2-459C-BE2E-F6DE35CF9A28}" styleName="Mörkt format 2 - Dekorfärg 3/Dekorfärg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083E6E3-FA7D-4D7B-A595-EF9225AFEA82}" styleName="Ljust format 1 - Dekorfärg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84E427A-3D55-4303-BF80-6455036E1DE7}" styleName="Format med tema 1 - dekorfär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just format 1 - Dekorfärg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CF1AB2-1976-4502-BF36-3FF5EA218861}" styleName="Mellanmörkt format 4 - Dekorfärg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9" autoAdjust="0"/>
    <p:restoredTop sz="94343" autoAdjust="0"/>
  </p:normalViewPr>
  <p:slideViewPr>
    <p:cSldViewPr>
      <p:cViewPr>
        <p:scale>
          <a:sx n="59" d="100"/>
          <a:sy n="59" d="100"/>
        </p:scale>
        <p:origin x="-870" y="-42"/>
      </p:cViewPr>
      <p:guideLst>
        <p:guide orient="horz" pos="3974"/>
        <p:guide pos="884"/>
        <p:guide pos="5012"/>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70" y="-12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_rels/data4.xml.rels><?xml version="1.0" encoding="UTF-8" standalone="yes"?>
<Relationships xmlns="http://schemas.openxmlformats.org/package/2006/relationships"><Relationship Id="rId1"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24D13F-562E-4AE5-8CC5-DA3A067EE1F5}" type="doc">
      <dgm:prSet loTypeId="urn:microsoft.com/office/officeart/2005/8/layout/funnel1" loCatId="relationship" qsTypeId="urn:microsoft.com/office/officeart/2005/8/quickstyle/simple1" qsCatId="simple" csTypeId="urn:microsoft.com/office/officeart/2005/8/colors/accent6_2" csCatId="accent6" phldr="1"/>
      <dgm:spPr/>
      <dgm:t>
        <a:bodyPr/>
        <a:lstStyle/>
        <a:p>
          <a:endParaRPr lang="sv-SE"/>
        </a:p>
      </dgm:t>
    </dgm:pt>
    <dgm:pt modelId="{B3FAA4B6-8C5F-40C8-BEE1-3D2E6412F2B4}">
      <dgm:prSet phldrT="[Text]"/>
      <dgm:spPr>
        <a:solidFill>
          <a:srgbClr val="006666"/>
        </a:solidFill>
      </dgm:spPr>
      <dgm:t>
        <a:bodyPr/>
        <a:lstStyle/>
        <a:p>
          <a:r>
            <a:rPr lang="en-GB" noProof="0" dirty="0" smtClean="0"/>
            <a:t>Human rights</a:t>
          </a:r>
          <a:endParaRPr lang="en-GB" noProof="0" dirty="0"/>
        </a:p>
      </dgm:t>
    </dgm:pt>
    <dgm:pt modelId="{B576DDE2-B3BD-461E-BC19-3D0BEF8A1895}" type="parTrans" cxnId="{4F56A26A-D2D2-446A-94C7-0912F78509A9}">
      <dgm:prSet/>
      <dgm:spPr/>
      <dgm:t>
        <a:bodyPr/>
        <a:lstStyle/>
        <a:p>
          <a:endParaRPr lang="sv-SE"/>
        </a:p>
      </dgm:t>
    </dgm:pt>
    <dgm:pt modelId="{CE54AB33-5A50-47FF-8394-88EEB32FAE5C}" type="sibTrans" cxnId="{4F56A26A-D2D2-446A-94C7-0912F78509A9}">
      <dgm:prSet/>
      <dgm:spPr/>
      <dgm:t>
        <a:bodyPr/>
        <a:lstStyle/>
        <a:p>
          <a:endParaRPr lang="sv-SE"/>
        </a:p>
      </dgm:t>
    </dgm:pt>
    <dgm:pt modelId="{A2F940E3-6170-4C2B-8627-D5DCB4562B2E}">
      <dgm:prSet phldrT="[Text]" custT="1"/>
      <dgm:spPr/>
      <dgm:t>
        <a:bodyPr/>
        <a:lstStyle/>
        <a:p>
          <a:r>
            <a:rPr lang="en-GB" sz="1600" noProof="0" dirty="0"/>
            <a:t>Framework of good quality</a:t>
          </a:r>
        </a:p>
      </dgm:t>
    </dgm:pt>
    <dgm:pt modelId="{6B622A3E-A6D3-4B33-B37C-D225D71CC4E5}" type="parTrans" cxnId="{4E2D84AC-542F-42EF-9558-ECA8EEA244BD}">
      <dgm:prSet/>
      <dgm:spPr/>
      <dgm:t>
        <a:bodyPr/>
        <a:lstStyle/>
        <a:p>
          <a:endParaRPr lang="sv-SE"/>
        </a:p>
      </dgm:t>
    </dgm:pt>
    <dgm:pt modelId="{816A64F9-A4D1-4838-B9DC-DBE6D8B0522C}" type="sibTrans" cxnId="{4E2D84AC-542F-42EF-9558-ECA8EEA244BD}">
      <dgm:prSet/>
      <dgm:spPr/>
      <dgm:t>
        <a:bodyPr/>
        <a:lstStyle/>
        <a:p>
          <a:endParaRPr lang="sv-SE"/>
        </a:p>
      </dgm:t>
    </dgm:pt>
    <dgm:pt modelId="{8954D1B7-91FC-4C61-8705-54E3B7CB6987}" type="pres">
      <dgm:prSet presAssocID="{8224D13F-562E-4AE5-8CC5-DA3A067EE1F5}" presName="Name0" presStyleCnt="0">
        <dgm:presLayoutVars>
          <dgm:chMax val="4"/>
          <dgm:resizeHandles val="exact"/>
        </dgm:presLayoutVars>
      </dgm:prSet>
      <dgm:spPr/>
      <dgm:t>
        <a:bodyPr/>
        <a:lstStyle/>
        <a:p>
          <a:endParaRPr lang="sv-SE"/>
        </a:p>
      </dgm:t>
    </dgm:pt>
    <dgm:pt modelId="{78BA6DC2-1F10-4478-B30A-4C9FD4153F12}" type="pres">
      <dgm:prSet presAssocID="{8224D13F-562E-4AE5-8CC5-DA3A067EE1F5}" presName="ellipse" presStyleLbl="trBgShp" presStyleIdx="0" presStyleCnt="1"/>
      <dgm:spPr/>
    </dgm:pt>
    <dgm:pt modelId="{2EB21A86-3319-4A3A-A3B6-AF7F725FDD5B}" type="pres">
      <dgm:prSet presAssocID="{8224D13F-562E-4AE5-8CC5-DA3A067EE1F5}" presName="arrow1" presStyleLbl="fgShp" presStyleIdx="0" presStyleCnt="1"/>
      <dgm:spPr/>
    </dgm:pt>
    <dgm:pt modelId="{6C885FCB-6DD3-4B8B-A190-66F63E19C982}" type="pres">
      <dgm:prSet presAssocID="{8224D13F-562E-4AE5-8CC5-DA3A067EE1F5}" presName="rectangle" presStyleLbl="revTx" presStyleIdx="0" presStyleCnt="1" custScaleX="134380">
        <dgm:presLayoutVars>
          <dgm:bulletEnabled val="1"/>
        </dgm:presLayoutVars>
      </dgm:prSet>
      <dgm:spPr/>
      <dgm:t>
        <a:bodyPr/>
        <a:lstStyle/>
        <a:p>
          <a:endParaRPr lang="sv-SE"/>
        </a:p>
      </dgm:t>
    </dgm:pt>
    <dgm:pt modelId="{957C5E09-EBBF-4B45-8137-8DF58833AF1B}" type="pres">
      <dgm:prSet presAssocID="{A2F940E3-6170-4C2B-8627-D5DCB4562B2E}" presName="item1" presStyleLbl="node1" presStyleIdx="0" presStyleCnt="1" custScaleX="135531" custScaleY="46562" custLinFactNeighborX="16033" custLinFactNeighborY="-20215">
        <dgm:presLayoutVars>
          <dgm:bulletEnabled val="1"/>
        </dgm:presLayoutVars>
      </dgm:prSet>
      <dgm:spPr/>
      <dgm:t>
        <a:bodyPr/>
        <a:lstStyle/>
        <a:p>
          <a:endParaRPr lang="sv-SE"/>
        </a:p>
      </dgm:t>
    </dgm:pt>
    <dgm:pt modelId="{5CCD3FCB-DB86-43E8-88C4-A05B04B939A7}" type="pres">
      <dgm:prSet presAssocID="{8224D13F-562E-4AE5-8CC5-DA3A067EE1F5}" presName="funnel" presStyleLbl="trAlignAcc1" presStyleIdx="0" presStyleCnt="1"/>
      <dgm:spPr/>
    </dgm:pt>
  </dgm:ptLst>
  <dgm:cxnLst>
    <dgm:cxn modelId="{9243709A-AB9F-4FAD-9E47-C89E15A4A01C}" type="presOf" srcId="{A2F940E3-6170-4C2B-8627-D5DCB4562B2E}" destId="{6C885FCB-6DD3-4B8B-A190-66F63E19C982}" srcOrd="0" destOrd="0" presId="urn:microsoft.com/office/officeart/2005/8/layout/funnel1"/>
    <dgm:cxn modelId="{4E2D84AC-542F-42EF-9558-ECA8EEA244BD}" srcId="{8224D13F-562E-4AE5-8CC5-DA3A067EE1F5}" destId="{A2F940E3-6170-4C2B-8627-D5DCB4562B2E}" srcOrd="1" destOrd="0" parTransId="{6B622A3E-A6D3-4B33-B37C-D225D71CC4E5}" sibTransId="{816A64F9-A4D1-4838-B9DC-DBE6D8B0522C}"/>
    <dgm:cxn modelId="{7449205E-F211-485B-B1B7-0642FC1ECF78}" type="presOf" srcId="{8224D13F-562E-4AE5-8CC5-DA3A067EE1F5}" destId="{8954D1B7-91FC-4C61-8705-54E3B7CB6987}" srcOrd="0" destOrd="0" presId="urn:microsoft.com/office/officeart/2005/8/layout/funnel1"/>
    <dgm:cxn modelId="{4F56A26A-D2D2-446A-94C7-0912F78509A9}" srcId="{8224D13F-562E-4AE5-8CC5-DA3A067EE1F5}" destId="{B3FAA4B6-8C5F-40C8-BEE1-3D2E6412F2B4}" srcOrd="0" destOrd="0" parTransId="{B576DDE2-B3BD-461E-BC19-3D0BEF8A1895}" sibTransId="{CE54AB33-5A50-47FF-8394-88EEB32FAE5C}"/>
    <dgm:cxn modelId="{F799BFA5-3A55-4483-B01E-B338E0E380FC}" type="presOf" srcId="{B3FAA4B6-8C5F-40C8-BEE1-3D2E6412F2B4}" destId="{957C5E09-EBBF-4B45-8137-8DF58833AF1B}" srcOrd="0" destOrd="0" presId="urn:microsoft.com/office/officeart/2005/8/layout/funnel1"/>
    <dgm:cxn modelId="{583782B5-FBB8-437B-83B3-475F2EEF0D14}" type="presParOf" srcId="{8954D1B7-91FC-4C61-8705-54E3B7CB6987}" destId="{78BA6DC2-1F10-4478-B30A-4C9FD4153F12}" srcOrd="0" destOrd="0" presId="urn:microsoft.com/office/officeart/2005/8/layout/funnel1"/>
    <dgm:cxn modelId="{A9405274-FE13-45EC-AFA8-4D535F664D1D}" type="presParOf" srcId="{8954D1B7-91FC-4C61-8705-54E3B7CB6987}" destId="{2EB21A86-3319-4A3A-A3B6-AF7F725FDD5B}" srcOrd="1" destOrd="0" presId="urn:microsoft.com/office/officeart/2005/8/layout/funnel1"/>
    <dgm:cxn modelId="{08E5E81B-EDAF-401E-8024-792680E5F441}" type="presParOf" srcId="{8954D1B7-91FC-4C61-8705-54E3B7CB6987}" destId="{6C885FCB-6DD3-4B8B-A190-66F63E19C982}" srcOrd="2" destOrd="0" presId="urn:microsoft.com/office/officeart/2005/8/layout/funnel1"/>
    <dgm:cxn modelId="{9B86DA6F-E6C9-4443-A097-ABA2D8AD3011}" type="presParOf" srcId="{8954D1B7-91FC-4C61-8705-54E3B7CB6987}" destId="{957C5E09-EBBF-4B45-8137-8DF58833AF1B}" srcOrd="3" destOrd="0" presId="urn:microsoft.com/office/officeart/2005/8/layout/funnel1"/>
    <dgm:cxn modelId="{94CB0541-8513-43D1-A5E3-F4791F910920}" type="presParOf" srcId="{8954D1B7-91FC-4C61-8705-54E3B7CB6987}" destId="{5CCD3FCB-DB86-43E8-88C4-A05B04B939A7}" srcOrd="4"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24D13F-562E-4AE5-8CC5-DA3A067EE1F5}" type="doc">
      <dgm:prSet loTypeId="urn:microsoft.com/office/officeart/2005/8/layout/funnel1" loCatId="relationship" qsTypeId="urn:microsoft.com/office/officeart/2005/8/quickstyle/simple1" qsCatId="simple" csTypeId="urn:microsoft.com/office/officeart/2005/8/colors/accent2_2" csCatId="accent2" phldr="1"/>
      <dgm:spPr/>
      <dgm:t>
        <a:bodyPr/>
        <a:lstStyle/>
        <a:p>
          <a:endParaRPr lang="sv-SE"/>
        </a:p>
      </dgm:t>
    </dgm:pt>
    <dgm:pt modelId="{B3FAA4B6-8C5F-40C8-BEE1-3D2E6412F2B4}">
      <dgm:prSet phldrT="[Text]"/>
      <dgm:spPr>
        <a:solidFill>
          <a:srgbClr val="E66E14"/>
        </a:solidFill>
      </dgm:spPr>
      <dgm:t>
        <a:bodyPr/>
        <a:lstStyle/>
        <a:p>
          <a:r>
            <a:rPr lang="en-GB" noProof="0" dirty="0"/>
            <a:t>Laws and regulations</a:t>
          </a:r>
        </a:p>
      </dgm:t>
    </dgm:pt>
    <dgm:pt modelId="{B576DDE2-B3BD-461E-BC19-3D0BEF8A1895}" type="parTrans" cxnId="{4F56A26A-D2D2-446A-94C7-0912F78509A9}">
      <dgm:prSet/>
      <dgm:spPr/>
      <dgm:t>
        <a:bodyPr/>
        <a:lstStyle/>
        <a:p>
          <a:endParaRPr lang="sv-SE"/>
        </a:p>
      </dgm:t>
    </dgm:pt>
    <dgm:pt modelId="{CE54AB33-5A50-47FF-8394-88EEB32FAE5C}" type="sibTrans" cxnId="{4F56A26A-D2D2-446A-94C7-0912F78509A9}">
      <dgm:prSet/>
      <dgm:spPr/>
      <dgm:t>
        <a:bodyPr/>
        <a:lstStyle/>
        <a:p>
          <a:endParaRPr lang="sv-SE"/>
        </a:p>
      </dgm:t>
    </dgm:pt>
    <dgm:pt modelId="{A2F940E3-6170-4C2B-8627-D5DCB4562B2E}">
      <dgm:prSet phldrT="[Text]" custT="1"/>
      <dgm:spPr/>
      <dgm:t>
        <a:bodyPr/>
        <a:lstStyle/>
        <a:p>
          <a:r>
            <a:rPr lang="en-GB" sz="1600" noProof="0" dirty="0" smtClean="0"/>
            <a:t>The minimum </a:t>
          </a:r>
          <a:r>
            <a:rPr lang="en-GB" sz="1600" noProof="0" dirty="0"/>
            <a:t>acceptable level of quality</a:t>
          </a:r>
        </a:p>
      </dgm:t>
    </dgm:pt>
    <dgm:pt modelId="{6B622A3E-A6D3-4B33-B37C-D225D71CC4E5}" type="parTrans" cxnId="{4E2D84AC-542F-42EF-9558-ECA8EEA244BD}">
      <dgm:prSet/>
      <dgm:spPr/>
      <dgm:t>
        <a:bodyPr/>
        <a:lstStyle/>
        <a:p>
          <a:endParaRPr lang="sv-SE"/>
        </a:p>
      </dgm:t>
    </dgm:pt>
    <dgm:pt modelId="{816A64F9-A4D1-4838-B9DC-DBE6D8B0522C}" type="sibTrans" cxnId="{4E2D84AC-542F-42EF-9558-ECA8EEA244BD}">
      <dgm:prSet/>
      <dgm:spPr/>
      <dgm:t>
        <a:bodyPr/>
        <a:lstStyle/>
        <a:p>
          <a:endParaRPr lang="sv-SE"/>
        </a:p>
      </dgm:t>
    </dgm:pt>
    <dgm:pt modelId="{8954D1B7-91FC-4C61-8705-54E3B7CB6987}" type="pres">
      <dgm:prSet presAssocID="{8224D13F-562E-4AE5-8CC5-DA3A067EE1F5}" presName="Name0" presStyleCnt="0">
        <dgm:presLayoutVars>
          <dgm:chMax val="4"/>
          <dgm:resizeHandles val="exact"/>
        </dgm:presLayoutVars>
      </dgm:prSet>
      <dgm:spPr/>
      <dgm:t>
        <a:bodyPr/>
        <a:lstStyle/>
        <a:p>
          <a:endParaRPr lang="sv-SE"/>
        </a:p>
      </dgm:t>
    </dgm:pt>
    <dgm:pt modelId="{78BA6DC2-1F10-4478-B30A-4C9FD4153F12}" type="pres">
      <dgm:prSet presAssocID="{8224D13F-562E-4AE5-8CC5-DA3A067EE1F5}" presName="ellipse" presStyleLbl="trBgShp" presStyleIdx="0" presStyleCnt="1"/>
      <dgm:spPr/>
    </dgm:pt>
    <dgm:pt modelId="{2EB21A86-3319-4A3A-A3B6-AF7F725FDD5B}" type="pres">
      <dgm:prSet presAssocID="{8224D13F-562E-4AE5-8CC5-DA3A067EE1F5}" presName="arrow1" presStyleLbl="fgShp" presStyleIdx="0" presStyleCnt="1"/>
      <dgm:spPr/>
    </dgm:pt>
    <dgm:pt modelId="{6C885FCB-6DD3-4B8B-A190-66F63E19C982}" type="pres">
      <dgm:prSet presAssocID="{8224D13F-562E-4AE5-8CC5-DA3A067EE1F5}" presName="rectangle" presStyleLbl="revTx" presStyleIdx="0" presStyleCnt="1" custScaleX="120388" custScaleY="78033">
        <dgm:presLayoutVars>
          <dgm:bulletEnabled val="1"/>
        </dgm:presLayoutVars>
      </dgm:prSet>
      <dgm:spPr/>
      <dgm:t>
        <a:bodyPr/>
        <a:lstStyle/>
        <a:p>
          <a:endParaRPr lang="sv-SE"/>
        </a:p>
      </dgm:t>
    </dgm:pt>
    <dgm:pt modelId="{957C5E09-EBBF-4B45-8137-8DF58833AF1B}" type="pres">
      <dgm:prSet presAssocID="{A2F940E3-6170-4C2B-8627-D5DCB4562B2E}" presName="item1" presStyleLbl="node1" presStyleIdx="0" presStyleCnt="1" custScaleX="135531" custScaleY="46562" custLinFactNeighborX="16033" custLinFactNeighborY="-20215">
        <dgm:presLayoutVars>
          <dgm:bulletEnabled val="1"/>
        </dgm:presLayoutVars>
      </dgm:prSet>
      <dgm:spPr/>
      <dgm:t>
        <a:bodyPr/>
        <a:lstStyle/>
        <a:p>
          <a:endParaRPr lang="sv-SE"/>
        </a:p>
      </dgm:t>
    </dgm:pt>
    <dgm:pt modelId="{5CCD3FCB-DB86-43E8-88C4-A05B04B939A7}" type="pres">
      <dgm:prSet presAssocID="{8224D13F-562E-4AE5-8CC5-DA3A067EE1F5}" presName="funnel" presStyleLbl="trAlignAcc1" presStyleIdx="0" presStyleCnt="1"/>
      <dgm:spPr/>
    </dgm:pt>
  </dgm:ptLst>
  <dgm:cxnLst>
    <dgm:cxn modelId="{9243709A-AB9F-4FAD-9E47-C89E15A4A01C}" type="presOf" srcId="{A2F940E3-6170-4C2B-8627-D5DCB4562B2E}" destId="{6C885FCB-6DD3-4B8B-A190-66F63E19C982}" srcOrd="0" destOrd="0" presId="urn:microsoft.com/office/officeart/2005/8/layout/funnel1"/>
    <dgm:cxn modelId="{4E2D84AC-542F-42EF-9558-ECA8EEA244BD}" srcId="{8224D13F-562E-4AE5-8CC5-DA3A067EE1F5}" destId="{A2F940E3-6170-4C2B-8627-D5DCB4562B2E}" srcOrd="1" destOrd="0" parTransId="{6B622A3E-A6D3-4B33-B37C-D225D71CC4E5}" sibTransId="{816A64F9-A4D1-4838-B9DC-DBE6D8B0522C}"/>
    <dgm:cxn modelId="{7449205E-F211-485B-B1B7-0642FC1ECF78}" type="presOf" srcId="{8224D13F-562E-4AE5-8CC5-DA3A067EE1F5}" destId="{8954D1B7-91FC-4C61-8705-54E3B7CB6987}" srcOrd="0" destOrd="0" presId="urn:microsoft.com/office/officeart/2005/8/layout/funnel1"/>
    <dgm:cxn modelId="{4F56A26A-D2D2-446A-94C7-0912F78509A9}" srcId="{8224D13F-562E-4AE5-8CC5-DA3A067EE1F5}" destId="{B3FAA4B6-8C5F-40C8-BEE1-3D2E6412F2B4}" srcOrd="0" destOrd="0" parTransId="{B576DDE2-B3BD-461E-BC19-3D0BEF8A1895}" sibTransId="{CE54AB33-5A50-47FF-8394-88EEB32FAE5C}"/>
    <dgm:cxn modelId="{F799BFA5-3A55-4483-B01E-B338E0E380FC}" type="presOf" srcId="{B3FAA4B6-8C5F-40C8-BEE1-3D2E6412F2B4}" destId="{957C5E09-EBBF-4B45-8137-8DF58833AF1B}" srcOrd="0" destOrd="0" presId="urn:microsoft.com/office/officeart/2005/8/layout/funnel1"/>
    <dgm:cxn modelId="{583782B5-FBB8-437B-83B3-475F2EEF0D14}" type="presParOf" srcId="{8954D1B7-91FC-4C61-8705-54E3B7CB6987}" destId="{78BA6DC2-1F10-4478-B30A-4C9FD4153F12}" srcOrd="0" destOrd="0" presId="urn:microsoft.com/office/officeart/2005/8/layout/funnel1"/>
    <dgm:cxn modelId="{A9405274-FE13-45EC-AFA8-4D535F664D1D}" type="presParOf" srcId="{8954D1B7-91FC-4C61-8705-54E3B7CB6987}" destId="{2EB21A86-3319-4A3A-A3B6-AF7F725FDD5B}" srcOrd="1" destOrd="0" presId="urn:microsoft.com/office/officeart/2005/8/layout/funnel1"/>
    <dgm:cxn modelId="{08E5E81B-EDAF-401E-8024-792680E5F441}" type="presParOf" srcId="{8954D1B7-91FC-4C61-8705-54E3B7CB6987}" destId="{6C885FCB-6DD3-4B8B-A190-66F63E19C982}" srcOrd="2" destOrd="0" presId="urn:microsoft.com/office/officeart/2005/8/layout/funnel1"/>
    <dgm:cxn modelId="{9B86DA6F-E6C9-4443-A097-ABA2D8AD3011}" type="presParOf" srcId="{8954D1B7-91FC-4C61-8705-54E3B7CB6987}" destId="{957C5E09-EBBF-4B45-8137-8DF58833AF1B}" srcOrd="3" destOrd="0" presId="urn:microsoft.com/office/officeart/2005/8/layout/funnel1"/>
    <dgm:cxn modelId="{94CB0541-8513-43D1-A5E3-F4791F910920}" type="presParOf" srcId="{8954D1B7-91FC-4C61-8705-54E3B7CB6987}" destId="{5CCD3FCB-DB86-43E8-88C4-A05B04B939A7}" srcOrd="4" destOrd="0" presId="urn:microsoft.com/office/officeart/2005/8/layout/funne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DD2513-04FB-40A3-A091-E78EF226418A}" type="doc">
      <dgm:prSet loTypeId="urn:microsoft.com/office/officeart/2005/8/layout/radial3" loCatId="cycle" qsTypeId="urn:microsoft.com/office/officeart/2005/8/quickstyle/simple1" qsCatId="simple" csTypeId="urn:microsoft.com/office/officeart/2005/8/colors/accent5_5" csCatId="accent5" phldr="1"/>
      <dgm:spPr/>
      <dgm:t>
        <a:bodyPr/>
        <a:lstStyle/>
        <a:p>
          <a:endParaRPr lang="sv-SE"/>
        </a:p>
      </dgm:t>
    </dgm:pt>
    <dgm:pt modelId="{65EC0E81-2CB0-42EC-B22A-AABC1B34C1F8}">
      <dgm:prSet phldrT="[Text]" custT="1"/>
      <dgm:spPr>
        <a:ln>
          <a:solidFill>
            <a:schemeClr val="bg1"/>
          </a:solidFill>
        </a:ln>
      </dgm:spPr>
      <dgm:t>
        <a:bodyPr/>
        <a:lstStyle/>
        <a:p>
          <a:r>
            <a:rPr lang="en-GB" sz="1800" noProof="0" dirty="0" smtClean="0"/>
            <a:t>Children and youth</a:t>
          </a:r>
          <a:endParaRPr lang="en-GB" sz="1800" noProof="0" dirty="0"/>
        </a:p>
      </dgm:t>
    </dgm:pt>
    <dgm:pt modelId="{EF88266B-850A-45DE-AC82-FBC8DB8FBC77}" type="parTrans" cxnId="{18E24038-2CE7-47BC-B3B0-31201DE3D182}">
      <dgm:prSet/>
      <dgm:spPr/>
      <dgm:t>
        <a:bodyPr/>
        <a:lstStyle/>
        <a:p>
          <a:endParaRPr lang="sv-SE"/>
        </a:p>
      </dgm:t>
    </dgm:pt>
    <dgm:pt modelId="{FA40606E-3085-4F5C-9F76-0C22A266BD8C}" type="sibTrans" cxnId="{18E24038-2CE7-47BC-B3B0-31201DE3D182}">
      <dgm:prSet/>
      <dgm:spPr/>
      <dgm:t>
        <a:bodyPr/>
        <a:lstStyle/>
        <a:p>
          <a:endParaRPr lang="sv-SE"/>
        </a:p>
      </dgm:t>
    </dgm:pt>
    <dgm:pt modelId="{5FCBF4A9-63A7-47E1-8391-B6014BAF2229}">
      <dgm:prSet phldrT="[Text]" custT="1"/>
      <dgm:spPr>
        <a:ln>
          <a:solidFill>
            <a:schemeClr val="bg1">
              <a:lumMod val="75000"/>
            </a:schemeClr>
          </a:solidFill>
        </a:ln>
      </dgm:spPr>
      <dgm:t>
        <a:bodyPr/>
        <a:lstStyle/>
        <a:p>
          <a:r>
            <a:rPr lang="en-GB" sz="1400" noProof="0" dirty="0" smtClean="0"/>
            <a:t>Focus groups</a:t>
          </a:r>
          <a:endParaRPr lang="en-GB" sz="1400" noProof="0" dirty="0"/>
        </a:p>
      </dgm:t>
    </dgm:pt>
    <dgm:pt modelId="{62E503ED-F441-4B9F-BACA-6444A3EF88B7}" type="parTrans" cxnId="{6EAB026F-7313-48A4-B4E0-D91F904EDE06}">
      <dgm:prSet/>
      <dgm:spPr/>
      <dgm:t>
        <a:bodyPr/>
        <a:lstStyle/>
        <a:p>
          <a:endParaRPr lang="sv-SE"/>
        </a:p>
      </dgm:t>
    </dgm:pt>
    <dgm:pt modelId="{38460846-C724-455D-A739-071DDD41D675}" type="sibTrans" cxnId="{6EAB026F-7313-48A4-B4E0-D91F904EDE06}">
      <dgm:prSet/>
      <dgm:spPr/>
      <dgm:t>
        <a:bodyPr/>
        <a:lstStyle/>
        <a:p>
          <a:endParaRPr lang="sv-SE"/>
        </a:p>
      </dgm:t>
    </dgm:pt>
    <dgm:pt modelId="{43DA1BB9-5D41-42D7-8CE7-5CB25435D037}">
      <dgm:prSet phldrT="[Text]" custT="1"/>
      <dgm:spPr>
        <a:ln>
          <a:solidFill>
            <a:schemeClr val="bg1">
              <a:lumMod val="75000"/>
            </a:schemeClr>
          </a:solidFill>
        </a:ln>
      </dgm:spPr>
      <dgm:t>
        <a:bodyPr/>
        <a:lstStyle/>
        <a:p>
          <a:r>
            <a:rPr lang="en-GB" sz="1400" noProof="0" dirty="0" smtClean="0"/>
            <a:t>In-depth interviews with EKB</a:t>
          </a:r>
          <a:endParaRPr lang="en-GB" sz="1400" noProof="0" dirty="0"/>
        </a:p>
      </dgm:t>
    </dgm:pt>
    <dgm:pt modelId="{6E26AB3B-ABDE-49C0-822E-06093B6C9B58}" type="parTrans" cxnId="{E190B4A3-6516-4D33-A96C-F3EE50B639C4}">
      <dgm:prSet/>
      <dgm:spPr/>
      <dgm:t>
        <a:bodyPr/>
        <a:lstStyle/>
        <a:p>
          <a:endParaRPr lang="sv-SE"/>
        </a:p>
      </dgm:t>
    </dgm:pt>
    <dgm:pt modelId="{6CB398AB-EC5C-46DB-8557-1A2516FFCF12}" type="sibTrans" cxnId="{E190B4A3-6516-4D33-A96C-F3EE50B639C4}">
      <dgm:prSet/>
      <dgm:spPr/>
      <dgm:t>
        <a:bodyPr/>
        <a:lstStyle/>
        <a:p>
          <a:endParaRPr lang="sv-SE"/>
        </a:p>
      </dgm:t>
    </dgm:pt>
    <dgm:pt modelId="{1791DD78-2829-450D-9BB6-BF1C0A372EA5}">
      <dgm:prSet phldrT="[Text]" custT="1"/>
      <dgm:spPr>
        <a:ln>
          <a:solidFill>
            <a:schemeClr val="bg1">
              <a:lumMod val="75000"/>
            </a:schemeClr>
          </a:solidFill>
        </a:ln>
      </dgm:spPr>
      <dgm:t>
        <a:bodyPr/>
        <a:lstStyle/>
        <a:p>
          <a:r>
            <a:rPr lang="sv-SE" sz="1400" dirty="0"/>
            <a:t>Child survey</a:t>
          </a:r>
        </a:p>
      </dgm:t>
    </dgm:pt>
    <dgm:pt modelId="{1B6148B3-D3ED-47D1-96BE-2DC2433D63DB}" type="parTrans" cxnId="{1228F5B2-BB94-4D4E-BD90-0401BD5FE235}">
      <dgm:prSet/>
      <dgm:spPr/>
      <dgm:t>
        <a:bodyPr/>
        <a:lstStyle/>
        <a:p>
          <a:endParaRPr lang="sv-SE"/>
        </a:p>
      </dgm:t>
    </dgm:pt>
    <dgm:pt modelId="{C6D82152-77F4-4E63-8DAB-3B71960BBDA2}" type="sibTrans" cxnId="{1228F5B2-BB94-4D4E-BD90-0401BD5FE235}">
      <dgm:prSet/>
      <dgm:spPr/>
      <dgm:t>
        <a:bodyPr/>
        <a:lstStyle/>
        <a:p>
          <a:endParaRPr lang="sv-SE"/>
        </a:p>
      </dgm:t>
    </dgm:pt>
    <dgm:pt modelId="{4F212797-1FD4-4BC1-A934-6A6EEBDB9502}">
      <dgm:prSet phldrT="[Text]" custT="1"/>
      <dgm:spPr>
        <a:ln>
          <a:solidFill>
            <a:schemeClr val="bg1">
              <a:lumMod val="75000"/>
            </a:schemeClr>
          </a:solidFill>
        </a:ln>
      </dgm:spPr>
      <dgm:t>
        <a:bodyPr/>
        <a:lstStyle/>
        <a:p>
          <a:r>
            <a:rPr lang="en-GB" sz="1400" noProof="0" dirty="0" smtClean="0"/>
            <a:t>”Frequency 2018”</a:t>
          </a:r>
          <a:endParaRPr lang="en-GB" sz="1400" noProof="0" dirty="0"/>
        </a:p>
      </dgm:t>
    </dgm:pt>
    <dgm:pt modelId="{B0F44FFF-1B0B-4533-BB7F-8F46C03DEE1C}" type="parTrans" cxnId="{52524A42-4D23-4D75-8377-BAF770132F55}">
      <dgm:prSet/>
      <dgm:spPr/>
      <dgm:t>
        <a:bodyPr/>
        <a:lstStyle/>
        <a:p>
          <a:endParaRPr lang="sv-SE"/>
        </a:p>
      </dgm:t>
    </dgm:pt>
    <dgm:pt modelId="{46EAD8EE-8614-4C51-8A95-41ABFDAB4F7C}" type="sibTrans" cxnId="{52524A42-4D23-4D75-8377-BAF770132F55}">
      <dgm:prSet/>
      <dgm:spPr/>
      <dgm:t>
        <a:bodyPr/>
        <a:lstStyle/>
        <a:p>
          <a:endParaRPr lang="sv-SE"/>
        </a:p>
      </dgm:t>
    </dgm:pt>
    <dgm:pt modelId="{1233C5C7-0472-4BA2-B6B2-58D9305AEE23}">
      <dgm:prSet phldrT="[Text]" custT="1"/>
      <dgm:spPr>
        <a:ln>
          <a:solidFill>
            <a:schemeClr val="bg1">
              <a:lumMod val="75000"/>
            </a:schemeClr>
          </a:solidFill>
        </a:ln>
      </dgm:spPr>
      <dgm:t>
        <a:bodyPr/>
        <a:lstStyle/>
        <a:p>
          <a:r>
            <a:rPr lang="en-GB" sz="1400" noProof="0" dirty="0" smtClean="0"/>
            <a:t>Information service / ”The child telephone”</a:t>
          </a:r>
          <a:endParaRPr lang="en-GB" sz="1400" noProof="0" dirty="0"/>
        </a:p>
      </dgm:t>
    </dgm:pt>
    <dgm:pt modelId="{FAA9E3D9-4AC5-45EA-99C7-715A31DA8C7F}" type="parTrans" cxnId="{41361A15-CE00-4253-8DF8-E3A37A95710C}">
      <dgm:prSet/>
      <dgm:spPr/>
      <dgm:t>
        <a:bodyPr/>
        <a:lstStyle/>
        <a:p>
          <a:endParaRPr lang="sv-SE"/>
        </a:p>
      </dgm:t>
    </dgm:pt>
    <dgm:pt modelId="{6B8A063A-16FA-4694-A82F-CF1C9E576C1C}" type="sibTrans" cxnId="{41361A15-CE00-4253-8DF8-E3A37A95710C}">
      <dgm:prSet/>
      <dgm:spPr/>
      <dgm:t>
        <a:bodyPr/>
        <a:lstStyle/>
        <a:p>
          <a:endParaRPr lang="sv-SE"/>
        </a:p>
      </dgm:t>
    </dgm:pt>
    <dgm:pt modelId="{EC1B2A79-542B-487E-BA38-0ED9E3AE39FC}">
      <dgm:prSet phldrT="[Text]" custT="1"/>
      <dgm:spPr>
        <a:ln>
          <a:solidFill>
            <a:schemeClr val="bg1">
              <a:lumMod val="75000"/>
            </a:schemeClr>
          </a:solidFill>
        </a:ln>
      </dgm:spPr>
      <dgm:t>
        <a:bodyPr/>
        <a:lstStyle/>
        <a:p>
          <a:r>
            <a:rPr lang="en-GB" sz="1400" dirty="0" smtClean="0"/>
            <a:t>Reports from other authorities &amp; academic research</a:t>
          </a:r>
          <a:endParaRPr lang="en-GB" sz="1400" noProof="0" dirty="0"/>
        </a:p>
      </dgm:t>
    </dgm:pt>
    <dgm:pt modelId="{7E806C6B-7FF7-4B11-9243-9015FED8D19F}" type="parTrans" cxnId="{47431552-8F34-4686-A44F-B9F77CAB7E25}">
      <dgm:prSet/>
      <dgm:spPr/>
      <dgm:t>
        <a:bodyPr/>
        <a:lstStyle/>
        <a:p>
          <a:endParaRPr lang="sv-SE"/>
        </a:p>
      </dgm:t>
    </dgm:pt>
    <dgm:pt modelId="{C423FAE3-40F5-4FE7-9A0C-9F62D4F643FC}" type="sibTrans" cxnId="{47431552-8F34-4686-A44F-B9F77CAB7E25}">
      <dgm:prSet/>
      <dgm:spPr/>
      <dgm:t>
        <a:bodyPr/>
        <a:lstStyle/>
        <a:p>
          <a:endParaRPr lang="sv-SE"/>
        </a:p>
      </dgm:t>
    </dgm:pt>
    <dgm:pt modelId="{3F7EF2DB-DC83-43A6-AAD3-705F7389649F}" type="pres">
      <dgm:prSet presAssocID="{16DD2513-04FB-40A3-A091-E78EF226418A}" presName="composite" presStyleCnt="0">
        <dgm:presLayoutVars>
          <dgm:chMax val="1"/>
          <dgm:dir/>
          <dgm:resizeHandles val="exact"/>
        </dgm:presLayoutVars>
      </dgm:prSet>
      <dgm:spPr/>
      <dgm:t>
        <a:bodyPr/>
        <a:lstStyle/>
        <a:p>
          <a:endParaRPr lang="sv-SE"/>
        </a:p>
      </dgm:t>
    </dgm:pt>
    <dgm:pt modelId="{89F5BD69-DF4D-4F25-A940-FE2502FF7027}" type="pres">
      <dgm:prSet presAssocID="{16DD2513-04FB-40A3-A091-E78EF226418A}" presName="radial" presStyleCnt="0">
        <dgm:presLayoutVars>
          <dgm:animLvl val="ctr"/>
        </dgm:presLayoutVars>
      </dgm:prSet>
      <dgm:spPr/>
    </dgm:pt>
    <dgm:pt modelId="{FAD5E0E6-F59C-4DB9-96F9-0FCBD584C75A}" type="pres">
      <dgm:prSet presAssocID="{65EC0E81-2CB0-42EC-B22A-AABC1B34C1F8}" presName="centerShape" presStyleLbl="vennNode1" presStyleIdx="0" presStyleCnt="7"/>
      <dgm:spPr/>
      <dgm:t>
        <a:bodyPr/>
        <a:lstStyle/>
        <a:p>
          <a:endParaRPr lang="sv-SE"/>
        </a:p>
      </dgm:t>
    </dgm:pt>
    <dgm:pt modelId="{0F12A0F7-6A06-4E51-A0E2-9BDAC33F0203}" type="pres">
      <dgm:prSet presAssocID="{5FCBF4A9-63A7-47E1-8391-B6014BAF2229}" presName="node" presStyleLbl="vennNode1" presStyleIdx="1" presStyleCnt="7" custScaleX="150905" custRadScaleRad="98473" custRadScaleInc="1816">
        <dgm:presLayoutVars>
          <dgm:bulletEnabled val="1"/>
        </dgm:presLayoutVars>
      </dgm:prSet>
      <dgm:spPr/>
      <dgm:t>
        <a:bodyPr/>
        <a:lstStyle/>
        <a:p>
          <a:endParaRPr lang="sv-SE"/>
        </a:p>
      </dgm:t>
    </dgm:pt>
    <dgm:pt modelId="{CA0B5C68-4C76-4D26-BEA5-5EE413AB9084}" type="pres">
      <dgm:prSet presAssocID="{43DA1BB9-5D41-42D7-8CE7-5CB25435D037}" presName="node" presStyleLbl="vennNode1" presStyleIdx="2" presStyleCnt="7" custScaleX="150905" custRadScaleRad="115176" custRadScaleInc="9438">
        <dgm:presLayoutVars>
          <dgm:bulletEnabled val="1"/>
        </dgm:presLayoutVars>
      </dgm:prSet>
      <dgm:spPr/>
      <dgm:t>
        <a:bodyPr/>
        <a:lstStyle/>
        <a:p>
          <a:endParaRPr lang="sv-SE"/>
        </a:p>
      </dgm:t>
    </dgm:pt>
    <dgm:pt modelId="{ABDCB0F4-14D6-47F5-A332-371CD04024F3}" type="pres">
      <dgm:prSet presAssocID="{1791DD78-2829-450D-9BB6-BF1C0A372EA5}" presName="node" presStyleLbl="vennNode1" presStyleIdx="3" presStyleCnt="7" custScaleX="150905" custRadScaleRad="112130" custRadScaleInc="-15620">
        <dgm:presLayoutVars>
          <dgm:bulletEnabled val="1"/>
        </dgm:presLayoutVars>
      </dgm:prSet>
      <dgm:spPr/>
      <dgm:t>
        <a:bodyPr/>
        <a:lstStyle/>
        <a:p>
          <a:endParaRPr lang="sv-SE"/>
        </a:p>
      </dgm:t>
    </dgm:pt>
    <dgm:pt modelId="{D1703C0C-CEAE-406E-86CB-D777EDBEF34F}" type="pres">
      <dgm:prSet presAssocID="{4F212797-1FD4-4BC1-A934-6A6EEBDB9502}" presName="node" presStyleLbl="vennNode1" presStyleIdx="4" presStyleCnt="7" custScaleX="150905" custRadScaleRad="95813" custRadScaleInc="-2617">
        <dgm:presLayoutVars>
          <dgm:bulletEnabled val="1"/>
        </dgm:presLayoutVars>
      </dgm:prSet>
      <dgm:spPr/>
      <dgm:t>
        <a:bodyPr/>
        <a:lstStyle/>
        <a:p>
          <a:endParaRPr lang="sv-SE"/>
        </a:p>
      </dgm:t>
    </dgm:pt>
    <dgm:pt modelId="{16CB976F-EBA4-416C-A3B8-77FD3F97FD03}" type="pres">
      <dgm:prSet presAssocID="{1233C5C7-0472-4BA2-B6B2-58D9305AEE23}" presName="node" presStyleLbl="vennNode1" presStyleIdx="5" presStyleCnt="7" custScaleX="150905" custRadScaleRad="118377" custRadScaleInc="13690">
        <dgm:presLayoutVars>
          <dgm:bulletEnabled val="1"/>
        </dgm:presLayoutVars>
      </dgm:prSet>
      <dgm:spPr/>
      <dgm:t>
        <a:bodyPr/>
        <a:lstStyle/>
        <a:p>
          <a:endParaRPr lang="sv-SE"/>
        </a:p>
      </dgm:t>
    </dgm:pt>
    <dgm:pt modelId="{C88E9246-767C-4602-A937-4BCF9427C461}" type="pres">
      <dgm:prSet presAssocID="{EC1B2A79-542B-487E-BA38-0ED9E3AE39FC}" presName="node" presStyleLbl="vennNode1" presStyleIdx="6" presStyleCnt="7" custScaleX="190220" custRadScaleRad="130992" custRadScaleInc="-14592">
        <dgm:presLayoutVars>
          <dgm:bulletEnabled val="1"/>
        </dgm:presLayoutVars>
      </dgm:prSet>
      <dgm:spPr/>
      <dgm:t>
        <a:bodyPr/>
        <a:lstStyle/>
        <a:p>
          <a:endParaRPr lang="sv-SE"/>
        </a:p>
      </dgm:t>
    </dgm:pt>
  </dgm:ptLst>
  <dgm:cxnLst>
    <dgm:cxn modelId="{1228F5B2-BB94-4D4E-BD90-0401BD5FE235}" srcId="{65EC0E81-2CB0-42EC-B22A-AABC1B34C1F8}" destId="{1791DD78-2829-450D-9BB6-BF1C0A372EA5}" srcOrd="2" destOrd="0" parTransId="{1B6148B3-D3ED-47D1-96BE-2DC2433D63DB}" sibTransId="{C6D82152-77F4-4E63-8DAB-3B71960BBDA2}"/>
    <dgm:cxn modelId="{CA2A3D1B-01FA-41A7-82FB-E17FE3BE045F}" type="presOf" srcId="{16DD2513-04FB-40A3-A091-E78EF226418A}" destId="{3F7EF2DB-DC83-43A6-AAD3-705F7389649F}" srcOrd="0" destOrd="0" presId="urn:microsoft.com/office/officeart/2005/8/layout/radial3"/>
    <dgm:cxn modelId="{41361A15-CE00-4253-8DF8-E3A37A95710C}" srcId="{65EC0E81-2CB0-42EC-B22A-AABC1B34C1F8}" destId="{1233C5C7-0472-4BA2-B6B2-58D9305AEE23}" srcOrd="4" destOrd="0" parTransId="{FAA9E3D9-4AC5-45EA-99C7-715A31DA8C7F}" sibTransId="{6B8A063A-16FA-4694-A82F-CF1C9E576C1C}"/>
    <dgm:cxn modelId="{52524A42-4D23-4D75-8377-BAF770132F55}" srcId="{65EC0E81-2CB0-42EC-B22A-AABC1B34C1F8}" destId="{4F212797-1FD4-4BC1-A934-6A6EEBDB9502}" srcOrd="3" destOrd="0" parTransId="{B0F44FFF-1B0B-4533-BB7F-8F46C03DEE1C}" sibTransId="{46EAD8EE-8614-4C51-8A95-41ABFDAB4F7C}"/>
    <dgm:cxn modelId="{64389E37-7894-4091-8402-A28265536C0A}" type="presOf" srcId="{4F212797-1FD4-4BC1-A934-6A6EEBDB9502}" destId="{D1703C0C-CEAE-406E-86CB-D777EDBEF34F}" srcOrd="0" destOrd="0" presId="urn:microsoft.com/office/officeart/2005/8/layout/radial3"/>
    <dgm:cxn modelId="{4C0C2005-EBA9-478A-8C76-0E2765B5E1D3}" type="presOf" srcId="{5FCBF4A9-63A7-47E1-8391-B6014BAF2229}" destId="{0F12A0F7-6A06-4E51-A0E2-9BDAC33F0203}" srcOrd="0" destOrd="0" presId="urn:microsoft.com/office/officeart/2005/8/layout/radial3"/>
    <dgm:cxn modelId="{0F3318A3-6A4F-40C3-841C-7B0E07FCC4D7}" type="presOf" srcId="{1791DD78-2829-450D-9BB6-BF1C0A372EA5}" destId="{ABDCB0F4-14D6-47F5-A332-371CD04024F3}" srcOrd="0" destOrd="0" presId="urn:microsoft.com/office/officeart/2005/8/layout/radial3"/>
    <dgm:cxn modelId="{254C2A14-8203-454C-BDEB-84093D298819}" type="presOf" srcId="{43DA1BB9-5D41-42D7-8CE7-5CB25435D037}" destId="{CA0B5C68-4C76-4D26-BEA5-5EE413AB9084}" srcOrd="0" destOrd="0" presId="urn:microsoft.com/office/officeart/2005/8/layout/radial3"/>
    <dgm:cxn modelId="{05458ACB-9CD5-494B-BEBD-D741EDEFF5CF}" type="presOf" srcId="{65EC0E81-2CB0-42EC-B22A-AABC1B34C1F8}" destId="{FAD5E0E6-F59C-4DB9-96F9-0FCBD584C75A}" srcOrd="0" destOrd="0" presId="urn:microsoft.com/office/officeart/2005/8/layout/radial3"/>
    <dgm:cxn modelId="{18E24038-2CE7-47BC-B3B0-31201DE3D182}" srcId="{16DD2513-04FB-40A3-A091-E78EF226418A}" destId="{65EC0E81-2CB0-42EC-B22A-AABC1B34C1F8}" srcOrd="0" destOrd="0" parTransId="{EF88266B-850A-45DE-AC82-FBC8DB8FBC77}" sibTransId="{FA40606E-3085-4F5C-9F76-0C22A266BD8C}"/>
    <dgm:cxn modelId="{6EDAEBD7-4817-4342-93FD-AB9008738A31}" type="presOf" srcId="{EC1B2A79-542B-487E-BA38-0ED9E3AE39FC}" destId="{C88E9246-767C-4602-A937-4BCF9427C461}" srcOrd="0" destOrd="0" presId="urn:microsoft.com/office/officeart/2005/8/layout/radial3"/>
    <dgm:cxn modelId="{C558D2DE-C432-491D-881B-41A166BE7B0B}" type="presOf" srcId="{1233C5C7-0472-4BA2-B6B2-58D9305AEE23}" destId="{16CB976F-EBA4-416C-A3B8-77FD3F97FD03}" srcOrd="0" destOrd="0" presId="urn:microsoft.com/office/officeart/2005/8/layout/radial3"/>
    <dgm:cxn modelId="{6EAB026F-7313-48A4-B4E0-D91F904EDE06}" srcId="{65EC0E81-2CB0-42EC-B22A-AABC1B34C1F8}" destId="{5FCBF4A9-63A7-47E1-8391-B6014BAF2229}" srcOrd="0" destOrd="0" parTransId="{62E503ED-F441-4B9F-BACA-6444A3EF88B7}" sibTransId="{38460846-C724-455D-A739-071DDD41D675}"/>
    <dgm:cxn modelId="{E190B4A3-6516-4D33-A96C-F3EE50B639C4}" srcId="{65EC0E81-2CB0-42EC-B22A-AABC1B34C1F8}" destId="{43DA1BB9-5D41-42D7-8CE7-5CB25435D037}" srcOrd="1" destOrd="0" parTransId="{6E26AB3B-ABDE-49C0-822E-06093B6C9B58}" sibTransId="{6CB398AB-EC5C-46DB-8557-1A2516FFCF12}"/>
    <dgm:cxn modelId="{47431552-8F34-4686-A44F-B9F77CAB7E25}" srcId="{65EC0E81-2CB0-42EC-B22A-AABC1B34C1F8}" destId="{EC1B2A79-542B-487E-BA38-0ED9E3AE39FC}" srcOrd="5" destOrd="0" parTransId="{7E806C6B-7FF7-4B11-9243-9015FED8D19F}" sibTransId="{C423FAE3-40F5-4FE7-9A0C-9F62D4F643FC}"/>
    <dgm:cxn modelId="{CFBA6DF1-28BE-410C-BF04-6E003AA71ADF}" type="presParOf" srcId="{3F7EF2DB-DC83-43A6-AAD3-705F7389649F}" destId="{89F5BD69-DF4D-4F25-A940-FE2502FF7027}" srcOrd="0" destOrd="0" presId="urn:microsoft.com/office/officeart/2005/8/layout/radial3"/>
    <dgm:cxn modelId="{FA8CCEEF-17B9-4F2F-A6DF-53DED326DB6D}" type="presParOf" srcId="{89F5BD69-DF4D-4F25-A940-FE2502FF7027}" destId="{FAD5E0E6-F59C-4DB9-96F9-0FCBD584C75A}" srcOrd="0" destOrd="0" presId="urn:microsoft.com/office/officeart/2005/8/layout/radial3"/>
    <dgm:cxn modelId="{D4FC3D3E-13F4-457C-9C88-6C1960B2F3FD}" type="presParOf" srcId="{89F5BD69-DF4D-4F25-A940-FE2502FF7027}" destId="{0F12A0F7-6A06-4E51-A0E2-9BDAC33F0203}" srcOrd="1" destOrd="0" presId="urn:microsoft.com/office/officeart/2005/8/layout/radial3"/>
    <dgm:cxn modelId="{6E545DE3-2E27-4D07-A525-CD0E33A7992D}" type="presParOf" srcId="{89F5BD69-DF4D-4F25-A940-FE2502FF7027}" destId="{CA0B5C68-4C76-4D26-BEA5-5EE413AB9084}" srcOrd="2" destOrd="0" presId="urn:microsoft.com/office/officeart/2005/8/layout/radial3"/>
    <dgm:cxn modelId="{18010D6D-814A-4437-990F-D4ED29191761}" type="presParOf" srcId="{89F5BD69-DF4D-4F25-A940-FE2502FF7027}" destId="{ABDCB0F4-14D6-47F5-A332-371CD04024F3}" srcOrd="3" destOrd="0" presId="urn:microsoft.com/office/officeart/2005/8/layout/radial3"/>
    <dgm:cxn modelId="{D7B57DCC-7B1E-41E9-8E10-6626D44B4CE1}" type="presParOf" srcId="{89F5BD69-DF4D-4F25-A940-FE2502FF7027}" destId="{D1703C0C-CEAE-406E-86CB-D777EDBEF34F}" srcOrd="4" destOrd="0" presId="urn:microsoft.com/office/officeart/2005/8/layout/radial3"/>
    <dgm:cxn modelId="{D8526D3A-48B1-41BD-8E21-A5C7EC54510E}" type="presParOf" srcId="{89F5BD69-DF4D-4F25-A940-FE2502FF7027}" destId="{16CB976F-EBA4-416C-A3B8-77FD3F97FD03}" srcOrd="5" destOrd="0" presId="urn:microsoft.com/office/officeart/2005/8/layout/radial3"/>
    <dgm:cxn modelId="{3302AB93-67AF-4CF5-B826-9B8FBCE6930C}" type="presParOf" srcId="{89F5BD69-DF4D-4F25-A940-FE2502FF7027}" destId="{C88E9246-767C-4602-A937-4BCF9427C461}"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3D8D39-6090-4390-B523-D80923777BF6}"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sv-SE"/>
        </a:p>
      </dgm:t>
    </dgm:pt>
    <dgm:pt modelId="{75820D0E-9E15-45A6-ADC5-E1A121FEF93F}">
      <dgm:prSet phldrT="[Text]"/>
      <dgm:spPr>
        <a:solidFill>
          <a:srgbClr val="FF0000"/>
        </a:solidFill>
      </dgm:spPr>
      <dgm:t>
        <a:bodyPr/>
        <a:lstStyle/>
        <a:p>
          <a:r>
            <a:rPr lang="en-GB" noProof="0" dirty="0" smtClean="0"/>
            <a:t>High</a:t>
          </a:r>
          <a:endParaRPr lang="en-GB" noProof="0" dirty="0"/>
        </a:p>
      </dgm:t>
    </dgm:pt>
    <dgm:pt modelId="{08235074-A47E-493B-B3C5-65D052DF3808}" type="parTrans" cxnId="{4603022F-899E-4698-89CE-E930C10E9832}">
      <dgm:prSet/>
      <dgm:spPr/>
      <dgm:t>
        <a:bodyPr/>
        <a:lstStyle/>
        <a:p>
          <a:endParaRPr lang="sv-SE"/>
        </a:p>
      </dgm:t>
    </dgm:pt>
    <dgm:pt modelId="{9D82C358-A129-4F18-86A0-F9BDE60F7518}" type="sibTrans" cxnId="{4603022F-899E-4698-89CE-E930C10E9832}">
      <dgm:prSet/>
      <dgm:spPr/>
      <dgm:t>
        <a:bodyPr/>
        <a:lstStyle/>
        <a:p>
          <a:endParaRPr lang="sv-SE"/>
        </a:p>
      </dgm:t>
    </dgm:pt>
    <dgm:pt modelId="{779ECCE1-BBE5-4EA6-9B79-FE197DBBD0B6}">
      <dgm:prSet phldrT="[Text]"/>
      <dgm:spPr>
        <a:solidFill>
          <a:srgbClr val="92D050"/>
        </a:solidFill>
      </dgm:spPr>
      <dgm:t>
        <a:bodyPr/>
        <a:lstStyle/>
        <a:p>
          <a:r>
            <a:rPr lang="en-GB" noProof="0" dirty="0" smtClean="0"/>
            <a:t>Low</a:t>
          </a:r>
          <a:endParaRPr lang="en-GB" noProof="0" dirty="0"/>
        </a:p>
      </dgm:t>
    </dgm:pt>
    <dgm:pt modelId="{2D733ED1-BE2C-4987-A205-266CA55D0242}" type="parTrans" cxnId="{20D9F862-EDC0-4B7B-8E94-734F6623C033}">
      <dgm:prSet/>
      <dgm:spPr/>
      <dgm:t>
        <a:bodyPr/>
        <a:lstStyle/>
        <a:p>
          <a:endParaRPr lang="sv-SE"/>
        </a:p>
      </dgm:t>
    </dgm:pt>
    <dgm:pt modelId="{E843398A-1821-4AE7-8BB9-7CDF32B61865}" type="sibTrans" cxnId="{20D9F862-EDC0-4B7B-8E94-734F6623C033}">
      <dgm:prSet/>
      <dgm:spPr/>
      <dgm:t>
        <a:bodyPr/>
        <a:lstStyle/>
        <a:p>
          <a:endParaRPr lang="sv-SE"/>
        </a:p>
      </dgm:t>
    </dgm:pt>
    <dgm:pt modelId="{A5B2E7EF-CF11-4C9C-8465-3BD40EDFB983}">
      <dgm:prSet phldrT="[Text]"/>
      <dgm:spPr>
        <a:solidFill>
          <a:srgbClr val="FFC000"/>
        </a:solidFill>
      </dgm:spPr>
      <dgm:t>
        <a:bodyPr/>
        <a:lstStyle/>
        <a:p>
          <a:r>
            <a:rPr lang="sv-SE" dirty="0"/>
            <a:t>Medium</a:t>
          </a:r>
        </a:p>
      </dgm:t>
    </dgm:pt>
    <dgm:pt modelId="{7740D026-018A-4DEB-B503-09A23EC41CF6}" type="sibTrans" cxnId="{1057A873-C0CB-4907-9CC8-1948A1CAE79D}">
      <dgm:prSet/>
      <dgm:spPr/>
      <dgm:t>
        <a:bodyPr/>
        <a:lstStyle/>
        <a:p>
          <a:endParaRPr lang="sv-SE"/>
        </a:p>
      </dgm:t>
    </dgm:pt>
    <dgm:pt modelId="{480BB8A2-C2EB-462E-B897-77ADEB776460}" type="parTrans" cxnId="{1057A873-C0CB-4907-9CC8-1948A1CAE79D}">
      <dgm:prSet/>
      <dgm:spPr/>
      <dgm:t>
        <a:bodyPr/>
        <a:lstStyle/>
        <a:p>
          <a:endParaRPr lang="sv-SE"/>
        </a:p>
      </dgm:t>
    </dgm:pt>
    <dgm:pt modelId="{7754AEFC-CD5C-4259-B1B1-E97F7D1A624E}" type="pres">
      <dgm:prSet presAssocID="{183D8D39-6090-4390-B523-D80923777BF6}" presName="composite" presStyleCnt="0">
        <dgm:presLayoutVars>
          <dgm:chMax val="5"/>
          <dgm:dir/>
          <dgm:animLvl val="ctr"/>
          <dgm:resizeHandles val="exact"/>
        </dgm:presLayoutVars>
      </dgm:prSet>
      <dgm:spPr/>
      <dgm:t>
        <a:bodyPr/>
        <a:lstStyle/>
        <a:p>
          <a:endParaRPr lang="sv-SE"/>
        </a:p>
      </dgm:t>
    </dgm:pt>
    <dgm:pt modelId="{FFE3C79F-6CE5-473B-B648-58B771B22A9E}" type="pres">
      <dgm:prSet presAssocID="{183D8D39-6090-4390-B523-D80923777BF6}" presName="cycle" presStyleCnt="0"/>
      <dgm:spPr/>
    </dgm:pt>
    <dgm:pt modelId="{3EF545E6-745A-4DD3-9AC2-6631EDAEE2A7}" type="pres">
      <dgm:prSet presAssocID="{183D8D39-6090-4390-B523-D80923777BF6}" presName="centerShape" presStyleCnt="0"/>
      <dgm:spPr/>
    </dgm:pt>
    <dgm:pt modelId="{FAE31BDA-97B6-44C6-BBAA-42C8897FAF98}" type="pres">
      <dgm:prSet presAssocID="{183D8D39-6090-4390-B523-D80923777BF6}" presName="connSite" presStyleLbl="node1" presStyleIdx="0" presStyleCnt="4"/>
      <dgm:spPr/>
    </dgm:pt>
    <dgm:pt modelId="{6F4EDDAC-60BA-4F35-B405-144EA1412EDC}" type="pres">
      <dgm:prSet presAssocID="{183D8D39-6090-4390-B523-D80923777BF6}" presName="visibl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sv-SE"/>
        </a:p>
      </dgm:t>
    </dgm:pt>
    <dgm:pt modelId="{227C7300-60F7-4FBA-916B-EF44BF6B792F}" type="pres">
      <dgm:prSet presAssocID="{08235074-A47E-493B-B3C5-65D052DF3808}" presName="Name25" presStyleLbl="parChTrans1D1" presStyleIdx="0" presStyleCnt="3"/>
      <dgm:spPr/>
      <dgm:t>
        <a:bodyPr/>
        <a:lstStyle/>
        <a:p>
          <a:endParaRPr lang="sv-SE"/>
        </a:p>
      </dgm:t>
    </dgm:pt>
    <dgm:pt modelId="{82896AD2-7F8D-478E-8702-9CB37CF28174}" type="pres">
      <dgm:prSet presAssocID="{75820D0E-9E15-45A6-ADC5-E1A121FEF93F}" presName="node" presStyleCnt="0"/>
      <dgm:spPr/>
    </dgm:pt>
    <dgm:pt modelId="{579CB50A-E6ED-4BDB-A6F5-8006EC6DF179}" type="pres">
      <dgm:prSet presAssocID="{75820D0E-9E15-45A6-ADC5-E1A121FEF93F}" presName="parentNode" presStyleLbl="node1" presStyleIdx="1" presStyleCnt="4">
        <dgm:presLayoutVars>
          <dgm:chMax val="1"/>
          <dgm:bulletEnabled val="1"/>
        </dgm:presLayoutVars>
      </dgm:prSet>
      <dgm:spPr/>
      <dgm:t>
        <a:bodyPr/>
        <a:lstStyle/>
        <a:p>
          <a:endParaRPr lang="sv-SE"/>
        </a:p>
      </dgm:t>
    </dgm:pt>
    <dgm:pt modelId="{427DF2DF-5AD6-42D9-B599-07F3F7B110B4}" type="pres">
      <dgm:prSet presAssocID="{75820D0E-9E15-45A6-ADC5-E1A121FEF93F}" presName="childNode" presStyleLbl="revTx" presStyleIdx="0" presStyleCnt="0">
        <dgm:presLayoutVars>
          <dgm:bulletEnabled val="1"/>
        </dgm:presLayoutVars>
      </dgm:prSet>
      <dgm:spPr/>
    </dgm:pt>
    <dgm:pt modelId="{49EACB10-6F1F-4080-A640-8AE61B0E9CF6}" type="pres">
      <dgm:prSet presAssocID="{480BB8A2-C2EB-462E-B897-77ADEB776460}" presName="Name25" presStyleLbl="parChTrans1D1" presStyleIdx="1" presStyleCnt="3"/>
      <dgm:spPr/>
      <dgm:t>
        <a:bodyPr/>
        <a:lstStyle/>
        <a:p>
          <a:endParaRPr lang="sv-SE"/>
        </a:p>
      </dgm:t>
    </dgm:pt>
    <dgm:pt modelId="{AAA8BFA3-1D87-4775-B798-2B94DFCF794E}" type="pres">
      <dgm:prSet presAssocID="{A5B2E7EF-CF11-4C9C-8465-3BD40EDFB983}" presName="node" presStyleCnt="0"/>
      <dgm:spPr/>
    </dgm:pt>
    <dgm:pt modelId="{172921BF-1075-4211-81BA-E8E1419850C8}" type="pres">
      <dgm:prSet presAssocID="{A5B2E7EF-CF11-4C9C-8465-3BD40EDFB983}" presName="parentNode" presStyleLbl="node1" presStyleIdx="2" presStyleCnt="4">
        <dgm:presLayoutVars>
          <dgm:chMax val="1"/>
          <dgm:bulletEnabled val="1"/>
        </dgm:presLayoutVars>
      </dgm:prSet>
      <dgm:spPr/>
      <dgm:t>
        <a:bodyPr/>
        <a:lstStyle/>
        <a:p>
          <a:endParaRPr lang="sv-SE"/>
        </a:p>
      </dgm:t>
    </dgm:pt>
    <dgm:pt modelId="{FDFC5024-BAE4-48A5-9B62-8B100FAEBFAC}" type="pres">
      <dgm:prSet presAssocID="{A5B2E7EF-CF11-4C9C-8465-3BD40EDFB983}" presName="childNode" presStyleLbl="revTx" presStyleIdx="0" presStyleCnt="0">
        <dgm:presLayoutVars>
          <dgm:bulletEnabled val="1"/>
        </dgm:presLayoutVars>
      </dgm:prSet>
      <dgm:spPr/>
    </dgm:pt>
    <dgm:pt modelId="{D4AB8442-0E59-4777-8F89-0AA676AC8F0D}" type="pres">
      <dgm:prSet presAssocID="{2D733ED1-BE2C-4987-A205-266CA55D0242}" presName="Name25" presStyleLbl="parChTrans1D1" presStyleIdx="2" presStyleCnt="3"/>
      <dgm:spPr/>
      <dgm:t>
        <a:bodyPr/>
        <a:lstStyle/>
        <a:p>
          <a:endParaRPr lang="sv-SE"/>
        </a:p>
      </dgm:t>
    </dgm:pt>
    <dgm:pt modelId="{8BD7D5C5-3D30-4F64-B95C-218BAF148BD3}" type="pres">
      <dgm:prSet presAssocID="{779ECCE1-BBE5-4EA6-9B79-FE197DBBD0B6}" presName="node" presStyleCnt="0"/>
      <dgm:spPr/>
    </dgm:pt>
    <dgm:pt modelId="{F26F94E7-95FA-48E3-B10D-D1E1627D21A6}" type="pres">
      <dgm:prSet presAssocID="{779ECCE1-BBE5-4EA6-9B79-FE197DBBD0B6}" presName="parentNode" presStyleLbl="node1" presStyleIdx="3" presStyleCnt="4">
        <dgm:presLayoutVars>
          <dgm:chMax val="1"/>
          <dgm:bulletEnabled val="1"/>
        </dgm:presLayoutVars>
      </dgm:prSet>
      <dgm:spPr/>
      <dgm:t>
        <a:bodyPr/>
        <a:lstStyle/>
        <a:p>
          <a:endParaRPr lang="sv-SE"/>
        </a:p>
      </dgm:t>
    </dgm:pt>
    <dgm:pt modelId="{CA40C9FD-C392-4254-8501-35FAC4B94F20}" type="pres">
      <dgm:prSet presAssocID="{779ECCE1-BBE5-4EA6-9B79-FE197DBBD0B6}" presName="childNode" presStyleLbl="revTx" presStyleIdx="0" presStyleCnt="0">
        <dgm:presLayoutVars>
          <dgm:bulletEnabled val="1"/>
        </dgm:presLayoutVars>
      </dgm:prSet>
      <dgm:spPr/>
    </dgm:pt>
  </dgm:ptLst>
  <dgm:cxnLst>
    <dgm:cxn modelId="{7840894B-08B7-46AD-A3C9-3956C2FF8161}" type="presOf" srcId="{A5B2E7EF-CF11-4C9C-8465-3BD40EDFB983}" destId="{172921BF-1075-4211-81BA-E8E1419850C8}" srcOrd="0" destOrd="0" presId="urn:microsoft.com/office/officeart/2005/8/layout/radial2"/>
    <dgm:cxn modelId="{B65E5505-7767-44B3-AD48-B3D69F2E482B}" type="presOf" srcId="{08235074-A47E-493B-B3C5-65D052DF3808}" destId="{227C7300-60F7-4FBA-916B-EF44BF6B792F}" srcOrd="0" destOrd="0" presId="urn:microsoft.com/office/officeart/2005/8/layout/radial2"/>
    <dgm:cxn modelId="{B7952D6C-2F54-4F24-BEE9-3485ED892305}" type="presOf" srcId="{480BB8A2-C2EB-462E-B897-77ADEB776460}" destId="{49EACB10-6F1F-4080-A640-8AE61B0E9CF6}" srcOrd="0" destOrd="0" presId="urn:microsoft.com/office/officeart/2005/8/layout/radial2"/>
    <dgm:cxn modelId="{4603022F-899E-4698-89CE-E930C10E9832}" srcId="{183D8D39-6090-4390-B523-D80923777BF6}" destId="{75820D0E-9E15-45A6-ADC5-E1A121FEF93F}" srcOrd="0" destOrd="0" parTransId="{08235074-A47E-493B-B3C5-65D052DF3808}" sibTransId="{9D82C358-A129-4F18-86A0-F9BDE60F7518}"/>
    <dgm:cxn modelId="{E5C658A0-846F-4E21-B24A-799467A5DEE5}" type="presOf" srcId="{75820D0E-9E15-45A6-ADC5-E1A121FEF93F}" destId="{579CB50A-E6ED-4BDB-A6F5-8006EC6DF179}" srcOrd="0" destOrd="0" presId="urn:microsoft.com/office/officeart/2005/8/layout/radial2"/>
    <dgm:cxn modelId="{14F8565B-3FE2-4E30-9116-047C6C53888E}" type="presOf" srcId="{183D8D39-6090-4390-B523-D80923777BF6}" destId="{7754AEFC-CD5C-4259-B1B1-E97F7D1A624E}" srcOrd="0" destOrd="0" presId="urn:microsoft.com/office/officeart/2005/8/layout/radial2"/>
    <dgm:cxn modelId="{03ED277D-386A-4FA6-9F04-C99C50ECBA17}" type="presOf" srcId="{2D733ED1-BE2C-4987-A205-266CA55D0242}" destId="{D4AB8442-0E59-4777-8F89-0AA676AC8F0D}" srcOrd="0" destOrd="0" presId="urn:microsoft.com/office/officeart/2005/8/layout/radial2"/>
    <dgm:cxn modelId="{F19B1734-8BA8-4737-9499-D8EB79137D3C}" type="presOf" srcId="{779ECCE1-BBE5-4EA6-9B79-FE197DBBD0B6}" destId="{F26F94E7-95FA-48E3-B10D-D1E1627D21A6}" srcOrd="0" destOrd="0" presId="urn:microsoft.com/office/officeart/2005/8/layout/radial2"/>
    <dgm:cxn modelId="{1057A873-C0CB-4907-9CC8-1948A1CAE79D}" srcId="{183D8D39-6090-4390-B523-D80923777BF6}" destId="{A5B2E7EF-CF11-4C9C-8465-3BD40EDFB983}" srcOrd="1" destOrd="0" parTransId="{480BB8A2-C2EB-462E-B897-77ADEB776460}" sibTransId="{7740D026-018A-4DEB-B503-09A23EC41CF6}"/>
    <dgm:cxn modelId="{20D9F862-EDC0-4B7B-8E94-734F6623C033}" srcId="{183D8D39-6090-4390-B523-D80923777BF6}" destId="{779ECCE1-BBE5-4EA6-9B79-FE197DBBD0B6}" srcOrd="2" destOrd="0" parTransId="{2D733ED1-BE2C-4987-A205-266CA55D0242}" sibTransId="{E843398A-1821-4AE7-8BB9-7CDF32B61865}"/>
    <dgm:cxn modelId="{3F3E9EEC-05C2-4EA8-944C-C9D3E9AD3209}" type="presParOf" srcId="{7754AEFC-CD5C-4259-B1B1-E97F7D1A624E}" destId="{FFE3C79F-6CE5-473B-B648-58B771B22A9E}" srcOrd="0" destOrd="0" presId="urn:microsoft.com/office/officeart/2005/8/layout/radial2"/>
    <dgm:cxn modelId="{E4876A42-3A08-49FB-AD34-3F6DED46DDBE}" type="presParOf" srcId="{FFE3C79F-6CE5-473B-B648-58B771B22A9E}" destId="{3EF545E6-745A-4DD3-9AC2-6631EDAEE2A7}" srcOrd="0" destOrd="0" presId="urn:microsoft.com/office/officeart/2005/8/layout/radial2"/>
    <dgm:cxn modelId="{D97C0812-4EBF-4EB6-8D4E-2AB7CFE17E5E}" type="presParOf" srcId="{3EF545E6-745A-4DD3-9AC2-6631EDAEE2A7}" destId="{FAE31BDA-97B6-44C6-BBAA-42C8897FAF98}" srcOrd="0" destOrd="0" presId="urn:microsoft.com/office/officeart/2005/8/layout/radial2"/>
    <dgm:cxn modelId="{B7164A8E-19B0-4A50-944B-005913352DD8}" type="presParOf" srcId="{3EF545E6-745A-4DD3-9AC2-6631EDAEE2A7}" destId="{6F4EDDAC-60BA-4F35-B405-144EA1412EDC}" srcOrd="1" destOrd="0" presId="urn:microsoft.com/office/officeart/2005/8/layout/radial2"/>
    <dgm:cxn modelId="{9EEF1B9C-21CC-4401-8134-7601CF99B1FA}" type="presParOf" srcId="{FFE3C79F-6CE5-473B-B648-58B771B22A9E}" destId="{227C7300-60F7-4FBA-916B-EF44BF6B792F}" srcOrd="1" destOrd="0" presId="urn:microsoft.com/office/officeart/2005/8/layout/radial2"/>
    <dgm:cxn modelId="{06B110FB-C59E-47BB-B97F-8B832036916A}" type="presParOf" srcId="{FFE3C79F-6CE5-473B-B648-58B771B22A9E}" destId="{82896AD2-7F8D-478E-8702-9CB37CF28174}" srcOrd="2" destOrd="0" presId="urn:microsoft.com/office/officeart/2005/8/layout/radial2"/>
    <dgm:cxn modelId="{D6A9F523-78C2-439D-9F21-63CF0512FBBE}" type="presParOf" srcId="{82896AD2-7F8D-478E-8702-9CB37CF28174}" destId="{579CB50A-E6ED-4BDB-A6F5-8006EC6DF179}" srcOrd="0" destOrd="0" presId="urn:microsoft.com/office/officeart/2005/8/layout/radial2"/>
    <dgm:cxn modelId="{8E8DE0A6-878D-408C-8D78-930C7AC8292A}" type="presParOf" srcId="{82896AD2-7F8D-478E-8702-9CB37CF28174}" destId="{427DF2DF-5AD6-42D9-B599-07F3F7B110B4}" srcOrd="1" destOrd="0" presId="urn:microsoft.com/office/officeart/2005/8/layout/radial2"/>
    <dgm:cxn modelId="{5A702F54-4598-45C6-B9EF-6A2CFC0EB162}" type="presParOf" srcId="{FFE3C79F-6CE5-473B-B648-58B771B22A9E}" destId="{49EACB10-6F1F-4080-A640-8AE61B0E9CF6}" srcOrd="3" destOrd="0" presId="urn:microsoft.com/office/officeart/2005/8/layout/radial2"/>
    <dgm:cxn modelId="{DBA02A76-DC19-46E0-9DC1-06FA986F7E55}" type="presParOf" srcId="{FFE3C79F-6CE5-473B-B648-58B771B22A9E}" destId="{AAA8BFA3-1D87-4775-B798-2B94DFCF794E}" srcOrd="4" destOrd="0" presId="urn:microsoft.com/office/officeart/2005/8/layout/radial2"/>
    <dgm:cxn modelId="{512BCA82-B5A8-4566-9978-A8F924664E77}" type="presParOf" srcId="{AAA8BFA3-1D87-4775-B798-2B94DFCF794E}" destId="{172921BF-1075-4211-81BA-E8E1419850C8}" srcOrd="0" destOrd="0" presId="urn:microsoft.com/office/officeart/2005/8/layout/radial2"/>
    <dgm:cxn modelId="{9BEF8F9A-6BB8-41A2-B960-A2B78AD98DB5}" type="presParOf" srcId="{AAA8BFA3-1D87-4775-B798-2B94DFCF794E}" destId="{FDFC5024-BAE4-48A5-9B62-8B100FAEBFAC}" srcOrd="1" destOrd="0" presId="urn:microsoft.com/office/officeart/2005/8/layout/radial2"/>
    <dgm:cxn modelId="{B17EEB52-0557-405C-A393-3C6F30DDC072}" type="presParOf" srcId="{FFE3C79F-6CE5-473B-B648-58B771B22A9E}" destId="{D4AB8442-0E59-4777-8F89-0AA676AC8F0D}" srcOrd="5" destOrd="0" presId="urn:microsoft.com/office/officeart/2005/8/layout/radial2"/>
    <dgm:cxn modelId="{4987FA85-CAC9-4565-B6EC-D8249A467794}" type="presParOf" srcId="{FFE3C79F-6CE5-473B-B648-58B771B22A9E}" destId="{8BD7D5C5-3D30-4F64-B95C-218BAF148BD3}" srcOrd="6" destOrd="0" presId="urn:microsoft.com/office/officeart/2005/8/layout/radial2"/>
    <dgm:cxn modelId="{9C9A3815-6CD6-4088-A97D-6F036DCD9D96}" type="presParOf" srcId="{8BD7D5C5-3D30-4F64-B95C-218BAF148BD3}" destId="{F26F94E7-95FA-48E3-B10D-D1E1627D21A6}" srcOrd="0" destOrd="0" presId="urn:microsoft.com/office/officeart/2005/8/layout/radial2"/>
    <dgm:cxn modelId="{89A0BCCB-7C51-47BF-BB92-3BA995A1F44D}" type="presParOf" srcId="{8BD7D5C5-3D30-4F64-B95C-218BAF148BD3}" destId="{CA40C9FD-C392-4254-8501-35FAC4B94F20}"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8645" y="0"/>
            <a:ext cx="2944283" cy="496570"/>
          </a:xfrm>
          <a:prstGeom prst="rect">
            <a:avLst/>
          </a:prstGeom>
        </p:spPr>
        <p:txBody>
          <a:bodyPr vert="horz" lIns="91440" tIns="45720" rIns="91440" bIns="45720" rtlCol="0"/>
          <a:lstStyle>
            <a:lvl1pPr algn="r">
              <a:defRPr sz="1200"/>
            </a:lvl1pPr>
          </a:lstStyle>
          <a:p>
            <a:fld id="{53693705-6AC9-4F47-A38D-C176BEF0FF98}" type="datetimeFigureOut">
              <a:rPr lang="sv-SE" smtClean="0"/>
              <a:t>2018-04-13</a:t>
            </a:fld>
            <a:endParaRPr lang="sv-SE"/>
          </a:p>
        </p:txBody>
      </p:sp>
      <p:sp>
        <p:nvSpPr>
          <p:cNvPr id="4" name="Platshållare för sidfot 3"/>
          <p:cNvSpPr>
            <a:spLocks noGrp="1"/>
          </p:cNvSpPr>
          <p:nvPr>
            <p:ph type="ftr" sz="quarter" idx="2"/>
          </p:nvPr>
        </p:nvSpPr>
        <p:spPr>
          <a:xfrm>
            <a:off x="0" y="9433106"/>
            <a:ext cx="2944283" cy="49657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8645" y="9433106"/>
            <a:ext cx="2944283" cy="496570"/>
          </a:xfrm>
          <a:prstGeom prst="rect">
            <a:avLst/>
          </a:prstGeom>
        </p:spPr>
        <p:txBody>
          <a:bodyPr vert="horz" lIns="91440" tIns="45720" rIns="91440" bIns="45720" rtlCol="0" anchor="b"/>
          <a:lstStyle>
            <a:lvl1pPr algn="r">
              <a:defRPr sz="1200"/>
            </a:lvl1pPr>
          </a:lstStyle>
          <a:p>
            <a:fld id="{DFFAF604-D536-469F-B7C3-91FC69FA9577}" type="slidenum">
              <a:rPr lang="sv-SE" smtClean="0"/>
              <a:t>‹nr.›</a:t>
            </a:fld>
            <a:endParaRPr lang="sv-SE"/>
          </a:p>
        </p:txBody>
      </p:sp>
    </p:spTree>
    <p:extLst>
      <p:ext uri="{BB962C8B-B14F-4D97-AF65-F5344CB8AC3E}">
        <p14:creationId xmlns:p14="http://schemas.microsoft.com/office/powerpoint/2010/main" val="21704788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B0A7F5C0-C19A-4D14-8F90-76400BA7C92A}" type="datetimeFigureOut">
              <a:rPr lang="en-GB" smtClean="0"/>
              <a:t>13/04/2018</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7CB70AE6-921F-4F10-8E4C-98E99B56F4CD}" type="slidenum">
              <a:rPr lang="en-GB" smtClean="0"/>
              <a:t>‹nr.›</a:t>
            </a:fld>
            <a:endParaRPr lang="en-GB"/>
          </a:p>
        </p:txBody>
      </p:sp>
    </p:spTree>
    <p:extLst>
      <p:ext uri="{BB962C8B-B14F-4D97-AF65-F5344CB8AC3E}">
        <p14:creationId xmlns:p14="http://schemas.microsoft.com/office/powerpoint/2010/main" val="2290110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 gör en</a:t>
            </a:r>
            <a:r>
              <a:rPr lang="sv-SE" baseline="0" dirty="0" smtClean="0"/>
              <a:t> viss riskbedömning idag – beaktar indikatorer på andra brister och hanterar det inom ramen för tillsynen.  Mest fokus på där vi har uttryckliga lagstöd. </a:t>
            </a:r>
          </a:p>
          <a:p>
            <a:r>
              <a:rPr lang="sv-SE" baseline="0" dirty="0" smtClean="0"/>
              <a:t>Behöver utveckla vårt arbete med att låta barns röster väga lika tungt som andras. </a:t>
            </a:r>
            <a:r>
              <a:rPr lang="en-GB" sz="1200" dirty="0" smtClean="0"/>
              <a:t>(4 032 interviews in 2017)</a:t>
            </a:r>
            <a:r>
              <a:rPr lang="en-GB" sz="1200" baseline="0" dirty="0" smtClean="0"/>
              <a:t> </a:t>
            </a:r>
            <a:r>
              <a:rPr lang="sv-SE" dirty="0" smtClean="0">
                <a:effectLst/>
              </a:rPr>
              <a:t>1 861 inspektioner 2017 (inkluderar även LSS)</a:t>
            </a:r>
            <a:r>
              <a:rPr lang="sv-SE" dirty="0" smtClean="0"/>
              <a:t/>
            </a:r>
            <a:br>
              <a:rPr lang="sv-SE" dirty="0" smtClean="0"/>
            </a:br>
            <a:endParaRPr lang="sv-SE" dirty="0"/>
          </a:p>
        </p:txBody>
      </p:sp>
      <p:sp>
        <p:nvSpPr>
          <p:cNvPr id="4" name="Platshållare för bildnummer 3"/>
          <p:cNvSpPr>
            <a:spLocks noGrp="1"/>
          </p:cNvSpPr>
          <p:nvPr>
            <p:ph type="sldNum" sz="quarter" idx="10"/>
          </p:nvPr>
        </p:nvSpPr>
        <p:spPr/>
        <p:txBody>
          <a:bodyPr/>
          <a:lstStyle/>
          <a:p>
            <a:fld id="{7CB70AE6-921F-4F10-8E4C-98E99B56F4CD}" type="slidenum">
              <a:rPr lang="en-GB" smtClean="0"/>
              <a:t>3</a:t>
            </a:fld>
            <a:endParaRPr lang="en-GB"/>
          </a:p>
        </p:txBody>
      </p:sp>
    </p:spTree>
    <p:extLst>
      <p:ext uri="{BB962C8B-B14F-4D97-AF65-F5344CB8AC3E}">
        <p14:creationId xmlns:p14="http://schemas.microsoft.com/office/powerpoint/2010/main" val="853981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7CB70AE6-921F-4F10-8E4C-98E99B56F4CD}" type="slidenum">
              <a:rPr lang="en-GB" smtClean="0"/>
              <a:t>4</a:t>
            </a:fld>
            <a:endParaRPr lang="en-GB"/>
          </a:p>
        </p:txBody>
      </p:sp>
    </p:spTree>
    <p:extLst>
      <p:ext uri="{BB962C8B-B14F-4D97-AF65-F5344CB8AC3E}">
        <p14:creationId xmlns:p14="http://schemas.microsoft.com/office/powerpoint/2010/main" val="2714771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a:t> </a:t>
            </a:r>
          </a:p>
          <a:p>
            <a:endParaRPr lang="sv-SE" baseline="0" dirty="0"/>
          </a:p>
        </p:txBody>
      </p:sp>
      <p:sp>
        <p:nvSpPr>
          <p:cNvPr id="4" name="Platshållare för bildnummer 3"/>
          <p:cNvSpPr>
            <a:spLocks noGrp="1"/>
          </p:cNvSpPr>
          <p:nvPr>
            <p:ph type="sldNum" sz="quarter" idx="10"/>
          </p:nvPr>
        </p:nvSpPr>
        <p:spPr/>
        <p:txBody>
          <a:bodyPr/>
          <a:lstStyle/>
          <a:p>
            <a:fld id="{A690BCA5-1D7E-426D-BE58-F86C1E48C26B}" type="slidenum">
              <a:rPr lang="sv-SE" smtClean="0"/>
              <a:t>5</a:t>
            </a:fld>
            <a:endParaRPr lang="sv-SE"/>
          </a:p>
        </p:txBody>
      </p:sp>
    </p:spTree>
    <p:extLst>
      <p:ext uri="{BB962C8B-B14F-4D97-AF65-F5344CB8AC3E}">
        <p14:creationId xmlns:p14="http://schemas.microsoft.com/office/powerpoint/2010/main" val="112098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ledande sida - Vit">
    <p:spTree>
      <p:nvGrpSpPr>
        <p:cNvPr id="1" name=""/>
        <p:cNvGrpSpPr/>
        <p:nvPr/>
      </p:nvGrpSpPr>
      <p:grpSpPr>
        <a:xfrm>
          <a:off x="0" y="0"/>
          <a:ext cx="0" cy="0"/>
          <a:chOff x="0" y="0"/>
          <a:chExt cx="0" cy="0"/>
        </a:xfrm>
      </p:grpSpPr>
      <p:pic>
        <p:nvPicPr>
          <p:cNvPr id="2" name="Bildobjekt 1" descr="IVO_CMYK.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5776" y="2420888"/>
            <a:ext cx="4032448" cy="1174125"/>
          </a:xfrm>
          <a:prstGeom prst="rect">
            <a:avLst/>
          </a:prstGeom>
        </p:spPr>
      </p:pic>
    </p:spTree>
    <p:extLst>
      <p:ext uri="{BB962C8B-B14F-4D97-AF65-F5344CB8AC3E}">
        <p14:creationId xmlns:p14="http://schemas.microsoft.com/office/powerpoint/2010/main" val="247902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Logo_Tvåspalt punktlista">
    <p:spTree>
      <p:nvGrpSpPr>
        <p:cNvPr id="1" name=""/>
        <p:cNvGrpSpPr/>
        <p:nvPr/>
      </p:nvGrpSpPr>
      <p:grpSpPr>
        <a:xfrm>
          <a:off x="0" y="0"/>
          <a:ext cx="0" cy="0"/>
          <a:chOff x="0" y="0"/>
          <a:chExt cx="0" cy="0"/>
        </a:xfrm>
      </p:grpSpPr>
      <p:sp>
        <p:nvSpPr>
          <p:cNvPr id="3"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pic>
        <p:nvPicPr>
          <p:cNvPr id="5" name="Bildobjekt 4"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
        <p:nvSpPr>
          <p:cNvPr id="6" name="Platshållare för innehåll 4"/>
          <p:cNvSpPr>
            <a:spLocks noGrp="1"/>
          </p:cNvSpPr>
          <p:nvPr>
            <p:ph sz="quarter" idx="10"/>
          </p:nvPr>
        </p:nvSpPr>
        <p:spPr>
          <a:xfrm>
            <a:off x="1393200"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innehåll 4"/>
          <p:cNvSpPr>
            <a:spLocks noGrp="1"/>
          </p:cNvSpPr>
          <p:nvPr>
            <p:ph sz="quarter" idx="11"/>
          </p:nvPr>
        </p:nvSpPr>
        <p:spPr>
          <a:xfrm>
            <a:off x="5148064"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71879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Avslutningssida">
    <p:spTree>
      <p:nvGrpSpPr>
        <p:cNvPr id="1" name=""/>
        <p:cNvGrpSpPr/>
        <p:nvPr/>
      </p:nvGrpSpPr>
      <p:grpSpPr>
        <a:xfrm>
          <a:off x="0" y="0"/>
          <a:ext cx="0" cy="0"/>
          <a:chOff x="0" y="0"/>
          <a:chExt cx="0" cy="0"/>
        </a:xfrm>
      </p:grpSpPr>
      <p:pic>
        <p:nvPicPr>
          <p:cNvPr id="5" name="Bildobjekt 4" descr="Bård_Botten_RGB.emf"/>
          <p:cNvPicPr>
            <a:picLocks noChangeAspect="1"/>
          </p:cNvPicPr>
          <p:nvPr userDrawn="1"/>
        </p:nvPicPr>
        <p:blipFill rotWithShape="1">
          <a:blip r:embed="rId2" cstate="print">
            <a:extLst>
              <a:ext uri="{28A0092B-C50C-407E-A947-70E740481C1C}">
                <a14:useLocalDpi xmlns:a14="http://schemas.microsoft.com/office/drawing/2010/main" val="0"/>
              </a:ext>
            </a:extLst>
          </a:blip>
          <a:srcRect b="39239"/>
          <a:stretch/>
        </p:blipFill>
        <p:spPr>
          <a:xfrm>
            <a:off x="0" y="6481086"/>
            <a:ext cx="9144000" cy="376914"/>
          </a:xfrm>
          <a:prstGeom prst="rect">
            <a:avLst/>
          </a:prstGeom>
        </p:spPr>
      </p:pic>
      <p:pic>
        <p:nvPicPr>
          <p:cNvPr id="6" name="Bildobjekt 5" descr="IVO_CMYK.emf"/>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72200" y="5517232"/>
            <a:ext cx="2279461" cy="663708"/>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nledande sida - Blågrön">
    <p:bg>
      <p:bgPr>
        <a:solidFill>
          <a:schemeClr val="accent2"/>
        </a:solidFill>
        <a:effectLst/>
      </p:bgPr>
    </p:bg>
    <p:spTree>
      <p:nvGrpSpPr>
        <p:cNvPr id="1" name=""/>
        <p:cNvGrpSpPr/>
        <p:nvPr/>
      </p:nvGrpSpPr>
      <p:grpSpPr>
        <a:xfrm>
          <a:off x="0" y="0"/>
          <a:ext cx="0" cy="0"/>
          <a:chOff x="0" y="0"/>
          <a:chExt cx="0" cy="0"/>
        </a:xfrm>
      </p:grpSpPr>
      <p:pic>
        <p:nvPicPr>
          <p:cNvPr id="3" name="Bildobjekt 2" descr="IVO_VIT.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5776" y="2420888"/>
            <a:ext cx="4032448" cy="1174125"/>
          </a:xfrm>
          <a:prstGeom prst="rect">
            <a:avLst/>
          </a:prstGeom>
        </p:spPr>
      </p:pic>
    </p:spTree>
    <p:extLst>
      <p:ext uri="{BB962C8B-B14F-4D97-AF65-F5344CB8AC3E}">
        <p14:creationId xmlns:p14="http://schemas.microsoft.com/office/powerpoint/2010/main" val="3377165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Inledande sida - ljusblå">
    <p:bg>
      <p:bgPr>
        <a:solidFill>
          <a:schemeClr val="accent3"/>
        </a:solidFill>
        <a:effectLst/>
      </p:bgPr>
    </p:bg>
    <p:spTree>
      <p:nvGrpSpPr>
        <p:cNvPr id="1" name=""/>
        <p:cNvGrpSpPr/>
        <p:nvPr/>
      </p:nvGrpSpPr>
      <p:grpSpPr>
        <a:xfrm>
          <a:off x="0" y="0"/>
          <a:ext cx="0" cy="0"/>
          <a:chOff x="0" y="0"/>
          <a:chExt cx="0" cy="0"/>
        </a:xfrm>
      </p:grpSpPr>
      <p:pic>
        <p:nvPicPr>
          <p:cNvPr id="2" name="Bildobjekt 1" descr="IVO_SVART.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5776" y="2420888"/>
            <a:ext cx="4032448" cy="1174125"/>
          </a:xfrm>
          <a:prstGeom prst="rect">
            <a:avLst/>
          </a:prstGeom>
        </p:spPr>
      </p:pic>
    </p:spTree>
    <p:extLst>
      <p:ext uri="{BB962C8B-B14F-4D97-AF65-F5344CB8AC3E}">
        <p14:creationId xmlns:p14="http://schemas.microsoft.com/office/powerpoint/2010/main" val="2821855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Inledande sida - grå">
    <p:bg>
      <p:bgPr>
        <a:solidFill>
          <a:schemeClr val="accent5"/>
        </a:solidFill>
        <a:effectLst/>
      </p:bgPr>
    </p:bg>
    <p:spTree>
      <p:nvGrpSpPr>
        <p:cNvPr id="1" name=""/>
        <p:cNvGrpSpPr/>
        <p:nvPr/>
      </p:nvGrpSpPr>
      <p:grpSpPr>
        <a:xfrm>
          <a:off x="0" y="0"/>
          <a:ext cx="0" cy="0"/>
          <a:chOff x="0" y="0"/>
          <a:chExt cx="0" cy="0"/>
        </a:xfrm>
      </p:grpSpPr>
      <p:pic>
        <p:nvPicPr>
          <p:cNvPr id="2" name="Bildobjekt 1" descr="IVO_SVART.em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55776" y="2420888"/>
            <a:ext cx="4032448" cy="1174125"/>
          </a:xfrm>
          <a:prstGeom prst="rect">
            <a:avLst/>
          </a:prstGeom>
        </p:spPr>
      </p:pic>
    </p:spTree>
    <p:extLst>
      <p:ext uri="{BB962C8B-B14F-4D97-AF65-F5344CB8AC3E}">
        <p14:creationId xmlns:p14="http://schemas.microsoft.com/office/powerpoint/2010/main" val="3989638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BC808EA6-BCA6-42E3-82A8-476345B4714A}" type="datetimeFigureOut">
              <a:rPr lang="sv-SE" smtClean="0"/>
              <a:t>2018-04-13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B033718-BB97-4664-A283-24F84775F626}" type="slidenum">
              <a:rPr lang="sv-SE" smtClean="0"/>
              <a:t>‹nr.›</a:t>
            </a:fld>
            <a:endParaRPr lang="sv-SE"/>
          </a:p>
        </p:txBody>
      </p:sp>
    </p:spTree>
    <p:extLst>
      <p:ext uri="{BB962C8B-B14F-4D97-AF65-F5344CB8AC3E}">
        <p14:creationId xmlns:p14="http://schemas.microsoft.com/office/powerpoint/2010/main" val="3188011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BC808EA6-BCA6-42E3-82A8-476345B4714A}" type="datetimeFigureOut">
              <a:rPr lang="sv-SE" smtClean="0"/>
              <a:t>2018-04-13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BB033718-BB97-4664-A283-24F84775F626}" type="slidenum">
              <a:rPr lang="sv-SE" smtClean="0"/>
              <a:t>‹nr.›</a:t>
            </a:fld>
            <a:endParaRPr lang="sv-SE"/>
          </a:p>
        </p:txBody>
      </p:sp>
    </p:spTree>
    <p:extLst>
      <p:ext uri="{BB962C8B-B14F-4D97-AF65-F5344CB8AC3E}">
        <p14:creationId xmlns:p14="http://schemas.microsoft.com/office/powerpoint/2010/main" val="1703961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ård_Löptext">
    <p:spTree>
      <p:nvGrpSpPr>
        <p:cNvPr id="1" name=""/>
        <p:cNvGrpSpPr/>
        <p:nvPr/>
      </p:nvGrpSpPr>
      <p:grpSpPr>
        <a:xfrm>
          <a:off x="0" y="0"/>
          <a:ext cx="0" cy="0"/>
          <a:chOff x="0" y="0"/>
          <a:chExt cx="0" cy="0"/>
        </a:xfrm>
      </p:grpSpPr>
      <p:sp>
        <p:nvSpPr>
          <p:cNvPr id="2"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5" name="Platshållare för innehåll 4"/>
          <p:cNvSpPr>
            <a:spLocks noGrp="1"/>
          </p:cNvSpPr>
          <p:nvPr>
            <p:ph sz="quarter" idx="10"/>
          </p:nvPr>
        </p:nvSpPr>
        <p:spPr>
          <a:xfrm>
            <a:off x="1393200" y="2494800"/>
            <a:ext cx="7282800" cy="3384000"/>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850165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ård_Punktlista">
    <p:spTree>
      <p:nvGrpSpPr>
        <p:cNvPr id="1" name=""/>
        <p:cNvGrpSpPr/>
        <p:nvPr/>
      </p:nvGrpSpPr>
      <p:grpSpPr>
        <a:xfrm>
          <a:off x="0" y="0"/>
          <a:ext cx="0" cy="0"/>
          <a:chOff x="0" y="0"/>
          <a:chExt cx="0" cy="0"/>
        </a:xfrm>
      </p:grpSpPr>
      <p:sp>
        <p:nvSpPr>
          <p:cNvPr id="2"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5" name="Platshållare för innehåll 4"/>
          <p:cNvSpPr>
            <a:spLocks noGrp="1"/>
          </p:cNvSpPr>
          <p:nvPr>
            <p:ph sz="quarter" idx="10"/>
          </p:nvPr>
        </p:nvSpPr>
        <p:spPr>
          <a:xfrm>
            <a:off x="1393200" y="2494800"/>
            <a:ext cx="7282800"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898441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ård_Tvåspalt punktlista">
    <p:spTree>
      <p:nvGrpSpPr>
        <p:cNvPr id="1" name=""/>
        <p:cNvGrpSpPr/>
        <p:nvPr/>
      </p:nvGrpSpPr>
      <p:grpSpPr>
        <a:xfrm>
          <a:off x="0" y="0"/>
          <a:ext cx="0" cy="0"/>
          <a:chOff x="0" y="0"/>
          <a:chExt cx="0" cy="0"/>
        </a:xfrm>
      </p:grpSpPr>
      <p:sp>
        <p:nvSpPr>
          <p:cNvPr id="3"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4" name="Platshållare för innehåll 4"/>
          <p:cNvSpPr>
            <a:spLocks noGrp="1"/>
          </p:cNvSpPr>
          <p:nvPr>
            <p:ph sz="quarter" idx="10"/>
          </p:nvPr>
        </p:nvSpPr>
        <p:spPr>
          <a:xfrm>
            <a:off x="1393200"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innehåll 4"/>
          <p:cNvSpPr>
            <a:spLocks noGrp="1"/>
          </p:cNvSpPr>
          <p:nvPr>
            <p:ph sz="quarter" idx="11"/>
          </p:nvPr>
        </p:nvSpPr>
        <p:spPr>
          <a:xfrm>
            <a:off x="5148064"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5247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go + bård_Löptext">
    <p:spTree>
      <p:nvGrpSpPr>
        <p:cNvPr id="1" name=""/>
        <p:cNvGrpSpPr/>
        <p:nvPr/>
      </p:nvGrpSpPr>
      <p:grpSpPr>
        <a:xfrm>
          <a:off x="0" y="0"/>
          <a:ext cx="0" cy="0"/>
          <a:chOff x="0" y="0"/>
          <a:chExt cx="0" cy="0"/>
        </a:xfrm>
      </p:grpSpPr>
      <p:sp>
        <p:nvSpPr>
          <p:cNvPr id="2"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pic>
        <p:nvPicPr>
          <p:cNvPr id="4" name="Bildobjekt 3"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
        <p:nvSpPr>
          <p:cNvPr id="6" name="Platshållare för innehåll 4"/>
          <p:cNvSpPr>
            <a:spLocks noGrp="1"/>
          </p:cNvSpPr>
          <p:nvPr>
            <p:ph sz="quarter" idx="10"/>
          </p:nvPr>
        </p:nvSpPr>
        <p:spPr>
          <a:xfrm>
            <a:off x="1393200" y="2494800"/>
            <a:ext cx="7282800" cy="3384000"/>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12723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 + bård_Punktlista">
    <p:spTree>
      <p:nvGrpSpPr>
        <p:cNvPr id="1" name=""/>
        <p:cNvGrpSpPr/>
        <p:nvPr/>
      </p:nvGrpSpPr>
      <p:grpSpPr>
        <a:xfrm>
          <a:off x="0" y="0"/>
          <a:ext cx="0" cy="0"/>
          <a:chOff x="0" y="0"/>
          <a:chExt cx="0" cy="0"/>
        </a:xfrm>
      </p:grpSpPr>
      <p:sp>
        <p:nvSpPr>
          <p:cNvPr id="2"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5" name="Platshållare för innehåll 4"/>
          <p:cNvSpPr>
            <a:spLocks noGrp="1"/>
          </p:cNvSpPr>
          <p:nvPr>
            <p:ph sz="quarter" idx="10"/>
          </p:nvPr>
        </p:nvSpPr>
        <p:spPr>
          <a:xfrm>
            <a:off x="1393200" y="2494800"/>
            <a:ext cx="7282800"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4" name="Bildobjekt 3"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Tree>
    <p:extLst>
      <p:ext uri="{BB962C8B-B14F-4D97-AF65-F5344CB8AC3E}">
        <p14:creationId xmlns:p14="http://schemas.microsoft.com/office/powerpoint/2010/main" val="137953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go + bård_Tvåspalt punktlista">
    <p:spTree>
      <p:nvGrpSpPr>
        <p:cNvPr id="1" name=""/>
        <p:cNvGrpSpPr/>
        <p:nvPr/>
      </p:nvGrpSpPr>
      <p:grpSpPr>
        <a:xfrm>
          <a:off x="0" y="0"/>
          <a:ext cx="0" cy="0"/>
          <a:chOff x="0" y="0"/>
          <a:chExt cx="0" cy="0"/>
        </a:xfrm>
      </p:grpSpPr>
      <p:sp>
        <p:nvSpPr>
          <p:cNvPr id="3"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4" name="Platshållare för innehåll 4"/>
          <p:cNvSpPr>
            <a:spLocks noGrp="1"/>
          </p:cNvSpPr>
          <p:nvPr>
            <p:ph sz="quarter" idx="10"/>
          </p:nvPr>
        </p:nvSpPr>
        <p:spPr>
          <a:xfrm>
            <a:off x="1393200"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innehåll 4"/>
          <p:cNvSpPr>
            <a:spLocks noGrp="1"/>
          </p:cNvSpPr>
          <p:nvPr>
            <p:ph sz="quarter" idx="11"/>
          </p:nvPr>
        </p:nvSpPr>
        <p:spPr>
          <a:xfrm>
            <a:off x="5148064" y="2494800"/>
            <a:ext cx="3466832"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pic>
        <p:nvPicPr>
          <p:cNvPr id="6" name="Bildobjekt 5"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Tree>
    <p:extLst>
      <p:ext uri="{BB962C8B-B14F-4D97-AF65-F5344CB8AC3E}">
        <p14:creationId xmlns:p14="http://schemas.microsoft.com/office/powerpoint/2010/main" val="3261604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ogo_Löptext">
    <p:spTree>
      <p:nvGrpSpPr>
        <p:cNvPr id="1" name=""/>
        <p:cNvGrpSpPr/>
        <p:nvPr/>
      </p:nvGrpSpPr>
      <p:grpSpPr>
        <a:xfrm>
          <a:off x="0" y="0"/>
          <a:ext cx="0" cy="0"/>
          <a:chOff x="0" y="0"/>
          <a:chExt cx="0" cy="0"/>
        </a:xfrm>
      </p:grpSpPr>
      <p:sp>
        <p:nvSpPr>
          <p:cNvPr id="3"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pic>
        <p:nvPicPr>
          <p:cNvPr id="5" name="Bildobjekt 4"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
        <p:nvSpPr>
          <p:cNvPr id="6" name="Platshållare för innehåll 4"/>
          <p:cNvSpPr>
            <a:spLocks noGrp="1"/>
          </p:cNvSpPr>
          <p:nvPr>
            <p:ph sz="quarter" idx="10"/>
          </p:nvPr>
        </p:nvSpPr>
        <p:spPr>
          <a:xfrm>
            <a:off x="1393200" y="2494800"/>
            <a:ext cx="7282800" cy="3384000"/>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767359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Logo_Punktlista">
    <p:spTree>
      <p:nvGrpSpPr>
        <p:cNvPr id="1" name=""/>
        <p:cNvGrpSpPr/>
        <p:nvPr/>
      </p:nvGrpSpPr>
      <p:grpSpPr>
        <a:xfrm>
          <a:off x="0" y="0"/>
          <a:ext cx="0" cy="0"/>
          <a:chOff x="0" y="0"/>
          <a:chExt cx="0" cy="0"/>
        </a:xfrm>
      </p:grpSpPr>
      <p:sp>
        <p:nvSpPr>
          <p:cNvPr id="3" name="Title 1"/>
          <p:cNvSpPr>
            <a:spLocks noGrp="1"/>
          </p:cNvSpPr>
          <p:nvPr>
            <p:ph type="title"/>
          </p:nvPr>
        </p:nvSpPr>
        <p:spPr>
          <a:xfrm>
            <a:off x="1393200" y="1349896"/>
            <a:ext cx="7272808" cy="1143000"/>
          </a:xfrm>
        </p:spPr>
        <p:txBody>
          <a:bodyPr lIns="0" tIns="0" rIns="0" bIns="0" anchor="t" anchorCtr="0">
            <a:noAutofit/>
          </a:bodyPr>
          <a:lstStyle>
            <a:lvl1pPr algn="l">
              <a:defRPr sz="2400"/>
            </a:lvl1pPr>
          </a:lstStyle>
          <a:p>
            <a:r>
              <a:rPr lang="sv-SE"/>
              <a:t>Klicka här för att ändra format</a:t>
            </a:r>
            <a:endParaRPr lang="en-GB" dirty="0"/>
          </a:p>
        </p:txBody>
      </p:sp>
      <p:sp>
        <p:nvSpPr>
          <p:cNvPr id="4" name="Platshållare för innehåll 4"/>
          <p:cNvSpPr>
            <a:spLocks noGrp="1"/>
          </p:cNvSpPr>
          <p:nvPr>
            <p:ph sz="quarter" idx="10"/>
          </p:nvPr>
        </p:nvSpPr>
        <p:spPr>
          <a:xfrm>
            <a:off x="1393200" y="2494800"/>
            <a:ext cx="7282800" cy="3384000"/>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5" name="Bildobjekt 4" descr="IVO_CMYK.emf"/>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7544" y="332656"/>
            <a:ext cx="1469594" cy="427900"/>
          </a:xfrm>
          <a:prstGeom prst="rect">
            <a:avLst/>
          </a:prstGeom>
        </p:spPr>
      </p:pic>
    </p:spTree>
    <p:extLst>
      <p:ext uri="{BB962C8B-B14F-4D97-AF65-F5344CB8AC3E}">
        <p14:creationId xmlns:p14="http://schemas.microsoft.com/office/powerpoint/2010/main" val="2904632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03648" y="908720"/>
            <a:ext cx="7344816" cy="873168"/>
          </a:xfrm>
          <a:prstGeom prst="rect">
            <a:avLst/>
          </a:prstGeom>
        </p:spPr>
        <p:txBody>
          <a:bodyPr vert="horz" lIns="0" tIns="0" rIns="0" bIns="0" rtlCol="0" anchor="b" anchorCtr="0">
            <a:noAutofit/>
          </a:bodyPr>
          <a:lstStyle/>
          <a:p>
            <a:r>
              <a:rPr lang="sv-SE" dirty="0"/>
              <a:t>Klicka här för att ändra format</a:t>
            </a:r>
            <a:endParaRPr lang="en-GB" dirty="0"/>
          </a:p>
        </p:txBody>
      </p:sp>
      <p:sp>
        <p:nvSpPr>
          <p:cNvPr id="3" name="Platshållare för text 2"/>
          <p:cNvSpPr>
            <a:spLocks noGrp="1"/>
          </p:cNvSpPr>
          <p:nvPr>
            <p:ph type="body" idx="1"/>
          </p:nvPr>
        </p:nvSpPr>
        <p:spPr>
          <a:xfrm>
            <a:off x="1404000" y="1990800"/>
            <a:ext cx="7365600" cy="45259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pic>
        <p:nvPicPr>
          <p:cNvPr id="4" name="Bildobjekt 3" descr="Bård_Botten_RGB.emf"/>
          <p:cNvPicPr>
            <a:picLocks noChangeAspect="1"/>
          </p:cNvPicPr>
          <p:nvPr/>
        </p:nvPicPr>
        <p:blipFill rotWithShape="1">
          <a:blip r:embed="rId18" cstate="print">
            <a:extLst>
              <a:ext uri="{28A0092B-C50C-407E-A947-70E740481C1C}">
                <a14:useLocalDpi xmlns:a14="http://schemas.microsoft.com/office/drawing/2010/main" val="0"/>
              </a:ext>
            </a:extLst>
          </a:blip>
          <a:srcRect b="39239"/>
          <a:stretch/>
        </p:blipFill>
        <p:spPr>
          <a:xfrm>
            <a:off x="0" y="6481086"/>
            <a:ext cx="9144000" cy="376914"/>
          </a:xfrm>
          <a:prstGeom prst="rect">
            <a:avLst/>
          </a:prstGeom>
        </p:spPr>
      </p:pic>
      <p:sp>
        <p:nvSpPr>
          <p:cNvPr id="6" name="Platshållare för datum 1"/>
          <p:cNvSpPr>
            <a:spLocks noGrp="1"/>
          </p:cNvSpPr>
          <p:nvPr>
            <p:ph type="dt" sz="half" idx="2"/>
          </p:nvPr>
        </p:nvSpPr>
        <p:spPr>
          <a:xfrm>
            <a:off x="457200" y="6232227"/>
            <a:ext cx="2133600" cy="365125"/>
          </a:xfrm>
          <a:prstGeom prst="rect">
            <a:avLst/>
          </a:prstGeom>
        </p:spPr>
        <p:txBody>
          <a:bodyPr/>
          <a:lstStyle>
            <a:lvl1pPr>
              <a:defRPr sz="1200"/>
            </a:lvl1pPr>
          </a:lstStyle>
          <a:p>
            <a:fld id="{5ADB808F-BC8F-4455-B944-3447EB35B384}" type="datetimeFigureOut">
              <a:rPr lang="sv-SE" smtClean="0"/>
              <a:pPr/>
              <a:t>2018-04-13</a:t>
            </a:fld>
            <a:endParaRPr lang="sv-SE" dirty="0"/>
          </a:p>
        </p:txBody>
      </p:sp>
      <p:sp>
        <p:nvSpPr>
          <p:cNvPr id="7" name="Platshållare för bildnummer 3"/>
          <p:cNvSpPr>
            <a:spLocks noGrp="1"/>
          </p:cNvSpPr>
          <p:nvPr>
            <p:ph type="sldNum" sz="quarter" idx="4"/>
          </p:nvPr>
        </p:nvSpPr>
        <p:spPr>
          <a:xfrm>
            <a:off x="6553200" y="6232227"/>
            <a:ext cx="2133600" cy="365125"/>
          </a:xfrm>
          <a:prstGeom prst="rect">
            <a:avLst/>
          </a:prstGeom>
        </p:spPr>
        <p:txBody>
          <a:bodyPr/>
          <a:lstStyle>
            <a:lvl1pPr algn="r">
              <a:defRPr sz="1200"/>
            </a:lvl1pPr>
          </a:lstStyle>
          <a:p>
            <a:fld id="{D448A7B9-03F7-4505-909A-A2F7DB88C35A}" type="slidenum">
              <a:rPr lang="sv-SE" smtClean="0"/>
              <a:pPr/>
              <a:t>‹nr.›</a:t>
            </a:fld>
            <a:endParaRPr lang="sv-SE" dirty="0"/>
          </a:p>
        </p:txBody>
      </p:sp>
    </p:spTree>
  </p:cSld>
  <p:clrMap bg1="lt1" tx1="dk1" bg2="lt2" tx2="dk2" accent1="accent1" accent2="accent2" accent3="accent3" accent4="accent4" accent5="accent5" accent6="accent6" hlink="hlink" folHlink="folHlink"/>
  <p:sldLayoutIdLst>
    <p:sldLayoutId id="2147483660" r:id="rId1"/>
    <p:sldLayoutId id="2147483708" r:id="rId2"/>
    <p:sldLayoutId id="2147483671" r:id="rId3"/>
    <p:sldLayoutId id="2147483686" r:id="rId4"/>
    <p:sldLayoutId id="2147483709" r:id="rId5"/>
    <p:sldLayoutId id="2147483706" r:id="rId6"/>
    <p:sldLayoutId id="2147483707" r:id="rId7"/>
    <p:sldLayoutId id="2147483711" r:id="rId8"/>
    <p:sldLayoutId id="2147483710" r:id="rId9"/>
    <p:sldLayoutId id="2147483712" r:id="rId10"/>
    <p:sldLayoutId id="2147483650" r:id="rId11"/>
    <p:sldLayoutId id="2147483662" r:id="rId12"/>
    <p:sldLayoutId id="2147483663" r:id="rId13"/>
    <p:sldLayoutId id="2147483664" r:id="rId14"/>
    <p:sldLayoutId id="2147483713" r:id="rId15"/>
    <p:sldLayoutId id="2147483714" r:id="rId16"/>
  </p:sldLayoutIdLst>
  <p:hf hdr="0" ftr="0" dt="0"/>
  <p:txStyles>
    <p:titleStyle>
      <a:lvl1pPr algn="l" defTabSz="914400" rtl="0" eaLnBrk="1" latinLnBrk="0" hangingPunct="1">
        <a:spcBef>
          <a:spcPct val="0"/>
        </a:spcBef>
        <a:buNone/>
        <a:defRPr sz="2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Tx/>
        <a:buBlip>
          <a:blip r:embed="rId19"/>
        </a:buBlip>
        <a:defRPr sz="2000" kern="1200">
          <a:solidFill>
            <a:schemeClr val="tx1"/>
          </a:solidFill>
          <a:latin typeface="+mn-lt"/>
          <a:ea typeface="+mn-ea"/>
          <a:cs typeface="+mn-cs"/>
        </a:defRPr>
      </a:lvl1pPr>
      <a:lvl2pPr marL="625475" indent="-269875" algn="l" defTabSz="914400" rtl="0" eaLnBrk="1" latinLnBrk="0" hangingPunct="1">
        <a:spcBef>
          <a:spcPct val="20000"/>
        </a:spcBef>
        <a:buFontTx/>
        <a:buBlip>
          <a:blip r:embed="rId20"/>
        </a:buBlip>
        <a:defRPr sz="1400" kern="1200">
          <a:solidFill>
            <a:schemeClr val="tx1"/>
          </a:solidFill>
          <a:latin typeface="+mn-lt"/>
          <a:ea typeface="+mn-ea"/>
          <a:cs typeface="+mn-cs"/>
        </a:defRPr>
      </a:lvl2pPr>
      <a:lvl3pPr marL="920750" indent="-293688" algn="l" defTabSz="914400" rtl="0" eaLnBrk="1" latinLnBrk="0" hangingPunct="1">
        <a:spcBef>
          <a:spcPct val="20000"/>
        </a:spcBef>
        <a:buSzPct val="100000"/>
        <a:buFontTx/>
        <a:buBlip>
          <a:blip r:embed="rId21"/>
        </a:buBlip>
        <a:defRPr sz="1400" kern="1200">
          <a:solidFill>
            <a:schemeClr val="tx1"/>
          </a:solidFill>
          <a:latin typeface="+mn-lt"/>
          <a:ea typeface="+mn-ea"/>
          <a:cs typeface="+mn-cs"/>
        </a:defRPr>
      </a:lvl3pPr>
      <a:lvl4pPr marL="1211263" indent="-290513" algn="l" defTabSz="1339850" rtl="0" eaLnBrk="1" latinLnBrk="0" hangingPunct="1">
        <a:spcBef>
          <a:spcPct val="20000"/>
        </a:spcBef>
        <a:buSzPct val="100000"/>
        <a:buFontTx/>
        <a:buBlip>
          <a:blip r:embed="rId21"/>
        </a:buBlip>
        <a:tabLst/>
        <a:defRPr sz="1400" kern="1200">
          <a:solidFill>
            <a:schemeClr val="tx1"/>
          </a:solidFill>
          <a:latin typeface="+mn-lt"/>
          <a:ea typeface="+mn-ea"/>
          <a:cs typeface="+mn-cs"/>
        </a:defRPr>
      </a:lvl4pPr>
      <a:lvl5pPr marL="1443038" indent="-225425" algn="l" defTabSz="914400" rtl="0" eaLnBrk="1" latinLnBrk="0" hangingPunct="1">
        <a:spcBef>
          <a:spcPct val="20000"/>
        </a:spcBef>
        <a:buFontTx/>
        <a:buBlip>
          <a:blip r:embed="rId21"/>
        </a:buBlip>
        <a:defRPr sz="1400" kern="1200">
          <a:solidFill>
            <a:schemeClr val="tx1"/>
          </a:solidFill>
          <a:latin typeface="+mn-lt"/>
          <a:ea typeface="+mn-ea"/>
          <a:cs typeface="+mn-cs"/>
        </a:defRPr>
      </a:lvl5pPr>
      <a:lvl6pPr marL="1520825" indent="-261938" algn="l" defTabSz="914400" rtl="0" eaLnBrk="1" latinLnBrk="0" hangingPunct="1">
        <a:spcBef>
          <a:spcPct val="20000"/>
        </a:spcBef>
        <a:buFontTx/>
        <a:buBlip>
          <a:blip r:embed="rId21"/>
        </a:buBlip>
        <a:tabLst/>
        <a:defRPr sz="14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12.jpe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15.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07504" y="260648"/>
            <a:ext cx="8856984" cy="1368152"/>
          </a:xfrm>
        </p:spPr>
        <p:txBody>
          <a:bodyPr>
            <a:noAutofit/>
          </a:bodyPr>
          <a:lstStyle/>
          <a:p>
            <a:r>
              <a:rPr lang="en-GB" sz="3600" b="0" dirty="0">
                <a:latin typeface="Calibri Light" panose="020F0302020204030204" pitchFamily="34" charset="0"/>
                <a:cs typeface="Calibri Light" panose="020F0302020204030204" pitchFamily="34" charset="0"/>
              </a:rPr>
              <a:t>Inspection of child care homes from a risk based approach with a starting point in </a:t>
            </a:r>
            <a:r>
              <a:rPr lang="en-GB" sz="3600" b="0" dirty="0" smtClean="0">
                <a:latin typeface="Calibri Light" panose="020F0302020204030204" pitchFamily="34" charset="0"/>
                <a:cs typeface="Calibri Light" panose="020F0302020204030204" pitchFamily="34" charset="0"/>
              </a:rPr>
              <a:t>quality</a:t>
            </a:r>
            <a:endParaRPr lang="sv-SE" sz="3600" b="0" dirty="0">
              <a:latin typeface="Calibri Light" panose="020F0302020204030204" pitchFamily="34" charset="0"/>
              <a:cs typeface="Calibri Light" panose="020F0302020204030204" pitchFamily="34" charset="0"/>
            </a:endParaRPr>
          </a:p>
        </p:txBody>
      </p:sp>
      <p:pic>
        <p:nvPicPr>
          <p:cNvPr id="3" name="Bildobjekt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03648" y="1844824"/>
            <a:ext cx="6516216" cy="3639957"/>
          </a:xfrm>
          <a:prstGeom prst="rect">
            <a:avLst/>
          </a:prstGeom>
        </p:spPr>
      </p:pic>
      <p:sp>
        <p:nvSpPr>
          <p:cNvPr id="4" name="textruta 3"/>
          <p:cNvSpPr txBox="1"/>
          <p:nvPr/>
        </p:nvSpPr>
        <p:spPr>
          <a:xfrm>
            <a:off x="1403648" y="5805264"/>
            <a:ext cx="6192688" cy="400110"/>
          </a:xfrm>
          <a:prstGeom prst="rect">
            <a:avLst/>
          </a:prstGeom>
          <a:noFill/>
        </p:spPr>
        <p:txBody>
          <a:bodyPr wrap="square" rtlCol="0">
            <a:spAutoFit/>
          </a:bodyPr>
          <a:lstStyle/>
          <a:p>
            <a:r>
              <a:rPr lang="en-GB" sz="2000" dirty="0" smtClean="0"/>
              <a:t>Anna Öström: Inspectorate of Health and Welfare</a:t>
            </a:r>
            <a:endParaRPr lang="en-GB" sz="2000" dirty="0"/>
          </a:p>
        </p:txBody>
      </p:sp>
    </p:spTree>
    <p:extLst>
      <p:ext uri="{BB962C8B-B14F-4D97-AF65-F5344CB8AC3E}">
        <p14:creationId xmlns:p14="http://schemas.microsoft.com/office/powerpoint/2010/main" val="2200516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bildnummer 3"/>
          <p:cNvSpPr>
            <a:spLocks noGrp="1"/>
          </p:cNvSpPr>
          <p:nvPr>
            <p:ph type="sldNum" sz="quarter" idx="12"/>
          </p:nvPr>
        </p:nvSpPr>
        <p:spPr/>
        <p:txBody>
          <a:bodyPr/>
          <a:lstStyle/>
          <a:p>
            <a:fld id="{BB033718-BB97-4664-A283-24F84775F626}" type="slidenum">
              <a:rPr lang="sv-SE" smtClean="0"/>
              <a:t>10</a:t>
            </a:fld>
            <a:endParaRPr lang="sv-SE"/>
          </a:p>
        </p:txBody>
      </p:sp>
      <p:pic>
        <p:nvPicPr>
          <p:cNvPr id="5" name="Picture 2" descr="Image result for karta sveri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78401" y="391292"/>
            <a:ext cx="2914650" cy="5715000"/>
          </a:xfrm>
          <a:prstGeom prst="rect">
            <a:avLst/>
          </a:prstGeom>
          <a:noFill/>
          <a:extLst>
            <a:ext uri="{909E8E84-426E-40DD-AFC4-6F175D3DCCD1}">
              <a14:hiddenFill xmlns:a14="http://schemas.microsoft.com/office/drawing/2010/main">
                <a:solidFill>
                  <a:srgbClr val="FFFFFF"/>
                </a:solidFill>
              </a14:hiddenFill>
            </a:ext>
          </a:extLst>
        </p:spPr>
      </p:pic>
      <p:sp>
        <p:nvSpPr>
          <p:cNvPr id="6" name="Likbent triangel 5"/>
          <p:cNvSpPr/>
          <p:nvPr/>
        </p:nvSpPr>
        <p:spPr>
          <a:xfrm>
            <a:off x="7812360" y="1556654"/>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Likbent triangel 6"/>
          <p:cNvSpPr/>
          <p:nvPr/>
        </p:nvSpPr>
        <p:spPr>
          <a:xfrm>
            <a:off x="7620000" y="2348880"/>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Likbent triangel 7"/>
          <p:cNvSpPr/>
          <p:nvPr/>
        </p:nvSpPr>
        <p:spPr>
          <a:xfrm>
            <a:off x="7092280" y="2420888"/>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Likbent triangel 8"/>
          <p:cNvSpPr/>
          <p:nvPr/>
        </p:nvSpPr>
        <p:spPr>
          <a:xfrm>
            <a:off x="7182099" y="3176784"/>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Likbent triangel 9"/>
          <p:cNvSpPr/>
          <p:nvPr/>
        </p:nvSpPr>
        <p:spPr>
          <a:xfrm>
            <a:off x="7101525" y="3446735"/>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Likbent triangel 10"/>
          <p:cNvSpPr/>
          <p:nvPr/>
        </p:nvSpPr>
        <p:spPr>
          <a:xfrm>
            <a:off x="7500474" y="3861048"/>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Likbent triangel 11"/>
          <p:cNvSpPr/>
          <p:nvPr/>
        </p:nvSpPr>
        <p:spPr>
          <a:xfrm>
            <a:off x="7020272" y="3888650"/>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Likbent triangel 12"/>
          <p:cNvSpPr/>
          <p:nvPr/>
        </p:nvSpPr>
        <p:spPr>
          <a:xfrm>
            <a:off x="7326115" y="4032666"/>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Likbent triangel 13"/>
          <p:cNvSpPr/>
          <p:nvPr/>
        </p:nvSpPr>
        <p:spPr>
          <a:xfrm>
            <a:off x="7433928" y="4058991"/>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Likbent triangel 14"/>
          <p:cNvSpPr/>
          <p:nvPr/>
        </p:nvSpPr>
        <p:spPr>
          <a:xfrm>
            <a:off x="7326115" y="4193967"/>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6" name="Likbent triangel 15"/>
          <p:cNvSpPr/>
          <p:nvPr/>
        </p:nvSpPr>
        <p:spPr>
          <a:xfrm>
            <a:off x="7470131" y="4230609"/>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9" name="Likbent triangel 18"/>
          <p:cNvSpPr/>
          <p:nvPr/>
        </p:nvSpPr>
        <p:spPr>
          <a:xfrm>
            <a:off x="7289912" y="4447842"/>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0" name="Likbent triangel 19"/>
          <p:cNvSpPr/>
          <p:nvPr/>
        </p:nvSpPr>
        <p:spPr>
          <a:xfrm>
            <a:off x="7157914" y="4166179"/>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1" name="Likbent triangel 20"/>
          <p:cNvSpPr/>
          <p:nvPr/>
        </p:nvSpPr>
        <p:spPr>
          <a:xfrm>
            <a:off x="6144565" y="4509120"/>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2" name="Likbent triangel 21"/>
          <p:cNvSpPr/>
          <p:nvPr/>
        </p:nvSpPr>
        <p:spPr>
          <a:xfrm>
            <a:off x="6249658" y="4818103"/>
            <a:ext cx="144016" cy="144016"/>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3" name="Likbent triangel 22"/>
          <p:cNvSpPr/>
          <p:nvPr/>
        </p:nvSpPr>
        <p:spPr>
          <a:xfrm>
            <a:off x="6288581" y="4993580"/>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4" name="Likbent triangel 23"/>
          <p:cNvSpPr/>
          <p:nvPr/>
        </p:nvSpPr>
        <p:spPr>
          <a:xfrm>
            <a:off x="6372200" y="5373216"/>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5" name="Likbent triangel 24"/>
          <p:cNvSpPr/>
          <p:nvPr/>
        </p:nvSpPr>
        <p:spPr>
          <a:xfrm>
            <a:off x="6622757" y="5266394"/>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6" name="Likbent triangel 25"/>
          <p:cNvSpPr/>
          <p:nvPr/>
        </p:nvSpPr>
        <p:spPr>
          <a:xfrm>
            <a:off x="6598481" y="5445224"/>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Likbent triangel 26"/>
          <p:cNvSpPr/>
          <p:nvPr/>
        </p:nvSpPr>
        <p:spPr>
          <a:xfrm>
            <a:off x="6847837" y="5043165"/>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8" name="Likbent triangel 27"/>
          <p:cNvSpPr/>
          <p:nvPr/>
        </p:nvSpPr>
        <p:spPr>
          <a:xfrm>
            <a:off x="6788123" y="4849564"/>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9" name="Likbent triangel 28"/>
          <p:cNvSpPr/>
          <p:nvPr/>
        </p:nvSpPr>
        <p:spPr>
          <a:xfrm>
            <a:off x="6622757" y="4879023"/>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0" name="Likbent triangel 29"/>
          <p:cNvSpPr/>
          <p:nvPr/>
        </p:nvSpPr>
        <p:spPr>
          <a:xfrm>
            <a:off x="6622757" y="4724768"/>
            <a:ext cx="144016" cy="144016"/>
          </a:xfrm>
          <a:prstGeom prst="triangle">
            <a:avLst/>
          </a:prstGeom>
          <a:solidFill>
            <a:srgbClr val="00B050"/>
          </a:solidFill>
          <a:ln>
            <a:solidFill>
              <a:srgbClr val="0066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Likbent triangel 30"/>
          <p:cNvSpPr/>
          <p:nvPr/>
        </p:nvSpPr>
        <p:spPr>
          <a:xfrm>
            <a:off x="6795192" y="4727971"/>
            <a:ext cx="144016" cy="144016"/>
          </a:xfrm>
          <a:prstGeom prst="triangle">
            <a:avLst/>
          </a:prstGeom>
          <a:solidFill>
            <a:srgbClr val="FFC00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2" name="Rubrik 1"/>
          <p:cNvSpPr>
            <a:spLocks noGrp="1"/>
          </p:cNvSpPr>
          <p:nvPr>
            <p:ph type="title"/>
          </p:nvPr>
        </p:nvSpPr>
        <p:spPr>
          <a:xfrm>
            <a:off x="628650" y="389213"/>
            <a:ext cx="7344816" cy="873168"/>
          </a:xfrm>
        </p:spPr>
        <p:txBody>
          <a:bodyPr/>
          <a:lstStyle/>
          <a:p>
            <a:r>
              <a:rPr lang="en-GB" sz="3600" b="0" dirty="0" smtClean="0">
                <a:latin typeface="Calibri Light" panose="020F0302020204030204" pitchFamily="34" charset="0"/>
                <a:cs typeface="Calibri Light" panose="020F0302020204030204" pitchFamily="34" charset="0"/>
              </a:rPr>
              <a:t>Pilot inspections</a:t>
            </a:r>
            <a:endParaRPr lang="en-GB" sz="3600" b="0" dirty="0">
              <a:latin typeface="Calibri Light" panose="020F0302020204030204" pitchFamily="34" charset="0"/>
              <a:cs typeface="Calibri Light" panose="020F0302020204030204" pitchFamily="34" charset="0"/>
            </a:endParaRPr>
          </a:p>
        </p:txBody>
      </p:sp>
      <p:sp>
        <p:nvSpPr>
          <p:cNvPr id="34" name="textruta 33"/>
          <p:cNvSpPr txBox="1"/>
          <p:nvPr/>
        </p:nvSpPr>
        <p:spPr>
          <a:xfrm>
            <a:off x="755576" y="1728825"/>
            <a:ext cx="4536504" cy="3570208"/>
          </a:xfrm>
          <a:prstGeom prst="rect">
            <a:avLst/>
          </a:prstGeom>
          <a:noFill/>
        </p:spPr>
        <p:txBody>
          <a:bodyPr wrap="square" rtlCol="0">
            <a:spAutoFit/>
          </a:bodyPr>
          <a:lstStyle/>
          <a:p>
            <a:r>
              <a:rPr lang="en-GB" sz="1600" dirty="0" smtClean="0"/>
              <a:t>12 pilot inspections </a:t>
            </a:r>
          </a:p>
          <a:p>
            <a:endParaRPr lang="en-GB" sz="1600" dirty="0"/>
          </a:p>
          <a:p>
            <a:r>
              <a:rPr lang="en-GB" sz="1600" dirty="0" smtClean="0"/>
              <a:t>4= high risk</a:t>
            </a:r>
          </a:p>
          <a:p>
            <a:r>
              <a:rPr lang="en-GB" sz="1600" dirty="0" smtClean="0"/>
              <a:t>4=medium risk</a:t>
            </a:r>
          </a:p>
          <a:p>
            <a:r>
              <a:rPr lang="en-GB" sz="1600" dirty="0" smtClean="0"/>
              <a:t>4=low risk </a:t>
            </a:r>
          </a:p>
          <a:p>
            <a:endParaRPr lang="en-GB" sz="1600" dirty="0"/>
          </a:p>
          <a:p>
            <a:r>
              <a:rPr lang="en-GB" sz="1600" dirty="0" smtClean="0"/>
              <a:t>6 = private care homes </a:t>
            </a:r>
          </a:p>
          <a:p>
            <a:r>
              <a:rPr lang="en-GB" sz="1600" dirty="0" smtClean="0"/>
              <a:t>6= authority care homes </a:t>
            </a:r>
          </a:p>
          <a:p>
            <a:endParaRPr lang="en-GB" sz="1600" dirty="0"/>
          </a:p>
          <a:p>
            <a:r>
              <a:rPr lang="en-GB" sz="1600" dirty="0"/>
              <a:t>3</a:t>
            </a:r>
            <a:r>
              <a:rPr lang="en-GB" sz="1600" dirty="0" smtClean="0"/>
              <a:t>=EKB</a:t>
            </a:r>
          </a:p>
          <a:p>
            <a:r>
              <a:rPr lang="en-GB" sz="1600" dirty="0"/>
              <a:t>3</a:t>
            </a:r>
            <a:r>
              <a:rPr lang="en-GB" sz="1600" dirty="0" smtClean="0"/>
              <a:t>=girls</a:t>
            </a:r>
          </a:p>
          <a:p>
            <a:r>
              <a:rPr lang="en-GB" sz="1600" dirty="0" smtClean="0"/>
              <a:t>3=boys</a:t>
            </a:r>
          </a:p>
          <a:p>
            <a:r>
              <a:rPr lang="en-GB" sz="1600" dirty="0" smtClean="0"/>
              <a:t>3=mixed</a:t>
            </a:r>
          </a:p>
          <a:p>
            <a:endParaRPr lang="en-GB" dirty="0"/>
          </a:p>
        </p:txBody>
      </p:sp>
    </p:spTree>
    <p:extLst>
      <p:ext uri="{BB962C8B-B14F-4D97-AF65-F5344CB8AC3E}">
        <p14:creationId xmlns:p14="http://schemas.microsoft.com/office/powerpoint/2010/main" val="1407289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694510"/>
            <a:ext cx="8119814" cy="873168"/>
          </a:xfrm>
        </p:spPr>
        <p:txBody>
          <a:bodyPr/>
          <a:lstStyle/>
          <a:p>
            <a:r>
              <a:rPr lang="en-GB" sz="3600" b="0" dirty="0" smtClean="0">
                <a:latin typeface="Calibri Light" panose="020F0302020204030204" pitchFamily="34" charset="0"/>
                <a:cs typeface="Calibri Light" panose="020F0302020204030204" pitchFamily="34" charset="0"/>
              </a:rPr>
              <a:t>Step 4: After inspection</a:t>
            </a:r>
            <a:endParaRPr lang="en-GB" sz="3600" b="0" dirty="0">
              <a:latin typeface="Calibri Light" panose="020F0302020204030204" pitchFamily="34" charset="0"/>
              <a:cs typeface="Calibri Light" panose="020F0302020204030204" pitchFamily="34" charset="0"/>
            </a:endParaRPr>
          </a:p>
        </p:txBody>
      </p:sp>
      <p:sp>
        <p:nvSpPr>
          <p:cNvPr id="3" name="Platshållare för innehåll 2"/>
          <p:cNvSpPr>
            <a:spLocks noGrp="1"/>
          </p:cNvSpPr>
          <p:nvPr>
            <p:ph idx="1"/>
          </p:nvPr>
        </p:nvSpPr>
        <p:spPr>
          <a:xfrm>
            <a:off x="610572" y="2004262"/>
            <a:ext cx="8209899" cy="3873010"/>
          </a:xfrm>
        </p:spPr>
        <p:txBody>
          <a:bodyPr>
            <a:normAutofit/>
          </a:bodyPr>
          <a:lstStyle/>
          <a:p>
            <a:pPr>
              <a:buFont typeface="Wingdings" panose="05000000000000000000" pitchFamily="2" charset="2"/>
              <a:buChar char="ü"/>
            </a:pPr>
            <a:r>
              <a:rPr lang="en-GB" sz="1600" dirty="0" smtClean="0"/>
              <a:t>Decision/inspection reporting</a:t>
            </a:r>
          </a:p>
          <a:p>
            <a:pPr>
              <a:buFont typeface="Wingdings" panose="05000000000000000000" pitchFamily="2" charset="2"/>
              <a:buChar char="ü"/>
            </a:pPr>
            <a:r>
              <a:rPr lang="en-GB" sz="1600" dirty="0" smtClean="0"/>
              <a:t>Was our risk assessment correct?</a:t>
            </a:r>
          </a:p>
          <a:p>
            <a:pPr>
              <a:buFont typeface="Wingdings" panose="05000000000000000000" pitchFamily="2" charset="2"/>
              <a:buChar char="ü"/>
            </a:pPr>
            <a:r>
              <a:rPr lang="en-GB" sz="1600" dirty="0" smtClean="0"/>
              <a:t>Will it make a difference to children?</a:t>
            </a:r>
          </a:p>
          <a:p>
            <a:pPr>
              <a:buFont typeface="Wingdings" panose="05000000000000000000" pitchFamily="2" charset="2"/>
              <a:buChar char="ü"/>
            </a:pPr>
            <a:endParaRPr lang="en-GB" sz="1600" dirty="0" smtClean="0"/>
          </a:p>
          <a:p>
            <a:pPr marL="0" indent="0">
              <a:buNone/>
            </a:pPr>
            <a:r>
              <a:rPr lang="en-GB" sz="1600" dirty="0" smtClean="0"/>
              <a:t>In the project, all steps in the process are shown in a report containing suggestions for supervision of care homes for children and youth from a risk and quality perspective. A prototype for a yearly report will also be developed.</a:t>
            </a:r>
          </a:p>
          <a:p>
            <a:pPr marL="0" indent="0">
              <a:buNone/>
            </a:pPr>
            <a:endParaRPr lang="sv-SE" sz="1050" dirty="0">
              <a:solidFill>
                <a:srgbClr val="FF0000"/>
              </a:solidFill>
            </a:endParaRPr>
          </a:p>
        </p:txBody>
      </p:sp>
      <p:pic>
        <p:nvPicPr>
          <p:cNvPr id="2052" name="Picture 4" descr="Image result for qualit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9952" y="4581128"/>
            <a:ext cx="2688233" cy="13964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601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107050" y="476672"/>
            <a:ext cx="6858000" cy="722461"/>
          </a:xfrm>
        </p:spPr>
        <p:txBody>
          <a:bodyPr/>
          <a:lstStyle/>
          <a:p>
            <a:r>
              <a:rPr lang="sv-SE" sz="3600" b="0" dirty="0">
                <a:latin typeface="Calibri Light" panose="020F0302020204030204" pitchFamily="34" charset="0"/>
                <a:cs typeface="Calibri Light" panose="020F0302020204030204" pitchFamily="34" charset="0"/>
              </a:rPr>
              <a:t>Agenda</a:t>
            </a:r>
          </a:p>
        </p:txBody>
      </p:sp>
      <p:sp>
        <p:nvSpPr>
          <p:cNvPr id="3" name="Underrubrik 2"/>
          <p:cNvSpPr>
            <a:spLocks noGrp="1"/>
          </p:cNvSpPr>
          <p:nvPr>
            <p:ph type="subTitle" idx="1"/>
          </p:nvPr>
        </p:nvSpPr>
        <p:spPr>
          <a:xfrm>
            <a:off x="683568" y="1761501"/>
            <a:ext cx="8136904" cy="3917032"/>
          </a:xfrm>
        </p:spPr>
        <p:txBody>
          <a:bodyPr/>
          <a:lstStyle/>
          <a:p>
            <a:pPr marL="285750" indent="-285750" algn="l">
              <a:buFont typeface="Arial" panose="020B0604020202020204" pitchFamily="34" charset="0"/>
              <a:buChar char="•"/>
            </a:pPr>
            <a:r>
              <a:rPr lang="en-GB" sz="1600" dirty="0" smtClean="0"/>
              <a:t>Short presentation of the Swedish supervision of care homes for children and youth</a:t>
            </a:r>
          </a:p>
          <a:p>
            <a:pPr marL="285750" indent="-285750" algn="l">
              <a:buFont typeface="Arial" panose="020B0604020202020204" pitchFamily="34" charset="0"/>
              <a:buChar char="•"/>
            </a:pPr>
            <a:endParaRPr lang="en-GB" sz="1600" dirty="0"/>
          </a:p>
          <a:p>
            <a:pPr marL="285750" indent="-285750" algn="l">
              <a:buFont typeface="Arial" panose="020B0604020202020204" pitchFamily="34" charset="0"/>
              <a:buChar char="•"/>
            </a:pPr>
            <a:r>
              <a:rPr lang="en-GB" sz="1600" dirty="0" smtClean="0"/>
              <a:t>Mission and objective of the pilot project</a:t>
            </a:r>
          </a:p>
          <a:p>
            <a:pPr marL="285750" indent="-285750" algn="l">
              <a:buFont typeface="Arial" panose="020B0604020202020204" pitchFamily="34" charset="0"/>
              <a:buChar char="•"/>
            </a:pPr>
            <a:endParaRPr lang="en-GB" sz="1600" dirty="0"/>
          </a:p>
          <a:p>
            <a:pPr marL="285750" indent="-285750" algn="l">
              <a:buFont typeface="Arial" panose="020B0604020202020204" pitchFamily="34" charset="0"/>
              <a:buChar char="•"/>
            </a:pPr>
            <a:r>
              <a:rPr lang="en-GB" sz="1600" dirty="0"/>
              <a:t>Quality aspects of supervision – Scotland and </a:t>
            </a:r>
            <a:r>
              <a:rPr lang="en-GB" sz="1600" dirty="0" smtClean="0"/>
              <a:t>Sweden</a:t>
            </a:r>
          </a:p>
          <a:p>
            <a:pPr marL="285750" indent="-285750" algn="l">
              <a:buFont typeface="Arial" panose="020B0604020202020204" pitchFamily="34" charset="0"/>
              <a:buChar char="•"/>
            </a:pPr>
            <a:endParaRPr lang="en-GB" sz="1600" dirty="0"/>
          </a:p>
          <a:p>
            <a:pPr marL="285750" indent="-285750" algn="l">
              <a:buFont typeface="Arial" panose="020B0604020202020204" pitchFamily="34" charset="0"/>
              <a:buChar char="•"/>
            </a:pPr>
            <a:r>
              <a:rPr lang="en-GB" sz="1600" dirty="0" smtClean="0"/>
              <a:t>Step 1-4 in the project process</a:t>
            </a:r>
            <a:endParaRPr lang="en-GB" sz="1600" dirty="0"/>
          </a:p>
          <a:p>
            <a:pPr marL="285750" indent="-285750" algn="l">
              <a:buFont typeface="Arial" panose="020B0604020202020204" pitchFamily="34" charset="0"/>
              <a:buChar char="•"/>
            </a:pPr>
            <a:endParaRPr lang="en-GB" sz="1600" dirty="0"/>
          </a:p>
          <a:p>
            <a:pPr marL="285750" indent="-285750" algn="l">
              <a:buFont typeface="Arial" panose="020B0604020202020204" pitchFamily="34" charset="0"/>
              <a:buChar char="•"/>
            </a:pPr>
            <a:endParaRPr lang="en-GB" sz="1600" dirty="0"/>
          </a:p>
        </p:txBody>
      </p:sp>
      <p:sp>
        <p:nvSpPr>
          <p:cNvPr id="4" name="Platshållare för bildnummer 3"/>
          <p:cNvSpPr>
            <a:spLocks noGrp="1"/>
          </p:cNvSpPr>
          <p:nvPr>
            <p:ph type="sldNum" sz="quarter" idx="12"/>
          </p:nvPr>
        </p:nvSpPr>
        <p:spPr/>
        <p:txBody>
          <a:bodyPr/>
          <a:lstStyle/>
          <a:p>
            <a:fld id="{BB033718-BB97-4664-A283-24F84775F626}" type="slidenum">
              <a:rPr lang="sv-SE" smtClean="0"/>
              <a:t>2</a:t>
            </a:fld>
            <a:endParaRPr lang="sv-SE"/>
          </a:p>
        </p:txBody>
      </p:sp>
      <p:pic>
        <p:nvPicPr>
          <p:cNvPr id="5" name="Bildobjek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64088" y="4099533"/>
            <a:ext cx="2971800" cy="1543050"/>
          </a:xfrm>
          <a:prstGeom prst="rect">
            <a:avLst/>
          </a:prstGeom>
        </p:spPr>
      </p:pic>
    </p:spTree>
    <p:extLst>
      <p:ext uri="{BB962C8B-B14F-4D97-AF65-F5344CB8AC3E}">
        <p14:creationId xmlns:p14="http://schemas.microsoft.com/office/powerpoint/2010/main" val="3000650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1560" y="476672"/>
            <a:ext cx="7416824" cy="1224136"/>
          </a:xfrm>
        </p:spPr>
        <p:txBody>
          <a:bodyPr/>
          <a:lstStyle/>
          <a:p>
            <a:pPr algn="ctr"/>
            <a:r>
              <a:rPr lang="en-GB" sz="3600" b="0" dirty="0">
                <a:latin typeface="Calibri Light" panose="020F0302020204030204" pitchFamily="34" charset="0"/>
                <a:cs typeface="Calibri Light" panose="020F0302020204030204" pitchFamily="34" charset="0"/>
              </a:rPr>
              <a:t>Current status of Swedish supervision of care homes for children and youth</a:t>
            </a:r>
          </a:p>
        </p:txBody>
      </p:sp>
      <p:sp>
        <p:nvSpPr>
          <p:cNvPr id="5" name="textruta 4"/>
          <p:cNvSpPr txBox="1"/>
          <p:nvPr/>
        </p:nvSpPr>
        <p:spPr>
          <a:xfrm>
            <a:off x="611560" y="1700808"/>
            <a:ext cx="7729699" cy="4278094"/>
          </a:xfrm>
          <a:prstGeom prst="rect">
            <a:avLst/>
          </a:prstGeom>
          <a:noFill/>
        </p:spPr>
        <p:txBody>
          <a:bodyPr wrap="square" rtlCol="0">
            <a:spAutoFit/>
          </a:bodyPr>
          <a:lstStyle/>
          <a:p>
            <a:r>
              <a:rPr lang="en-GB" sz="1600" b="1" dirty="0" smtClean="0"/>
              <a:t>Yearly supervision</a:t>
            </a:r>
            <a:r>
              <a:rPr lang="en-GB" dirty="0" smtClean="0"/>
              <a:t> </a:t>
            </a:r>
            <a:endParaRPr lang="en-GB" dirty="0"/>
          </a:p>
          <a:p>
            <a:pPr marL="285750" indent="-285750">
              <a:buFont typeface="Arial" panose="020B0604020202020204" pitchFamily="34" charset="0"/>
              <a:buChar char="•"/>
            </a:pPr>
            <a:r>
              <a:rPr lang="en-GB" sz="1600" dirty="0"/>
              <a:t>Every year there is a specific </a:t>
            </a:r>
            <a:r>
              <a:rPr lang="en-GB" sz="1600" dirty="0" smtClean="0"/>
              <a:t>national theme </a:t>
            </a:r>
            <a:r>
              <a:rPr lang="en-GB" sz="1600" dirty="0"/>
              <a:t>for the supervision                                      </a:t>
            </a:r>
            <a:r>
              <a:rPr lang="en-GB" sz="1600" dirty="0" smtClean="0"/>
              <a:t> </a:t>
            </a:r>
          </a:p>
          <a:p>
            <a:pPr marL="285750" indent="-285750">
              <a:buFont typeface="Wingdings" panose="05000000000000000000" pitchFamily="2" charset="2"/>
              <a:buChar char="ü"/>
            </a:pPr>
            <a:r>
              <a:rPr lang="en-GB" sz="1400" dirty="0" smtClean="0"/>
              <a:t>2018</a:t>
            </a:r>
            <a:r>
              <a:rPr lang="en-GB" sz="1400" dirty="0"/>
              <a:t>: The content of </a:t>
            </a:r>
            <a:r>
              <a:rPr lang="en-GB" sz="1400" dirty="0" smtClean="0"/>
              <a:t>care </a:t>
            </a:r>
          </a:p>
          <a:p>
            <a:pPr marL="285750" indent="-285750">
              <a:buFont typeface="Wingdings" panose="05000000000000000000" pitchFamily="2" charset="2"/>
              <a:buChar char="ü"/>
            </a:pPr>
            <a:r>
              <a:rPr lang="en-GB" sz="1400" dirty="0" smtClean="0"/>
              <a:t>2017: Safety and security in care homes</a:t>
            </a:r>
          </a:p>
          <a:p>
            <a:pPr marL="285750" indent="-285750">
              <a:buFont typeface="Arial" panose="020B0604020202020204" pitchFamily="34" charset="0"/>
              <a:buChar char="•"/>
            </a:pPr>
            <a:endParaRPr lang="en-GB" sz="1600" dirty="0" smtClean="0"/>
          </a:p>
          <a:p>
            <a:r>
              <a:rPr lang="en-GB" sz="1600" b="1" dirty="0" smtClean="0"/>
              <a:t>Regulatory compliance is the main focus </a:t>
            </a:r>
            <a:endParaRPr lang="en-GB" sz="1600" b="1" dirty="0"/>
          </a:p>
          <a:p>
            <a:pPr marL="285750" indent="-285750">
              <a:buFont typeface="Arial" panose="020B0604020202020204" pitchFamily="34" charset="0"/>
              <a:buChar char="•"/>
            </a:pPr>
            <a:r>
              <a:rPr lang="en-GB" sz="1600" dirty="0" smtClean="0"/>
              <a:t>The </a:t>
            </a:r>
            <a:r>
              <a:rPr lang="en-GB" sz="1600" dirty="0"/>
              <a:t>decisions following the supervision are </a:t>
            </a:r>
            <a:r>
              <a:rPr lang="en-GB" sz="1600" dirty="0" smtClean="0"/>
              <a:t>particularly focused </a:t>
            </a:r>
            <a:r>
              <a:rPr lang="en-GB" sz="1600" dirty="0"/>
              <a:t>on regulatory </a:t>
            </a:r>
            <a:r>
              <a:rPr lang="en-GB" sz="1600" dirty="0" smtClean="0"/>
              <a:t>compliance </a:t>
            </a:r>
            <a:endParaRPr lang="en-GB" sz="1600" dirty="0"/>
          </a:p>
          <a:p>
            <a:endParaRPr lang="en-GB" sz="1600" dirty="0" smtClean="0"/>
          </a:p>
          <a:p>
            <a:r>
              <a:rPr lang="en-GB" sz="1600" b="1" dirty="0" smtClean="0"/>
              <a:t>Many interviews with children, but how do we take care of the information?</a:t>
            </a:r>
            <a:endParaRPr lang="en-GB" sz="1600" b="1" dirty="0"/>
          </a:p>
          <a:p>
            <a:pPr marL="285750" indent="-285750">
              <a:buFont typeface="Arial" panose="020B0604020202020204" pitchFamily="34" charset="0"/>
              <a:buChar char="•"/>
            </a:pPr>
            <a:r>
              <a:rPr lang="en-GB" sz="1600" dirty="0"/>
              <a:t>IVO makes thousands of interviews </a:t>
            </a:r>
            <a:r>
              <a:rPr lang="en-GB" sz="1600" dirty="0" smtClean="0"/>
              <a:t>with </a:t>
            </a:r>
            <a:r>
              <a:rPr lang="en-GB" sz="1600" dirty="0"/>
              <a:t>children and youths every year </a:t>
            </a:r>
            <a:r>
              <a:rPr lang="en-GB" sz="1600" dirty="0" smtClean="0"/>
              <a:t>but </a:t>
            </a:r>
            <a:r>
              <a:rPr lang="en-GB" sz="1600" dirty="0"/>
              <a:t>their opinions </a:t>
            </a:r>
            <a:r>
              <a:rPr lang="en-GB" sz="1600" dirty="0" smtClean="0"/>
              <a:t>can be more visible in the supervision  </a:t>
            </a:r>
          </a:p>
          <a:p>
            <a:endParaRPr lang="en-GB" sz="1600" dirty="0"/>
          </a:p>
          <a:p>
            <a:r>
              <a:rPr lang="en-GB" sz="1600" b="1" dirty="0" smtClean="0"/>
              <a:t>Different ways to systemise the knowledge of care homes</a:t>
            </a:r>
            <a:endParaRPr lang="en-GB" sz="1600" b="1" dirty="0"/>
          </a:p>
          <a:p>
            <a:pPr marL="285750" indent="-285750">
              <a:buFont typeface="Arial" panose="020B0604020202020204" pitchFamily="34" charset="0"/>
              <a:buChar char="•"/>
            </a:pPr>
            <a:r>
              <a:rPr lang="en-GB" sz="1600" dirty="0"/>
              <a:t>Every department </a:t>
            </a:r>
            <a:r>
              <a:rPr lang="en-GB" sz="1600" dirty="0" smtClean="0"/>
              <a:t>has </a:t>
            </a:r>
            <a:r>
              <a:rPr lang="en-GB" sz="1600" dirty="0"/>
              <a:t>different ways to systemize our knowledge of the care homes that pose a bigger risk to children and youth </a:t>
            </a:r>
          </a:p>
          <a:p>
            <a:pPr marL="285750" indent="-285750">
              <a:buFont typeface="Arial" panose="020B0604020202020204" pitchFamily="34" charset="0"/>
              <a:buChar char="•"/>
            </a:pPr>
            <a:endParaRPr lang="en-GB" dirty="0"/>
          </a:p>
        </p:txBody>
      </p:sp>
      <p:pic>
        <p:nvPicPr>
          <p:cNvPr id="1028" name="Picture 4" descr="Image result for chan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5521914"/>
            <a:ext cx="2232248" cy="913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1457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11560" y="476672"/>
            <a:ext cx="7416824" cy="877828"/>
          </a:xfrm>
        </p:spPr>
        <p:txBody>
          <a:bodyPr/>
          <a:lstStyle/>
          <a:p>
            <a:pPr algn="ctr"/>
            <a:r>
              <a:rPr lang="en-GB" sz="3600" b="0" dirty="0" smtClean="0">
                <a:latin typeface="Calibri Light" panose="020F0302020204030204" pitchFamily="34" charset="0"/>
                <a:cs typeface="Calibri Light" panose="020F0302020204030204" pitchFamily="34" charset="0"/>
              </a:rPr>
              <a:t>Mission and objective</a:t>
            </a:r>
            <a:endParaRPr lang="en-GB" sz="3600" b="0" dirty="0">
              <a:latin typeface="Calibri Light" panose="020F0302020204030204" pitchFamily="34" charset="0"/>
              <a:cs typeface="Calibri Light" panose="020F0302020204030204" pitchFamily="34" charset="0"/>
            </a:endParaRPr>
          </a:p>
        </p:txBody>
      </p:sp>
      <p:sp>
        <p:nvSpPr>
          <p:cNvPr id="3" name="textruta 2"/>
          <p:cNvSpPr txBox="1"/>
          <p:nvPr/>
        </p:nvSpPr>
        <p:spPr>
          <a:xfrm>
            <a:off x="1043608" y="1700808"/>
            <a:ext cx="7200800" cy="3077766"/>
          </a:xfrm>
          <a:prstGeom prst="rect">
            <a:avLst/>
          </a:prstGeom>
          <a:noFill/>
        </p:spPr>
        <p:txBody>
          <a:bodyPr wrap="square" rtlCol="0">
            <a:spAutoFit/>
          </a:bodyPr>
          <a:lstStyle/>
          <a:p>
            <a:r>
              <a:rPr lang="en-GB" sz="1600" b="1" dirty="0" smtClean="0"/>
              <a:t>To develop a framework of supervision for child care homes from a risk and quality perspective.</a:t>
            </a:r>
          </a:p>
          <a:p>
            <a:pPr>
              <a:lnSpc>
                <a:spcPct val="150000"/>
              </a:lnSpc>
            </a:pPr>
            <a:endParaRPr lang="en-GB" i="1" dirty="0" smtClean="0"/>
          </a:p>
          <a:p>
            <a:pPr>
              <a:lnSpc>
                <a:spcPct val="150000"/>
              </a:lnSpc>
            </a:pPr>
            <a:r>
              <a:rPr lang="en-GB" i="1" dirty="0" smtClean="0"/>
              <a:t>The objective of this pilot project is to further develop the supervision so that children's experiences are further taken into account. When finalised, IVO should be able to describe the quality of care in all child care homes and be certain of the areas further supervisory work should focus on.</a:t>
            </a:r>
            <a:endParaRPr lang="en-GB" sz="1400" dirty="0"/>
          </a:p>
        </p:txBody>
      </p:sp>
      <p:pic>
        <p:nvPicPr>
          <p:cNvPr id="1026" name="Picture 2" descr="Image result for qual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9188" y="4725144"/>
            <a:ext cx="2215220" cy="13710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831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28873" y="260648"/>
            <a:ext cx="7344816" cy="1131926"/>
          </a:xfrm>
        </p:spPr>
        <p:txBody>
          <a:bodyPr/>
          <a:lstStyle/>
          <a:p>
            <a:pPr algn="ctr"/>
            <a:r>
              <a:rPr lang="en-GB" sz="3600" b="0" dirty="0">
                <a:latin typeface="Calibri Light" panose="020F0302020204030204" pitchFamily="34" charset="0"/>
                <a:cs typeface="Calibri Light" panose="020F0302020204030204" pitchFamily="34" charset="0"/>
              </a:rPr>
              <a:t>Quality aspects of supervision – Scotland and Sweden</a:t>
            </a:r>
          </a:p>
        </p:txBody>
      </p:sp>
      <p:graphicFrame>
        <p:nvGraphicFramePr>
          <p:cNvPr id="4" name="Diagram 3"/>
          <p:cNvGraphicFramePr/>
          <p:nvPr>
            <p:extLst>
              <p:ext uri="{D42A27DB-BD31-4B8C-83A1-F6EECF244321}">
                <p14:modId xmlns:p14="http://schemas.microsoft.com/office/powerpoint/2010/main" val="3610435839"/>
              </p:ext>
            </p:extLst>
          </p:nvPr>
        </p:nvGraphicFramePr>
        <p:xfrm>
          <a:off x="181792" y="2125267"/>
          <a:ext cx="4226923" cy="3307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2611850297"/>
              </p:ext>
            </p:extLst>
          </p:nvPr>
        </p:nvGraphicFramePr>
        <p:xfrm>
          <a:off x="4046766" y="2125267"/>
          <a:ext cx="4226923" cy="3321497"/>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8" name="Rak koppling 7"/>
          <p:cNvCxnSpPr/>
          <p:nvPr/>
        </p:nvCxnSpPr>
        <p:spPr>
          <a:xfrm>
            <a:off x="3095898" y="3669031"/>
            <a:ext cx="786495" cy="1900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Rak koppling 9"/>
          <p:cNvCxnSpPr/>
          <p:nvPr/>
        </p:nvCxnSpPr>
        <p:spPr>
          <a:xfrm flipV="1">
            <a:off x="4408715" y="3544306"/>
            <a:ext cx="823289" cy="323346"/>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ruta 13"/>
          <p:cNvSpPr txBox="1"/>
          <p:nvPr/>
        </p:nvSpPr>
        <p:spPr>
          <a:xfrm>
            <a:off x="431074" y="2520297"/>
            <a:ext cx="197576" cy="1754326"/>
          </a:xfrm>
          <a:prstGeom prst="rect">
            <a:avLst/>
          </a:prstGeom>
          <a:noFill/>
        </p:spPr>
        <p:txBody>
          <a:bodyPr wrap="square" rtlCol="0">
            <a:spAutoFit/>
          </a:bodyPr>
          <a:lstStyle/>
          <a:p>
            <a:r>
              <a:rPr lang="sv-SE" sz="1350" dirty="0"/>
              <a:t>Scotland</a:t>
            </a:r>
          </a:p>
        </p:txBody>
      </p:sp>
      <p:sp>
        <p:nvSpPr>
          <p:cNvPr id="15" name="textruta 14"/>
          <p:cNvSpPr txBox="1"/>
          <p:nvPr/>
        </p:nvSpPr>
        <p:spPr>
          <a:xfrm>
            <a:off x="7911740" y="2520297"/>
            <a:ext cx="197576" cy="1338828"/>
          </a:xfrm>
          <a:prstGeom prst="rect">
            <a:avLst/>
          </a:prstGeom>
          <a:noFill/>
        </p:spPr>
        <p:txBody>
          <a:bodyPr wrap="square" rtlCol="0">
            <a:spAutoFit/>
          </a:bodyPr>
          <a:lstStyle/>
          <a:p>
            <a:r>
              <a:rPr lang="sv-SE" sz="1350" dirty="0"/>
              <a:t>Sweden</a:t>
            </a:r>
          </a:p>
        </p:txBody>
      </p:sp>
      <p:cxnSp>
        <p:nvCxnSpPr>
          <p:cNvPr id="17" name="Rak koppling 16"/>
          <p:cNvCxnSpPr/>
          <p:nvPr/>
        </p:nvCxnSpPr>
        <p:spPr>
          <a:xfrm>
            <a:off x="4144192" y="3867652"/>
            <a:ext cx="0" cy="1564864"/>
          </a:xfrm>
          <a:prstGeom prst="line">
            <a:avLst/>
          </a:prstGeom>
        </p:spPr>
        <p:style>
          <a:lnRef idx="1">
            <a:schemeClr val="dk1"/>
          </a:lnRef>
          <a:fillRef idx="0">
            <a:schemeClr val="dk1"/>
          </a:fillRef>
          <a:effectRef idx="0">
            <a:schemeClr val="dk1"/>
          </a:effectRef>
          <a:fontRef idx="minor">
            <a:schemeClr val="tx1"/>
          </a:fontRef>
        </p:style>
      </p:cxnSp>
      <p:sp>
        <p:nvSpPr>
          <p:cNvPr id="18" name="textruta 17"/>
          <p:cNvSpPr txBox="1"/>
          <p:nvPr/>
        </p:nvSpPr>
        <p:spPr>
          <a:xfrm>
            <a:off x="1960442" y="5656248"/>
            <a:ext cx="5275854" cy="584775"/>
          </a:xfrm>
          <a:prstGeom prst="rect">
            <a:avLst/>
          </a:prstGeom>
          <a:noFill/>
        </p:spPr>
        <p:txBody>
          <a:bodyPr wrap="square" rtlCol="0">
            <a:spAutoFit/>
          </a:bodyPr>
          <a:lstStyle/>
          <a:p>
            <a:r>
              <a:rPr lang="en-GB" sz="1600" dirty="0" smtClean="0">
                <a:solidFill>
                  <a:schemeClr val="bg1">
                    <a:lumMod val="50000"/>
                  </a:schemeClr>
                </a:solidFill>
              </a:rPr>
              <a:t>How are children's </a:t>
            </a:r>
            <a:r>
              <a:rPr lang="en-GB" sz="1600" dirty="0">
                <a:solidFill>
                  <a:schemeClr val="bg1">
                    <a:lumMod val="50000"/>
                  </a:schemeClr>
                </a:solidFill>
              </a:rPr>
              <a:t>experiences </a:t>
            </a:r>
            <a:r>
              <a:rPr lang="en-GB" sz="1600" dirty="0" smtClean="0">
                <a:solidFill>
                  <a:schemeClr val="bg1">
                    <a:lumMod val="50000"/>
                  </a:schemeClr>
                </a:solidFill>
              </a:rPr>
              <a:t>of quality in care homes taken into account in the supervision?</a:t>
            </a:r>
            <a:endParaRPr lang="en-GB" sz="1600" dirty="0">
              <a:solidFill>
                <a:schemeClr val="bg1">
                  <a:lumMod val="50000"/>
                </a:schemeClr>
              </a:solidFill>
            </a:endParaRPr>
          </a:p>
        </p:txBody>
      </p:sp>
      <p:pic>
        <p:nvPicPr>
          <p:cNvPr id="1026" name="Picture 2" descr="Image result for ungdom teckna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827983" y="2680784"/>
            <a:ext cx="773298" cy="14333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562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430895" y="313216"/>
            <a:ext cx="8148551" cy="1368533"/>
          </a:xfrm>
        </p:spPr>
        <p:txBody>
          <a:bodyPr>
            <a:noAutofit/>
          </a:bodyPr>
          <a:lstStyle/>
          <a:p>
            <a:r>
              <a:rPr lang="en-GB" sz="3600" b="0" dirty="0" smtClean="0">
                <a:latin typeface="Calibri Light" panose="020F0302020204030204" pitchFamily="34" charset="0"/>
                <a:cs typeface="Calibri Light" panose="020F0302020204030204" pitchFamily="34" charset="0"/>
              </a:rPr>
              <a:t>Step 1: What’s most important to children?</a:t>
            </a:r>
            <a:br>
              <a:rPr lang="en-GB" sz="3600" b="0" dirty="0" smtClean="0">
                <a:latin typeface="Calibri Light" panose="020F0302020204030204" pitchFamily="34" charset="0"/>
                <a:cs typeface="Calibri Light" panose="020F0302020204030204" pitchFamily="34" charset="0"/>
              </a:rPr>
            </a:br>
            <a:r>
              <a:rPr lang="en-GB" sz="3600" b="0" dirty="0" smtClean="0">
                <a:latin typeface="Calibri Light" panose="020F0302020204030204" pitchFamily="34" charset="0"/>
                <a:cs typeface="Calibri Light" panose="020F0302020204030204" pitchFamily="34" charset="0"/>
              </a:rPr>
              <a:t>Framework needed – what is good quality?</a:t>
            </a:r>
            <a:endParaRPr lang="en-GB" sz="3600" b="0" dirty="0">
              <a:latin typeface="Calibri Light" panose="020F0302020204030204" pitchFamily="34" charset="0"/>
              <a:cs typeface="Calibri Light" panose="020F0302020204030204" pitchFamily="34" charset="0"/>
            </a:endParaRPr>
          </a:p>
        </p:txBody>
      </p:sp>
      <p:sp>
        <p:nvSpPr>
          <p:cNvPr id="3" name="Underrubrik 2"/>
          <p:cNvSpPr>
            <a:spLocks noGrp="1"/>
          </p:cNvSpPr>
          <p:nvPr>
            <p:ph type="subTitle" idx="1"/>
          </p:nvPr>
        </p:nvSpPr>
        <p:spPr>
          <a:xfrm>
            <a:off x="430896" y="2132856"/>
            <a:ext cx="8148551" cy="4100064"/>
          </a:xfrm>
        </p:spPr>
        <p:txBody>
          <a:bodyPr>
            <a:normAutofit lnSpcReduction="10000"/>
          </a:bodyPr>
          <a:lstStyle/>
          <a:p>
            <a:pPr algn="l"/>
            <a:r>
              <a:rPr lang="en-GB" sz="1600" dirty="0" smtClean="0"/>
              <a:t>Points of departure:</a:t>
            </a:r>
          </a:p>
          <a:p>
            <a:pPr marL="285750" indent="-285750" algn="l">
              <a:buFont typeface="Wingdings" panose="05000000000000000000" pitchFamily="2" charset="2"/>
              <a:buChar char="ü"/>
            </a:pPr>
            <a:r>
              <a:rPr lang="en-GB" sz="1600" dirty="0" smtClean="0"/>
              <a:t>UN Convention on the Rights of the Child </a:t>
            </a:r>
          </a:p>
          <a:p>
            <a:pPr marL="285750" indent="-285750" algn="l">
              <a:buFont typeface="Wingdings" panose="05000000000000000000" pitchFamily="2" charset="2"/>
              <a:buChar char="ü"/>
            </a:pPr>
            <a:r>
              <a:rPr lang="en-GB" sz="1600" dirty="0" smtClean="0"/>
              <a:t>Scottish national standards, Handbook of the Scottish</a:t>
            </a:r>
          </a:p>
          <a:p>
            <a:pPr algn="l"/>
            <a:r>
              <a:rPr lang="en-GB" sz="1600" dirty="0" smtClean="0"/>
              <a:t>     supervision authority</a:t>
            </a:r>
          </a:p>
          <a:p>
            <a:pPr marL="285750" indent="-285750" algn="l">
              <a:buFont typeface="Wingdings" panose="05000000000000000000" pitchFamily="2" charset="2"/>
              <a:buChar char="ü"/>
            </a:pPr>
            <a:r>
              <a:rPr lang="en-GB" sz="1600" dirty="0" smtClean="0"/>
              <a:t>Reports from other authorities/government bodies/academic</a:t>
            </a:r>
          </a:p>
          <a:p>
            <a:pPr algn="l"/>
            <a:r>
              <a:rPr lang="en-GB" sz="1600" dirty="0" smtClean="0"/>
              <a:t>      research</a:t>
            </a:r>
          </a:p>
          <a:p>
            <a:pPr marL="285750" indent="-285750" algn="l">
              <a:buFont typeface="Wingdings" panose="05000000000000000000" pitchFamily="2" charset="2"/>
              <a:buChar char="ü"/>
            </a:pPr>
            <a:r>
              <a:rPr lang="en-GB" sz="1600" dirty="0" smtClean="0"/>
              <a:t>Previous internal and ongoing work (child questionnaire)</a:t>
            </a:r>
          </a:p>
          <a:p>
            <a:pPr algn="l"/>
            <a:endParaRPr lang="en-GB" sz="1600" dirty="0" smtClean="0"/>
          </a:p>
          <a:p>
            <a:pPr algn="l"/>
            <a:r>
              <a:rPr lang="en-GB" sz="1600" dirty="0" smtClean="0"/>
              <a:t>Content of our work</a:t>
            </a:r>
          </a:p>
          <a:p>
            <a:pPr marL="257175" indent="-257175" algn="l">
              <a:buFont typeface="Wingdings" panose="05000000000000000000" pitchFamily="2" charset="2"/>
              <a:buChar char="Ø"/>
            </a:pPr>
            <a:r>
              <a:rPr lang="en-GB" sz="1600" dirty="0" smtClean="0"/>
              <a:t>Reading and joint reflection</a:t>
            </a:r>
          </a:p>
          <a:p>
            <a:pPr marL="257175" indent="-257175" algn="l">
              <a:buFont typeface="Wingdings" panose="05000000000000000000" pitchFamily="2" charset="2"/>
              <a:buChar char="Ø"/>
            </a:pPr>
            <a:r>
              <a:rPr lang="en-GB" sz="1600" dirty="0" smtClean="0"/>
              <a:t>Workshops</a:t>
            </a:r>
          </a:p>
          <a:p>
            <a:pPr marL="257175" indent="-257175" algn="l">
              <a:buFont typeface="Wingdings" panose="05000000000000000000" pitchFamily="2" charset="2"/>
              <a:buChar char="Ø"/>
            </a:pPr>
            <a:r>
              <a:rPr lang="en-GB" sz="1600" dirty="0" smtClean="0"/>
              <a:t>Capturing the views of children using focus groups and interviews </a:t>
            </a:r>
          </a:p>
          <a:p>
            <a:pPr marL="257175" indent="-257175" algn="l">
              <a:buFont typeface="Wingdings" panose="05000000000000000000" pitchFamily="2" charset="2"/>
              <a:buChar char="Ø"/>
            </a:pPr>
            <a:r>
              <a:rPr lang="en-GB" sz="1600" dirty="0" smtClean="0"/>
              <a:t>Invited guests (</a:t>
            </a:r>
            <a:r>
              <a:rPr lang="en-GB" sz="1600" dirty="0" err="1" smtClean="0"/>
              <a:t>Vårdanalys</a:t>
            </a:r>
            <a:r>
              <a:rPr lang="en-GB" sz="1600" dirty="0" smtClean="0"/>
              <a:t>, IVO-staff)</a:t>
            </a:r>
          </a:p>
          <a:p>
            <a:pPr marL="257175" indent="-257175" algn="l">
              <a:buFont typeface="Wingdings" panose="05000000000000000000" pitchFamily="2" charset="2"/>
              <a:buChar char="Ø"/>
            </a:pPr>
            <a:r>
              <a:rPr lang="en-GB" sz="1600" dirty="0" smtClean="0"/>
              <a:t>Exchange programme with </a:t>
            </a:r>
            <a:r>
              <a:rPr lang="en-GB" sz="1600" dirty="0" err="1" smtClean="0"/>
              <a:t>Scottland</a:t>
            </a:r>
            <a:endParaRPr lang="en-GB" sz="1600" dirty="0" smtClean="0"/>
          </a:p>
          <a:p>
            <a:pPr marL="257175" indent="-257175" algn="l">
              <a:buFont typeface="Wingdings" panose="05000000000000000000" pitchFamily="2" charset="2"/>
              <a:buChar char="Ø"/>
            </a:pPr>
            <a:r>
              <a:rPr lang="en-GB" sz="1600" dirty="0" smtClean="0"/>
              <a:t>Discussions, workgroup EPSO</a:t>
            </a:r>
          </a:p>
          <a:p>
            <a:pPr marL="257175" indent="-257175" algn="l">
              <a:buFont typeface="Wingdings" panose="05000000000000000000" pitchFamily="2" charset="2"/>
              <a:buChar char="Ø"/>
            </a:pPr>
            <a:endParaRPr lang="sv-SE" sz="1500" dirty="0"/>
          </a:p>
          <a:p>
            <a:pPr algn="l"/>
            <a:endParaRPr lang="sv-SE" sz="1500" dirty="0"/>
          </a:p>
          <a:p>
            <a:pPr algn="l"/>
            <a:endParaRPr lang="sv-SE" sz="1500" dirty="0">
              <a:solidFill>
                <a:srgbClr val="FF0000"/>
              </a:solidFill>
            </a:endParaRPr>
          </a:p>
          <a:p>
            <a:pPr algn="l"/>
            <a:endParaRPr lang="sv-SE" sz="1500" dirty="0">
              <a:solidFill>
                <a:srgbClr val="FF0000"/>
              </a:solidFill>
            </a:endParaRPr>
          </a:p>
          <a:p>
            <a:pPr algn="l"/>
            <a:endParaRPr lang="sv-SE" sz="1500" dirty="0"/>
          </a:p>
          <a:p>
            <a:pPr algn="l"/>
            <a:endParaRPr lang="sv-SE" dirty="0"/>
          </a:p>
        </p:txBody>
      </p:sp>
      <p:sp>
        <p:nvSpPr>
          <p:cNvPr id="5" name="Höger klammerparentes 4"/>
          <p:cNvSpPr/>
          <p:nvPr/>
        </p:nvSpPr>
        <p:spPr>
          <a:xfrm>
            <a:off x="6084168" y="2276872"/>
            <a:ext cx="492709" cy="3706216"/>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sz="1350"/>
          </a:p>
        </p:txBody>
      </p:sp>
      <p:sp>
        <p:nvSpPr>
          <p:cNvPr id="6" name="textruta 5"/>
          <p:cNvSpPr txBox="1"/>
          <p:nvPr/>
        </p:nvSpPr>
        <p:spPr>
          <a:xfrm>
            <a:off x="6642142" y="2645207"/>
            <a:ext cx="2034314" cy="2308324"/>
          </a:xfrm>
          <a:prstGeom prst="rect">
            <a:avLst/>
          </a:prstGeom>
          <a:noFill/>
        </p:spPr>
        <p:txBody>
          <a:bodyPr wrap="square" rtlCol="0">
            <a:spAutoFit/>
          </a:bodyPr>
          <a:lstStyle/>
          <a:p>
            <a:r>
              <a:rPr lang="en-GB" sz="1600" dirty="0" smtClean="0"/>
              <a:t>Framework</a:t>
            </a:r>
          </a:p>
          <a:p>
            <a:pPr marL="285750" indent="-285750">
              <a:buFontTx/>
              <a:buChar char="-"/>
            </a:pPr>
            <a:r>
              <a:rPr lang="en-GB" sz="1600" dirty="0" smtClean="0"/>
              <a:t>Definition of good quality based on what is important for children.</a:t>
            </a:r>
          </a:p>
          <a:p>
            <a:pPr marL="285750" indent="-285750">
              <a:buFontTx/>
              <a:buChar char="-"/>
            </a:pPr>
            <a:r>
              <a:rPr lang="en-GB" sz="1600" dirty="0" smtClean="0"/>
              <a:t>Material forming the basis for our continued work.</a:t>
            </a:r>
            <a:endParaRPr lang="en-GB" sz="1600" dirty="0"/>
          </a:p>
        </p:txBody>
      </p:sp>
    </p:spTree>
    <p:extLst>
      <p:ext uri="{BB962C8B-B14F-4D97-AF65-F5344CB8AC3E}">
        <p14:creationId xmlns:p14="http://schemas.microsoft.com/office/powerpoint/2010/main" val="1178788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528" y="404664"/>
            <a:ext cx="8562480" cy="1377224"/>
          </a:xfrm>
        </p:spPr>
        <p:txBody>
          <a:bodyPr/>
          <a:lstStyle/>
          <a:p>
            <a:r>
              <a:rPr lang="en-GB" sz="3600" b="0" dirty="0" smtClean="0">
                <a:latin typeface="Calibri Light" panose="020F0302020204030204" pitchFamily="34" charset="0"/>
                <a:cs typeface="Calibri Light" panose="020F0302020204030204" pitchFamily="34" charset="0"/>
              </a:rPr>
              <a:t>Identifying what is important for children and youth is done by…</a:t>
            </a:r>
            <a:endParaRPr lang="en-GB" sz="3600" b="0" dirty="0">
              <a:latin typeface="Calibri Light" panose="020F0302020204030204" pitchFamily="34" charset="0"/>
              <a:cs typeface="Calibri Light" panose="020F0302020204030204" pitchFamily="34" charset="0"/>
            </a:endParaRPr>
          </a:p>
        </p:txBody>
      </p:sp>
      <p:sp>
        <p:nvSpPr>
          <p:cNvPr id="3" name="Platshållare för innehåll 2"/>
          <p:cNvSpPr>
            <a:spLocks noGrp="1"/>
          </p:cNvSpPr>
          <p:nvPr>
            <p:ph idx="1"/>
          </p:nvPr>
        </p:nvSpPr>
        <p:spPr>
          <a:xfrm>
            <a:off x="519249" y="2060870"/>
            <a:ext cx="8366759" cy="3804798"/>
          </a:xfrm>
        </p:spPr>
        <p:txBody>
          <a:bodyPr>
            <a:normAutofit/>
          </a:bodyPr>
          <a:lstStyle/>
          <a:p>
            <a:endParaRPr lang="sv-SE" sz="1800" dirty="0"/>
          </a:p>
          <a:p>
            <a:pPr marL="0" indent="0">
              <a:buNone/>
            </a:pPr>
            <a:endParaRPr lang="sv-SE" sz="1800" dirty="0">
              <a:solidFill>
                <a:srgbClr val="FF0000"/>
              </a:solidFill>
            </a:endParaRPr>
          </a:p>
          <a:p>
            <a:pPr marL="0" indent="0">
              <a:buNone/>
            </a:pPr>
            <a:endParaRPr lang="sv-SE" sz="1800" dirty="0">
              <a:solidFill>
                <a:srgbClr val="FF0000"/>
              </a:solidFill>
            </a:endParaRPr>
          </a:p>
          <a:p>
            <a:endParaRPr lang="sv-SE" dirty="0"/>
          </a:p>
          <a:p>
            <a:pPr marL="0" indent="0">
              <a:buNone/>
            </a:pPr>
            <a:endParaRPr lang="sv-SE" dirty="0"/>
          </a:p>
          <a:p>
            <a:endParaRPr lang="sv-SE" dirty="0"/>
          </a:p>
        </p:txBody>
      </p:sp>
      <p:graphicFrame>
        <p:nvGraphicFramePr>
          <p:cNvPr id="6" name="Diagram 5"/>
          <p:cNvGraphicFramePr/>
          <p:nvPr>
            <p:extLst>
              <p:ext uri="{D42A27DB-BD31-4B8C-83A1-F6EECF244321}">
                <p14:modId xmlns:p14="http://schemas.microsoft.com/office/powerpoint/2010/main" val="3030971140"/>
              </p:ext>
            </p:extLst>
          </p:nvPr>
        </p:nvGraphicFramePr>
        <p:xfrm>
          <a:off x="755576" y="1970855"/>
          <a:ext cx="6096000" cy="3896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Höger klammerparentes 4"/>
          <p:cNvSpPr/>
          <p:nvPr/>
        </p:nvSpPr>
        <p:spPr>
          <a:xfrm>
            <a:off x="6444208" y="2160341"/>
            <a:ext cx="492709" cy="3706216"/>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sz="1350"/>
          </a:p>
        </p:txBody>
      </p:sp>
      <p:sp>
        <p:nvSpPr>
          <p:cNvPr id="4" name="textruta 3"/>
          <p:cNvSpPr txBox="1"/>
          <p:nvPr/>
        </p:nvSpPr>
        <p:spPr>
          <a:xfrm>
            <a:off x="6982731" y="2160341"/>
            <a:ext cx="1728192" cy="3323987"/>
          </a:xfrm>
          <a:prstGeom prst="rect">
            <a:avLst/>
          </a:prstGeom>
          <a:noFill/>
        </p:spPr>
        <p:txBody>
          <a:bodyPr wrap="square" rtlCol="0">
            <a:spAutoFit/>
          </a:bodyPr>
          <a:lstStyle/>
          <a:p>
            <a:r>
              <a:rPr lang="en-GB" sz="1400" dirty="0" smtClean="0"/>
              <a:t>External reference group:</a:t>
            </a:r>
          </a:p>
          <a:p>
            <a:r>
              <a:rPr lang="en-GB" sz="1400" dirty="0" smtClean="0"/>
              <a:t> </a:t>
            </a:r>
          </a:p>
          <a:p>
            <a:pPr marL="285750" indent="-285750">
              <a:buFont typeface="Arial" panose="020B0604020202020204" pitchFamily="34" charset="0"/>
              <a:buChar char="•"/>
            </a:pPr>
            <a:r>
              <a:rPr lang="en-GB" sz="1400" dirty="0" smtClean="0"/>
              <a:t>The National </a:t>
            </a:r>
            <a:r>
              <a:rPr lang="en-GB" sz="1400" dirty="0"/>
              <a:t>B</a:t>
            </a:r>
            <a:r>
              <a:rPr lang="en-GB" sz="1400" dirty="0" smtClean="0"/>
              <a:t>oard of Health and Welfare</a:t>
            </a:r>
          </a:p>
          <a:p>
            <a:endParaRPr lang="en-GB" sz="1400" dirty="0" smtClean="0"/>
          </a:p>
          <a:p>
            <a:pPr marL="285750" indent="-285750">
              <a:buFont typeface="Arial" panose="020B0604020202020204" pitchFamily="34" charset="0"/>
              <a:buChar char="•"/>
            </a:pPr>
            <a:r>
              <a:rPr lang="en-GB" sz="1400" dirty="0" smtClean="0"/>
              <a:t>Swedish Association of Local Authorities and Regions</a:t>
            </a:r>
          </a:p>
          <a:p>
            <a:endParaRPr lang="en-GB" sz="1400" dirty="0" smtClean="0"/>
          </a:p>
          <a:p>
            <a:pPr marL="285750" indent="-285750">
              <a:buFont typeface="Arial" panose="020B0604020202020204" pitchFamily="34" charset="0"/>
              <a:buChar char="•"/>
            </a:pPr>
            <a:r>
              <a:rPr lang="en-GB" sz="1400" dirty="0" smtClean="0"/>
              <a:t>Research</a:t>
            </a:r>
          </a:p>
          <a:p>
            <a:pPr marL="285750" indent="-285750">
              <a:buFontTx/>
              <a:buChar char="-"/>
            </a:pPr>
            <a:endParaRPr lang="en-GB" sz="1400" dirty="0"/>
          </a:p>
        </p:txBody>
      </p:sp>
    </p:spTree>
    <p:extLst>
      <p:ext uri="{BB962C8B-B14F-4D97-AF65-F5344CB8AC3E}">
        <p14:creationId xmlns:p14="http://schemas.microsoft.com/office/powerpoint/2010/main" val="40941897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83568" y="375541"/>
            <a:ext cx="7776864" cy="873168"/>
          </a:xfrm>
        </p:spPr>
        <p:txBody>
          <a:bodyPr/>
          <a:lstStyle/>
          <a:p>
            <a:r>
              <a:rPr lang="sv-SE" sz="3600" b="0" dirty="0">
                <a:latin typeface="Calibri Light" panose="020F0302020204030204" pitchFamily="34" charset="0"/>
                <a:cs typeface="Calibri Light" panose="020F0302020204030204" pitchFamily="34" charset="0"/>
              </a:rPr>
              <a:t>Step 2: </a:t>
            </a:r>
            <a:r>
              <a:rPr lang="en-GB" sz="3600" b="0" dirty="0" smtClean="0">
                <a:latin typeface="Calibri Light" panose="020F0302020204030204" pitchFamily="34" charset="0"/>
                <a:cs typeface="Calibri Light" panose="020F0302020204030204" pitchFamily="34" charset="0"/>
              </a:rPr>
              <a:t>Prep work before inspection</a:t>
            </a:r>
            <a:endParaRPr lang="en-GB" sz="3600" b="0" dirty="0">
              <a:latin typeface="Calibri Light" panose="020F0302020204030204" pitchFamily="34" charset="0"/>
              <a:cs typeface="Calibri Light" panose="020F0302020204030204" pitchFamily="34" charset="0"/>
            </a:endParaRPr>
          </a:p>
        </p:txBody>
      </p:sp>
      <p:sp>
        <p:nvSpPr>
          <p:cNvPr id="3" name="Platshållare för innehåll 2"/>
          <p:cNvSpPr>
            <a:spLocks noGrp="1"/>
          </p:cNvSpPr>
          <p:nvPr>
            <p:ph idx="1"/>
          </p:nvPr>
        </p:nvSpPr>
        <p:spPr>
          <a:xfrm>
            <a:off x="683568" y="1628800"/>
            <a:ext cx="8086032" cy="4887963"/>
          </a:xfrm>
        </p:spPr>
        <p:txBody>
          <a:bodyPr/>
          <a:lstStyle/>
          <a:p>
            <a:pPr marL="0" indent="0">
              <a:buNone/>
            </a:pPr>
            <a:r>
              <a:rPr lang="en-GB" sz="1600" dirty="0" smtClean="0"/>
              <a:t>Based on step 1, we’ve created…</a:t>
            </a:r>
          </a:p>
          <a:p>
            <a:pPr marL="457200" indent="-457200">
              <a:buAutoNum type="arabicPeriod"/>
            </a:pPr>
            <a:r>
              <a:rPr lang="en-GB" sz="1600" dirty="0" smtClean="0"/>
              <a:t>A system of self-evaluation</a:t>
            </a:r>
          </a:p>
          <a:p>
            <a:pPr marL="457200" indent="-457200">
              <a:buAutoNum type="arabicPeriod"/>
            </a:pPr>
            <a:r>
              <a:rPr lang="en-GB" sz="1600" dirty="0" smtClean="0"/>
              <a:t>A survey for children and youth living in care homes</a:t>
            </a:r>
          </a:p>
          <a:p>
            <a:pPr marL="457200" indent="-457200">
              <a:buAutoNum type="arabicPeriod"/>
            </a:pPr>
            <a:endParaRPr lang="en-GB" sz="1600" dirty="0" smtClean="0"/>
          </a:p>
          <a:p>
            <a:pPr marL="0" indent="0">
              <a:buNone/>
            </a:pPr>
            <a:r>
              <a:rPr lang="en-GB" sz="1600" dirty="0" smtClean="0"/>
              <a:t>Based on the answers from the care homes, children and youth and IVO’s previous work a risk assessment is carried out.</a:t>
            </a:r>
          </a:p>
          <a:p>
            <a:pPr marL="0" indent="0">
              <a:buNone/>
            </a:pPr>
            <a:endParaRPr lang="sv-SE" sz="1600" dirty="0"/>
          </a:p>
          <a:p>
            <a:pPr marL="0" indent="0">
              <a:buNone/>
            </a:pPr>
            <a:endParaRPr lang="sv-SE" sz="1600" dirty="0"/>
          </a:p>
          <a:p>
            <a:pPr marL="0" indent="0">
              <a:buNone/>
            </a:pPr>
            <a:endParaRPr lang="sv-SE" dirty="0"/>
          </a:p>
          <a:p>
            <a:pPr marL="0" indent="0">
              <a:buNone/>
            </a:pPr>
            <a:endParaRPr lang="sv-SE" sz="1600" b="1" dirty="0"/>
          </a:p>
          <a:p>
            <a:pPr marL="0" indent="0">
              <a:buNone/>
            </a:pPr>
            <a:endParaRPr lang="sv-SE" sz="1600" b="1" dirty="0"/>
          </a:p>
          <a:p>
            <a:pPr marL="0" indent="0">
              <a:buNone/>
            </a:pPr>
            <a:endParaRPr lang="sv-SE" sz="1600" b="1" dirty="0"/>
          </a:p>
          <a:p>
            <a:pPr marL="0" indent="0">
              <a:buNone/>
            </a:pPr>
            <a:r>
              <a:rPr lang="sv-SE" dirty="0"/>
              <a:t> </a:t>
            </a:r>
          </a:p>
          <a:p>
            <a:pPr marL="0" indent="0">
              <a:buNone/>
            </a:pPr>
            <a:endParaRPr lang="sv-SE" sz="1500" dirty="0"/>
          </a:p>
        </p:txBody>
      </p:sp>
      <p:graphicFrame>
        <p:nvGraphicFramePr>
          <p:cNvPr id="8" name="Diagram 7"/>
          <p:cNvGraphicFramePr/>
          <p:nvPr>
            <p:extLst>
              <p:ext uri="{D42A27DB-BD31-4B8C-83A1-F6EECF244321}">
                <p14:modId xmlns:p14="http://schemas.microsoft.com/office/powerpoint/2010/main" val="1882486538"/>
              </p:ext>
            </p:extLst>
          </p:nvPr>
        </p:nvGraphicFramePr>
        <p:xfrm>
          <a:off x="683568" y="3573015"/>
          <a:ext cx="7776864" cy="29437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6368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89213"/>
            <a:ext cx="7344816" cy="873168"/>
          </a:xfrm>
        </p:spPr>
        <p:txBody>
          <a:bodyPr/>
          <a:lstStyle/>
          <a:p>
            <a:r>
              <a:rPr lang="sv-SE" sz="3600" b="0" dirty="0">
                <a:latin typeface="Calibri Light" panose="020F0302020204030204" pitchFamily="34" charset="0"/>
                <a:cs typeface="Calibri Light" panose="020F0302020204030204" pitchFamily="34" charset="0"/>
              </a:rPr>
              <a:t>Step 3: </a:t>
            </a:r>
            <a:r>
              <a:rPr lang="en-GB" sz="3600" b="0" dirty="0" smtClean="0">
                <a:latin typeface="Calibri Light" panose="020F0302020204030204" pitchFamily="34" charset="0"/>
                <a:cs typeface="Calibri Light" panose="020F0302020204030204" pitchFamily="34" charset="0"/>
              </a:rPr>
              <a:t>Pilot inspections</a:t>
            </a:r>
            <a:endParaRPr lang="en-GB" sz="3600" b="0" dirty="0">
              <a:latin typeface="Calibri Light" panose="020F0302020204030204" pitchFamily="34" charset="0"/>
              <a:cs typeface="Calibri Light" panose="020F0302020204030204" pitchFamily="34" charset="0"/>
            </a:endParaRPr>
          </a:p>
        </p:txBody>
      </p:sp>
      <p:sp>
        <p:nvSpPr>
          <p:cNvPr id="3" name="Platshållare för innehåll 2"/>
          <p:cNvSpPr>
            <a:spLocks noGrp="1"/>
          </p:cNvSpPr>
          <p:nvPr>
            <p:ph idx="1"/>
          </p:nvPr>
        </p:nvSpPr>
        <p:spPr>
          <a:xfrm>
            <a:off x="698269" y="1628800"/>
            <a:ext cx="7886700" cy="4680520"/>
          </a:xfrm>
        </p:spPr>
        <p:txBody>
          <a:bodyPr>
            <a:normAutofit/>
          </a:bodyPr>
          <a:lstStyle/>
          <a:p>
            <a:pPr>
              <a:buFont typeface="Wingdings" panose="05000000000000000000" pitchFamily="2" charset="2"/>
              <a:buChar char="ü"/>
            </a:pPr>
            <a:r>
              <a:rPr lang="en-GB" sz="1600" dirty="0" smtClean="0"/>
              <a:t>Focus based on prep work and in accordance with the risk assessment</a:t>
            </a:r>
          </a:p>
          <a:p>
            <a:pPr>
              <a:buFont typeface="Wingdings" panose="05000000000000000000" pitchFamily="2" charset="2"/>
              <a:buChar char="ü"/>
            </a:pPr>
            <a:r>
              <a:rPr lang="en-GB" sz="1600" dirty="0" smtClean="0"/>
              <a:t>Supervision will differ between different care homes (time and content)</a:t>
            </a:r>
          </a:p>
          <a:p>
            <a:pPr marL="0" indent="0">
              <a:buNone/>
            </a:pPr>
            <a:endParaRPr lang="en-GB" sz="1500" dirty="0" smtClean="0"/>
          </a:p>
          <a:p>
            <a:pPr marL="0" indent="0">
              <a:buNone/>
            </a:pPr>
            <a:endParaRPr lang="en-GB" sz="1500" dirty="0"/>
          </a:p>
        </p:txBody>
      </p:sp>
      <p:pic>
        <p:nvPicPr>
          <p:cNvPr id="6" name="Bildobjekt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2086" y="3108016"/>
            <a:ext cx="1659190" cy="1489584"/>
          </a:xfrm>
          <a:prstGeom prst="rect">
            <a:avLst/>
          </a:prstGeom>
        </p:spPr>
      </p:pic>
      <p:pic>
        <p:nvPicPr>
          <p:cNvPr id="7" name="Bildobjekt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0797" y="2886205"/>
            <a:ext cx="1672339" cy="1672339"/>
          </a:xfrm>
          <a:prstGeom prst="rect">
            <a:avLst/>
          </a:prstGeom>
        </p:spPr>
      </p:pic>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15678" y="2828391"/>
            <a:ext cx="1139800" cy="1621160"/>
          </a:xfrm>
          <a:prstGeom prst="rect">
            <a:avLst/>
          </a:prstGeom>
        </p:spPr>
      </p:pic>
      <p:sp>
        <p:nvSpPr>
          <p:cNvPr id="9" name="Rektangel 8"/>
          <p:cNvSpPr/>
          <p:nvPr/>
        </p:nvSpPr>
        <p:spPr>
          <a:xfrm>
            <a:off x="692086" y="2479194"/>
            <a:ext cx="6192688" cy="523220"/>
          </a:xfrm>
          <a:prstGeom prst="rect">
            <a:avLst/>
          </a:prstGeom>
        </p:spPr>
        <p:txBody>
          <a:bodyPr wrap="square">
            <a:spAutoFit/>
          </a:bodyPr>
          <a:lstStyle/>
          <a:p>
            <a:r>
              <a:rPr lang="en-GB" sz="1600" dirty="0" smtClean="0"/>
              <a:t>Examples of assessments</a:t>
            </a:r>
          </a:p>
          <a:p>
            <a:endParaRPr lang="sv-SE" sz="1200" dirty="0"/>
          </a:p>
        </p:txBody>
      </p:sp>
      <p:sp>
        <p:nvSpPr>
          <p:cNvPr id="10" name="textruta 9"/>
          <p:cNvSpPr txBox="1"/>
          <p:nvPr/>
        </p:nvSpPr>
        <p:spPr>
          <a:xfrm>
            <a:off x="692086" y="4941168"/>
            <a:ext cx="2223730" cy="800219"/>
          </a:xfrm>
          <a:prstGeom prst="rect">
            <a:avLst/>
          </a:prstGeom>
          <a:noFill/>
        </p:spPr>
        <p:txBody>
          <a:bodyPr wrap="square" rtlCol="0">
            <a:spAutoFit/>
          </a:bodyPr>
          <a:lstStyle/>
          <a:p>
            <a:r>
              <a:rPr lang="en-GB" dirty="0" smtClean="0"/>
              <a:t>70 % of care homes </a:t>
            </a:r>
            <a:r>
              <a:rPr lang="en-GB" sz="1400" dirty="0" smtClean="0"/>
              <a:t>OK according to most quality indicators</a:t>
            </a:r>
            <a:endParaRPr lang="en-GB" sz="1400" dirty="0"/>
          </a:p>
        </p:txBody>
      </p:sp>
      <p:sp>
        <p:nvSpPr>
          <p:cNvPr id="12" name="textruta 11"/>
          <p:cNvSpPr txBox="1"/>
          <p:nvPr/>
        </p:nvSpPr>
        <p:spPr>
          <a:xfrm>
            <a:off x="3230797" y="4965555"/>
            <a:ext cx="2223730" cy="1231106"/>
          </a:xfrm>
          <a:prstGeom prst="rect">
            <a:avLst/>
          </a:prstGeom>
          <a:noFill/>
        </p:spPr>
        <p:txBody>
          <a:bodyPr wrap="square" rtlCol="0">
            <a:spAutoFit/>
          </a:bodyPr>
          <a:lstStyle/>
          <a:p>
            <a:r>
              <a:rPr lang="en-GB" dirty="0" smtClean="0"/>
              <a:t>20 % of care homes </a:t>
            </a:r>
            <a:r>
              <a:rPr lang="en-GB" sz="1400" dirty="0" smtClean="0"/>
              <a:t>Average scores on most quality indicators, but risks </a:t>
            </a:r>
            <a:r>
              <a:rPr lang="en-GB" sz="1400" dirty="0" err="1" smtClean="0"/>
              <a:t>concering</a:t>
            </a:r>
            <a:r>
              <a:rPr lang="en-GB" sz="1400" dirty="0" smtClean="0"/>
              <a:t> leadership</a:t>
            </a:r>
            <a:endParaRPr lang="en-GB" sz="1400" dirty="0"/>
          </a:p>
        </p:txBody>
      </p:sp>
      <p:sp>
        <p:nvSpPr>
          <p:cNvPr id="13" name="textruta 12"/>
          <p:cNvSpPr txBox="1"/>
          <p:nvPr/>
        </p:nvSpPr>
        <p:spPr>
          <a:xfrm>
            <a:off x="5815677" y="4936263"/>
            <a:ext cx="2223729" cy="1231106"/>
          </a:xfrm>
          <a:prstGeom prst="rect">
            <a:avLst/>
          </a:prstGeom>
          <a:noFill/>
        </p:spPr>
        <p:txBody>
          <a:bodyPr wrap="square" rtlCol="0">
            <a:spAutoFit/>
          </a:bodyPr>
          <a:lstStyle/>
          <a:p>
            <a:r>
              <a:rPr lang="en-GB" dirty="0" smtClean="0"/>
              <a:t>10 % of care homes</a:t>
            </a:r>
          </a:p>
          <a:p>
            <a:r>
              <a:rPr lang="en-GB" sz="1400" dirty="0" smtClean="0"/>
              <a:t>Risk according to most quality indicators and high risk concerning ’involvement’</a:t>
            </a:r>
            <a:endParaRPr lang="en-GB" sz="1400" dirty="0"/>
          </a:p>
        </p:txBody>
      </p:sp>
    </p:spTree>
    <p:extLst>
      <p:ext uri="{BB962C8B-B14F-4D97-AF65-F5344CB8AC3E}">
        <p14:creationId xmlns:p14="http://schemas.microsoft.com/office/powerpoint/2010/main" val="3371432830"/>
      </p:ext>
    </p:extLst>
  </p:cSld>
  <p:clrMapOvr>
    <a:masterClrMapping/>
  </p:clrMapOvr>
  <p:timing>
    <p:tnLst>
      <p:par>
        <p:cTn id="1" dur="indefinite" restart="never" nodeType="tmRoot"/>
      </p:par>
    </p:tnLst>
  </p:timing>
</p:sld>
</file>

<file path=ppt/theme/theme1.xml><?xml version="1.0" encoding="utf-8"?>
<a:theme xmlns:a="http://schemas.openxmlformats.org/drawingml/2006/main" name="IVO_mall_2016">
  <a:themeElements>
    <a:clrScheme name="IVO">
      <a:dk1>
        <a:sysClr val="windowText" lastClr="000000"/>
      </a:dk1>
      <a:lt1>
        <a:sysClr val="window" lastClr="FFFFFF"/>
      </a:lt1>
      <a:dk2>
        <a:srgbClr val="1F497D"/>
      </a:dk2>
      <a:lt2>
        <a:srgbClr val="EEECE1"/>
      </a:lt2>
      <a:accent1>
        <a:srgbClr val="E66E14"/>
      </a:accent1>
      <a:accent2>
        <a:srgbClr val="007377"/>
      </a:accent2>
      <a:accent3>
        <a:srgbClr val="B1E4E3"/>
      </a:accent3>
      <a:accent4>
        <a:srgbClr val="333F48"/>
      </a:accent4>
      <a:accent5>
        <a:srgbClr val="C7C9C7"/>
      </a:accent5>
      <a:accent6>
        <a:srgbClr val="B94700"/>
      </a:accent6>
      <a:hlink>
        <a:srgbClr val="0000FF"/>
      </a:hlink>
      <a:folHlink>
        <a:srgbClr val="800080"/>
      </a:folHlink>
    </a:clrScheme>
    <a:fontScheme name="Nordic Capit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IVO_mall_2016</Template>
  <TotalTime>0</TotalTime>
  <Words>751</Words>
  <Application>Microsoft Office PowerPoint</Application>
  <PresentationFormat>Diavoorstelling (4:3)</PresentationFormat>
  <Paragraphs>130</Paragraphs>
  <Slides>11</Slides>
  <Notes>3</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IVO_mall_2016</vt:lpstr>
      <vt:lpstr>Inspection of child care homes from a risk based approach with a starting point in quality</vt:lpstr>
      <vt:lpstr>Agenda</vt:lpstr>
      <vt:lpstr>Current status of Swedish supervision of care homes for children and youth</vt:lpstr>
      <vt:lpstr>Mission and objective</vt:lpstr>
      <vt:lpstr>Quality aspects of supervision – Scotland and Sweden</vt:lpstr>
      <vt:lpstr>Step 1: What’s most important to children? Framework needed – what is good quality?</vt:lpstr>
      <vt:lpstr>Identifying what is important for children and youth is done by…</vt:lpstr>
      <vt:lpstr>Step 2: Prep work before inspection</vt:lpstr>
      <vt:lpstr>Step 3: Pilot inspections</vt:lpstr>
      <vt:lpstr>Pilot inspections</vt:lpstr>
      <vt:lpstr>Step 4: After inspection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2017-03-27T09:33:50Z</dcterms:created>
  <dcterms:modified xsi:type="dcterms:W3CDTF">2018-04-13T14:03:02Z</dcterms:modified>
</cp:coreProperties>
</file>