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6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80" r:id="rId10"/>
    <p:sldId id="281" r:id="rId11"/>
    <p:sldId id="282" r:id="rId12"/>
    <p:sldId id="267" r:id="rId13"/>
    <p:sldId id="283" r:id="rId14"/>
    <p:sldId id="264" r:id="rId1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rukova, Lilyana Lyubomirova" userId="6592d5ac-1701-4f59-9929-f1c196d3d2d7" providerId="ADAL" clId="{FE0AF880-25B1-4B73-9F34-8A63B6080E10}"/>
    <pc:docChg chg="modSld">
      <pc:chgData name="Yurukova, Lilyana Lyubomirova" userId="6592d5ac-1701-4f59-9929-f1c196d3d2d7" providerId="ADAL" clId="{FE0AF880-25B1-4B73-9F34-8A63B6080E10}" dt="2018-10-08T06:41:02.473" v="13" actId="20577"/>
      <pc:docMkLst>
        <pc:docMk/>
      </pc:docMkLst>
      <pc:sldChg chg="modSp">
        <pc:chgData name="Yurukova, Lilyana Lyubomirova" userId="6592d5ac-1701-4f59-9929-f1c196d3d2d7" providerId="ADAL" clId="{FE0AF880-25B1-4B73-9F34-8A63B6080E10}" dt="2018-10-08T06:39:23.961" v="0" actId="20577"/>
        <pc:sldMkLst>
          <pc:docMk/>
          <pc:sldMk cId="4136851269" sldId="256"/>
        </pc:sldMkLst>
        <pc:spChg chg="mod">
          <ac:chgData name="Yurukova, Lilyana Lyubomirova" userId="6592d5ac-1701-4f59-9929-f1c196d3d2d7" providerId="ADAL" clId="{FE0AF880-25B1-4B73-9F34-8A63B6080E10}" dt="2018-10-08T06:39:23.961" v="0" actId="20577"/>
          <ac:spMkLst>
            <pc:docMk/>
            <pc:sldMk cId="4136851269" sldId="256"/>
            <ac:spMk id="2" creationId="{00000000-0000-0000-0000-000000000000}"/>
          </ac:spMkLst>
        </pc:spChg>
      </pc:sldChg>
      <pc:sldChg chg="modSp">
        <pc:chgData name="Yurukova, Lilyana Lyubomirova" userId="6592d5ac-1701-4f59-9929-f1c196d3d2d7" providerId="ADAL" clId="{FE0AF880-25B1-4B73-9F34-8A63B6080E10}" dt="2018-10-08T06:40:03.025" v="9" actId="20577"/>
        <pc:sldMkLst>
          <pc:docMk/>
          <pc:sldMk cId="2751387674" sldId="270"/>
        </pc:sldMkLst>
        <pc:spChg chg="mod">
          <ac:chgData name="Yurukova, Lilyana Lyubomirova" userId="6592d5ac-1701-4f59-9929-f1c196d3d2d7" providerId="ADAL" clId="{FE0AF880-25B1-4B73-9F34-8A63B6080E10}" dt="2018-10-08T06:40:03.025" v="9" actId="20577"/>
          <ac:spMkLst>
            <pc:docMk/>
            <pc:sldMk cId="2751387674" sldId="270"/>
            <ac:spMk id="3" creationId="{00000000-0000-0000-0000-000000000000}"/>
          </ac:spMkLst>
        </pc:spChg>
      </pc:sldChg>
      <pc:sldChg chg="modSp">
        <pc:chgData name="Yurukova, Lilyana Lyubomirova" userId="6592d5ac-1701-4f59-9929-f1c196d3d2d7" providerId="ADAL" clId="{FE0AF880-25B1-4B73-9F34-8A63B6080E10}" dt="2018-10-08T06:41:02.473" v="13" actId="20577"/>
        <pc:sldMkLst>
          <pc:docMk/>
          <pc:sldMk cId="1783785590" sldId="274"/>
        </pc:sldMkLst>
        <pc:spChg chg="mod">
          <ac:chgData name="Yurukova, Lilyana Lyubomirova" userId="6592d5ac-1701-4f59-9929-f1c196d3d2d7" providerId="ADAL" clId="{FE0AF880-25B1-4B73-9F34-8A63B6080E10}" dt="2018-10-08T06:41:02.473" v="13" actId="20577"/>
          <ac:spMkLst>
            <pc:docMk/>
            <pc:sldMk cId="1783785590" sldId="27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5E509-94DA-418A-9311-1EE7266F31A4}" type="datetimeFigureOut">
              <a:rPr lang="bg-BG" smtClean="0"/>
              <a:t>8.10.2018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36FD8-419E-4481-8635-09AAF891D8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6167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36FD8-419E-4481-8635-09AAF891D8AD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677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2F04-7AE4-4910-8856-CA821E6777B4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9854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679-9BC9-4E8C-9926-AF273FA91994}" type="datetime1">
              <a:rPr lang="bg-BG" smtClean="0"/>
              <a:t>8.10.2018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145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A37C5-9C1A-46E1-96A1-2EC1F395E9FD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7943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0B86-80A5-49E6-A217-0033052D6C3C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7899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85D9A-BA8E-4025-9CAE-06204CE48CCC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9289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F212E-130C-4437-B2D2-D00122A91F95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7600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D3DF-38EA-41F2-B268-EB132D509E89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8840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358E-A0AF-40B2-B8A6-1A81BD1A790C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9983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E810-1472-4C6A-A10D-B7D834A6EC77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243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C065-2BB1-41D6-9011-258E8BADECF9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400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5B88-0A26-4EF6-9FBA-8B01832AC26C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30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F4CA-F719-44CF-969B-24ECD67C3EDF}" type="datetime1">
              <a:rPr lang="bg-BG" smtClean="0"/>
              <a:t>8.10.2018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9151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69B1-F22E-4017-922B-572EFA49EC95}" type="datetime1">
              <a:rPr lang="bg-BG" smtClean="0"/>
              <a:t>8.10.2018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032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8DBB-6B42-4C8B-A5F2-19BD7D24B821}" type="datetime1">
              <a:rPr lang="bg-BG" smtClean="0"/>
              <a:t>8.10.2018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5097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7B58-64D4-421E-A9CC-6B6A0CA02ABC}" type="datetime1">
              <a:rPr lang="bg-BG" smtClean="0"/>
              <a:t>8.10.2018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7419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AB4F-F56B-4993-A644-50E7C9586A91}" type="datetime1">
              <a:rPr lang="bg-BG" smtClean="0"/>
              <a:t>8.10.2018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197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5DAC-5A51-4C1E-A39D-58515761C01A}" type="datetime1">
              <a:rPr lang="bg-BG" smtClean="0"/>
              <a:t>8.10.2018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212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FCD56C1-FB76-4D82-9A08-B169269D0C04}" type="datetime1">
              <a:rPr lang="bg-BG" smtClean="0"/>
              <a:t>8.10.2018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6FC864-E9EF-40C9-ABD6-966110E8D9B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761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ma.b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832" y="1915884"/>
            <a:ext cx="10580914" cy="1740081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Joint inspections and cooperation with other institutions in Bulgaria</a:t>
            </a:r>
            <a:endParaRPr lang="bg-BG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5686" y="4999863"/>
            <a:ext cx="7924800" cy="1313851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Dr.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Ljubomir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Chipilski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Director of Directorate Quality Assurance and Analysis, EAMA</a:t>
            </a:r>
          </a:p>
          <a:p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5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05001"/>
            <a:ext cx="10515600" cy="2329543"/>
          </a:xfrm>
        </p:spPr>
        <p:txBody>
          <a:bodyPr>
            <a:no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endParaRPr lang="bg-BG" altLang="bg-BG" sz="3600" b="1" kern="0" dirty="0">
              <a:solidFill>
                <a:srgbClr val="000000"/>
              </a:solidFill>
              <a:latin typeface="Arial"/>
            </a:endParaRPr>
          </a:p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Joint inspections - </a:t>
            </a:r>
            <a:r>
              <a:rPr lang="bg-BG" altLang="bg-BG" sz="3600" b="1" kern="0" dirty="0">
                <a:solidFill>
                  <a:srgbClr val="000000"/>
                </a:solidFill>
                <a:latin typeface="Arial"/>
              </a:rPr>
              <a:t>2017</a:t>
            </a: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NHIF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4</a:t>
            </a:r>
            <a:endParaRPr lang="en-US" altLang="bg-BG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RHIF – 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5</a:t>
            </a:r>
            <a:endParaRPr lang="en-US" altLang="bg-BG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RHI 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– </a:t>
            </a: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11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BDA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8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Executive Agency for Transplantation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5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National Expert Medical Commission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1</a:t>
            </a:r>
          </a:p>
          <a:p>
            <a:pPr marL="279400" lvl="0" indent="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Aim of the inspections:</a:t>
            </a:r>
            <a:endParaRPr lang="bg-BG" altLang="bg-BG" sz="3600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Structure, management, organization and activity – 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4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Verification of medical standards – 6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Checking complaints – 16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Pharmacotherapeutic </a:t>
            </a:r>
            <a:r>
              <a:rPr lang="en-US" altLang="bg-BG" b="1" kern="0" dirty="0" err="1" smtClean="0">
                <a:solidFill>
                  <a:srgbClr val="000000"/>
                </a:solidFill>
                <a:latin typeface="Arial"/>
              </a:rPr>
              <a:t>guidences</a:t>
            </a:r>
            <a:r>
              <a:rPr lang="en-US" altLang="bg-BG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– 4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10</a:t>
            </a:fld>
            <a:endParaRPr lang="bg-B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714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05001"/>
            <a:ext cx="10515600" cy="2329543"/>
          </a:xfrm>
        </p:spPr>
        <p:txBody>
          <a:bodyPr>
            <a:no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endParaRPr lang="bg-BG" altLang="bg-BG" sz="3600" b="1" kern="0" dirty="0">
              <a:solidFill>
                <a:srgbClr val="000000"/>
              </a:solidFill>
              <a:latin typeface="Arial"/>
            </a:endParaRPr>
          </a:p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Joint inspections - </a:t>
            </a:r>
            <a:r>
              <a:rPr lang="bg-BG" altLang="bg-BG" sz="3600" b="1" kern="0" dirty="0">
                <a:solidFill>
                  <a:srgbClr val="000000"/>
                </a:solidFill>
                <a:latin typeface="Arial"/>
              </a:rPr>
              <a:t>201</a:t>
            </a: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8: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NHIF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1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RHI 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– </a:t>
            </a: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11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BDA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6</a:t>
            </a:r>
          </a:p>
          <a:p>
            <a:pPr marL="279400" lvl="0" indent="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Aim of the inspections:</a:t>
            </a:r>
            <a:endParaRPr lang="bg-BG" altLang="bg-BG" sz="3600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Structure, management, organization and activity – 1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Verification of medical standards – 1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Checking complaints – 7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11</a:t>
            </a:fld>
            <a:endParaRPr lang="bg-B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45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5671" y="1274128"/>
            <a:ext cx="10515600" cy="656991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Terminals</a:t>
            </a:r>
            <a:r>
              <a:rPr lang="bg-B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5671" y="2253156"/>
            <a:ext cx="10688053" cy="3188367"/>
          </a:xfrm>
        </p:spPr>
        <p:txBody>
          <a:bodyPr>
            <a:normAutofit fontScale="92500"/>
          </a:bodyPr>
          <a:lstStyle/>
          <a:p>
            <a:pPr marL="514350" lvl="0" indent="-51435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joint inspections are mainly on complaints from the patients and the healthcare institutions</a:t>
            </a:r>
          </a:p>
          <a:p>
            <a:pPr marL="514350" lvl="0" indent="-51435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Less are the joint inspections on the quality of medical care and the rationality of drug therapy</a:t>
            </a:r>
            <a:endParaRPr lang="bg-B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lvl="0" indent="-51435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No joint inspections are carried out with representatives of the patient organizations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70104" y="6420550"/>
            <a:ext cx="551167" cy="365125"/>
          </a:xfrm>
        </p:spPr>
        <p:txBody>
          <a:bodyPr/>
          <a:lstStyle/>
          <a:p>
            <a:fld id="{F06FC864-E9EF-40C9-ABD6-966110E8D9BE}" type="slidenum">
              <a:rPr lang="bg-BG" smtClean="0"/>
              <a:t>12</a:t>
            </a:fld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911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5671" y="1274128"/>
            <a:ext cx="10515600" cy="656991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conclusions</a:t>
            </a:r>
            <a:r>
              <a:rPr lang="bg-BG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5671" y="2253156"/>
            <a:ext cx="10688053" cy="3188367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agency's activities are completely transparent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Built a very good collaboration with the other partners in healthcare</a:t>
            </a:r>
            <a:endParaRPr lang="bg-B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lvl="0" indent="-51435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Taken the initiatives for quality improvements in healthcare together with medical scientific societies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6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Development of proposals for amendment and supplementation of legislation in the field of healthcare</a:t>
            </a:r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470104" y="6420550"/>
            <a:ext cx="551167" cy="365125"/>
          </a:xfrm>
        </p:spPr>
        <p:txBody>
          <a:bodyPr/>
          <a:lstStyle/>
          <a:p>
            <a:fld id="{F06FC864-E9EF-40C9-ABD6-966110E8D9BE}" type="slidenum">
              <a:rPr lang="bg-BG" smtClean="0"/>
              <a:t>13</a:t>
            </a:fld>
            <a:endParaRPr lang="bg-B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45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738" y="2978320"/>
            <a:ext cx="10018713" cy="1513115"/>
          </a:xfrm>
        </p:spPr>
        <p:txBody>
          <a:bodyPr/>
          <a:lstStyle/>
          <a:p>
            <a:pPr marL="0" indent="0" algn="ctr">
              <a:buNone/>
            </a:pPr>
            <a:r>
              <a:rPr lang="en-US" sz="3400" b="1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+mj-ea"/>
                <a:cs typeface="+mj-cs"/>
              </a:rPr>
              <a:t>Thank you for your attention</a:t>
            </a:r>
            <a:r>
              <a:rPr lang="bg-BG" sz="3400" b="1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+mj-ea"/>
                <a:cs typeface="+mj-cs"/>
              </a:rPr>
              <a:t>!</a:t>
            </a:r>
            <a:r>
              <a:rPr lang="bg-BG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14</a:t>
            </a:fld>
            <a:endParaRPr lang="bg-B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565799" y="5159149"/>
            <a:ext cx="2688544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www.eama.bg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bg-BG" b="1" i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>
              <a:defRPr/>
            </a:pPr>
            <a:endParaRPr lang="en-US" sz="1800" b="1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>
              <a:defRPr/>
            </a:pPr>
            <a:endParaRPr lang="bg-BG" sz="18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32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371" y="1775449"/>
            <a:ext cx="9881052" cy="391885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EAMA implements the state policy in the field of healthcare control on the territory of the Republic of Bulgaria in accordance with the interests of the citizens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00198" y="6302560"/>
            <a:ext cx="551167" cy="365125"/>
          </a:xfrm>
        </p:spPr>
        <p:txBody>
          <a:bodyPr/>
          <a:lstStyle/>
          <a:p>
            <a:fld id="{F06FC864-E9EF-40C9-ABD6-966110E8D9BE}" type="slidenum">
              <a:rPr lang="bg-BG" sz="2000" smtClean="0"/>
              <a:t>2</a:t>
            </a:fld>
            <a:endParaRPr lang="bg-BG" sz="20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22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572" y="1447799"/>
            <a:ext cx="10515600" cy="4784457"/>
          </a:xfrm>
        </p:spPr>
        <p:txBody>
          <a:bodyPr>
            <a:norm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The Agency exercises constant</a:t>
            </a:r>
            <a:r>
              <a:rPr lang="bg-BG" altLang="bg-BG" sz="36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control over strict compliance with:</a:t>
            </a:r>
            <a:endParaRPr lang="bg-BG" altLang="bg-BG" sz="3600" b="1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3200" kern="0" dirty="0">
                <a:solidFill>
                  <a:srgbClr val="000000"/>
                </a:solidFill>
                <a:latin typeface="Arial"/>
              </a:rPr>
              <a:t>the requirements of Good Medical Practice</a:t>
            </a:r>
            <a:r>
              <a:rPr lang="bg-BG" altLang="bg-BG" sz="3200" kern="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3200" kern="0" dirty="0">
                <a:solidFill>
                  <a:srgbClr val="000000"/>
                </a:solidFill>
                <a:latin typeface="Arial"/>
              </a:rPr>
              <a:t>established medical standards for treatment</a:t>
            </a:r>
            <a:endParaRPr lang="bg-BG" altLang="bg-BG" sz="3200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3200" kern="0" dirty="0">
                <a:solidFill>
                  <a:srgbClr val="000000"/>
                </a:solidFill>
                <a:latin typeface="Arial"/>
              </a:rPr>
              <a:t>patients' rights</a:t>
            </a:r>
            <a:endParaRPr lang="bg-BG" altLang="bg-BG" sz="3200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3200" kern="0" dirty="0">
                <a:solidFill>
                  <a:srgbClr val="000000"/>
                </a:solidFill>
                <a:latin typeface="Arial"/>
              </a:rPr>
              <a:t>monitoring the quality of the health services provided</a:t>
            </a:r>
            <a:endParaRPr lang="bg-BG" altLang="bg-BG" sz="3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34005" y="6232256"/>
            <a:ext cx="551167" cy="365125"/>
          </a:xfrm>
        </p:spPr>
        <p:txBody>
          <a:bodyPr/>
          <a:lstStyle/>
          <a:p>
            <a:fld id="{F06FC864-E9EF-40C9-ABD6-966110E8D9BE}" type="slidenum">
              <a:rPr lang="bg-BG" sz="2000" smtClean="0"/>
              <a:t>3</a:t>
            </a:fld>
            <a:endParaRPr lang="bg-BG" sz="20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8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8180" y="1665119"/>
            <a:ext cx="10171203" cy="4279230"/>
          </a:xfrm>
        </p:spPr>
        <p:txBody>
          <a:bodyPr>
            <a:norm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The Agency carries out its activities in full compliance with the current legal framework and in the interest of patients' right to accessible and quality medical care</a:t>
            </a:r>
            <a:endParaRPr lang="bg-BG" altLang="bg-BG" sz="3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78216" y="6241905"/>
            <a:ext cx="551167" cy="365125"/>
          </a:xfrm>
        </p:spPr>
        <p:txBody>
          <a:bodyPr/>
          <a:lstStyle/>
          <a:p>
            <a:fld id="{F06FC864-E9EF-40C9-ABD6-966110E8D9BE}" type="slidenum">
              <a:rPr lang="bg-BG" sz="2000" smtClean="0"/>
              <a:t>4</a:t>
            </a:fld>
            <a:endParaRPr lang="bg-BG" sz="20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963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487" y="2723614"/>
            <a:ext cx="8567057" cy="3117773"/>
          </a:xfrm>
        </p:spPr>
        <p:txBody>
          <a:bodyPr>
            <a:no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The legal framework of the Agency's activities:</a:t>
            </a:r>
            <a:endParaRPr lang="bg-BG" altLang="bg-BG" sz="3600" b="1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3200" kern="0" dirty="0">
                <a:solidFill>
                  <a:srgbClr val="000000"/>
                </a:solidFill>
                <a:latin typeface="Arial"/>
              </a:rPr>
              <a:t>Health law</a:t>
            </a:r>
            <a:r>
              <a:rPr lang="bg-BG" altLang="bg-BG" sz="3200" kern="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3200" kern="0" dirty="0">
                <a:solidFill>
                  <a:srgbClr val="000000"/>
                </a:solidFill>
                <a:latin typeface="Arial"/>
              </a:rPr>
              <a:t>Health Insurance Act</a:t>
            </a:r>
            <a:endParaRPr lang="bg-BG" altLang="bg-BG" sz="3200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3200" kern="0" dirty="0">
                <a:solidFill>
                  <a:srgbClr val="000000"/>
                </a:solidFill>
                <a:latin typeface="Arial"/>
              </a:rPr>
              <a:t>Ordinance No 14 – the terms and conditions of the inspections by EAMA:</a:t>
            </a:r>
          </a:p>
          <a:p>
            <a:pPr marL="1136650" lvl="1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1800" kern="0" dirty="0">
                <a:solidFill>
                  <a:srgbClr val="000000"/>
                </a:solidFill>
                <a:latin typeface="Arial"/>
              </a:rPr>
              <a:t>Art. 8. Exceptionally, officials from the Ministry of Health and Regional Health Inspections may also participate, as proposed by the Minister of Health or by the Director of the relevant Regional Health Inspection.</a:t>
            </a:r>
          </a:p>
          <a:p>
            <a:pPr marL="1136650" lvl="1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sz="1800" kern="0" dirty="0">
                <a:solidFill>
                  <a:srgbClr val="000000"/>
                </a:solidFill>
                <a:latin typeface="Arial"/>
              </a:rPr>
              <a:t>Art. 9. In the composition of the committees national consultants, external experts and medical specialists who do not work at the agency may participate.</a:t>
            </a:r>
            <a:endParaRPr lang="bg-BG" altLang="bg-BG" sz="1800" kern="0" dirty="0">
              <a:solidFill>
                <a:srgbClr val="000000"/>
              </a:solidFill>
              <a:latin typeface="Arial"/>
            </a:endParaRPr>
          </a:p>
          <a:p>
            <a:pPr marL="0" indent="0">
              <a:spcBef>
                <a:spcPts val="1200"/>
              </a:spcBef>
              <a:buSzPct val="900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29227" y="6331588"/>
            <a:ext cx="551167" cy="365125"/>
          </a:xfrm>
        </p:spPr>
        <p:txBody>
          <a:bodyPr/>
          <a:lstStyle/>
          <a:p>
            <a:fld id="{F06FC864-E9EF-40C9-ABD6-966110E8D9BE}" type="slidenum">
              <a:rPr lang="bg-BG" sz="2000" smtClean="0"/>
              <a:t>5</a:t>
            </a:fld>
            <a:endParaRPr lang="bg-BG" sz="20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28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1" y="2804276"/>
            <a:ext cx="8567057" cy="2296631"/>
          </a:xfrm>
        </p:spPr>
        <p:txBody>
          <a:bodyPr>
            <a:no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2800" b="1" kern="0" dirty="0">
                <a:solidFill>
                  <a:srgbClr val="000000"/>
                </a:solidFill>
                <a:latin typeface="Arial"/>
              </a:rPr>
              <a:t>In fulfillment of these opportunities, the agency signed the Memorandum's for cooperation with the following institutions:</a:t>
            </a:r>
            <a:endParaRPr lang="bg-BG" altLang="bg-BG" sz="2800" b="1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NHIF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BDA</a:t>
            </a: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BMA</a:t>
            </a: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Sofia Municipality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Association "Union of Bulgarian Medical Specialists"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Bulgarian Dental Association</a:t>
            </a:r>
          </a:p>
          <a:p>
            <a:pPr marL="736600" lvl="0" indent="-457200" defTabSz="914400" fontAlgn="base"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Bulgarian Pediatric Association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6</a:t>
            </a:fld>
            <a:endParaRPr lang="bg-B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4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374" y="1944914"/>
            <a:ext cx="10515600" cy="2656115"/>
          </a:xfrm>
        </p:spPr>
        <p:txBody>
          <a:bodyPr>
            <a:no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Under the signed Memorandum's for cooperation, the two sides </a:t>
            </a:r>
            <a:r>
              <a:rPr lang="en-US" altLang="bg-BG" sz="3600" b="1" kern="0">
                <a:solidFill>
                  <a:srgbClr val="000000"/>
                </a:solidFill>
                <a:latin typeface="Arial"/>
              </a:rPr>
              <a:t>join their </a:t>
            </a: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efforts to build and develop better quality healthcare and affordable medical care for patients in the country, including performing joint control activities</a:t>
            </a:r>
            <a:endParaRPr lang="bg-BG" altLang="bg-BG" sz="3600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785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351314"/>
            <a:ext cx="10515600" cy="2597297"/>
          </a:xfrm>
        </p:spPr>
        <p:txBody>
          <a:bodyPr>
            <a:no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In carrying out its control activities</a:t>
            </a:r>
            <a:r>
              <a:rPr lang="bg-BG" altLang="bg-BG" sz="36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EAMA works in close collaboration with the 28 RHIs and with the NHIF / 28 RHIF, as well as with other healthcare institutions, whose representatives are involved in the joint inspections.</a:t>
            </a:r>
            <a:endParaRPr lang="bg-BG" altLang="bg-BG" sz="36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8</a:t>
            </a:fld>
            <a:endParaRPr lang="bg-B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739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05001"/>
            <a:ext cx="10515600" cy="2329543"/>
          </a:xfrm>
        </p:spPr>
        <p:txBody>
          <a:bodyPr>
            <a:noAutofit/>
          </a:bodyPr>
          <a:lstStyle/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endParaRPr lang="bg-BG" altLang="bg-BG" sz="3600" b="1" kern="0" dirty="0">
              <a:solidFill>
                <a:srgbClr val="000000"/>
              </a:solidFill>
              <a:latin typeface="Arial"/>
            </a:endParaRPr>
          </a:p>
          <a:p>
            <a:pPr marL="622300" lvl="0" indent="-34290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Joint inspections - </a:t>
            </a:r>
            <a:r>
              <a:rPr lang="bg-BG" altLang="bg-BG" sz="3600" b="1" kern="0" dirty="0">
                <a:solidFill>
                  <a:srgbClr val="000000"/>
                </a:solidFill>
                <a:latin typeface="Arial"/>
              </a:rPr>
              <a:t>2016</a:t>
            </a: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NHIF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3</a:t>
            </a:r>
            <a:endParaRPr lang="en-US" altLang="bg-BG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RHIF – 2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Court of Auditors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2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National Center for Addictions</a:t>
            </a:r>
            <a:r>
              <a:rPr lang="bg-BG" altLang="bg-BG" b="1" kern="0" dirty="0">
                <a:solidFill>
                  <a:srgbClr val="000000"/>
                </a:solidFill>
                <a:latin typeface="Arial"/>
              </a:rPr>
              <a:t> – 13</a:t>
            </a:r>
          </a:p>
          <a:p>
            <a:pPr marL="279400" lvl="0" indent="0" defTabSz="914400" fontAlgn="base">
              <a:spcAft>
                <a:spcPct val="0"/>
              </a:spcAft>
              <a:buClrTx/>
              <a:buSzTx/>
              <a:buNone/>
            </a:pPr>
            <a:r>
              <a:rPr lang="en-US" altLang="bg-BG" sz="3600" b="1" kern="0" dirty="0">
                <a:solidFill>
                  <a:srgbClr val="000000"/>
                </a:solidFill>
                <a:latin typeface="Arial"/>
              </a:rPr>
              <a:t>Aim of the inspections:</a:t>
            </a:r>
            <a:endParaRPr lang="bg-BG" altLang="bg-BG" sz="3600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Structure, management, organization and activity - 6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Verification of medical standards - 6</a:t>
            </a:r>
          </a:p>
          <a:p>
            <a:pPr marL="1022350" lvl="0" indent="-742950" defTabSz="914400" fontAlgn="base">
              <a:spcAft>
                <a:spcPct val="0"/>
              </a:spcAft>
              <a:buClrTx/>
              <a:buSzTx/>
              <a:buAutoNum type="arabicPeriod"/>
            </a:pPr>
            <a:r>
              <a:rPr lang="en-US" altLang="bg-BG" b="1" kern="0" dirty="0">
                <a:solidFill>
                  <a:srgbClr val="000000"/>
                </a:solidFill>
                <a:latin typeface="Arial"/>
              </a:rPr>
              <a:t>Checking complaints - 11</a:t>
            </a:r>
            <a:endParaRPr lang="bg-BG" altLang="bg-BG" b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C864-E9EF-40C9-ABD6-966110E8D9BE}" type="slidenum">
              <a:rPr lang="bg-BG" smtClean="0"/>
              <a:t>9</a:t>
            </a:fld>
            <a:endParaRPr lang="bg-B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" r="2141"/>
          <a:stretch/>
        </p:blipFill>
        <p:spPr>
          <a:xfrm>
            <a:off x="9936381" y="11430"/>
            <a:ext cx="2237258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61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1229</TotalTime>
  <Words>569</Words>
  <Application>Microsoft Office PowerPoint</Application>
  <PresentationFormat>Widescreen</PresentationFormat>
  <Paragraphs>82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Corbel</vt:lpstr>
      <vt:lpstr>Times New Roman</vt:lpstr>
      <vt:lpstr>Verdana</vt:lpstr>
      <vt:lpstr>Wingdings</vt:lpstr>
      <vt:lpstr>Parallax</vt:lpstr>
      <vt:lpstr>Joint inspections and cooperation with other institutions in Bulgaria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Terminals:</vt:lpstr>
      <vt:lpstr>Main conclusions: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 на качеството и безопасността на медицинските услуги, базирано на оценка на риска</dc:title>
  <dc:creator>user1</dc:creator>
  <cp:lastModifiedBy>user2</cp:lastModifiedBy>
  <cp:revision>165</cp:revision>
  <dcterms:created xsi:type="dcterms:W3CDTF">2018-04-04T11:10:47Z</dcterms:created>
  <dcterms:modified xsi:type="dcterms:W3CDTF">2018-10-08T11:08:18Z</dcterms:modified>
</cp:coreProperties>
</file>