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55" r:id="rId2"/>
    <p:sldMasterId id="2147483658" r:id="rId3"/>
    <p:sldMasterId id="2147483661" r:id="rId4"/>
    <p:sldMasterId id="2147483664" r:id="rId5"/>
  </p:sldMasterIdLst>
  <p:notesMasterIdLst>
    <p:notesMasterId r:id="rId10"/>
  </p:notesMasterIdLst>
  <p:sldIdLst>
    <p:sldId id="321" r:id="rId6"/>
    <p:sldId id="293" r:id="rId7"/>
    <p:sldId id="325" r:id="rId8"/>
    <p:sldId id="29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 Terris" initials="AT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541" autoAdjust="0"/>
    <p:restoredTop sz="94660"/>
  </p:normalViewPr>
  <p:slideViewPr>
    <p:cSldViewPr snapToGrid="0" snapToObjects="1">
      <p:cViewPr>
        <p:scale>
          <a:sx n="58" d="100"/>
          <a:sy n="58" d="100"/>
        </p:scale>
        <p:origin x="-90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E6417-3842-3143-8C95-FB94B2BA7E22}" type="datetimeFigureOut">
              <a:rPr lang="en-US" smtClean="0"/>
              <a:t>4/26/2018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FF1F0-04A3-244B-8026-6A7F6403474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41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289925" cy="489324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491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289925" cy="4893241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 sz="1700"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52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15984" cy="683971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37587" y="2743242"/>
            <a:ext cx="6331205" cy="1487379"/>
          </a:xfrm>
        </p:spPr>
        <p:txBody>
          <a:bodyPr anchor="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137587" y="2522270"/>
            <a:ext cx="7006413" cy="0"/>
          </a:xfrm>
          <a:prstGeom prst="line">
            <a:avLst/>
          </a:prstGeom>
          <a:ln w="349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137587" y="4409505"/>
            <a:ext cx="70064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16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15984" cy="683971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37587" y="2743242"/>
            <a:ext cx="6331205" cy="1487379"/>
          </a:xfrm>
        </p:spPr>
        <p:txBody>
          <a:bodyPr anchor="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137587" y="2522270"/>
            <a:ext cx="7006413" cy="0"/>
          </a:xfrm>
          <a:prstGeom prst="line">
            <a:avLst/>
          </a:prstGeom>
          <a:ln w="349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137587" y="4409505"/>
            <a:ext cx="70064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49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289925" cy="489324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5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15984" cy="683971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37587" y="2743242"/>
            <a:ext cx="6331205" cy="1487379"/>
          </a:xfrm>
        </p:spPr>
        <p:txBody>
          <a:bodyPr anchor="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137587" y="2522270"/>
            <a:ext cx="7006413" cy="0"/>
          </a:xfrm>
          <a:prstGeom prst="line">
            <a:avLst/>
          </a:prstGeom>
          <a:ln w="349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137587" y="4409505"/>
            <a:ext cx="70064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115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289925" cy="489324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59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15984" cy="683971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37587" y="2743242"/>
            <a:ext cx="6331205" cy="1487379"/>
          </a:xfrm>
        </p:spPr>
        <p:txBody>
          <a:bodyPr anchor="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137587" y="2522270"/>
            <a:ext cx="7006413" cy="0"/>
          </a:xfrm>
          <a:prstGeom prst="line">
            <a:avLst/>
          </a:prstGeom>
          <a:ln w="349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137587" y="4409505"/>
            <a:ext cx="70064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18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289925" cy="4893241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 sz="1700"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99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15984" cy="683971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37587" y="2743242"/>
            <a:ext cx="6331205" cy="1487379"/>
          </a:xfrm>
        </p:spPr>
        <p:txBody>
          <a:bodyPr anchor="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137587" y="2522270"/>
            <a:ext cx="7006413" cy="0"/>
          </a:xfrm>
          <a:prstGeom prst="line">
            <a:avLst/>
          </a:prstGeom>
          <a:ln w="349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137587" y="4409505"/>
            <a:ext cx="70064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8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A7C8-329D-40D2-B35B-AE7AA3E79A66}" type="datetime1">
              <a:rPr lang="en-GB" smtClean="0"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8C6CC-BE99-41E6-BDAF-BFCA7CB34C5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63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1"/>
            <a:ext cx="9144000" cy="110947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468081"/>
            <a:ext cx="9144000" cy="3899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IFIC logo-2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76" y="6477025"/>
            <a:ext cx="386511" cy="368106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879487" y="6518414"/>
            <a:ext cx="22001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2"/>
                </a:solidFill>
              </a:rPr>
              <a:t>A movement</a:t>
            </a:r>
            <a:r>
              <a:rPr lang="en-US" sz="1000" baseline="0" dirty="0">
                <a:solidFill>
                  <a:schemeClr val="accent2"/>
                </a:solidFill>
              </a:rPr>
              <a:t> for change</a:t>
            </a:r>
            <a:endParaRPr lang="en-US" sz="1000" dirty="0">
              <a:solidFill>
                <a:schemeClr val="accent2"/>
              </a:solidFill>
            </a:endParaRPr>
          </a:p>
        </p:txBody>
      </p:sp>
      <p:sp>
        <p:nvSpPr>
          <p:cNvPr id="18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385538"/>
            <a:ext cx="8229600" cy="4839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0" name="Title Placeholder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56" y="0"/>
            <a:ext cx="3285744" cy="110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89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3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0947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68081"/>
            <a:ext cx="9144000" cy="3899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FIC logo-2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76" y="6477025"/>
            <a:ext cx="386511" cy="368106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879487" y="6518414"/>
            <a:ext cx="22001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3"/>
                </a:solidFill>
              </a:rPr>
              <a:t>A movement</a:t>
            </a:r>
            <a:r>
              <a:rPr lang="en-US" sz="1000" baseline="0" dirty="0">
                <a:solidFill>
                  <a:schemeClr val="accent3"/>
                </a:solidFill>
              </a:rPr>
              <a:t> for change</a:t>
            </a:r>
            <a:endParaRPr lang="en-US" sz="1000" dirty="0">
              <a:solidFill>
                <a:schemeClr val="accent3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385538"/>
            <a:ext cx="8229600" cy="4839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-268316" y="-178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56" y="0"/>
            <a:ext cx="3285744" cy="110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62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3"/>
        </a:buClr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3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3"/>
        </a:buClr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3"/>
        </a:buClr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3"/>
        </a:buClr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0947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68081"/>
            <a:ext cx="9144000" cy="3899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FIC logo-2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76" y="6477025"/>
            <a:ext cx="386511" cy="368106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879487" y="6518414"/>
            <a:ext cx="22001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4"/>
                </a:solidFill>
              </a:rPr>
              <a:t>A movement</a:t>
            </a:r>
            <a:r>
              <a:rPr lang="en-US" sz="1000" baseline="0" dirty="0">
                <a:solidFill>
                  <a:schemeClr val="accent4"/>
                </a:solidFill>
              </a:rPr>
              <a:t> for change</a:t>
            </a:r>
            <a:endParaRPr lang="en-US" sz="1000" dirty="0">
              <a:solidFill>
                <a:schemeClr val="accent4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385538"/>
            <a:ext cx="8229600" cy="4839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56" y="0"/>
            <a:ext cx="3285744" cy="110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7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0947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68081"/>
            <a:ext cx="9144000" cy="3899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385538"/>
            <a:ext cx="8229600" cy="4839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56" y="0"/>
            <a:ext cx="3285744" cy="110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4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7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5"/>
        </a:buClr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5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5"/>
        </a:buClr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5"/>
        </a:buClr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5"/>
        </a:buClr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109472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6331205" cy="9507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68081"/>
            <a:ext cx="9144000" cy="3899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385538"/>
            <a:ext cx="8229600" cy="4839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56" y="0"/>
            <a:ext cx="3285744" cy="110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1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gratedcarefoundation.org/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gratedcarefoundation.org/" TargetMode="External"/><Relationship Id="rId2" Type="http://schemas.openxmlformats.org/officeDocument/2006/relationships/hyperlink" Target="mailto:Andrew.Terris@dotjoiner.net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A4AC15-EE4B-48AA-9DEC-4395A0C0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EPSO </a:t>
            </a:r>
            <a:r>
              <a:rPr lang="es-ES" dirty="0" err="1"/>
              <a:t>Update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Integrated</a:t>
            </a:r>
            <a:r>
              <a:rPr lang="es-ES" dirty="0"/>
              <a:t> </a:t>
            </a:r>
            <a:r>
              <a:rPr lang="es-ES" dirty="0" err="1"/>
              <a:t>Care</a:t>
            </a:r>
            <a:r>
              <a:rPr lang="es-ES" dirty="0"/>
              <a:t>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Copenhagen</a:t>
            </a:r>
            <a:r>
              <a:rPr lang="es-ES" dirty="0"/>
              <a:t> – April 2018 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78EEC8A-6EAA-4BBE-9717-EE2FA28FF494}"/>
              </a:ext>
            </a:extLst>
          </p:cNvPr>
          <p:cNvSpPr txBox="1"/>
          <p:nvPr/>
        </p:nvSpPr>
        <p:spPr>
          <a:xfrm>
            <a:off x="1784959" y="5047989"/>
            <a:ext cx="6820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ES" dirty="0">
              <a:solidFill>
                <a:schemeClr val="bg1"/>
              </a:solidFill>
            </a:endParaRPr>
          </a:p>
          <a:p>
            <a:pPr algn="r"/>
            <a:r>
              <a:rPr lang="es-ES" dirty="0">
                <a:solidFill>
                  <a:schemeClr val="bg1"/>
                </a:solidFill>
              </a:rPr>
              <a:t>Andrew Terris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xmlns="" id="{53CBA373-1EC8-4B20-85C1-20B789516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236" y="4626018"/>
            <a:ext cx="47244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899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641"/>
            <a:ext cx="7916449" cy="950724"/>
          </a:xfrm>
        </p:spPr>
        <p:txBody>
          <a:bodyPr/>
          <a:lstStyle/>
          <a:p>
            <a:r>
              <a:rPr lang="en-GB" dirty="0"/>
              <a:t>International Foundation for Integrated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210"/>
            <a:ext cx="8229600" cy="51724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sz="2600" dirty="0"/>
              <a:t>IFIC </a:t>
            </a:r>
            <a:r>
              <a:rPr lang="es-ES" sz="2600" dirty="0" err="1"/>
              <a:t>is</a:t>
            </a:r>
            <a:r>
              <a:rPr lang="es-ES" sz="2600" dirty="0"/>
              <a:t> a non-</a:t>
            </a:r>
            <a:r>
              <a:rPr lang="es-ES" sz="2600" dirty="0" err="1"/>
              <a:t>profit</a:t>
            </a:r>
            <a:r>
              <a:rPr lang="es-ES" sz="2600" dirty="0"/>
              <a:t> Membership-</a:t>
            </a:r>
            <a:r>
              <a:rPr lang="es-ES" sz="2600" dirty="0" err="1"/>
              <a:t>based</a:t>
            </a:r>
            <a:r>
              <a:rPr lang="es-ES" sz="2600" dirty="0"/>
              <a:t> </a:t>
            </a:r>
            <a:r>
              <a:rPr lang="es-ES" sz="2600" dirty="0" err="1"/>
              <a:t>organisation</a:t>
            </a:r>
            <a:r>
              <a:rPr lang="es-ES" sz="2600" dirty="0"/>
              <a:t> </a:t>
            </a:r>
            <a:r>
              <a:rPr lang="es-ES" sz="2600" dirty="0" err="1"/>
              <a:t>seeking</a:t>
            </a:r>
            <a:r>
              <a:rPr lang="es-ES" sz="2600" dirty="0"/>
              <a:t> to </a:t>
            </a:r>
            <a:r>
              <a:rPr lang="es-ES" sz="2600" dirty="0" err="1"/>
              <a:t>advance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science</a:t>
            </a:r>
            <a:r>
              <a:rPr lang="es-ES" sz="2600" dirty="0"/>
              <a:t>, </a:t>
            </a:r>
            <a:r>
              <a:rPr lang="es-ES" sz="2600" dirty="0" err="1"/>
              <a:t>knowledge</a:t>
            </a:r>
            <a:r>
              <a:rPr lang="es-ES" sz="2600" dirty="0"/>
              <a:t> and </a:t>
            </a:r>
            <a:r>
              <a:rPr lang="es-ES" sz="2600" dirty="0" err="1"/>
              <a:t>adoption</a:t>
            </a:r>
            <a:r>
              <a:rPr lang="es-ES" sz="2600" dirty="0"/>
              <a:t> of </a:t>
            </a:r>
            <a:r>
              <a:rPr lang="es-ES" sz="2600" dirty="0" err="1"/>
              <a:t>integrated</a:t>
            </a:r>
            <a:r>
              <a:rPr lang="es-ES" sz="2600" dirty="0"/>
              <a:t> </a:t>
            </a:r>
            <a:r>
              <a:rPr lang="es-ES" sz="2600" dirty="0" err="1"/>
              <a:t>care</a:t>
            </a:r>
            <a:r>
              <a:rPr lang="es-ES" sz="2600" dirty="0"/>
              <a:t> in </a:t>
            </a:r>
            <a:r>
              <a:rPr lang="es-ES" sz="2600" dirty="0" err="1"/>
              <a:t>policy</a:t>
            </a:r>
            <a:r>
              <a:rPr lang="es-ES" sz="2600" dirty="0"/>
              <a:t> and </a:t>
            </a:r>
            <a:r>
              <a:rPr lang="es-ES" sz="2600" dirty="0" err="1"/>
              <a:t>practice</a:t>
            </a:r>
            <a:r>
              <a:rPr lang="es-ES" sz="2600" dirty="0"/>
              <a:t> </a:t>
            </a:r>
            <a:r>
              <a:rPr lang="es-ES" sz="2600" dirty="0" err="1"/>
              <a:t>around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world</a:t>
            </a:r>
            <a:endParaRPr lang="es-ES" sz="2600" dirty="0"/>
          </a:p>
          <a:p>
            <a:pPr marL="0" indent="0">
              <a:buNone/>
            </a:pPr>
            <a:endParaRPr lang="es-ES" sz="2600" dirty="0"/>
          </a:p>
          <a:p>
            <a:pPr marL="0" indent="0">
              <a:buNone/>
            </a:pPr>
            <a:r>
              <a:rPr lang="es-ES" sz="2600" dirty="0"/>
              <a:t>IFIC has global </a:t>
            </a:r>
            <a:r>
              <a:rPr lang="es-ES" sz="2600" dirty="0" err="1"/>
              <a:t>reach</a:t>
            </a:r>
            <a:r>
              <a:rPr lang="es-ES" sz="2600" dirty="0"/>
              <a:t> and </a:t>
            </a:r>
            <a:r>
              <a:rPr lang="es-ES" sz="2600" dirty="0" err="1"/>
              <a:t>supports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sector </a:t>
            </a:r>
            <a:r>
              <a:rPr lang="es-ES" sz="2600" dirty="0" err="1"/>
              <a:t>through</a:t>
            </a:r>
            <a:r>
              <a:rPr lang="es-ES" sz="2600" dirty="0"/>
              <a:t> </a:t>
            </a:r>
            <a:r>
              <a:rPr lang="es-ES" sz="2600" dirty="0" err="1"/>
              <a:t>knowledge</a:t>
            </a:r>
            <a:r>
              <a:rPr lang="es-ES" sz="2600" dirty="0"/>
              <a:t> transfer, </a:t>
            </a:r>
            <a:r>
              <a:rPr lang="es-ES" sz="2600" dirty="0" err="1"/>
              <a:t>education</a:t>
            </a:r>
            <a:r>
              <a:rPr lang="es-ES" sz="2600" dirty="0"/>
              <a:t> and training, </a:t>
            </a:r>
            <a:r>
              <a:rPr lang="es-ES" sz="2600" dirty="0" err="1"/>
              <a:t>research</a:t>
            </a:r>
            <a:r>
              <a:rPr lang="es-ES" sz="2600" dirty="0"/>
              <a:t> and </a:t>
            </a:r>
            <a:r>
              <a:rPr lang="es-ES" sz="2600" dirty="0" err="1"/>
              <a:t>development</a:t>
            </a:r>
            <a:r>
              <a:rPr lang="es-ES" sz="2600" dirty="0"/>
              <a:t>, and </a:t>
            </a:r>
            <a:r>
              <a:rPr lang="es-ES" sz="2600" dirty="0" err="1"/>
              <a:t>implementation</a:t>
            </a:r>
            <a:r>
              <a:rPr lang="es-ES" sz="2600" dirty="0"/>
              <a:t> Support and </a:t>
            </a:r>
            <a:r>
              <a:rPr lang="es-ES" sz="2600" dirty="0" err="1"/>
              <a:t>advice</a:t>
            </a:r>
            <a:endParaRPr lang="es-ES" sz="2600" dirty="0"/>
          </a:p>
          <a:p>
            <a:pPr marL="0" indent="0">
              <a:buNone/>
            </a:pPr>
            <a:endParaRPr lang="es-ES" sz="2600" dirty="0"/>
          </a:p>
          <a:p>
            <a:pPr marL="0" indent="0">
              <a:buNone/>
            </a:pPr>
            <a:r>
              <a:rPr lang="es-ES" sz="2600" dirty="0"/>
              <a:t>IFIC has </a:t>
            </a:r>
            <a:r>
              <a:rPr lang="es-ES" sz="2600" dirty="0" err="1"/>
              <a:t>been</a:t>
            </a:r>
            <a:r>
              <a:rPr lang="es-ES" sz="2600" dirty="0"/>
              <a:t> </a:t>
            </a:r>
            <a:r>
              <a:rPr lang="es-ES" sz="2600" dirty="0" err="1"/>
              <a:t>actively</a:t>
            </a:r>
            <a:r>
              <a:rPr lang="es-ES" sz="2600" dirty="0"/>
              <a:t> </a:t>
            </a:r>
            <a:r>
              <a:rPr lang="es-ES" sz="2600" dirty="0" err="1"/>
              <a:t>involved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a </a:t>
            </a:r>
            <a:r>
              <a:rPr lang="es-ES" sz="2600" dirty="0" err="1"/>
              <a:t>number</a:t>
            </a:r>
            <a:r>
              <a:rPr lang="es-ES" sz="2600" dirty="0"/>
              <a:t> of </a:t>
            </a:r>
            <a:r>
              <a:rPr lang="es-ES" sz="2600" dirty="0" err="1"/>
              <a:t>national</a:t>
            </a:r>
            <a:r>
              <a:rPr lang="es-ES" sz="2600" dirty="0"/>
              <a:t> and regional </a:t>
            </a:r>
            <a:r>
              <a:rPr lang="es-ES" sz="2600" dirty="0" err="1"/>
              <a:t>governments</a:t>
            </a:r>
            <a:r>
              <a:rPr lang="es-ES" sz="2600" dirty="0"/>
              <a:t> – for </a:t>
            </a:r>
            <a:r>
              <a:rPr lang="es-ES" sz="2600" dirty="0" err="1"/>
              <a:t>example</a:t>
            </a:r>
            <a:r>
              <a:rPr lang="es-ES" sz="2600" dirty="0"/>
              <a:t> in Australia, </a:t>
            </a:r>
            <a:r>
              <a:rPr lang="es-ES" sz="2600" dirty="0" err="1"/>
              <a:t>Belgium</a:t>
            </a:r>
            <a:r>
              <a:rPr lang="es-ES" sz="2600" dirty="0"/>
              <a:t>, </a:t>
            </a:r>
            <a:r>
              <a:rPr lang="es-ES" sz="2600" dirty="0" err="1"/>
              <a:t>Finland</a:t>
            </a:r>
            <a:r>
              <a:rPr lang="es-ES" sz="2600" dirty="0"/>
              <a:t>, </a:t>
            </a:r>
            <a:r>
              <a:rPr lang="es-ES" sz="2600" dirty="0" err="1"/>
              <a:t>Ireland</a:t>
            </a:r>
            <a:r>
              <a:rPr lang="es-ES" sz="2600" dirty="0"/>
              <a:t>, </a:t>
            </a:r>
            <a:r>
              <a:rPr lang="es-ES" sz="2600" dirty="0" err="1"/>
              <a:t>Mexico</a:t>
            </a:r>
            <a:r>
              <a:rPr lang="es-ES" sz="2600" dirty="0"/>
              <a:t>, </a:t>
            </a:r>
            <a:r>
              <a:rPr lang="es-ES" sz="2600" dirty="0" err="1"/>
              <a:t>Netherlands</a:t>
            </a:r>
            <a:r>
              <a:rPr lang="es-ES" sz="2600" dirty="0"/>
              <a:t>, </a:t>
            </a:r>
            <a:r>
              <a:rPr lang="es-ES" sz="2600" dirty="0" err="1"/>
              <a:t>Singapore</a:t>
            </a:r>
            <a:r>
              <a:rPr lang="es-ES" sz="2600" dirty="0"/>
              <a:t>, </a:t>
            </a:r>
            <a:r>
              <a:rPr lang="es-ES" sz="2600" dirty="0" err="1"/>
              <a:t>Spain</a:t>
            </a:r>
            <a:r>
              <a:rPr lang="es-ES" sz="2600" dirty="0"/>
              <a:t>, New </a:t>
            </a:r>
            <a:r>
              <a:rPr lang="es-ES" sz="2600" dirty="0" err="1"/>
              <a:t>Zealand</a:t>
            </a:r>
            <a:r>
              <a:rPr lang="es-ES" sz="2600" dirty="0"/>
              <a:t>, and </a:t>
            </a:r>
            <a:r>
              <a:rPr lang="es-ES" sz="2600" dirty="0" err="1"/>
              <a:t>the</a:t>
            </a:r>
            <a:r>
              <a:rPr lang="es-ES" sz="2600" dirty="0"/>
              <a:t> UK</a:t>
            </a:r>
          </a:p>
          <a:p>
            <a:pPr marL="0" indent="0">
              <a:buNone/>
            </a:pPr>
            <a:endParaRPr lang="es-ES" sz="2600" dirty="0"/>
          </a:p>
          <a:p>
            <a:pPr marL="0" indent="0">
              <a:buNone/>
            </a:pPr>
            <a:r>
              <a:rPr lang="es-ES" sz="2600" dirty="0"/>
              <a:t>IFIC has </a:t>
            </a:r>
            <a:r>
              <a:rPr lang="es-ES" sz="2600" dirty="0" err="1"/>
              <a:t>also</a:t>
            </a:r>
            <a:r>
              <a:rPr lang="es-ES" sz="2600" dirty="0"/>
              <a:t> </a:t>
            </a:r>
            <a:r>
              <a:rPr lang="es-ES" sz="2600" dirty="0" err="1"/>
              <a:t>provide</a:t>
            </a:r>
            <a:r>
              <a:rPr lang="es-ES" sz="2600" dirty="0"/>
              <a:t> </a:t>
            </a:r>
            <a:r>
              <a:rPr lang="es-ES" sz="2600" dirty="0" err="1"/>
              <a:t>support</a:t>
            </a:r>
            <a:r>
              <a:rPr lang="es-ES" sz="2600" dirty="0"/>
              <a:t> to </a:t>
            </a:r>
            <a:r>
              <a:rPr lang="es-ES" sz="2600" dirty="0" err="1"/>
              <a:t>supranational</a:t>
            </a:r>
            <a:r>
              <a:rPr lang="es-ES" sz="2600" dirty="0"/>
              <a:t> agencies </a:t>
            </a:r>
            <a:r>
              <a:rPr lang="es-ES" sz="2600" dirty="0" err="1"/>
              <a:t>including</a:t>
            </a:r>
            <a:r>
              <a:rPr lang="es-ES" sz="2600" dirty="0"/>
              <a:t>: </a:t>
            </a:r>
            <a:r>
              <a:rPr lang="es-ES" sz="2600" dirty="0" err="1"/>
              <a:t>the</a:t>
            </a:r>
            <a:r>
              <a:rPr lang="es-ES" sz="2600" dirty="0"/>
              <a:t> European </a:t>
            </a:r>
            <a:r>
              <a:rPr lang="es-ES" sz="2600" dirty="0" err="1"/>
              <a:t>Commission</a:t>
            </a:r>
            <a:r>
              <a:rPr lang="es-ES" sz="2600" dirty="0"/>
              <a:t> (</a:t>
            </a:r>
            <a:r>
              <a:rPr lang="es-ES" sz="2600" dirty="0" err="1"/>
              <a:t>e.g</a:t>
            </a:r>
            <a:r>
              <a:rPr lang="es-ES" sz="2600" dirty="0"/>
              <a:t>. Health </a:t>
            </a:r>
            <a:r>
              <a:rPr lang="es-ES" sz="2600" dirty="0" err="1"/>
              <a:t>Systems</a:t>
            </a:r>
            <a:r>
              <a:rPr lang="es-ES" sz="2600" dirty="0"/>
              <a:t> Performance </a:t>
            </a:r>
            <a:r>
              <a:rPr lang="es-ES" sz="2600" dirty="0" err="1"/>
              <a:t>Assessment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 CHAFEA, and </a:t>
            </a:r>
            <a:r>
              <a:rPr lang="es-ES" sz="2600" dirty="0" err="1"/>
              <a:t>the</a:t>
            </a:r>
            <a:r>
              <a:rPr lang="es-ES" sz="2600" dirty="0"/>
              <a:t> European </a:t>
            </a:r>
            <a:r>
              <a:rPr lang="es-ES" sz="2600" dirty="0" err="1"/>
              <a:t>Innovation</a:t>
            </a:r>
            <a:r>
              <a:rPr lang="es-ES" sz="2600" dirty="0"/>
              <a:t> </a:t>
            </a:r>
            <a:r>
              <a:rPr lang="es-ES" sz="2600" dirty="0" err="1"/>
              <a:t>Partnership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/>
              <a:t> Active </a:t>
            </a:r>
            <a:r>
              <a:rPr lang="es-ES" sz="2600" dirty="0"/>
              <a:t>and Health </a:t>
            </a:r>
            <a:r>
              <a:rPr lang="es-ES" sz="2600" dirty="0" err="1"/>
              <a:t>Ageing</a:t>
            </a:r>
            <a:r>
              <a:rPr lang="es-ES" sz="2600" dirty="0"/>
              <a:t>); t</a:t>
            </a:r>
            <a:r>
              <a:rPr lang="en-GB" sz="2600" dirty="0"/>
              <a:t>he World Health Organisation (e.g. The Global Framework for Person Centred Integrated Health Services); the Inter-American Development Bank (e.g. intermediate / older persons care in Brazil); the World Bank; and the </a:t>
            </a:r>
            <a:r>
              <a:rPr lang="es-ES" sz="2600" dirty="0"/>
              <a:t>Bill and Melinda Gates </a:t>
            </a:r>
            <a:r>
              <a:rPr lang="es-ES" sz="2600" dirty="0" err="1"/>
              <a:t>Foundation</a:t>
            </a:r>
            <a:endParaRPr lang="es-ES" sz="2600" dirty="0"/>
          </a:p>
          <a:p>
            <a:pPr marL="0" indent="0">
              <a:buNone/>
            </a:pPr>
            <a:endParaRPr lang="es-ES" sz="2600" dirty="0"/>
          </a:p>
          <a:p>
            <a:pPr marL="0" indent="0">
              <a:buNone/>
            </a:pPr>
            <a:r>
              <a:rPr lang="es-ES" sz="2600" dirty="0" err="1"/>
              <a:t>Website</a:t>
            </a:r>
            <a:r>
              <a:rPr lang="es-ES" sz="2600" dirty="0"/>
              <a:t>: </a:t>
            </a:r>
            <a:r>
              <a:rPr lang="en-GB" sz="2600" dirty="0">
                <a:hlinkClick r:id="rId2"/>
              </a:rPr>
              <a:t>www.integratedcarefoundation.org</a:t>
            </a:r>
            <a:endParaRPr lang="en-GB" sz="2600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EPSO – Integrated Care Update </a:t>
            </a:r>
            <a:br>
              <a:rPr lang="en-GB" dirty="0"/>
            </a:br>
            <a:r>
              <a:rPr lang="en-GB" dirty="0"/>
              <a:t>April 2018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542751" cy="4893241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Establishment of a new IFIC - Special Interest Group (SIG) – </a:t>
            </a:r>
          </a:p>
          <a:p>
            <a:r>
              <a:rPr lang="en-GB" b="1" dirty="0"/>
              <a:t>Accreditation and inspection of Integrated Care</a:t>
            </a:r>
          </a:p>
          <a:p>
            <a:endParaRPr lang="en-GB" dirty="0"/>
          </a:p>
          <a:p>
            <a:r>
              <a:rPr lang="en-GB" dirty="0"/>
              <a:t>Inaugural meeting – at ICIC Conference 23-25 May, Utrecht</a:t>
            </a:r>
          </a:p>
          <a:p>
            <a:r>
              <a:rPr lang="en-GB" dirty="0"/>
              <a:t>Broad international group of countries including (invited) UK, Netherlands, Canada, Singapore, New Zealand, EPSO (representative) </a:t>
            </a:r>
          </a:p>
          <a:p>
            <a:r>
              <a:rPr lang="en-GB" dirty="0"/>
              <a:t>Coordinator at IFIC – Dr Viktoria Stein, Director Education and Training</a:t>
            </a:r>
          </a:p>
          <a:p>
            <a:r>
              <a:rPr lang="en-GB" dirty="0"/>
              <a:t>Objectives, deliverables and timeframes to be decided at the first SIG meeting</a:t>
            </a:r>
          </a:p>
          <a:p>
            <a:r>
              <a:rPr lang="en-GB" dirty="0"/>
              <a:t>SIG will have a nominal cost for administration and setup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FROM EPSO</a:t>
            </a:r>
          </a:p>
          <a:p>
            <a:r>
              <a:rPr lang="en-GB" dirty="0"/>
              <a:t>Suggested: bilateral relationship between EPSO and the SIG</a:t>
            </a:r>
          </a:p>
          <a:p>
            <a:r>
              <a:rPr lang="en-GB" dirty="0"/>
              <a:t>Useful to have an overview of what is going on in the different countries and what you would like from the SIG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Contact: </a:t>
            </a:r>
            <a:r>
              <a:rPr lang="en-GB" dirty="0">
                <a:hlinkClick r:id="rId2"/>
              </a:rPr>
              <a:t>Andrew.Terris@dotjoiner.net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www.integratedcarefoundation.org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</a:t>
            </a:r>
          </a:p>
          <a:p>
            <a:pPr lvl="1"/>
            <a:endParaRPr lang="en-GB" dirty="0"/>
          </a:p>
          <a:p>
            <a:endParaRPr lang="en-GB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endParaRPr lang="es-E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A close up of a sign&#10;&#10;Description generated with high confidence">
            <a:extLst>
              <a:ext uri="{FF2B5EF4-FFF2-40B4-BE49-F238E27FC236}">
                <a16:creationId xmlns:a16="http://schemas.microsoft.com/office/drawing/2014/main" xmlns="" id="{20C56B42-7365-43DB-AE1C-1B8178014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2077" y="5163297"/>
            <a:ext cx="2380989" cy="86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3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IFIC Special Interest Group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57200" y="1331953"/>
            <a:ext cx="8542751" cy="4893241"/>
          </a:xfrm>
        </p:spPr>
        <p:txBody>
          <a:bodyPr>
            <a:normAutofit/>
          </a:bodyPr>
          <a:lstStyle/>
          <a:p>
            <a:r>
              <a:rPr lang="en-GB" dirty="0"/>
              <a:t>International Conference on Integrated Care</a:t>
            </a:r>
          </a:p>
          <a:p>
            <a:r>
              <a:rPr lang="en-GB" dirty="0"/>
              <a:t>23-25 May 2018 Utrecht, Netherlands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Thursday 24 May 10:00-12:00</a:t>
            </a:r>
          </a:p>
          <a:p>
            <a:pPr marL="0" indent="0">
              <a:buNone/>
            </a:pPr>
            <a:r>
              <a:rPr lang="en-GB" dirty="0"/>
              <a:t>3.E Workshop:  Regulating and inspecting integrated care – creating an international platform for change </a:t>
            </a:r>
          </a:p>
          <a:p>
            <a:pPr lvl="1"/>
            <a:r>
              <a:rPr lang="en-GB" dirty="0" err="1"/>
              <a:t>Kickoff</a:t>
            </a:r>
            <a:r>
              <a:rPr lang="en-GB" dirty="0"/>
              <a:t> of the Special Interest Group </a:t>
            </a:r>
          </a:p>
          <a:p>
            <a:pPr lvl="1"/>
            <a:r>
              <a:rPr lang="en-GB" dirty="0"/>
              <a:t>Chaired by  Dutch Directorate </a:t>
            </a:r>
          </a:p>
          <a:p>
            <a:pPr lvl="1"/>
            <a:r>
              <a:rPr lang="en-GB" dirty="0"/>
              <a:t>Governance and performance measurement in integrated care. An Evidence Based Integrated Care Approach Dennis Richard van </a:t>
            </a:r>
            <a:r>
              <a:rPr lang="en-GB" dirty="0" err="1"/>
              <a:t>Kerkvoorden</a:t>
            </a:r>
            <a:r>
              <a:rPr lang="en-GB" dirty="0"/>
              <a:t>,  HU University of Applied Sciences, NL </a:t>
            </a:r>
          </a:p>
          <a:p>
            <a:pPr lvl="1"/>
            <a:endParaRPr lang="en-GB" dirty="0"/>
          </a:p>
          <a:p>
            <a:endParaRPr lang="en-GB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endParaRPr lang="es-E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331572"/>
      </p:ext>
    </p:extLst>
  </p:cSld>
  <p:clrMapOvr>
    <a:masterClrMapping/>
  </p:clrMapOvr>
</p:sld>
</file>

<file path=ppt/theme/theme1.xml><?xml version="1.0" encoding="utf-8"?>
<a:theme xmlns:a="http://schemas.openxmlformats.org/drawingml/2006/main" name="Orange">
  <a:themeElements>
    <a:clrScheme name="IFI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CB3"/>
      </a:accent1>
      <a:accent2>
        <a:srgbClr val="D86627"/>
      </a:accent2>
      <a:accent3>
        <a:srgbClr val="B12241"/>
      </a:accent3>
      <a:accent4>
        <a:srgbClr val="72397C"/>
      </a:accent4>
      <a:accent5>
        <a:srgbClr val="68B143"/>
      </a:accent5>
      <a:accent6>
        <a:srgbClr val="5BB09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ed">
  <a:themeElements>
    <a:clrScheme name="IFI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CB3"/>
      </a:accent1>
      <a:accent2>
        <a:srgbClr val="D86627"/>
      </a:accent2>
      <a:accent3>
        <a:srgbClr val="B12241"/>
      </a:accent3>
      <a:accent4>
        <a:srgbClr val="72397C"/>
      </a:accent4>
      <a:accent5>
        <a:srgbClr val="68B143"/>
      </a:accent5>
      <a:accent6>
        <a:srgbClr val="5BB09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IFI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CB3"/>
      </a:accent1>
      <a:accent2>
        <a:srgbClr val="D86627"/>
      </a:accent2>
      <a:accent3>
        <a:srgbClr val="B12241"/>
      </a:accent3>
      <a:accent4>
        <a:srgbClr val="72397C"/>
      </a:accent4>
      <a:accent5>
        <a:srgbClr val="68B143"/>
      </a:accent5>
      <a:accent6>
        <a:srgbClr val="5BB09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IFI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CB3"/>
      </a:accent1>
      <a:accent2>
        <a:srgbClr val="D86627"/>
      </a:accent2>
      <a:accent3>
        <a:srgbClr val="B12241"/>
      </a:accent3>
      <a:accent4>
        <a:srgbClr val="72397C"/>
      </a:accent4>
      <a:accent5>
        <a:srgbClr val="68B143"/>
      </a:accent5>
      <a:accent6>
        <a:srgbClr val="5BB09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Custom Design">
  <a:themeElements>
    <a:clrScheme name="IFI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CB3"/>
      </a:accent1>
      <a:accent2>
        <a:srgbClr val="D86627"/>
      </a:accent2>
      <a:accent3>
        <a:srgbClr val="B12241"/>
      </a:accent3>
      <a:accent4>
        <a:srgbClr val="72397C"/>
      </a:accent4>
      <a:accent5>
        <a:srgbClr val="68B143"/>
      </a:accent5>
      <a:accent6>
        <a:srgbClr val="5BB09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4292</TotalTime>
  <Words>380</Words>
  <Application>Microsoft Office PowerPoint</Application>
  <PresentationFormat>Diavoorstelling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5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Orange</vt:lpstr>
      <vt:lpstr>Red</vt:lpstr>
      <vt:lpstr>2_Custom Design</vt:lpstr>
      <vt:lpstr>3_Custom Design</vt:lpstr>
      <vt:lpstr>4_Custom Design</vt:lpstr>
      <vt:lpstr>EPSO Update Integrated Care Working Group Copenhagen – April 2018 </vt:lpstr>
      <vt:lpstr>International Foundation for Integrated Care</vt:lpstr>
      <vt:lpstr>EPSO – Integrated Care Update  April 2018</vt:lpstr>
      <vt:lpstr>IFIC Special Interest Group</vt:lpstr>
    </vt:vector>
  </TitlesOfParts>
  <Company>Flynn Creative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Terris</dc:creator>
  <cp:lastModifiedBy>Mari Murel</cp:lastModifiedBy>
  <cp:revision>134</cp:revision>
  <dcterms:created xsi:type="dcterms:W3CDTF">2016-01-04T10:25:14Z</dcterms:created>
  <dcterms:modified xsi:type="dcterms:W3CDTF">2018-04-26T08:52:19Z</dcterms:modified>
</cp:coreProperties>
</file>